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notesMasterIdLst>
    <p:notesMasterId r:id="rId24"/>
  </p:notesMasterIdLst>
  <p:handoutMasterIdLst>
    <p:handoutMasterId r:id="rId25"/>
  </p:handoutMasterIdLst>
  <p:sldIdLst>
    <p:sldId id="292" r:id="rId2"/>
    <p:sldId id="294" r:id="rId3"/>
    <p:sldId id="295" r:id="rId4"/>
    <p:sldId id="296" r:id="rId5"/>
    <p:sldId id="316" r:id="rId6"/>
    <p:sldId id="317" r:id="rId7"/>
    <p:sldId id="315" r:id="rId8"/>
    <p:sldId id="314" r:id="rId9"/>
    <p:sldId id="313" r:id="rId10"/>
    <p:sldId id="298" r:id="rId11"/>
    <p:sldId id="299" r:id="rId12"/>
    <p:sldId id="297" r:id="rId13"/>
    <p:sldId id="300" r:id="rId14"/>
    <p:sldId id="302" r:id="rId15"/>
    <p:sldId id="301" r:id="rId16"/>
    <p:sldId id="307" r:id="rId17"/>
    <p:sldId id="308" r:id="rId18"/>
    <p:sldId id="305" r:id="rId19"/>
    <p:sldId id="309" r:id="rId20"/>
    <p:sldId id="310" r:id="rId21"/>
    <p:sldId id="311" r:id="rId22"/>
    <p:sldId id="312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498F"/>
    <a:srgbClr val="1FD1E9"/>
    <a:srgbClr val="89A0EB"/>
    <a:srgbClr val="FEFCD6"/>
    <a:srgbClr val="FFFF99"/>
    <a:srgbClr val="FFFFCC"/>
    <a:srgbClr val="FFFFFF"/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7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microsoft.com/office/2006/relationships/legacyDocTextInfo" Target="legacyDocTextInfo.bin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14.bin"/><Relationship Id="rId13" Type="http://schemas.microsoft.com/office/2006/relationships/legacyDiagramText" Target="legacyDiagramText19.bin"/><Relationship Id="rId18" Type="http://schemas.microsoft.com/office/2006/relationships/legacyDiagramText" Target="legacyDiagramText24.bin"/><Relationship Id="rId26" Type="http://schemas.microsoft.com/office/2006/relationships/legacyDiagramText" Target="legacyDiagramText32.bin"/><Relationship Id="rId3" Type="http://schemas.microsoft.com/office/2006/relationships/legacyDiagramText" Target="legacyDiagramText9.bin"/><Relationship Id="rId21" Type="http://schemas.microsoft.com/office/2006/relationships/legacyDiagramText" Target="legacyDiagramText27.bin"/><Relationship Id="rId7" Type="http://schemas.microsoft.com/office/2006/relationships/legacyDiagramText" Target="legacyDiagramText13.bin"/><Relationship Id="rId12" Type="http://schemas.microsoft.com/office/2006/relationships/legacyDiagramText" Target="legacyDiagramText18.bin"/><Relationship Id="rId17" Type="http://schemas.microsoft.com/office/2006/relationships/legacyDiagramText" Target="legacyDiagramText23.bin"/><Relationship Id="rId25" Type="http://schemas.microsoft.com/office/2006/relationships/legacyDiagramText" Target="legacyDiagramText31.bin"/><Relationship Id="rId2" Type="http://schemas.microsoft.com/office/2006/relationships/legacyDiagramText" Target="legacyDiagramText8.bin"/><Relationship Id="rId16" Type="http://schemas.microsoft.com/office/2006/relationships/legacyDiagramText" Target="legacyDiagramText22.bin"/><Relationship Id="rId20" Type="http://schemas.microsoft.com/office/2006/relationships/legacyDiagramText" Target="legacyDiagramText26.bin"/><Relationship Id="rId1" Type="http://schemas.microsoft.com/office/2006/relationships/legacyDiagramText" Target="legacyDiagramText7.bin"/><Relationship Id="rId6" Type="http://schemas.microsoft.com/office/2006/relationships/legacyDiagramText" Target="legacyDiagramText12.bin"/><Relationship Id="rId11" Type="http://schemas.microsoft.com/office/2006/relationships/legacyDiagramText" Target="legacyDiagramText17.bin"/><Relationship Id="rId24" Type="http://schemas.microsoft.com/office/2006/relationships/legacyDiagramText" Target="legacyDiagramText30.bin"/><Relationship Id="rId5" Type="http://schemas.microsoft.com/office/2006/relationships/legacyDiagramText" Target="legacyDiagramText11.bin"/><Relationship Id="rId15" Type="http://schemas.microsoft.com/office/2006/relationships/legacyDiagramText" Target="legacyDiagramText21.bin"/><Relationship Id="rId23" Type="http://schemas.microsoft.com/office/2006/relationships/legacyDiagramText" Target="legacyDiagramText29.bin"/><Relationship Id="rId10" Type="http://schemas.microsoft.com/office/2006/relationships/legacyDiagramText" Target="legacyDiagramText16.bin"/><Relationship Id="rId19" Type="http://schemas.microsoft.com/office/2006/relationships/legacyDiagramText" Target="legacyDiagramText25.bin"/><Relationship Id="rId4" Type="http://schemas.microsoft.com/office/2006/relationships/legacyDiagramText" Target="legacyDiagramText10.bin"/><Relationship Id="rId9" Type="http://schemas.microsoft.com/office/2006/relationships/legacyDiagramText" Target="legacyDiagramText15.bin"/><Relationship Id="rId14" Type="http://schemas.microsoft.com/office/2006/relationships/legacyDiagramText" Target="legacyDiagramText20.bin"/><Relationship Id="rId22" Type="http://schemas.microsoft.com/office/2006/relationships/legacyDiagramText" Target="legacyDiagramText28.bin"/></Relationships>
</file>

<file path=ppt/drawings/_rels/vmlDrawing3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5.bin"/><Relationship Id="rId2" Type="http://schemas.microsoft.com/office/2006/relationships/legacyDiagramText" Target="legacyDiagramText34.bin"/><Relationship Id="rId1" Type="http://schemas.microsoft.com/office/2006/relationships/legacyDiagramText" Target="legacyDiagramText33.bin"/><Relationship Id="rId5" Type="http://schemas.microsoft.com/office/2006/relationships/legacyDiagramText" Target="legacyDiagramText37.bin"/><Relationship Id="rId4" Type="http://schemas.microsoft.com/office/2006/relationships/legacyDiagramText" Target="legacyDiagramText36.bin"/></Relationships>
</file>

<file path=ppt/drawings/_rels/vmlDrawing4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40.bin"/><Relationship Id="rId2" Type="http://schemas.microsoft.com/office/2006/relationships/legacyDiagramText" Target="legacyDiagramText39.bin"/><Relationship Id="rId1" Type="http://schemas.microsoft.com/office/2006/relationships/legacyDiagramText" Target="legacyDiagramText38.bin"/><Relationship Id="rId6" Type="http://schemas.microsoft.com/office/2006/relationships/legacyDiagramText" Target="legacyDiagramText43.bin"/><Relationship Id="rId5" Type="http://schemas.microsoft.com/office/2006/relationships/legacyDiagramText" Target="legacyDiagramText42.bin"/><Relationship Id="rId4" Type="http://schemas.microsoft.com/office/2006/relationships/legacyDiagramText" Target="legacyDiagramText41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8E16C02-86A3-400C-BA1C-87A834069190}" type="datetimeFigureOut">
              <a:rPr lang="ru-RU"/>
              <a:pPr>
                <a:defRPr/>
              </a:pPr>
              <a:t>03.09.2021</a:t>
            </a:fld>
            <a:endParaRPr lang="ru-RU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A22B1E9-603C-4600-B16D-A0468EF07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AF94160-1F0F-410D-A7EC-B7BD312527F1}" type="datetimeFigureOut">
              <a:rPr lang="ru-RU"/>
              <a:pPr>
                <a:defRPr/>
              </a:pPr>
              <a:t>03.09.2021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8BE52D42-FA45-4B88-9945-ED869C8D76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C65D4-88B5-4287-8105-62F787BAEE6B}" type="datetimeFigureOut">
              <a:rPr lang="ru-RU"/>
              <a:pPr>
                <a:defRPr/>
              </a:pPr>
              <a:t>03.09.2021</a:t>
            </a:fld>
            <a:endParaRPr lang="uk-UA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416B8-2C78-497E-893A-D303CFD25BB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C2A682-C7DE-499A-9123-254B97DB88D2}" type="datetimeFigureOut">
              <a:rPr lang="ru-RU"/>
              <a:pPr>
                <a:defRPr/>
              </a:pPr>
              <a:t>03.09.2021</a:t>
            </a:fld>
            <a:endParaRPr lang="uk-UA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9F247-36CE-4A8A-977B-D7F41B7B7771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E7C5C-BBDA-4C56-A1FD-A6FE70544625}" type="datetimeFigureOut">
              <a:rPr lang="ru-RU"/>
              <a:pPr>
                <a:defRPr/>
              </a:pPr>
              <a:t>03.09.2021</a:t>
            </a:fld>
            <a:endParaRPr lang="uk-UA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64BE7A-05CA-42A7-8615-1FFFEC90194B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>
    <p:wipe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E6DCA-3A25-417D-BFF0-9274D82D9D28}" type="datetimeFigureOut">
              <a:rPr lang="ru-RU"/>
              <a:pPr>
                <a:defRPr/>
              </a:pPr>
              <a:t>03.09.2021</a:t>
            </a:fld>
            <a:endParaRPr lang="uk-UA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F377C8-C8BB-4AEF-86FA-621700F80BC5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935163"/>
            <a:ext cx="8229600" cy="4389437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EC268-1714-41AF-A102-3966FA879DB6}" type="datetimeFigureOut">
              <a:rPr lang="ru-RU"/>
              <a:pPr>
                <a:defRPr/>
              </a:pPr>
              <a:t>03.09.2021</a:t>
            </a:fld>
            <a:endParaRPr lang="uk-UA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DDC62-D0F5-44ED-997B-593DB67EC2A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48F77-B0D0-4807-BA5F-7A2517B1AA38}" type="datetimeFigureOut">
              <a:rPr lang="ru-RU"/>
              <a:pPr>
                <a:defRPr/>
              </a:pPr>
              <a:t>03.09.2021</a:t>
            </a:fld>
            <a:endParaRPr lang="uk-UA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36B54-758F-4151-B37A-1A789C8D146A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6F78B7-B3E1-48BF-BB3A-FB48C207B5FE}" type="datetimeFigureOut">
              <a:rPr lang="ru-RU"/>
              <a:pPr>
                <a:defRPr/>
              </a:pPr>
              <a:t>03.09.2021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DD2D8-7505-4EB7-A3E0-6C131375A867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1C982E-195A-4105-BFC4-68BC7AC94720}" type="datetimeFigureOut">
              <a:rPr lang="ru-RU"/>
              <a:pPr>
                <a:defRPr/>
              </a:pPr>
              <a:t>03.09.2021</a:t>
            </a:fld>
            <a:endParaRPr lang="uk-UA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7BF2AD-5C3B-4871-9501-7FB82D81A776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27940-501A-40EB-AD55-833A1045FC3E}" type="datetimeFigureOut">
              <a:rPr lang="ru-RU"/>
              <a:pPr>
                <a:defRPr/>
              </a:pPr>
              <a:t>03.09.2021</a:t>
            </a:fld>
            <a:endParaRPr lang="uk-UA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81ECA-720E-45E5-86D1-E499FFC9C77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570E9-91D5-4595-849F-E3924F72DBFF}" type="datetimeFigureOut">
              <a:rPr lang="ru-RU"/>
              <a:pPr>
                <a:defRPr/>
              </a:pPr>
              <a:t>03.09.2021</a:t>
            </a:fld>
            <a:endParaRPr lang="uk-UA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A4A00F-742C-461D-B9D2-22CEEBC1141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43836-488A-4541-8B9F-4A9D96AD20A7}" type="datetimeFigureOut">
              <a:rPr lang="ru-RU"/>
              <a:pPr>
                <a:defRPr/>
              </a:pPr>
              <a:t>03.09.2021</a:t>
            </a:fld>
            <a:endParaRPr lang="uk-UA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6446A-7CA8-4BDE-9F10-C3ACB9B28ACF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23748-C5E6-4803-9C25-575753B616D7}" type="datetimeFigureOut">
              <a:rPr lang="ru-RU"/>
              <a:pPr>
                <a:defRPr/>
              </a:pPr>
              <a:t>03.09.2021</a:t>
            </a:fld>
            <a:endParaRPr lang="uk-UA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A164A2-217A-47CD-9A9F-1AA49C0B3300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1E44E-BDDB-4B52-A988-511BD81FC343}" type="datetimeFigureOut">
              <a:rPr lang="ru-RU"/>
              <a:pPr>
                <a:defRPr/>
              </a:pPr>
              <a:t>03.09.2021</a:t>
            </a:fld>
            <a:endParaRPr lang="uk-UA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256A71-6D50-4E6A-90F5-01450459E6F9}" type="slidenum">
              <a:rPr lang="uk-UA"/>
              <a:pPr>
                <a:defRPr/>
              </a:pPr>
              <a:t>‹#›</a:t>
            </a:fld>
            <a:endParaRPr lang="uk-UA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4C7200D-781B-42D7-B939-A124B630139D}" type="datetimeFigureOut">
              <a:rPr lang="ru-RU"/>
              <a:pPr>
                <a:defRPr/>
              </a:pPr>
              <a:t>03.09.2021</a:t>
            </a:fld>
            <a:endParaRPr lang="uk-UA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uk-UA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CD65DE3-D841-40F8-B925-B6E7CDF6BFBE}" type="slidenum">
              <a:rPr lang="uk-UA"/>
              <a:pPr>
                <a:defRPr/>
              </a:pPr>
              <a:t>‹#›</a:t>
            </a:fld>
            <a:endParaRPr lang="uk-UA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7" r:id="rId2"/>
    <p:sldLayoutId id="2147483759" r:id="rId3"/>
    <p:sldLayoutId id="2147483756" r:id="rId4"/>
    <p:sldLayoutId id="2147483755" r:id="rId5"/>
    <p:sldLayoutId id="2147483754" r:id="rId6"/>
    <p:sldLayoutId id="2147483753" r:id="rId7"/>
    <p:sldLayoutId id="2147483752" r:id="rId8"/>
    <p:sldLayoutId id="2147483760" r:id="rId9"/>
    <p:sldLayoutId id="2147483751" r:id="rId10"/>
    <p:sldLayoutId id="2147483750" r:id="rId11"/>
    <p:sldLayoutId id="2147483749" r:id="rId12"/>
    <p:sldLayoutId id="2147483748" r:id="rId13"/>
  </p:sldLayoutIdLst>
  <p:transition>
    <p:wipe dir="r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4"/>
          <p:cNvSpPr>
            <a:spLocks noGrp="1"/>
          </p:cNvSpPr>
          <p:nvPr>
            <p:ph type="ctrTitle" idx="4294967295"/>
          </p:nvPr>
        </p:nvSpPr>
        <p:spPr>
          <a:xfrm>
            <a:off x="684213" y="1773238"/>
            <a:ext cx="7772400" cy="1470025"/>
          </a:xfrm>
        </p:spPr>
        <p:txBody>
          <a:bodyPr/>
          <a:lstStyle/>
          <a:p>
            <a:pPr algn="ctr"/>
            <a:r>
              <a:rPr lang="en-US" altLang="ko-KR" sz="4600" b="1" smtClean="0">
                <a:solidFill>
                  <a:srgbClr val="FEFCD6"/>
                </a:solidFill>
                <a:ea typeface="굴림" charset="-127"/>
              </a:rPr>
              <a:t>PSYCHOLOGY AS A SCIENCE</a:t>
            </a:r>
            <a:r>
              <a:rPr lang="ru-RU" altLang="ko-KR" sz="4600" b="1" smtClean="0">
                <a:solidFill>
                  <a:srgbClr val="FEFCD6"/>
                </a:solidFill>
                <a:cs typeface="HY중고딕"/>
              </a:rPr>
              <a:t>.</a:t>
            </a:r>
            <a:br>
              <a:rPr lang="ru-RU" altLang="ko-KR" sz="4600" b="1" smtClean="0">
                <a:solidFill>
                  <a:srgbClr val="FEFCD6"/>
                </a:solidFill>
                <a:cs typeface="HY중고딕"/>
              </a:rPr>
            </a:br>
            <a:r>
              <a:rPr lang="en-US" altLang="ko-KR" sz="4600" b="1" smtClean="0">
                <a:solidFill>
                  <a:srgbClr val="FEFCD6"/>
                </a:solidFill>
                <a:ea typeface="굴림" charset="-127"/>
              </a:rPr>
              <a:t>RESEARCH METHODS</a:t>
            </a:r>
            <a:endParaRPr lang="ru-RU" sz="4600" smtClean="0">
              <a:solidFill>
                <a:srgbClr val="FEFCD6"/>
              </a:solidFill>
            </a:endParaRPr>
          </a:p>
        </p:txBody>
      </p:sp>
      <p:sp>
        <p:nvSpPr>
          <p:cNvPr id="49157" name="Rectangle 5"/>
          <p:cNvSpPr>
            <a:spLocks noGrp="1"/>
          </p:cNvSpPr>
          <p:nvPr>
            <p:ph type="subTitle" idx="4294967295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pPr marL="0" indent="0" algn="ctr">
              <a:buFont typeface="Wingdings 2" pitchFamily="18" charset="2"/>
              <a:buNone/>
              <a:defRPr/>
            </a:pPr>
            <a:r>
              <a:rPr lang="en-US" altLang="ko-KR" smtClean="0">
                <a:solidFill>
                  <a:srgbClr val="FFFF99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굴림" charset="-127"/>
              </a:rPr>
              <a:t>Natalya Mosol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en-US" altLang="ko-KR" smtClean="0">
                <a:solidFill>
                  <a:srgbClr val="FFFF99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굴림" charset="-127"/>
              </a:rPr>
              <a:t>Associate professor, PhD</a:t>
            </a:r>
          </a:p>
          <a:p>
            <a:pPr marL="0" indent="0" algn="ctr">
              <a:buFont typeface="Wingdings 2" pitchFamily="18" charset="2"/>
              <a:buNone/>
              <a:defRPr/>
            </a:pPr>
            <a:r>
              <a:rPr lang="en-US" altLang="ko-KR" smtClean="0">
                <a:solidFill>
                  <a:srgbClr val="FFFF99"/>
                </a:solidFill>
                <a:effectLst>
                  <a:outerShdw blurRad="38100" dist="38100" dir="2700000" algn="tl">
                    <a:srgbClr val="FFFFFF"/>
                  </a:outerShdw>
                </a:effectLst>
                <a:ea typeface="굴림" charset="-127"/>
              </a:rPr>
              <a:t>Psychology Department of ZNU</a:t>
            </a:r>
            <a:endParaRPr lang="ru-RU" smtClean="0">
              <a:solidFill>
                <a:srgbClr val="FFFF99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04025" y="1196975"/>
            <a:ext cx="2089150" cy="203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6" name="Rectangle 2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Psychology as a science</a:t>
            </a:r>
            <a:endParaRPr lang="ru-RU" smtClean="0"/>
          </a:p>
        </p:txBody>
      </p:sp>
      <p:sp>
        <p:nvSpPr>
          <p:cNvPr id="21507" name="Rectangle 3"/>
          <p:cNvSpPr>
            <a:spLocks noGrp="1"/>
          </p:cNvSpPr>
          <p:nvPr>
            <p:ph type="body" idx="1"/>
          </p:nvPr>
        </p:nvSpPr>
        <p:spPr>
          <a:xfrm>
            <a:off x="539750" y="1628775"/>
            <a:ext cx="8229600" cy="4389438"/>
          </a:xfrm>
        </p:spPr>
        <p:txBody>
          <a:bodyPr/>
          <a:lstStyle/>
          <a:p>
            <a:r>
              <a:rPr lang="en-US" sz="2800" b="1" smtClean="0"/>
              <a:t>1879</a:t>
            </a:r>
            <a:r>
              <a:rPr lang="en-US" sz="2800" smtClean="0"/>
              <a:t> - </a:t>
            </a:r>
            <a:r>
              <a:rPr lang="en-US" sz="2800" b="1" smtClean="0"/>
              <a:t>Wilhelm Wundt</a:t>
            </a:r>
            <a:r>
              <a:rPr lang="en-US" sz="2800" smtClean="0"/>
              <a:t> created  </a:t>
            </a:r>
          </a:p>
          <a:p>
            <a:pPr>
              <a:buFont typeface="Wingdings 2" pitchFamily="18" charset="2"/>
              <a:buNone/>
            </a:pPr>
            <a:r>
              <a:rPr lang="en-US" sz="2800" smtClean="0"/>
              <a:t>              the first psychology laboratory </a:t>
            </a:r>
            <a:br>
              <a:rPr lang="en-US" sz="2800" smtClean="0"/>
            </a:br>
            <a:r>
              <a:rPr lang="en-US" sz="2800" smtClean="0"/>
              <a:t>           in Leipzig, Germany.</a:t>
            </a:r>
            <a:r>
              <a:rPr lang="en-US" smtClean="0"/>
              <a:t> 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 algn="r"/>
            <a:r>
              <a:rPr lang="en-US" sz="2800" b="1" smtClean="0"/>
              <a:t>1875  </a:t>
            </a:r>
            <a:r>
              <a:rPr lang="en-US" sz="2800" smtClean="0"/>
              <a:t>- American scientist </a:t>
            </a:r>
            <a:r>
              <a:rPr lang="en-US" sz="2800" b="1" smtClean="0"/>
              <a:t>William James</a:t>
            </a:r>
            <a:r>
              <a:rPr lang="en-US" sz="2800" smtClean="0"/>
              <a:t> </a:t>
            </a:r>
          </a:p>
          <a:p>
            <a:pPr algn="r">
              <a:buFont typeface="Wingdings 2" pitchFamily="18" charset="2"/>
              <a:buNone/>
            </a:pPr>
            <a:r>
              <a:rPr lang="en-US" sz="2800" smtClean="0"/>
              <a:t>started teaching a psychology course at Harvard  University.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 </a:t>
            </a:r>
            <a:endParaRPr lang="ru-RU" smtClean="0"/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3429000"/>
            <a:ext cx="1819275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History of psychology</a:t>
            </a:r>
            <a:endParaRPr lang="ru-RU" smtClean="0"/>
          </a:p>
        </p:txBody>
      </p:sp>
      <p:sp>
        <p:nvSpPr>
          <p:cNvPr id="60419" name="Rectangle 3"/>
          <p:cNvSpPr>
            <a:spLocks noGrp="1"/>
          </p:cNvSpPr>
          <p:nvPr>
            <p:ph type="body" idx="1"/>
          </p:nvPr>
        </p:nvSpPr>
        <p:spPr>
          <a:xfrm>
            <a:off x="457200" y="1484313"/>
            <a:ext cx="8229600" cy="4840287"/>
          </a:xfrm>
        </p:spPr>
        <p:txBody>
          <a:bodyPr/>
          <a:lstStyle/>
          <a:p>
            <a:pPr marL="495300" indent="-495300">
              <a:buFont typeface="Wingdings 2" pitchFamily="18" charset="2"/>
              <a:buAutoNum type="arabicPeriod"/>
              <a:defRPr/>
            </a:pPr>
            <a:r>
              <a:rPr lang="en-US" sz="3200" smtClean="0"/>
              <a:t>Studying </a:t>
            </a:r>
            <a:r>
              <a:rPr lang="en-US" sz="3200" b="1" smtClean="0"/>
              <a:t>soul</a:t>
            </a:r>
            <a:r>
              <a:rPr lang="en-US" sz="3200" smtClean="0"/>
              <a:t> – philosophy</a:t>
            </a:r>
          </a:p>
          <a:p>
            <a:pPr marL="495300" indent="-495300">
              <a:buFont typeface="Wingdings 2" pitchFamily="18" charset="2"/>
              <a:buAutoNum type="arabicPeriod"/>
              <a:defRPr/>
            </a:pPr>
            <a:r>
              <a:rPr lang="en-US" sz="3200" smtClean="0"/>
              <a:t>Studying </a:t>
            </a:r>
            <a:r>
              <a:rPr lang="en-US" sz="3200" b="1" smtClean="0"/>
              <a:t>consciousness</a:t>
            </a:r>
            <a:endParaRPr lang="en-US" sz="3200" smtClean="0"/>
          </a:p>
          <a:p>
            <a:pPr marL="495300" indent="-495300">
              <a:buFont typeface="Wingdings 2" pitchFamily="18" charset="2"/>
              <a:buAutoNum type="arabicPeriod"/>
              <a:defRPr/>
            </a:pPr>
            <a:r>
              <a:rPr lang="en-US" sz="3200" smtClean="0"/>
              <a:t>Studying </a:t>
            </a:r>
            <a:r>
              <a:rPr lang="en-US" sz="3200" b="1" smtClean="0"/>
              <a:t>behavior </a:t>
            </a:r>
          </a:p>
          <a:p>
            <a:pPr marL="495300" indent="-495300">
              <a:buFont typeface="Wingdings 2" pitchFamily="18" charset="2"/>
              <a:buAutoNum type="arabicPeriod"/>
              <a:defRPr/>
            </a:pPr>
            <a:r>
              <a:rPr lang="en-US" sz="3200" smtClean="0"/>
              <a:t>Studying mental processes</a:t>
            </a:r>
            <a:r>
              <a:rPr lang="uk-UA" sz="3200" smtClean="0"/>
              <a:t>/ </a:t>
            </a:r>
            <a:r>
              <a:rPr lang="en-US" sz="3200" b="1" smtClean="0"/>
              <a:t>psychic</a:t>
            </a:r>
            <a:r>
              <a:rPr lang="en-US" sz="3200" smtClean="0"/>
              <a:t> </a:t>
            </a:r>
          </a:p>
          <a:p>
            <a:pPr marL="495300" indent="-495300">
              <a:buFont typeface="Wingdings 2" pitchFamily="18" charset="2"/>
              <a:buAutoNum type="arabicPeriod"/>
              <a:defRPr/>
            </a:pPr>
            <a:endParaRPr lang="en-US" sz="3200" smtClean="0"/>
          </a:p>
          <a:p>
            <a:pPr marL="495300" indent="-495300">
              <a:buFont typeface="Wingdings 2" pitchFamily="18" charset="2"/>
              <a:buNone/>
              <a:defRPr/>
            </a:pPr>
            <a:r>
              <a:rPr lang="en-GB" altLang="ko-KR" sz="3200" b="1" smtClean="0">
                <a:effectLst>
                  <a:outerShdw blurRad="38100" dist="38100" dir="2700000" algn="tl">
                    <a:srgbClr val="C0C0C0"/>
                  </a:outerShdw>
                </a:effectLst>
                <a:ea typeface="굴림" charset="-127"/>
              </a:rPr>
              <a:t>Psychology </a:t>
            </a:r>
            <a:r>
              <a:rPr lang="en-GB" altLang="ko-KR" sz="3200" smtClean="0">
                <a:effectLst>
                  <a:outerShdw blurRad="38100" dist="38100" dir="2700000" algn="tl">
                    <a:srgbClr val="C0C0C0"/>
                  </a:outerShdw>
                </a:effectLst>
                <a:ea typeface="굴림" charset="-127"/>
              </a:rPr>
              <a:t>is the scientific study</a:t>
            </a:r>
            <a:r>
              <a:rPr lang="uk-UA" altLang="ko-KR" sz="3200" smtClean="0">
                <a:effectLst>
                  <a:outerShdw blurRad="38100" dist="38100" dir="2700000" algn="tl">
                    <a:srgbClr val="C0C0C0"/>
                  </a:outerShdw>
                </a:effectLst>
                <a:cs typeface="HY신명조"/>
              </a:rPr>
              <a:t/>
            </a:r>
            <a:br>
              <a:rPr lang="uk-UA" altLang="ko-KR" sz="3200" smtClean="0">
                <a:effectLst>
                  <a:outerShdw blurRad="38100" dist="38100" dir="2700000" algn="tl">
                    <a:srgbClr val="C0C0C0"/>
                  </a:outerShdw>
                </a:effectLst>
                <a:cs typeface="HY신명조"/>
              </a:rPr>
            </a:br>
            <a:r>
              <a:rPr lang="uk-UA" altLang="ko-KR" sz="3200" smtClean="0">
                <a:effectLst>
                  <a:outerShdw blurRad="38100" dist="38100" dir="2700000" algn="tl">
                    <a:srgbClr val="C0C0C0"/>
                  </a:outerShdw>
                </a:effectLst>
                <a:cs typeface="HY신명조"/>
              </a:rPr>
              <a:t>              </a:t>
            </a:r>
            <a:r>
              <a:rPr lang="en-GB" altLang="ko-KR" sz="3200" smtClean="0">
                <a:effectLst>
                  <a:outerShdw blurRad="38100" dist="38100" dir="2700000" algn="tl">
                    <a:srgbClr val="C0C0C0"/>
                  </a:outerShdw>
                </a:effectLst>
                <a:ea typeface="굴림" charset="-127"/>
              </a:rPr>
              <a:t>of behaviour and mental processes</a:t>
            </a:r>
            <a:endParaRPr lang="en-US" sz="32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495300" indent="-495300">
              <a:buFont typeface="Wingdings 2" pitchFamily="18" charset="2"/>
              <a:buAutoNum type="arabicPeriod"/>
              <a:defRPr/>
            </a:pPr>
            <a:endParaRPr lang="ru-RU" sz="320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66" name="Rectangle 2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Psychology as study of psyche</a:t>
            </a:r>
            <a:endParaRPr lang="ru-RU" smtClean="0"/>
          </a:p>
        </p:txBody>
      </p:sp>
      <p:graphicFrame>
        <p:nvGraphicFramePr>
          <p:cNvPr id="57349" name="Organization Chart 5"/>
          <p:cNvGraphicFramePr>
            <a:graphicFrameLocks/>
          </p:cNvGraphicFramePr>
          <p:nvPr>
            <p:ph idx="1"/>
          </p:nvPr>
        </p:nvGraphicFramePr>
        <p:xfrm>
          <a:off x="457200" y="1906588"/>
          <a:ext cx="8229600" cy="4430712"/>
        </p:xfrm>
        <a:graphic>
          <a:graphicData uri="http://schemas.openxmlformats.org/drawingml/2006/compatibility">
            <com:legacyDrawing xmlns:com="http://schemas.openxmlformats.org/drawingml/2006/compatibility" spid="_x0000_s57349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68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graphicFrame>
        <p:nvGraphicFramePr>
          <p:cNvPr id="60458" name="Group 42"/>
          <p:cNvGraphicFramePr>
            <a:graphicFrameLocks noGrp="1"/>
          </p:cNvGraphicFramePr>
          <p:nvPr>
            <p:ph idx="1"/>
          </p:nvPr>
        </p:nvGraphicFramePr>
        <p:xfrm>
          <a:off x="539750" y="765175"/>
          <a:ext cx="8158163" cy="5772150"/>
        </p:xfrm>
        <a:graphic>
          <a:graphicData uri="http://schemas.openxmlformats.org/drawingml/2006/table">
            <a:tbl>
              <a:tblPr/>
              <a:tblGrid>
                <a:gridCol w="4079875"/>
                <a:gridCol w="4078288"/>
              </a:tblGrid>
              <a:tr h="4318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Direction/ Psychologists</a:t>
                      </a: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D1E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Subject</a:t>
                      </a:r>
                      <a:endParaRPr kumimoji="0" lang="ru-RU" sz="2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D1E9"/>
                    </a:solidFill>
                  </a:tcPr>
                </a:tc>
              </a:tr>
              <a:tr h="13271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Psychoanalysis</a:t>
                      </a:r>
                      <a:r>
                        <a:rPr kumimoji="0" lang="ru-RU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/ </a:t>
                      </a: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/>
                      </a:r>
                      <a:b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</a:b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psychodynamic</a:t>
                      </a:r>
                      <a:b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</a:b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S.Freud, K. Jung, K. Horny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D1E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Conscious and</a:t>
                      </a:r>
                      <a:b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</a:b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 unconscious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1003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Behaviorism</a:t>
                      </a: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/>
                      </a:r>
                      <a:b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</a:b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J.Watson, I.Pavlov, B.F. Skinner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D1E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Behavior that can be measured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(animals and human)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1003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Gestalt Psychology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K. </a:t>
                      </a: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Koffka, M</a:t>
                      </a: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.</a:t>
                      </a: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 Wertheimer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D1E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H</a:t>
                      </a: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uman mind and behavior </a:t>
                      </a: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/>
                      </a:r>
                      <a:b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</a:b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Constantia" pitchFamily="18" charset="0"/>
                          <a:cs typeface="Arial" charset="0"/>
                        </a:rPr>
                        <a:t>as a whole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1003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Cognitive psychology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Char char="•"/>
                        <a:tabLst/>
                      </a:pP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J</a:t>
                      </a: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.</a:t>
                      </a: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Piaget</a:t>
                      </a: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, </a:t>
                      </a:r>
                      <a:r>
                        <a:rPr kumimoji="0" lang="ru-RU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Lev Vygotsky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D1E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Cognitive processes (memory, thinking, creativity)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  <a:tr h="10033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Humanistic psychology</a:t>
                      </a:r>
                      <a:b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</a:b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K.Rogers, A. Maslow, V.Frankl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1FD1E9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Personality – potential,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nstantia" pitchFamily="18" charset="0"/>
                          <a:cs typeface="Arial" charset="0"/>
                        </a:rPr>
                        <a:t>growth, realization</a:t>
                      </a: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647" name="Organization Chart 63"/>
          <p:cNvGraphicFramePr>
            <a:graphicFrameLocks/>
          </p:cNvGraphicFramePr>
          <p:nvPr>
            <p:ph sz="half" idx="2"/>
          </p:nvPr>
        </p:nvGraphicFramePr>
        <p:xfrm>
          <a:off x="539750" y="476250"/>
          <a:ext cx="8126413" cy="5848350"/>
        </p:xfrm>
        <a:graphic>
          <a:graphicData uri="http://schemas.openxmlformats.org/drawingml/2006/compatibility">
            <com:legacyDrawing xmlns:com="http://schemas.openxmlformats.org/drawingml/2006/compatibility" spid="_x0000_s67647"/>
          </a:graphicData>
        </a:graphic>
      </p:graphicFrame>
      <p:graphicFrame>
        <p:nvGraphicFramePr>
          <p:cNvPr id="67679" name="Organization Chart 95"/>
          <p:cNvGraphicFramePr>
            <a:graphicFrameLocks/>
          </p:cNvGraphicFramePr>
          <p:nvPr/>
        </p:nvGraphicFramePr>
        <p:xfrm>
          <a:off x="539750" y="476250"/>
          <a:ext cx="8126413" cy="5848350"/>
        </p:xfrm>
        <a:graphic>
          <a:graphicData uri="http://schemas.openxmlformats.org/drawingml/2006/compatibility">
            <com:legacyDrawing xmlns:com="http://schemas.openxmlformats.org/drawingml/2006/compatibility" spid="_x0000_s67679"/>
          </a:graphicData>
        </a:graphic>
      </p:graphicFrame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686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smtClean="0"/>
              <a:t>https://slideplayer.com/slide/5806735/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68611" name="Picture 4" descr="Ð ÐµÐ·ÑÐ»ÑÑÐ°Ñ Ð¿Ð¾ÑÑÐºÑ Ð·Ð¾Ð±ÑÐ°Ð¶ÐµÐ½Ñ Ð·Ð° Ð·Ð°Ð¿Ð¸ÑÐ¾Ð¼ &quot;research methods in psychology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20713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3" name="Rectang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graphicFrame>
        <p:nvGraphicFramePr>
          <p:cNvPr id="81924" name="Organization Chart 4"/>
          <p:cNvGraphicFramePr>
            <a:graphicFrameLocks/>
          </p:cNvGraphicFramePr>
          <p:nvPr>
            <p:ph idx="1"/>
          </p:nvPr>
        </p:nvGraphicFramePr>
        <p:xfrm>
          <a:off x="395288" y="692150"/>
          <a:ext cx="8291512" cy="5664200"/>
        </p:xfrm>
        <a:graphic>
          <a:graphicData uri="http://schemas.openxmlformats.org/drawingml/2006/compatibility">
            <com:legacyDrawing xmlns:com="http://schemas.openxmlformats.org/drawingml/2006/compatibility" spid="_x0000_s81924"/>
          </a:graphicData>
        </a:graphic>
      </p:graphicFrame>
    </p:spTree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03" name="Rectangle 27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graphicFrame>
        <p:nvGraphicFramePr>
          <p:cNvPr id="83974" name="Organization Chart 6"/>
          <p:cNvGraphicFramePr>
            <a:graphicFrameLocks/>
          </p:cNvGraphicFramePr>
          <p:nvPr>
            <p:ph idx="1"/>
          </p:nvPr>
        </p:nvGraphicFramePr>
        <p:xfrm>
          <a:off x="428625" y="836613"/>
          <a:ext cx="8293100" cy="5492750"/>
        </p:xfrm>
        <a:graphic>
          <a:graphicData uri="http://schemas.openxmlformats.org/drawingml/2006/compatibility">
            <com:legacyDrawing xmlns:com="http://schemas.openxmlformats.org/drawingml/2006/compatibility" spid="_x0000_s83974"/>
          </a:graphicData>
        </a:graphic>
      </p:graphicFrame>
    </p:spTree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/>
        <p:txBody>
          <a:bodyPr anchor="ctr">
            <a:normAutofit/>
          </a:bodyPr>
          <a:lstStyle/>
          <a:p>
            <a:pPr algn="ctr" eaLnBrk="1" hangingPunct="1">
              <a:defRPr/>
            </a:pPr>
            <a:r>
              <a:rPr lang="en-US" sz="4400" smtClean="0">
                <a:effectLst>
                  <a:outerShdw blurRad="38100" dist="38100" dir="2700000" algn="tl">
                    <a:srgbClr val="C0C0C0"/>
                  </a:outerShdw>
                </a:effectLst>
                <a:latin typeface="Constantia" pitchFamily="18" charset="0"/>
              </a:rPr>
              <a:t>Projective methods</a:t>
            </a:r>
            <a:endParaRPr lang="ru-RU" sz="4400" smtClean="0">
              <a:effectLst>
                <a:outerShdw blurRad="38100" dist="38100" dir="2700000" algn="tl">
                  <a:srgbClr val="C0C0C0"/>
                </a:outerShdw>
              </a:effectLst>
              <a:latin typeface="Constantia" pitchFamily="18" charset="0"/>
            </a:endParaRPr>
          </a:p>
        </p:txBody>
      </p:sp>
      <p:sp>
        <p:nvSpPr>
          <p:cNvPr id="84994" name="Содержимое 6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buFontTx/>
              <a:buChar char="-"/>
            </a:pPr>
            <a:r>
              <a:rPr lang="en-US" smtClean="0"/>
              <a:t>Projective tests</a:t>
            </a:r>
          </a:p>
          <a:p>
            <a:pPr eaLnBrk="1" hangingPunct="1">
              <a:buFontTx/>
              <a:buChar char="-"/>
            </a:pPr>
            <a:r>
              <a:rPr lang="en-US" smtClean="0"/>
              <a:t>Pictures</a:t>
            </a:r>
          </a:p>
          <a:p>
            <a:pPr eaLnBrk="1" hangingPunct="1">
              <a:buFontTx/>
              <a:buChar char="-"/>
            </a:pPr>
            <a:r>
              <a:rPr lang="en-US" smtClean="0"/>
              <a:t>Writing/ </a:t>
            </a:r>
            <a:r>
              <a:rPr lang="ru-RU" smtClean="0"/>
              <a:t> </a:t>
            </a:r>
            <a:r>
              <a:rPr lang="en-US" smtClean="0"/>
              <a:t>Texts</a:t>
            </a:r>
          </a:p>
          <a:p>
            <a:pPr eaLnBrk="1" hangingPunct="1">
              <a:buFontTx/>
              <a:buChar char="-"/>
            </a:pPr>
            <a:endParaRPr lang="ru-RU" smtClean="0"/>
          </a:p>
        </p:txBody>
      </p:sp>
      <p:pic>
        <p:nvPicPr>
          <p:cNvPr id="4" name="Рисунок 3" descr="1212670312_osnovnaj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434266">
            <a:off x="486743" y="3910063"/>
            <a:ext cx="3074782" cy="16430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4996" name="Рисунок 4" descr="1260794429_det_ri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483405">
            <a:off x="5019675" y="3541713"/>
            <a:ext cx="3835400" cy="255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2"/>
          <p:cNvSpPr>
            <a:spLocks noGrp="1"/>
          </p:cNvSpPr>
          <p:nvPr>
            <p:ph type="title"/>
          </p:nvPr>
        </p:nvSpPr>
        <p:spPr>
          <a:xfrm>
            <a:off x="250825" y="333375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Rorschach I</a:t>
            </a:r>
            <a:r>
              <a:rPr lang="ru-RU" smtClean="0"/>
              <a:t>nkblots</a:t>
            </a:r>
            <a:r>
              <a:rPr lang="en-US" smtClean="0"/>
              <a:t> Test</a:t>
            </a:r>
            <a:endParaRPr lang="ru-RU" smtClean="0"/>
          </a:p>
        </p:txBody>
      </p:sp>
      <p:sp>
        <p:nvSpPr>
          <p:cNvPr id="8601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86019" name="Picture 5" descr="ÐÐ¾Ð²âÑÐ·Ð°Ð½Ðµ Ð·Ð¾Ð±ÑÐ°Ð¶ÐµÐ½Ð½Ñ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916113"/>
            <a:ext cx="88201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8313" y="333375"/>
            <a:ext cx="8229600" cy="1143000"/>
          </a:xfrm>
        </p:spPr>
        <p:txBody>
          <a:bodyPr anchor="ctr"/>
          <a:lstStyle/>
          <a:p>
            <a:pPr algn="ctr" eaLnBrk="1" hangingPunct="1"/>
            <a:r>
              <a:rPr lang="en-US" smtClean="0"/>
              <a:t>Topics</a:t>
            </a:r>
            <a:endParaRPr lang="ru-RU" smtClean="0"/>
          </a:p>
        </p:txBody>
      </p:sp>
      <p:sp>
        <p:nvSpPr>
          <p:cNvPr id="18434" name="Содержимое 2"/>
          <p:cNvSpPr>
            <a:spLocks noGrp="1"/>
          </p:cNvSpPr>
          <p:nvPr>
            <p:ph idx="4294967295"/>
          </p:nvPr>
        </p:nvSpPr>
        <p:spPr>
          <a:xfrm>
            <a:off x="468313" y="1557338"/>
            <a:ext cx="8229600" cy="4389437"/>
          </a:xfrm>
        </p:spPr>
        <p:txBody>
          <a:bodyPr/>
          <a:lstStyle/>
          <a:p>
            <a:pPr marL="495300" indent="-495300"/>
            <a:r>
              <a:rPr lang="en-US" smtClean="0"/>
              <a:t>History of psychology.</a:t>
            </a:r>
          </a:p>
          <a:p>
            <a:pPr marL="495300" indent="-495300"/>
            <a:r>
              <a:rPr lang="en-US" smtClean="0"/>
              <a:t>The concepts of psychology and psyche.</a:t>
            </a:r>
          </a:p>
          <a:p>
            <a:pPr marL="495300" indent="-495300"/>
            <a:r>
              <a:rPr lang="en-US" smtClean="0"/>
              <a:t>Branches of psychology (specialties).</a:t>
            </a:r>
          </a:p>
          <a:p>
            <a:pPr marL="495300" indent="-495300"/>
            <a:r>
              <a:rPr lang="en-US" smtClean="0"/>
              <a:t>Research methods.</a:t>
            </a:r>
          </a:p>
          <a:p>
            <a:pPr marL="495300" indent="-495300" algn="ctr">
              <a:buFont typeface="Wingdings 2" pitchFamily="18" charset="2"/>
              <a:buNone/>
            </a:pPr>
            <a:r>
              <a:rPr lang="en-US" b="1" smtClean="0"/>
              <a:t>Literature</a:t>
            </a:r>
          </a:p>
          <a:p>
            <a:pPr marL="495300" indent="-495300">
              <a:buFont typeface="Wingdings 2" pitchFamily="18" charset="2"/>
              <a:buNone/>
            </a:pPr>
            <a:r>
              <a:rPr lang="en-US" smtClean="0"/>
              <a:t>Hockenbury H. Don, Hockenbury E. Sandra Discovering Psychology. Worth Publishers; 6th edition, 2014. 855 p. </a:t>
            </a:r>
            <a:endParaRPr lang="uk-UA" smtClean="0"/>
          </a:p>
          <a:p>
            <a:pPr marL="495300" indent="-495300" algn="just">
              <a:buFont typeface="Wingdings 2" pitchFamily="18" charset="2"/>
              <a:buNone/>
            </a:pPr>
            <a:r>
              <a:rPr lang="en-US" smtClean="0"/>
              <a:t>Максименко С.Д. Загальна психологія. Підручник. Вінниця: Нова Книга, 2004. 704 с.</a:t>
            </a:r>
            <a:endParaRPr lang="ru-RU" smtClean="0"/>
          </a:p>
          <a:p>
            <a:pPr marL="495300" indent="-495300">
              <a:buFont typeface="Wingdings 2" pitchFamily="18" charset="2"/>
              <a:buNone/>
            </a:pPr>
            <a:endParaRPr lang="en-US" smtClean="0"/>
          </a:p>
          <a:p>
            <a:pPr marL="495300" indent="-495300">
              <a:buFont typeface="Wingdings 2" pitchFamily="18" charset="2"/>
              <a:buNone/>
            </a:pPr>
            <a:endParaRPr lang="en-US" smtClean="0"/>
          </a:p>
          <a:p>
            <a:pPr marL="495300" indent="-495300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2"/>
          <p:cNvSpPr>
            <a:spLocks noGrp="1"/>
          </p:cNvSpPr>
          <p:nvPr>
            <p:ph type="title"/>
          </p:nvPr>
        </p:nvSpPr>
        <p:spPr>
          <a:xfrm>
            <a:off x="468313" y="692150"/>
            <a:ext cx="8229600" cy="1143000"/>
          </a:xfrm>
        </p:spPr>
        <p:txBody>
          <a:bodyPr/>
          <a:lstStyle/>
          <a:p>
            <a:pPr algn="ctr"/>
            <a:r>
              <a:rPr lang="ru-RU" smtClean="0"/>
              <a:t>The Luscher color test</a:t>
            </a:r>
          </a:p>
        </p:txBody>
      </p:sp>
      <p:sp>
        <p:nvSpPr>
          <p:cNvPr id="8704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endParaRPr lang="en-US" smtClean="0"/>
          </a:p>
          <a:p>
            <a:pPr>
              <a:lnSpc>
                <a:spcPct val="90000"/>
              </a:lnSpc>
            </a:pPr>
            <a:r>
              <a:rPr lang="ru-RU" smtClean="0"/>
              <a:t>https://onlinetestpad.com/en/testview/987-the-luscher-color-test</a:t>
            </a:r>
          </a:p>
        </p:txBody>
      </p:sp>
      <p:pic>
        <p:nvPicPr>
          <p:cNvPr id="87043" name="Picture 5" descr="Ð ÐµÐ·ÑÐ»ÑÑÐ°Ñ Ð¿Ð¾ÑÑÐºÑ Ð·Ð¾Ð±ÑÐ°Ð¶ÐµÐ½Ñ Ð·Ð° Ð·Ð°Ð¿Ð¸ÑÐ¾Ð¼ &quot;Luscher test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2060575"/>
            <a:ext cx="4826000" cy="310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Psychological tests</a:t>
            </a:r>
            <a:endParaRPr lang="ru-RU" smtClean="0"/>
          </a:p>
        </p:txBody>
      </p:sp>
      <p:sp>
        <p:nvSpPr>
          <p:cNvPr id="8806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200" smtClean="0"/>
              <a:t>Should be valid </a:t>
            </a:r>
          </a:p>
          <a:p>
            <a:pPr>
              <a:lnSpc>
                <a:spcPct val="90000"/>
              </a:lnSpc>
            </a:pPr>
            <a:r>
              <a:rPr lang="en-US" sz="2200" smtClean="0"/>
              <a:t>The source should be checked!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z="22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200" smtClean="0"/>
              <a:t> 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200" smtClean="0"/>
              <a:t>https://psychcentral.com/quizzes/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200" smtClean="0"/>
              <a:t>https://www.healthyplace.com/psychological-tests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200" smtClean="0"/>
              <a:t>https://www.psychologytoday.com/intl/tests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en-US" sz="2200" smtClean="0"/>
              <a:t>https://psychology-tools.com/</a:t>
            </a:r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z="22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en-US" sz="22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r>
              <a:rPr lang="ru-RU" sz="2200" smtClean="0"/>
              <a:t>http://psytests.org/test.html</a:t>
            </a:r>
            <a:endParaRPr lang="en-US" sz="2200" smtClean="0"/>
          </a:p>
          <a:p>
            <a:pPr>
              <a:lnSpc>
                <a:spcPct val="90000"/>
              </a:lnSpc>
              <a:buFont typeface="Wingdings 2" pitchFamily="18" charset="2"/>
              <a:buNone/>
            </a:pPr>
            <a:endParaRPr lang="ru-RU" sz="2200" smtClean="0"/>
          </a:p>
        </p:txBody>
      </p:sp>
    </p:spTree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229" name="Group 117"/>
          <p:cNvGraphicFramePr>
            <a:graphicFrameLocks noGrp="1"/>
          </p:cNvGraphicFramePr>
          <p:nvPr/>
        </p:nvGraphicFramePr>
        <p:xfrm>
          <a:off x="1403350" y="1268413"/>
          <a:ext cx="6965950" cy="4892675"/>
        </p:xfrm>
        <a:graphic>
          <a:graphicData uri="http://schemas.openxmlformats.org/drawingml/2006/table">
            <a:tbl>
              <a:tblPr/>
              <a:tblGrid>
                <a:gridCol w="2517775"/>
                <a:gridCol w="4448175"/>
              </a:tblGrid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Тема дослідження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Об’єкт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Мета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Задачі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Гіпотеза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Методи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5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Де та з ким плануєте проводити дослідження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1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uk-UA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  <a:ea typeface="Calibri" pitchFamily="34" charset="0"/>
                          <a:cs typeface="Times New Roman" pitchFamily="18" charset="0"/>
                        </a:rPr>
                        <a:t>Кількість респондентів</a:t>
                      </a:r>
                      <a:endParaRPr kumimoji="0" lang="uk-UA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  <a:ea typeface="Calibri" pitchFamily="34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BD0D9"/>
                        </a:buClr>
                        <a:buSzPct val="95000"/>
                        <a:buFont typeface="Wingdings 2" pitchFamily="18" charset="2"/>
                        <a:buNone/>
                        <a:tabLst/>
                      </a:pPr>
                      <a:endParaRPr kumimoji="0" lang="ru-RU" sz="2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nstantia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psychology-544405_960_7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196975"/>
            <a:ext cx="7848600" cy="606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298" name="Rectangle 2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29600" cy="1143000"/>
          </a:xfrm>
        </p:spPr>
        <p:txBody>
          <a:bodyPr/>
          <a:lstStyle/>
          <a:p>
            <a:pPr algn="ctr">
              <a:defRPr/>
            </a:pPr>
            <a:r>
              <a:rPr lang="en-GB" altLang="ko-KR" sz="3600" b="1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ea typeface="굴림" charset="-127"/>
              </a:rPr>
              <a:t>Psychology </a:t>
            </a:r>
            <a:r>
              <a:rPr lang="en-GB" altLang="ko-KR" sz="3600" smtClean="0">
                <a:solidFill>
                  <a:schemeClr val="tx1"/>
                </a:solidFill>
                <a:ea typeface="굴림" charset="-127"/>
              </a:rPr>
              <a:t>is the scientific </a:t>
            </a:r>
            <a:r>
              <a:rPr lang="en-US" altLang="ko-KR" sz="3600" smtClean="0">
                <a:solidFill>
                  <a:schemeClr val="tx1"/>
                </a:solidFill>
                <a:ea typeface="굴림" charset="-127"/>
              </a:rPr>
              <a:t>s</a:t>
            </a:r>
            <a:r>
              <a:rPr lang="en-GB" altLang="ko-KR" sz="3600" smtClean="0">
                <a:solidFill>
                  <a:schemeClr val="tx1"/>
                </a:solidFill>
                <a:ea typeface="굴림" charset="-127"/>
              </a:rPr>
              <a:t>tudy</a:t>
            </a:r>
            <a:r>
              <a:rPr lang="uk-UA" altLang="ko-KR" sz="3600" smtClean="0">
                <a:solidFill>
                  <a:schemeClr val="tx1"/>
                </a:solidFill>
              </a:rPr>
              <a:t/>
            </a:r>
            <a:br>
              <a:rPr lang="uk-UA" altLang="ko-KR" sz="3600" smtClean="0">
                <a:solidFill>
                  <a:schemeClr val="tx1"/>
                </a:solidFill>
              </a:rPr>
            </a:br>
            <a:r>
              <a:rPr lang="en-GB" altLang="ko-KR" sz="3600" smtClean="0">
                <a:solidFill>
                  <a:schemeClr val="tx1"/>
                </a:solidFill>
                <a:ea typeface="굴림" charset="-127"/>
              </a:rPr>
              <a:t> of behaviour and mental processes</a:t>
            </a:r>
            <a:endParaRPr lang="ru-RU" sz="3600" smtClean="0">
              <a:solidFill>
                <a:schemeClr val="tx1"/>
              </a:solidFill>
            </a:endParaRPr>
          </a:p>
        </p:txBody>
      </p:sp>
      <p:sp>
        <p:nvSpPr>
          <p:cNvPr id="1945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endParaRPr lang="uk-UA" altLang="ko-KR" sz="2800" smtClean="0">
              <a:cs typeface="HY신명조"/>
            </a:endParaRPr>
          </a:p>
          <a:p>
            <a:pPr>
              <a:buFont typeface="Wingdings 2" pitchFamily="18" charset="2"/>
              <a:buNone/>
            </a:pPr>
            <a:r>
              <a:rPr lang="ru-RU" altLang="ko-KR" sz="2800" smtClean="0">
                <a:cs typeface="HY신명조"/>
              </a:rPr>
              <a:t> </a:t>
            </a:r>
            <a:endParaRPr lang="ru-RU" sz="280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468313" y="404813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Psychology</a:t>
            </a:r>
            <a:endParaRPr lang="ru-RU" smtClean="0"/>
          </a:p>
        </p:txBody>
      </p:sp>
      <p:sp>
        <p:nvSpPr>
          <p:cNvPr id="20482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The four basic </a:t>
            </a:r>
            <a:r>
              <a:rPr lang="en-US" b="1" i="1" smtClean="0"/>
              <a:t>goals</a:t>
            </a:r>
            <a:r>
              <a:rPr lang="en-US" smtClean="0"/>
              <a:t> of psychology are: </a:t>
            </a:r>
          </a:p>
          <a:p>
            <a:r>
              <a:rPr lang="en-US" smtClean="0"/>
              <a:t>to (1) describe, </a:t>
            </a:r>
          </a:p>
          <a:p>
            <a:r>
              <a:rPr lang="en-US" smtClean="0"/>
              <a:t>(2) explain, </a:t>
            </a:r>
          </a:p>
          <a:p>
            <a:r>
              <a:rPr lang="en-US" smtClean="0"/>
              <a:t>(3) predict, and</a:t>
            </a:r>
          </a:p>
          <a:p>
            <a:r>
              <a:rPr lang="en-US" smtClean="0"/>
              <a:t>(4) control or influence behavior and mental processes.</a:t>
            </a:r>
            <a:endParaRPr lang="ru-RU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0342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03430" name="Picture 6" descr="Обмани Меня / Теория Лжи / Lie To Me Opening Titles - YouTub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966788"/>
            <a:ext cx="8351838" cy="469741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53" name="Picture 5" descr="Facial action units considered in Lie-to-me series for expression... |  Download Scientific Diagra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060575"/>
            <a:ext cx="8096250" cy="3762375"/>
          </a:xfrm>
          <a:prstGeom prst="rect">
            <a:avLst/>
          </a:prstGeom>
          <a:noFill/>
        </p:spPr>
      </p:pic>
      <p:sp>
        <p:nvSpPr>
          <p:cNvPr id="104457" name="AutoShape 9" descr="Экман, Пол — Википедия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104458" name="Rectangle 10"/>
          <p:cNvSpPr>
            <a:spLocks noGrp="1"/>
          </p:cNvSpPr>
          <p:nvPr>
            <p:ph type="title"/>
          </p:nvPr>
        </p:nvSpPr>
        <p:spPr>
          <a:xfrm>
            <a:off x="395288" y="549275"/>
            <a:ext cx="8229600" cy="1143000"/>
          </a:xfrm>
        </p:spPr>
        <p:txBody>
          <a:bodyPr/>
          <a:lstStyle/>
          <a:p>
            <a:pPr algn="ctr">
              <a:lnSpc>
                <a:spcPct val="55000"/>
              </a:lnSpc>
            </a:pPr>
            <a:r>
              <a:rPr lang="en-US" b="1" smtClean="0"/>
              <a:t>Paul Ekman.</a:t>
            </a:r>
            <a:r>
              <a:rPr lang="ru-RU" smtClean="0"/>
              <a:t>Telling Lies:</a:t>
            </a:r>
            <a:r>
              <a:rPr lang="ru-RU" i="1" smtClean="0"/>
              <a:t> </a:t>
            </a:r>
            <a:r>
              <a:rPr lang="en-US" i="1" smtClean="0"/>
              <a:t/>
            </a:r>
            <a:br>
              <a:rPr lang="en-US" i="1" smtClean="0"/>
            </a:br>
            <a:r>
              <a:rPr lang="ru-RU" sz="2400" smtClean="0"/>
              <a:t>Clues to Deceit in the Marketplace, Politics, and Marriage </a:t>
            </a:r>
            <a:r>
              <a:rPr lang="ru-RU" smtClean="0"/>
              <a:t> </a:t>
            </a:r>
          </a:p>
        </p:txBody>
      </p:sp>
    </p:spTree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5" name="Picture 5" descr="Ассоциация Просвещенного патриотизма — Михаил Захарчук: Вахта Памяти.  Никита Хрущев. Серость во главе ССС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33375"/>
            <a:ext cx="4695825" cy="61277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8" name="Rectangle 6"/>
          <p:cNvSpPr>
            <a:spLocks noGrp="1"/>
          </p:cNvSpPr>
          <p:nvPr>
            <p:ph type="title"/>
          </p:nvPr>
        </p:nvSpPr>
        <p:spPr>
          <a:xfrm>
            <a:off x="539750" y="2349500"/>
            <a:ext cx="8229600" cy="1143000"/>
          </a:xfrm>
        </p:spPr>
        <p:txBody>
          <a:bodyPr/>
          <a:lstStyle/>
          <a:p>
            <a:pPr algn="ctr"/>
            <a:r>
              <a:rPr lang="en-US" b="1" i="1" smtClean="0"/>
              <a:t>Can you be manipulated?</a:t>
            </a:r>
            <a:endParaRPr lang="ru-RU" b="1" i="1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smtClean="0"/>
          </a:p>
        </p:txBody>
      </p:sp>
      <p:sp>
        <p:nvSpPr>
          <p:cNvPr id="93187" name="Rectangle 3"/>
          <p:cNvSpPr>
            <a:spLocks noGrp="1"/>
          </p:cNvSpPr>
          <p:nvPr>
            <p:ph type="body" idx="1"/>
          </p:nvPr>
        </p:nvSpPr>
        <p:spPr>
          <a:xfrm>
            <a:off x="395288" y="5516563"/>
            <a:ext cx="8291512" cy="808037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sz="3200" b="1" smtClean="0"/>
              <a:t>Advertising = selling desires</a:t>
            </a:r>
            <a:endParaRPr lang="ru-RU" sz="3200" b="1" smtClean="0"/>
          </a:p>
        </p:txBody>
      </p:sp>
      <p:pic>
        <p:nvPicPr>
          <p:cNvPr id="93189" name="Picture 5" descr="доставка из макдоналдс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14413"/>
            <a:ext cx="9144000" cy="39179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3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1189</TotalTime>
  <Words>376</Words>
  <Application>Microsoft Office PowerPoint</Application>
  <PresentationFormat>Экран (4:3)</PresentationFormat>
  <Paragraphs>148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22</vt:i4>
      </vt:variant>
    </vt:vector>
  </HeadingPairs>
  <TitlesOfParts>
    <vt:vector size="35" baseType="lpstr">
      <vt:lpstr>Arial</vt:lpstr>
      <vt:lpstr>Calibri</vt:lpstr>
      <vt:lpstr>Constantia</vt:lpstr>
      <vt:lpstr>Wingdings 2</vt:lpstr>
      <vt:lpstr>굴림</vt:lpstr>
      <vt:lpstr>HY중고딕</vt:lpstr>
      <vt:lpstr>HY신명조</vt:lpstr>
      <vt:lpstr>Verdana</vt:lpstr>
      <vt:lpstr>Times New Roman</vt:lpstr>
      <vt:lpstr>Поток</vt:lpstr>
      <vt:lpstr>Поток</vt:lpstr>
      <vt:lpstr>Поток</vt:lpstr>
      <vt:lpstr>Поток</vt:lpstr>
      <vt:lpstr>PSYCHOLOGY AS A SCIENCE. RESEARCH METHODS</vt:lpstr>
      <vt:lpstr>Topics</vt:lpstr>
      <vt:lpstr>Psychology is the scientific study  of behaviour and mental processes</vt:lpstr>
      <vt:lpstr>Psychology</vt:lpstr>
      <vt:lpstr>Слайд 5</vt:lpstr>
      <vt:lpstr>Paul Ekman.Telling Lies:  Clues to Deceit in the Marketplace, Politics, and Marriage  </vt:lpstr>
      <vt:lpstr>Слайд 7</vt:lpstr>
      <vt:lpstr>Can you be manipulated?</vt:lpstr>
      <vt:lpstr>Слайд 9</vt:lpstr>
      <vt:lpstr>Psychology as a science</vt:lpstr>
      <vt:lpstr>History of psychology</vt:lpstr>
      <vt:lpstr>Psychology as study of psyche</vt:lpstr>
      <vt:lpstr>Слайд 13</vt:lpstr>
      <vt:lpstr>Слайд 14</vt:lpstr>
      <vt:lpstr>Слайд 15</vt:lpstr>
      <vt:lpstr>Слайд 16</vt:lpstr>
      <vt:lpstr>Слайд 17</vt:lpstr>
      <vt:lpstr>Projective methods</vt:lpstr>
      <vt:lpstr>Rorschach Inkblots Test</vt:lpstr>
      <vt:lpstr>The Luscher color test</vt:lpstr>
      <vt:lpstr>Psychological tests</vt:lpstr>
      <vt:lpstr>Слайд 22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Презентація з психології</dc:title>
  <dc:creator>Admin</dc:creator>
  <cp:lastModifiedBy>user</cp:lastModifiedBy>
  <cp:revision>67</cp:revision>
  <dcterms:created xsi:type="dcterms:W3CDTF">2009-12-13T07:53:37Z</dcterms:created>
  <dcterms:modified xsi:type="dcterms:W3CDTF">2021-09-03T09:37:01Z</dcterms:modified>
</cp:coreProperties>
</file>