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57" r:id="rId4"/>
    <p:sldId id="258" r:id="rId5"/>
    <p:sldId id="259" r:id="rId6"/>
    <p:sldId id="261" r:id="rId7"/>
    <p:sldId id="286" r:id="rId8"/>
    <p:sldId id="260" r:id="rId9"/>
    <p:sldId id="263" r:id="rId10"/>
    <p:sldId id="262" r:id="rId11"/>
    <p:sldId id="264" r:id="rId12"/>
    <p:sldId id="265" r:id="rId13"/>
    <p:sldId id="287" r:id="rId14"/>
    <p:sldId id="266" r:id="rId15"/>
    <p:sldId id="267" r:id="rId16"/>
    <p:sldId id="269" r:id="rId17"/>
    <p:sldId id="270" r:id="rId18"/>
    <p:sldId id="271" r:id="rId19"/>
    <p:sldId id="288" r:id="rId20"/>
    <p:sldId id="277" r:id="rId21"/>
    <p:sldId id="278" r:id="rId22"/>
    <p:sldId id="279" r:id="rId23"/>
    <p:sldId id="280" r:id="rId24"/>
    <p:sldId id="281" r:id="rId25"/>
    <p:sldId id="268" r:id="rId26"/>
    <p:sldId id="272" r:id="rId27"/>
    <p:sldId id="273" r:id="rId28"/>
    <p:sldId id="274" r:id="rId29"/>
    <p:sldId id="276" r:id="rId30"/>
    <p:sldId id="275" r:id="rId31"/>
    <p:sldId id="282" r:id="rId32"/>
    <p:sldId id="283" r:id="rId33"/>
    <p:sldId id="289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660DB1C-2E13-4BBC-B603-FA711EAC456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FE006F9-FFAC-4688-83EC-6926BF42E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onpostmodernism.com/images/art/andy_warhol_10_marylins.jpg"/>
          <p:cNvPicPr>
            <a:picLocks noChangeAspect="1" noChangeArrowheads="1"/>
          </p:cNvPicPr>
          <p:nvPr/>
        </p:nvPicPr>
        <p:blipFill>
          <a:blip r:embed="rId2" cstate="print">
            <a:lum bright="-47000"/>
          </a:blip>
          <a:srcRect/>
          <a:stretch>
            <a:fillRect/>
          </a:stretch>
        </p:blipFill>
        <p:spPr bwMode="auto">
          <a:xfrm>
            <a:off x="-1" y="0"/>
            <a:ext cx="9176373" cy="37890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Постмодернизм в литературном процессе 2-й пол. ХХ в.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Проблема определения</a:t>
            </a:r>
          </a:p>
          <a:p>
            <a:r>
              <a:rPr lang="ru-RU" dirty="0" smtClean="0"/>
              <a:t>Основные концепции</a:t>
            </a:r>
          </a:p>
          <a:p>
            <a:r>
              <a:rPr lang="ru-RU" dirty="0" smtClean="0"/>
              <a:t>Философская база</a:t>
            </a:r>
          </a:p>
          <a:p>
            <a:r>
              <a:rPr lang="ru-RU" dirty="0" smtClean="0"/>
              <a:t>Эстетика и поэтика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Постмодернистский код письма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«Смерть автора» -</a:t>
            </a:r>
            <a:r>
              <a:rPr lang="en-US" dirty="0" smtClean="0"/>
              <a:t>&gt; </a:t>
            </a:r>
            <a:r>
              <a:rPr lang="ru-RU" dirty="0" smtClean="0"/>
              <a:t>авторская маска </a:t>
            </a:r>
          </a:p>
          <a:p>
            <a:r>
              <a:rPr lang="ru-RU" dirty="0" smtClean="0"/>
              <a:t>«Языковая личность» -</a:t>
            </a:r>
            <a:r>
              <a:rPr lang="en-US" dirty="0" smtClean="0"/>
              <a:t>&gt; </a:t>
            </a:r>
            <a:r>
              <a:rPr lang="ru-RU" dirty="0" smtClean="0"/>
              <a:t>«плавающая» точка зрения</a:t>
            </a:r>
          </a:p>
          <a:p>
            <a:r>
              <a:rPr lang="ru-RU" dirty="0" smtClean="0"/>
              <a:t>Кризис метанарратива -</a:t>
            </a:r>
            <a:r>
              <a:rPr lang="en-US" dirty="0" smtClean="0"/>
              <a:t>&gt;</a:t>
            </a:r>
            <a:r>
              <a:rPr lang="ru-RU" dirty="0" smtClean="0"/>
              <a:t> упадок жанра романа</a:t>
            </a:r>
            <a:r>
              <a:rPr lang="uk-UA" dirty="0" smtClean="0"/>
              <a:t>, фрагментаризация, дискретность</a:t>
            </a:r>
          </a:p>
          <a:p>
            <a:r>
              <a:rPr lang="ru-RU" dirty="0" smtClean="0"/>
              <a:t>«Постмодернистская чувствительность» -</a:t>
            </a:r>
            <a:r>
              <a:rPr lang="en-US" dirty="0" smtClean="0"/>
              <a:t>&gt; </a:t>
            </a:r>
            <a:r>
              <a:rPr lang="ru-RU" dirty="0" smtClean="0"/>
              <a:t>иронический модус, нонселекция</a:t>
            </a:r>
          </a:p>
          <a:p>
            <a:r>
              <a:rPr lang="ru-RU" dirty="0" smtClean="0"/>
              <a:t>«Мир как текст» -</a:t>
            </a:r>
            <a:r>
              <a:rPr lang="en-US" dirty="0" smtClean="0"/>
              <a:t>&gt; </a:t>
            </a:r>
            <a:r>
              <a:rPr lang="ru-RU" dirty="0" smtClean="0"/>
              <a:t>интертекстуальность, игра, ризома</a:t>
            </a:r>
          </a:p>
          <a:p>
            <a:r>
              <a:rPr lang="ru-RU" dirty="0" smtClean="0"/>
              <a:t>«Открытый текст» -</a:t>
            </a:r>
            <a:r>
              <a:rPr lang="en-US" dirty="0" smtClean="0"/>
              <a:t>&gt; </a:t>
            </a:r>
            <a:r>
              <a:rPr lang="uk-UA" dirty="0" smtClean="0"/>
              <a:t>двойное кодирование, жанровая гибридизация</a:t>
            </a:r>
            <a:endParaRPr lang="ru-RU" dirty="0" smtClean="0"/>
          </a:p>
          <a:p>
            <a:endParaRPr lang="uk-UA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«Смерть автора»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25112"/>
          </a:xfrm>
        </p:spPr>
        <p:txBody>
          <a:bodyPr>
            <a:normAutofit/>
          </a:bodyPr>
          <a:lstStyle/>
          <a:p>
            <a:r>
              <a:rPr lang="ru-RU" dirty="0" smtClean="0"/>
              <a:t>Интерпретация текста вне зависимости от личности его создателя (Барт); </a:t>
            </a:r>
          </a:p>
          <a:p>
            <a:r>
              <a:rPr lang="ru-RU" dirty="0" smtClean="0"/>
              <a:t>Авторская маска – образ фиктивного автора (Мамгрен), задача которого состоит в подрыве доверия к тексту, в побуждении к критическому переосмыслению фактов и рассуждениям о пределах текстуальности</a:t>
            </a:r>
          </a:p>
        </p:txBody>
      </p:sp>
      <p:pic>
        <p:nvPicPr>
          <p:cNvPr id="21508" name="Picture 4" descr="http://www.itseducation.asia/images/R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7334" y="5085184"/>
            <a:ext cx="1796666" cy="1772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Кризис метанарратива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5194920" cy="487372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Метанарративы – «объяснительные системы», организующие общество и служащие для него средствами самооправдания: религия, история, наука, психология, искусство и т.д.</a:t>
            </a:r>
          </a:p>
          <a:p>
            <a:r>
              <a:rPr lang="ru-RU" dirty="0" smtClean="0"/>
              <a:t>Микронарративы – мелкие, локальные истории, не легитимизирующие метанарратив, а вступающие с ним в противоречие  </a:t>
            </a:r>
          </a:p>
        </p:txBody>
      </p:sp>
      <p:pic>
        <p:nvPicPr>
          <p:cNvPr id="20484" name="Picture 4" descr="https://leaveittotheprose.files.wordpress.com/2009/03/2432270195_63a21184401.jpg?w=500"/>
          <p:cNvPicPr>
            <a:picLocks noChangeAspect="1" noChangeArrowheads="1"/>
          </p:cNvPicPr>
          <p:nvPr/>
        </p:nvPicPr>
        <p:blipFill>
          <a:blip r:embed="rId2" cstate="print"/>
          <a:srcRect l="5923" r="5923"/>
          <a:stretch>
            <a:fillRect/>
          </a:stretch>
        </p:blipFill>
        <p:spPr bwMode="auto">
          <a:xfrm>
            <a:off x="6142159" y="1628800"/>
            <a:ext cx="2812802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5058" name="Picture 2" descr="http://www.chronotext.org/Isaiah/img/SlidingText_F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8075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КАК ТЕКСТ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«Мир как текст»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Культура любого исторического периода есть сумма текстов, или интертекст. </a:t>
            </a:r>
          </a:p>
          <a:p>
            <a:r>
              <a:rPr lang="ru-RU" dirty="0" smtClean="0"/>
              <a:t>Понимание текстов возможно только в связи с другими текстами, но не в связи с каким-либо "буквальным" значением или нормативной истиной. </a:t>
            </a:r>
          </a:p>
          <a:p>
            <a:r>
              <a:rPr lang="ru-RU" dirty="0" smtClean="0"/>
              <a:t>Язык - непостоянная среда, он не может непосредственно нести смысл или истину, следовательно, любое знание, получаемое с помощью языка, ненадежно.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Интертекстуальность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широком смысле – связь текста с другими текстами, межтекстовый диалог </a:t>
            </a:r>
          </a:p>
          <a:p>
            <a:r>
              <a:rPr lang="ru-RU" dirty="0" smtClean="0"/>
              <a:t>В узком смысле – одна из разновидностей межтекстового взаимодействия:</a:t>
            </a:r>
          </a:p>
          <a:p>
            <a:pPr>
              <a:buFontTx/>
              <a:buChar char="-"/>
            </a:pPr>
            <a:r>
              <a:rPr lang="ru-RU" dirty="0" smtClean="0"/>
              <a:t>Архитекстуальность – взаимосвязь текстов на уровне жанра;</a:t>
            </a:r>
          </a:p>
          <a:p>
            <a:pPr>
              <a:buFontTx/>
              <a:buChar char="-"/>
            </a:pPr>
            <a:r>
              <a:rPr lang="ru-RU" dirty="0" smtClean="0"/>
              <a:t>Паратекстуальность – взаимосвязь текстов на уровне заглавий, подзаголовков, эпиграфов; </a:t>
            </a:r>
          </a:p>
          <a:p>
            <a:pPr>
              <a:buFontTx/>
              <a:buChar char="-"/>
            </a:pPr>
            <a:r>
              <a:rPr lang="ru-RU" dirty="0" smtClean="0"/>
              <a:t>Интертекстуальность – взаимосвязь текстов на уровне аллюзий, цитаций, реминисценций;</a:t>
            </a:r>
          </a:p>
          <a:p>
            <a:pPr>
              <a:buFontTx/>
              <a:buChar char="-"/>
            </a:pPr>
            <a:r>
              <a:rPr lang="ru-RU" dirty="0" smtClean="0"/>
              <a:t>Метатекстуальность – комментирующая и критическая отсылка текста к претексту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Ризома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Разновидность поверхностной мочковатой корневой системы без четко выраженного главного корня;</a:t>
            </a:r>
          </a:p>
          <a:p>
            <a:r>
              <a:rPr lang="ru-RU" dirty="0" smtClean="0"/>
              <a:t>В постмодернизме – непрерывная структура без центра, периферии и глубины, каждый элемент которой связан с другими;</a:t>
            </a:r>
          </a:p>
          <a:p>
            <a:r>
              <a:rPr lang="ru-RU" dirty="0" smtClean="0"/>
              <a:t>Интертекстуальные связи текста с другими текстами создают ризомные структуры; один из подвидов ризомы - гипертекст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6628" name="Picture 4" descr="https://wave-files.s3.amazonaws.com/z_7db9675c.jpg_id=17lKqvms2_key=AH0qf5yjMqhLF4M6fe42Ki90xFG6HtKj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23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«Открытое произведение»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Условное обозначение текстов, имеющих бесконечное множество интерпретаций и требующих активного прочтения; </a:t>
            </a:r>
          </a:p>
          <a:p>
            <a:r>
              <a:rPr lang="ru-RU" dirty="0" smtClean="0"/>
              <a:t>Маркеры открытости:</a:t>
            </a:r>
          </a:p>
          <a:p>
            <a:pPr>
              <a:buFontTx/>
              <a:buChar char="-"/>
            </a:pPr>
            <a:r>
              <a:rPr lang="ru-RU" dirty="0" smtClean="0"/>
              <a:t>полисемантическое название; </a:t>
            </a:r>
          </a:p>
          <a:p>
            <a:pPr>
              <a:buFontTx/>
              <a:buChar char="-"/>
            </a:pPr>
            <a:r>
              <a:rPr lang="ru-RU" dirty="0" smtClean="0"/>
              <a:t>жанровая гибридизация; </a:t>
            </a:r>
          </a:p>
          <a:p>
            <a:pPr>
              <a:buFontTx/>
              <a:buChar char="-"/>
            </a:pPr>
            <a:r>
              <a:rPr lang="ru-RU" dirty="0" smtClean="0"/>
              <a:t>авторская маска;</a:t>
            </a:r>
          </a:p>
          <a:p>
            <a:pPr>
              <a:buFontTx/>
              <a:buChar char="-"/>
            </a:pPr>
            <a:r>
              <a:rPr lang="ru-RU" dirty="0" smtClean="0"/>
              <a:t>нелинейная структура;</a:t>
            </a:r>
          </a:p>
          <a:p>
            <a:pPr>
              <a:buFontTx/>
              <a:buChar char="-"/>
            </a:pPr>
            <a:r>
              <a:rPr lang="ru-RU" dirty="0" smtClean="0"/>
              <a:t>сложные аллюзивные коды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2" name="Picture 2" descr="https://s-media-cache-ak0.pinimg.com/736x/3f/c0/3d/3fc03da868578921ba5c1ca19c6f05d8.jpg"/>
          <p:cNvPicPr>
            <a:picLocks noChangeAspect="1" noChangeArrowheads="1"/>
          </p:cNvPicPr>
          <p:nvPr/>
        </p:nvPicPr>
        <p:blipFill>
          <a:blip r:embed="rId2" cstate="print"/>
          <a:srcRect r="126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077072"/>
            <a:ext cx="896448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Умберто Эко</a:t>
            </a:r>
          </a:p>
          <a:p>
            <a:r>
              <a:rPr lang="ru-RU" sz="8000" b="1" dirty="0" smtClean="0">
                <a:solidFill>
                  <a:srgbClr val="FF0000"/>
                </a:solidFill>
                <a:latin typeface="BayeuxTapestryCyr" pitchFamily="2" charset="0"/>
              </a:rPr>
              <a:t>«ИМЯ РОЗЫ»</a:t>
            </a:r>
            <a:endParaRPr lang="en-US" sz="8000" b="1" dirty="0">
              <a:solidFill>
                <a:srgbClr val="FF0000"/>
              </a:solidFill>
              <a:latin typeface="BayeuxTapestryCyr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010" name="Picture 2" descr="http://blog.melchua.com/wp-content/uploads/2013/05/postmodernis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95252"/>
            <a:ext cx="6912768" cy="2805871"/>
          </a:xfrm>
          <a:prstGeom prst="rect">
            <a:avLst/>
          </a:prstGeom>
          <a:noFill/>
        </p:spPr>
      </p:pic>
      <p:pic>
        <p:nvPicPr>
          <p:cNvPr id="43012" name="Picture 4" descr="https://ericgerlachdotcom.files.wordpress.com/2013/10/postmodern_architecture_explain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6282" y="3573016"/>
            <a:ext cx="6734217" cy="328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Поэтика открытости в романе Умберто Эко «Имя розы»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96044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Полисемантическое название: </a:t>
            </a:r>
            <a:r>
              <a:rPr lang="ru-RU" dirty="0" smtClean="0"/>
              <a:t>роза – символ любви, красоты, католической церкви; эзотерический символ власти над миром («роза мира» Йейтса, розенкрейцерство, война Алой и Белой роз); символ тайны (</a:t>
            </a:r>
            <a:r>
              <a:rPr lang="en-US" dirty="0" smtClean="0"/>
              <a:t>“sub </a:t>
            </a:r>
            <a:r>
              <a:rPr lang="en-US" dirty="0" err="1" smtClean="0"/>
              <a:t>rosa</a:t>
            </a:r>
            <a:r>
              <a:rPr lang="en-US" dirty="0" smtClean="0"/>
              <a:t>”); </a:t>
            </a:r>
            <a:r>
              <a:rPr lang="ru-RU" dirty="0" smtClean="0"/>
              <a:t>отсылка к «спору о розе» – диспуту между средневековыми реалистами и номиналистами о референте и денотате («роза пахнет розой, хоть розой назови ее, хоть нет»)</a:t>
            </a:r>
            <a:endParaRPr lang="en-US" dirty="0"/>
          </a:p>
        </p:txBody>
      </p:sp>
      <p:pic>
        <p:nvPicPr>
          <p:cNvPr id="14340" name="Picture 4" descr="http://orig05.deviantart.net/920a/f/2011/357/2/f/long_rose_transparent_by_a_sha_f-d4jy6n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45224"/>
            <a:ext cx="3533775" cy="1228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Поэтика открытости в романе Умберто Эко «Имя розы»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Жанровая гибридизация: </a:t>
            </a:r>
            <a:r>
              <a:rPr lang="ru-RU" dirty="0" smtClean="0"/>
              <a:t>жанровые модели детектива, исторического романа, философского романа, авантюрного романа</a:t>
            </a:r>
          </a:p>
          <a:p>
            <a:r>
              <a:rPr lang="ru-RU" b="1" dirty="0" smtClean="0"/>
              <a:t>Детектив – аргументы «за»: </a:t>
            </a:r>
            <a:r>
              <a:rPr lang="ru-RU" dirty="0" smtClean="0"/>
              <a:t>ядро сюжета – преступление; ход сюжета – расследование преступления; фигуры злодея, следователя и его помощника. </a:t>
            </a:r>
          </a:p>
          <a:p>
            <a:r>
              <a:rPr lang="ru-RU" b="1" dirty="0" smtClean="0"/>
              <a:t>Детектив – аргументы «против»: </a:t>
            </a:r>
            <a:r>
              <a:rPr lang="ru-RU" dirty="0" smtClean="0"/>
              <a:t>преступник побеждает детектива, метод расследования построен на толковании знаков, ключевая разгадка приходит к Адсону во сне (нарушение принципа рациоцентризма) </a:t>
            </a:r>
            <a:endParaRPr lang="en-US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«Имя розы» – исторический роман?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Исторический роман – аргументы «за»: </a:t>
            </a:r>
            <a:r>
              <a:rPr lang="ru-RU" dirty="0" smtClean="0"/>
              <a:t>описываются исторические события, упоминаются исторические действующие лица, тщательно проработан предметный план, воссоздана атмосфера эпохи, сюжетный фон составляют глобальные исторические события (противостояние церкви и светской власти), герой – молодой человек, волей случая вовлеченный в круговорот истории; </a:t>
            </a:r>
          </a:p>
          <a:p>
            <a:r>
              <a:rPr lang="ru-RU" b="1" dirty="0" smtClean="0"/>
              <a:t>Исторический роман – аргументы «против»: </a:t>
            </a:r>
            <a:r>
              <a:rPr lang="ru-RU" dirty="0" smtClean="0"/>
              <a:t>действие происходит в изолированном пространстве и слабо зависит от катаклизмов внешнего мира; персонажи внеисторичны и представляют собой интертекстуальные цитации (Холмс и Ватсон); намеренные анахронизмы; задача – не продемонстрировать своеобразие исторической эпохи, а показать приемы толкования знаков (семиотический роман) </a:t>
            </a:r>
            <a:endParaRPr lang="en-US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Авторская маска в «Имени розы»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Повествователь отделен от событий значительной хронологической дистанцией – аберрации памяти; </a:t>
            </a:r>
          </a:p>
          <a:p>
            <a:r>
              <a:rPr lang="ru-RU" dirty="0" smtClean="0"/>
              <a:t>На момент действия повествователь в силу возраста неспособен адекватно истолковать происходящее; </a:t>
            </a:r>
          </a:p>
          <a:p>
            <a:r>
              <a:rPr lang="ru-RU" dirty="0" smtClean="0"/>
              <a:t>Авторское предисловие – история рукописи: введение дополнительных повествовательных инстанций (переводчик, пересказчик);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5832648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Аллюзивный код в «Имени Розы»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5987008" cy="4325112"/>
          </a:xfrm>
        </p:spPr>
        <p:txBody>
          <a:bodyPr/>
          <a:lstStyle/>
          <a:p>
            <a:r>
              <a:rPr lang="ru-RU" dirty="0" smtClean="0"/>
              <a:t>«Записки о Шерлоке Холмсе» А.Конан-Дойля</a:t>
            </a:r>
          </a:p>
          <a:p>
            <a:r>
              <a:rPr lang="ru-RU" dirty="0" smtClean="0"/>
              <a:t>«Вавилонская библиотека» Хорхе Луиса Борхеса</a:t>
            </a:r>
          </a:p>
          <a:p>
            <a:r>
              <a:rPr lang="ru-RU" dirty="0" smtClean="0"/>
              <a:t>«Спор о Розе»</a:t>
            </a:r>
          </a:p>
          <a:p>
            <a:r>
              <a:rPr lang="ru-RU" dirty="0" smtClean="0"/>
              <a:t>«Киприанов пир»</a:t>
            </a:r>
          </a:p>
          <a:p>
            <a:r>
              <a:rPr lang="ru-RU" dirty="0" smtClean="0"/>
              <a:t>«Распорядок», «Сумма всей логики» Уильяма Оккама </a:t>
            </a:r>
          </a:p>
          <a:p>
            <a:endParaRPr lang="en-US" dirty="0"/>
          </a:p>
        </p:txBody>
      </p:sp>
      <p:pic>
        <p:nvPicPr>
          <p:cNvPr id="10242" name="Picture 2" descr="https://encrypted-tbn1.gstatic.com/images?q=tbn:ANd9GcRaXBp_BthIo_H22uM7Sw88G27txz2VKTKHiMIbJX85qPsJGkhA"/>
          <p:cNvPicPr>
            <a:picLocks noChangeAspect="1" noChangeArrowheads="1"/>
          </p:cNvPicPr>
          <p:nvPr/>
        </p:nvPicPr>
        <p:blipFill>
          <a:blip r:embed="rId2" cstate="print"/>
          <a:srcRect b="7874"/>
          <a:stretch>
            <a:fillRect/>
          </a:stretch>
        </p:blipFill>
        <p:spPr bwMode="auto">
          <a:xfrm>
            <a:off x="6588224" y="5092081"/>
            <a:ext cx="2555776" cy="1765919"/>
          </a:xfrm>
          <a:prstGeom prst="rect">
            <a:avLst/>
          </a:prstGeom>
          <a:noFill/>
        </p:spPr>
      </p:pic>
      <p:pic>
        <p:nvPicPr>
          <p:cNvPr id="10248" name="Picture 8" descr="Картинки по запросу name of rose"/>
          <p:cNvPicPr>
            <a:picLocks noChangeAspect="1" noChangeArrowheads="1"/>
          </p:cNvPicPr>
          <p:nvPr/>
        </p:nvPicPr>
        <p:blipFill>
          <a:blip r:embed="rId3" cstate="print"/>
          <a:srcRect l="20997"/>
          <a:stretch>
            <a:fillRect/>
          </a:stretch>
        </p:blipFill>
        <p:spPr bwMode="auto">
          <a:xfrm>
            <a:off x="6588224" y="1700808"/>
            <a:ext cx="2555776" cy="1761661"/>
          </a:xfrm>
          <a:prstGeom prst="rect">
            <a:avLst/>
          </a:prstGeom>
          <a:noFill/>
        </p:spPr>
      </p:pic>
      <p:pic>
        <p:nvPicPr>
          <p:cNvPr id="10250" name="Picture 10" descr="https://flavorwire.files.wordpress.com/2015/04/borgesbabel.jpg?w=728&amp;h=489&amp;crop=1"/>
          <p:cNvPicPr>
            <a:picLocks noChangeAspect="1" noChangeArrowheads="1"/>
          </p:cNvPicPr>
          <p:nvPr/>
        </p:nvPicPr>
        <p:blipFill>
          <a:blip r:embed="rId4" cstate="print"/>
          <a:srcRect r="3504"/>
          <a:stretch>
            <a:fillRect/>
          </a:stretch>
        </p:blipFill>
        <p:spPr bwMode="auto">
          <a:xfrm>
            <a:off x="6588224" y="0"/>
            <a:ext cx="2555776" cy="1764977"/>
          </a:xfrm>
          <a:prstGeom prst="rect">
            <a:avLst/>
          </a:prstGeom>
          <a:noFill/>
        </p:spPr>
      </p:pic>
      <p:pic>
        <p:nvPicPr>
          <p:cNvPr id="10252" name="Picture 12" descr="http://f5.ifotki.info/org/0404a5bc84ef36e658dbbee20bbc91085f4986648081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429000"/>
            <a:ext cx="2555776" cy="168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compulenta.computerra.ru/upload/iblock/3a3/3a3860146923c88209330b2bbe41c790_resized_width_13c792e56f906ad79af8c29b2bc4228e_500_q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111"/>
            <a:ext cx="9144000" cy="680888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51520" y="2636912"/>
            <a:ext cx="874630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Хорхе Луис Борхес</a:t>
            </a:r>
          </a:p>
          <a:p>
            <a:pPr algn="ctr"/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«Вавилонская библиотека»</a:t>
            </a:r>
            <a:endParaRPr lang="en-US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Паратекст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5410944" cy="4325112"/>
          </a:xfrm>
        </p:spPr>
        <p:txBody>
          <a:bodyPr/>
          <a:lstStyle/>
          <a:p>
            <a:r>
              <a:rPr lang="ru-RU" dirty="0" smtClean="0"/>
              <a:t>Миф о Вавилонской башне;</a:t>
            </a:r>
          </a:p>
          <a:p>
            <a:r>
              <a:rPr lang="ru-RU" dirty="0" smtClean="0"/>
              <a:t>Столкновение порядка и хаоса: «вавилонское столпотворение»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ru-RU" dirty="0" smtClean="0"/>
              <a:t>библиотека как упорядоченное пространство;</a:t>
            </a:r>
          </a:p>
          <a:p>
            <a:r>
              <a:rPr lang="ru-RU" dirty="0" smtClean="0"/>
              <a:t>«Анатомия меланхолии» </a:t>
            </a:r>
            <a:endParaRPr lang="en-US" dirty="0"/>
          </a:p>
        </p:txBody>
      </p:sp>
      <p:pic>
        <p:nvPicPr>
          <p:cNvPr id="29698" name="Picture 2" descr="http://www.abc-people.com/phenomenons/mysteries/b-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348880"/>
            <a:ext cx="2562720" cy="3558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Архитекст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6059016" cy="487372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Псевдонаучный функциональный стиль энциклопедической статьи</a:t>
            </a:r>
          </a:p>
          <a:p>
            <a:r>
              <a:rPr lang="ru-RU" dirty="0" smtClean="0"/>
              <a:t>Энциклопедия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ru-RU" dirty="0" smtClean="0"/>
              <a:t>библиотека – модернистская и постмодернистская структурные модели</a:t>
            </a:r>
          </a:p>
          <a:p>
            <a:r>
              <a:rPr lang="ru-RU" dirty="0" smtClean="0"/>
              <a:t>Эпистемологическая неуверенность</a:t>
            </a:r>
            <a:r>
              <a:rPr lang="en-US" dirty="0" smtClean="0"/>
              <a:t> – </a:t>
            </a:r>
            <a:r>
              <a:rPr lang="ru-RU" dirty="0" smtClean="0"/>
              <a:t>невозможность создания достоверного описания за счет использования существующего аппарата знаний</a:t>
            </a:r>
            <a:endParaRPr lang="en-US" dirty="0"/>
          </a:p>
        </p:txBody>
      </p:sp>
      <p:pic>
        <p:nvPicPr>
          <p:cNvPr id="30722" name="Picture 2" descr="https://upload.wikimedia.org/wikipedia/commons/thumb/2/2b/Encyclopedie_de_D'Alembert_et_Diderot_-_Premiere_Page_-_ENC_1-NA5.jpg/220px-Encyclopedie_de_D'Alembert_et_Diderot_-_Premiere_Page_-_ENC_1-N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041210"/>
            <a:ext cx="2239516" cy="3664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Метатекст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5626968" cy="4325112"/>
          </a:xfrm>
        </p:spPr>
        <p:txBody>
          <a:bodyPr/>
          <a:lstStyle/>
          <a:p>
            <a:r>
              <a:rPr lang="ru-RU" dirty="0" smtClean="0"/>
              <a:t>Авторская маска – </a:t>
            </a:r>
            <a:r>
              <a:rPr lang="en-US" dirty="0" smtClean="0"/>
              <a:t>non-reliable narrator</a:t>
            </a:r>
            <a:endParaRPr lang="ru-RU" dirty="0" smtClean="0"/>
          </a:p>
          <a:p>
            <a:r>
              <a:rPr lang="ru-RU" dirty="0" smtClean="0"/>
              <a:t>Комментарии и сноски, отражающие критическое отношение к изложенному материалу</a:t>
            </a:r>
            <a:endParaRPr lang="en-US" dirty="0" smtClean="0"/>
          </a:p>
          <a:p>
            <a:r>
              <a:rPr lang="ru-RU" dirty="0" smtClean="0"/>
              <a:t>Игра на «внешнем» и «внутреннем» уровнях </a:t>
            </a:r>
            <a:endParaRPr lang="en-US" dirty="0"/>
          </a:p>
        </p:txBody>
      </p:sp>
      <p:pic>
        <p:nvPicPr>
          <p:cNvPr id="32770" name="Picture 2" descr="http://www.erm.ecs.soton.ac.uk/theme3/graphics/MPj03877780000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249115" y="2895901"/>
            <a:ext cx="3816424" cy="2722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Концептуальная метафора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Библиотека – Вселенная</a:t>
            </a:r>
          </a:p>
          <a:p>
            <a:r>
              <a:rPr lang="ru-RU" dirty="0" smtClean="0"/>
              <a:t>Библиотечные залы – области знания</a:t>
            </a:r>
          </a:p>
          <a:p>
            <a:r>
              <a:rPr lang="ru-RU" dirty="0" smtClean="0"/>
              <a:t>Библиотекари – хранители знания (ученые, писатели)</a:t>
            </a:r>
          </a:p>
          <a:p>
            <a:r>
              <a:rPr lang="ru-RU" dirty="0" smtClean="0"/>
              <a:t>Инквизиторы – цензура, власть </a:t>
            </a:r>
          </a:p>
          <a:p>
            <a:r>
              <a:rPr lang="ru-RU" dirty="0" smtClean="0"/>
              <a:t>Каталог – универсальный принцип организации Вселенной </a:t>
            </a:r>
          </a:p>
          <a:p>
            <a:r>
              <a:rPr lang="ru-RU" dirty="0" smtClean="0"/>
              <a:t>Структура библиотеки – ризома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Проблема определения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Термин впервые употреблен в 1917 г. Р. Панвицем в книге «Кризис европейской культуры»</a:t>
            </a:r>
          </a:p>
          <a:p>
            <a:r>
              <a:rPr lang="ru-RU" dirty="0" smtClean="0"/>
              <a:t>В 1934 году Ф. де Онис называет постмодернизмом краткий промежуток между первой и второй фазами развития модернизма</a:t>
            </a:r>
          </a:p>
          <a:p>
            <a:r>
              <a:rPr lang="ru-RU" dirty="0" smtClean="0"/>
              <a:t>В работе «Исследование истории» А. Тойнби (1947) постмодернизмом назван послевоенный период развития европейской цивилизации, основанный на транснациональном международном содружестве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https://maskofreason.files.wordpress.com/2011/02/library-of-bab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Гиперреальность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Термин введен Жаном Бодрийяром для обозначения  феномена симуляции действительности, а также неспособности сознания в постиндустриальных сообществах отличить истинное от ложного;</a:t>
            </a:r>
          </a:p>
          <a:p>
            <a:r>
              <a:rPr lang="ru-RU" dirty="0" smtClean="0"/>
              <a:t>«...под предлогом спасения оригинала туристам запретили посещать пещеры Ласко, но зато была возведена прекрасная альтернатива в пятистах метрах, чтобы все имели возможность их видеть (вы бросаете беглый взгляд на аутентичную пещеру через глазок, а затем посещаете реконструированный ансамбль). Возможно, само воспоминание о настоящих гротах сотрется в сознании будущих поколений, но отныне уже нет больше разницы: двойника достаточно, чтобы обе пещеры стали искусственными».  </a:t>
            </a:r>
          </a:p>
          <a:p>
            <a:pPr>
              <a:buNone/>
            </a:pPr>
            <a:r>
              <a:rPr lang="ru-RU" dirty="0" smtClean="0"/>
              <a:t>                                   (Ж.Бодрийяр «Симулякры и симуляция»)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Симулякр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Симулякр – конституирующая единица гиперреальности, «означающее без означаемого»</a:t>
            </a:r>
          </a:p>
          <a:p>
            <a:r>
              <a:rPr lang="ru-RU" dirty="0" smtClean="0"/>
              <a:t>Эволюция образа:</a:t>
            </a:r>
          </a:p>
          <a:p>
            <a:pPr>
              <a:buFontTx/>
              <a:buChar char="-"/>
            </a:pPr>
            <a:r>
              <a:rPr lang="ru-RU" dirty="0" smtClean="0"/>
              <a:t>он есть отражение базовой реальности; </a:t>
            </a:r>
          </a:p>
          <a:p>
            <a:pPr>
              <a:buFontTx/>
              <a:buChar char="-"/>
            </a:pPr>
            <a:r>
              <a:rPr lang="ru-RU" dirty="0" smtClean="0"/>
              <a:t>он маскирует и искажает базовую реальность; </a:t>
            </a:r>
          </a:p>
          <a:p>
            <a:pPr>
              <a:buFontTx/>
              <a:buChar char="-"/>
            </a:pPr>
            <a:r>
              <a:rPr lang="ru-RU" dirty="0" smtClean="0"/>
              <a:t>он маскирует </a:t>
            </a:r>
            <a:r>
              <a:rPr lang="ru-RU" i="1" dirty="0" smtClean="0"/>
              <a:t>отсутствие</a:t>
            </a:r>
            <a:r>
              <a:rPr lang="ru-RU" dirty="0" smtClean="0"/>
              <a:t> базовой реальности; </a:t>
            </a:r>
          </a:p>
          <a:p>
            <a:pPr>
              <a:buFontTx/>
              <a:buChar char="-"/>
            </a:pPr>
            <a:r>
              <a:rPr lang="ru-RU" dirty="0" smtClean="0"/>
              <a:t>он не имеет отношения к какой-либо реальности, чем бы она ни являлась: он является своим собственным чистым симулякром.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7106" name="Picture 2" descr="http://img.webme.com/pic/n/neniii-93/bacardilimonw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Симулякры и гиперреальность в романе Ф. Бегбедера «99 франков»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60857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Базовый элемент гиперреальности – реклама;</a:t>
            </a:r>
          </a:p>
          <a:p>
            <a:r>
              <a:rPr lang="ru-RU" dirty="0" smtClean="0"/>
              <a:t>Реклама продает конкретный продукт под видом абстрактной ценности; продукт, таким образом, выступает симулякром принципиально непродаваемого понятия (счастья, здоровья, успеха); </a:t>
            </a:r>
          </a:p>
          <a:p>
            <a:r>
              <a:rPr lang="ru-RU" dirty="0" smtClean="0"/>
              <a:t>Концепция мира как супермаркета, где все продается и все покупается; </a:t>
            </a:r>
          </a:p>
          <a:p>
            <a:r>
              <a:rPr lang="ru-RU" dirty="0" smtClean="0"/>
              <a:t>Ценность вещи определяется симулякром – брендом; </a:t>
            </a:r>
          </a:p>
          <a:p>
            <a:r>
              <a:rPr lang="ru-RU" dirty="0" smtClean="0"/>
              <a:t>Существовать вне сложившейся системы неспособен даже тот, кто осознает принципы ее организации (главный герой – сотрудник рекламного агентства);</a:t>
            </a:r>
          </a:p>
          <a:p>
            <a:r>
              <a:rPr lang="ru-RU" dirty="0" smtClean="0"/>
              <a:t>«Двойной» открытый финал - неспособность отличить реальность  от фантазии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Основные подходы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Исторический</a:t>
            </a:r>
            <a:r>
              <a:rPr lang="ru-RU" dirty="0" smtClean="0"/>
              <a:t> – постмодернизм как уникальное явление, сложившееся в постиндустриальную эпоху и отражающее особый тип сознания в специфической художественной практике; </a:t>
            </a:r>
          </a:p>
          <a:p>
            <a:r>
              <a:rPr lang="ru-RU" b="1" dirty="0" smtClean="0"/>
              <a:t>Трансисторический</a:t>
            </a:r>
            <a:r>
              <a:rPr lang="ru-RU" dirty="0" smtClean="0"/>
              <a:t> – постмодернизм как этап разложения доминантной культурной парадигмы, эстетика переходного периода (Умберто Эко: «у каждой эпохи свой постмодернизм»).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Модернизм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ru-RU" dirty="0" smtClean="0"/>
              <a:t>постмодернизм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916832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Модернизм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Постмодернизм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Замкнутая форма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Открытая структура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Игра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Замысел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Случай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Иерархия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Анархия,</a:t>
                      </a:r>
                      <a:r>
                        <a:rPr lang="ru-RU" baseline="0" dirty="0" smtClean="0"/>
                        <a:t> нонселекция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Центрирование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Рассеивание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Метанарратив</a:t>
                      </a:r>
                      <a:r>
                        <a:rPr lang="ru-RU" baseline="0" dirty="0" smtClean="0"/>
                        <a:t> (большая история)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Микронарратив (малая история)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Интертекст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Дистанция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Участие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Метафизика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Ирония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Результат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Процесс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«постмодернизм»?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Тип сознания: </a:t>
            </a:r>
            <a:r>
              <a:rPr lang="ru-RU" dirty="0" smtClean="0"/>
              <a:t>принципиально антииерархическое мышление, направленное на разрушение рационалистических обоснований феноменов действительности и всякого рода обобщающих теорий, претендующих на универсализм;</a:t>
            </a:r>
          </a:p>
          <a:p>
            <a:r>
              <a:rPr lang="ru-RU" b="1" dirty="0" smtClean="0"/>
              <a:t>Мировидение: </a:t>
            </a:r>
            <a:r>
              <a:rPr lang="ru-RU" dirty="0" smtClean="0"/>
              <a:t>«постмодернистская чувствительность»</a:t>
            </a:r>
          </a:p>
          <a:p>
            <a:r>
              <a:rPr lang="ru-RU" b="1" dirty="0" smtClean="0"/>
              <a:t>Художественная практика: </a:t>
            </a:r>
            <a:r>
              <a:rPr lang="ru-RU" dirty="0" smtClean="0"/>
              <a:t>«постмодернистский код письма»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4034" name="Picture 2" descr="https://c2.staticflickr.com/4/3289/2596831861_04ec7907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Философская база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Постструктурализм: </a:t>
            </a:r>
            <a:r>
              <a:rPr lang="ru-RU" dirty="0" smtClean="0"/>
              <a:t>концепции «смерти автора» (Ролан Барт), интертекстуальности (Юлия Кристева), кризиса веры в метанарративы (Жан-Франсуа Лиотар), «открытого текста» (Умберто Эко), гиперреальности (Жан Бодрийяр)</a:t>
            </a:r>
          </a:p>
          <a:p>
            <a:r>
              <a:rPr lang="ru-RU" b="1" dirty="0" smtClean="0"/>
              <a:t>Деконструктивизм: </a:t>
            </a:r>
            <a:r>
              <a:rPr lang="ru-RU" dirty="0" smtClean="0"/>
              <a:t>концепции «мира как текста» Жака Деррида, «языковой личности» Жана Лакана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Уровни кодификации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Код – совокупность правил или ограничений, обеспечивающих коммуникацию;</a:t>
            </a:r>
          </a:p>
          <a:p>
            <a:r>
              <a:rPr lang="ru-RU" dirty="0" smtClean="0"/>
              <a:t>Уровни кодификации по Барту: культурный, герменевтический, символический, семический, нарративный</a:t>
            </a:r>
          </a:p>
          <a:p>
            <a:r>
              <a:rPr lang="ru-RU" dirty="0" smtClean="0"/>
              <a:t>Уровни кодификации по Фоккеме: лингвистический, общелитературный, жанровый, идиостилистический</a:t>
            </a:r>
          </a:p>
          <a:p>
            <a:r>
              <a:rPr lang="ru-RU" dirty="0" smtClean="0"/>
              <a:t>Двойное кодирование – кодификация текста с учетом интересов как элитарного, так и массового читателя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797</TotalTime>
  <Words>1274</Words>
  <Application>Microsoft Office PowerPoint</Application>
  <PresentationFormat>On-screen Show (4:3)</PresentationFormat>
  <Paragraphs>144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Urban</vt:lpstr>
      <vt:lpstr>Постмодернизм в литературном процессе 2-й пол. ХХ в. </vt:lpstr>
      <vt:lpstr>Slide 2</vt:lpstr>
      <vt:lpstr>Проблема определения</vt:lpstr>
      <vt:lpstr>Основные подходы</vt:lpstr>
      <vt:lpstr>Модернизм vs постмодернизм</vt:lpstr>
      <vt:lpstr>Что такое «постмодернизм»?</vt:lpstr>
      <vt:lpstr>Slide 7</vt:lpstr>
      <vt:lpstr>Философская база</vt:lpstr>
      <vt:lpstr>Уровни кодификации</vt:lpstr>
      <vt:lpstr>Постмодернистский код письма</vt:lpstr>
      <vt:lpstr>«Смерть автора»</vt:lpstr>
      <vt:lpstr>Кризис метанарратива</vt:lpstr>
      <vt:lpstr>Slide 13</vt:lpstr>
      <vt:lpstr>«Мир как текст»</vt:lpstr>
      <vt:lpstr>Интертекстуальность</vt:lpstr>
      <vt:lpstr>Ризома</vt:lpstr>
      <vt:lpstr>Slide 17</vt:lpstr>
      <vt:lpstr>«Открытое произведение»</vt:lpstr>
      <vt:lpstr>Slide 19</vt:lpstr>
      <vt:lpstr>Поэтика открытости в романе Умберто Эко «Имя розы»</vt:lpstr>
      <vt:lpstr>Поэтика открытости в романе Умберто Эко «Имя розы»</vt:lpstr>
      <vt:lpstr>«Имя розы» – исторический роман? </vt:lpstr>
      <vt:lpstr>Авторская маска в «Имени розы»</vt:lpstr>
      <vt:lpstr>Аллюзивный код в «Имени Розы»</vt:lpstr>
      <vt:lpstr>Slide 25</vt:lpstr>
      <vt:lpstr>Паратекст</vt:lpstr>
      <vt:lpstr>Архитекст</vt:lpstr>
      <vt:lpstr>Метатекст</vt:lpstr>
      <vt:lpstr>Концептуальная метафора</vt:lpstr>
      <vt:lpstr>Slide 30</vt:lpstr>
      <vt:lpstr>Гиперреальность</vt:lpstr>
      <vt:lpstr>Симулякр</vt:lpstr>
      <vt:lpstr>Slide 33</vt:lpstr>
      <vt:lpstr>Симулякры и гиперреальность в романе Ф. Бегбедера «99 франков»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Постмодернизм в литературном процессе 2-й пол. ХХ в.</dc:title>
  <dc:creator>the_mockturtle</dc:creator>
  <cp:lastModifiedBy>the_mockturtle</cp:lastModifiedBy>
  <cp:revision>71</cp:revision>
  <dcterms:created xsi:type="dcterms:W3CDTF">2015-05-05T09:15:43Z</dcterms:created>
  <dcterms:modified xsi:type="dcterms:W3CDTF">2015-10-05T12:06:03Z</dcterms:modified>
</cp:coreProperties>
</file>