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notesMasters/notesMaster1.xml" ContentType="application/vnd.openxmlformats-officedocument.presentationml.notesMaster+xml"/>
  <Override PartName="/ppt/notesMasters/_rels/notesMaster1.xml.rels" ContentType="application/vnd.openxmlformats-package.relationship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slideMasters/_rels/slideMaster3.xml.rels" ContentType="application/vnd.openxmlformats-package.relationships+xml"/>
  <Override PartName="/ppt/notesSlides/notesSlide4.xml" ContentType="application/vnd.openxmlformats-officedocument.presentationml.notesSlide+xml"/>
  <Override PartName="/ppt/notesSlides/notesSlide37.xml" ContentType="application/vnd.openxmlformats-officedocument.presentationml.notesSlide+xml"/>
  <Override PartName="/ppt/notesSlides/_rels/notesSlide4.xml.rels" ContentType="application/vnd.openxmlformats-package.relationships+xml"/>
  <Override PartName="/ppt/notesSlides/_rels/notesSlide37.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slideLayouts/slideLayout9.xml" ContentType="application/vnd.openxmlformats-officedocument.presentationml.slideLayout+xml"/>
  <Override PartName="/ppt/slideLayouts/slideLayout31.xml" ContentType="application/vnd.openxmlformats-officedocument.presentationml.slideLayout+xml"/>
  <Override PartName="/ppt/slideLayouts/slideLayout1.xml" ContentType="application/vnd.openxmlformats-officedocument.presentationml.slideLayout+xml"/>
  <Override PartName="/ppt/slideLayouts/slideLayout32.xml" ContentType="application/vnd.openxmlformats-officedocument.presentationml.slideLayout+xml"/>
  <Override PartName="/ppt/slideLayouts/slideLayout2.xml" ContentType="application/vnd.openxmlformats-officedocument.presentationml.slideLayout+xml"/>
  <Override PartName="/ppt/slideLayouts/slideLayout33.xml" ContentType="application/vnd.openxmlformats-officedocument.presentationml.slideLayout+xml"/>
  <Override PartName="/ppt/slideLayouts/slideLayout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35.xml" ContentType="application/vnd.openxmlformats-officedocument.presentationml.slideLayout+xml"/>
  <Override PartName="/ppt/slideLayouts/slideLayout5.xml" ContentType="application/vnd.openxmlformats-officedocument.presentationml.slideLayout+xml"/>
  <Override PartName="/ppt/slideLayouts/slideLayout36.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slideLayouts/_rels/slideLayout25.xml.rels" ContentType="application/vnd.openxmlformats-package.relationships+xml"/>
  <Override PartName="/ppt/slideLayouts/_rels/slideLayout26.xml.rels" ContentType="application/vnd.openxmlformats-package.relationships+xml"/>
  <Override PartName="/ppt/slideLayouts/_rels/slideLayout27.xml.rels" ContentType="application/vnd.openxmlformats-package.relationships+xml"/>
  <Override PartName="/ppt/slideLayouts/_rels/slideLayout28.xml.rels" ContentType="application/vnd.openxmlformats-package.relationships+xml"/>
  <Override PartName="/ppt/slideLayouts/_rels/slideLayout29.xml.rels" ContentType="application/vnd.openxmlformats-package.relationships+xml"/>
  <Override PartName="/ppt/slideLayouts/_rels/slideLayout30.xml.rels" ContentType="application/vnd.openxmlformats-package.relationships+xml"/>
  <Override PartName="/ppt/slideLayouts/_rels/slideLayout31.xml.rels" ContentType="application/vnd.openxmlformats-package.relationships+xml"/>
  <Override PartName="/ppt/slideLayouts/_rels/slideLayout32.xml.rels" ContentType="application/vnd.openxmlformats-package.relationships+xml"/>
  <Override PartName="/ppt/slideLayouts/_rels/slideLayout33.xml.rels" ContentType="application/vnd.openxmlformats-package.relationships+xml"/>
  <Override PartName="/ppt/slideLayouts/_rels/slideLayout34.xml.rels" ContentType="application/vnd.openxmlformats-package.relationships+xml"/>
  <Override PartName="/ppt/slideLayouts/_rels/slideLayout35.xml.rels" ContentType="application/vnd.openxmlformats-package.relationships+xml"/>
  <Override PartName="/ppt/slideLayouts/_rels/slideLayout36.xml.rels" ContentType="application/vnd.openxmlformats-package.relationships+xml"/>
  <Override PartName="/ppt/_rels/presentation.xml.rels" ContentType="application/vnd.openxmlformats-package.relationships+xml"/>
  <Override PartName="/ppt/slides/slide9.xml" ContentType="application/vnd.openxmlformats-officedocument.presentationml.slide+xml"/>
  <Override PartName="/ppt/slides/slide2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20.xml" ContentType="application/vnd.openxmlformats-officedocument.presentationml.slide+xml"/>
  <Override PartName="/ppt/slides/slide4.xml" ContentType="application/vnd.openxmlformats-officedocument.presentationml.slide+xml"/>
  <Override PartName="/ppt/slides/slide21.xml" ContentType="application/vnd.openxmlformats-officedocument.presentationml.slide+xml"/>
  <Override PartName="/ppt/slides/slide5.xml" ContentType="application/vnd.openxmlformats-officedocument.presentationml.slide+xml"/>
  <Override PartName="/ppt/slides/slide22.xml" ContentType="application/vnd.openxmlformats-officedocument.presentationml.slide+xml"/>
  <Override PartName="/ppt/slides/slide6.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s/slide24.xml" ContentType="application/vnd.openxmlformats-officedocument.presentationml.slide+xml"/>
  <Override PartName="/ppt/slides/slide8.xml" ContentType="application/vnd.openxmlformats-officedocument.presentationml.slide+xml"/>
  <Override PartName="/ppt/slides/slide25.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_rels/slide53.xml.rels" ContentType="application/vnd.openxmlformats-package.relationships+xml"/>
  <Override PartName="/ppt/slides/_rels/slide9.xml.rels" ContentType="application/vnd.openxmlformats-package.relationships+xml"/>
  <Override PartName="/ppt/slides/_rels/slide35.xml.rels" ContentType="application/vnd.openxmlformats-package.relationships+xml"/>
  <Override PartName="/ppt/slides/_rels/slide1.xml.rels" ContentType="application/vnd.openxmlformats-package.relationships+xml"/>
  <Override PartName="/ppt/slides/_rels/slide36.xml.rels" ContentType="application/vnd.openxmlformats-package.relationships+xml"/>
  <Override PartName="/ppt/slides/_rels/slide2.xml.rels" ContentType="application/vnd.openxmlformats-package.relationships+xml"/>
  <Override PartName="/ppt/slides/_rels/slide37.xml.rels" ContentType="application/vnd.openxmlformats-package.relationships+xml"/>
  <Override PartName="/ppt/slides/_rels/slide3.xml.rels" ContentType="application/vnd.openxmlformats-package.relationships+xml"/>
  <Override PartName="/ppt/slides/_rels/slide38.xml.rels" ContentType="application/vnd.openxmlformats-package.relationships+xml"/>
  <Override PartName="/ppt/slides/_rels/slide4.xml.rels" ContentType="application/vnd.openxmlformats-package.relationships+xml"/>
  <Override PartName="/ppt/slides/_rels/slide39.xml.rels" ContentType="application/vnd.openxmlformats-package.relationships+xml"/>
  <Override PartName="/ppt/slides/_rels/slide5.xml.rels" ContentType="application/vnd.openxmlformats-package.relationships+xml"/>
  <Override PartName="/ppt/slides/_rels/slide50.xml.rels" ContentType="application/vnd.openxmlformats-package.relationships+xml"/>
  <Override PartName="/ppt/slides/_rels/slide6.xml.rels" ContentType="application/vnd.openxmlformats-package.relationships+xml"/>
  <Override PartName="/ppt/slides/_rels/slide51.xml.rels" ContentType="application/vnd.openxmlformats-package.relationships+xml"/>
  <Override PartName="/ppt/slides/_rels/slide7.xml.rels" ContentType="application/vnd.openxmlformats-package.relationships+xml"/>
  <Override PartName="/ppt/slides/_rels/slide52.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slides/_rels/slide20.xml.rels" ContentType="application/vnd.openxmlformats-package.relationships+xml"/>
  <Override PartName="/ppt/slides/_rels/slide21.xml.rels" ContentType="application/vnd.openxmlformats-package.relationships+xml"/>
  <Override PartName="/ppt/slides/_rels/slide22.xml.rels" ContentType="application/vnd.openxmlformats-package.relationships+xml"/>
  <Override PartName="/ppt/slides/_rels/slide23.xml.rels" ContentType="application/vnd.openxmlformats-package.relationships+xml"/>
  <Override PartName="/ppt/slides/_rels/slide24.xml.rels" ContentType="application/vnd.openxmlformats-package.relationships+xml"/>
  <Override PartName="/ppt/slides/_rels/slide25.xml.rels" ContentType="application/vnd.openxmlformats-package.relationships+xml"/>
  <Override PartName="/ppt/slides/_rels/slide26.xml.rels" ContentType="application/vnd.openxmlformats-package.relationships+xml"/>
  <Override PartName="/ppt/slides/_rels/slide27.xml.rels" ContentType="application/vnd.openxmlformats-package.relationships+xml"/>
  <Override PartName="/ppt/slides/_rels/slide28.xml.rels" ContentType="application/vnd.openxmlformats-package.relationships+xml"/>
  <Override PartName="/ppt/slides/_rels/slide29.xml.rels" ContentType="application/vnd.openxmlformats-package.relationships+xml"/>
  <Override PartName="/ppt/slides/_rels/slide30.xml.rels" ContentType="application/vnd.openxmlformats-package.relationships+xml"/>
  <Override PartName="/ppt/slides/_rels/slide31.xml.rels" ContentType="application/vnd.openxmlformats-package.relationships+xml"/>
  <Override PartName="/ppt/slides/_rels/slide32.xml.rels" ContentType="application/vnd.openxmlformats-package.relationships+xml"/>
  <Override PartName="/ppt/slides/_rels/slide33.xml.rels" ContentType="application/vnd.openxmlformats-package.relationships+xml"/>
  <Override PartName="/ppt/slides/_rels/slide34.xml.rels" ContentType="application/vnd.openxmlformats-package.relationships+xml"/>
  <Override PartName="/ppt/slides/_rels/slide40.xml.rels" ContentType="application/vnd.openxmlformats-package.relationships+xml"/>
  <Override PartName="/ppt/slides/_rels/slide41.xml.rels" ContentType="application/vnd.openxmlformats-package.relationships+xml"/>
  <Override PartName="/ppt/slides/_rels/slide42.xml.rels" ContentType="application/vnd.openxmlformats-package.relationships+xml"/>
  <Override PartName="/ppt/slides/_rels/slide43.xml.rels" ContentType="application/vnd.openxmlformats-package.relationships+xml"/>
  <Override PartName="/ppt/slides/_rels/slide44.xml.rels" ContentType="application/vnd.openxmlformats-package.relationships+xml"/>
  <Override PartName="/ppt/slides/_rels/slide45.xml.rels" ContentType="application/vnd.openxmlformats-package.relationships+xml"/>
  <Override PartName="/ppt/slides/_rels/slide46.xml.rels" ContentType="application/vnd.openxmlformats-package.relationships+xml"/>
  <Override PartName="/ppt/slides/_rels/slide47.xml.rels" ContentType="application/vnd.openxmlformats-package.relationships+xml"/>
  <Override PartName="/ppt/slides/_rels/slide48.xml.rels" ContentType="application/vnd.openxmlformats-package.relationships+xml"/>
  <Override PartName="/ppt/slides/_rels/slide49.xml.rels" ContentType="application/vnd.openxmlformats-package.relationships+xml"/>
  <Override PartName="/ppt/slides/_rels/slide54.xml.rels" ContentType="application/vnd.openxmlformats-package.relationships+xml"/>
  <Override PartName="/ppt/slides/_rels/slide55.xml.rels" ContentType="application/vnd.openxmlformats-package.relationships+xml"/>
  <Override PartName="/ppt/slides/_rels/slide56.xml.rels" ContentType="application/vnd.openxmlformats-package.relationships+xml"/>
  <Override PartName="/ppt/slides/_rels/slide57.xml.rels" ContentType="application/vnd.openxmlformats-package.relationships+xml"/>
  <Override PartName="/ppt/slides/_rels/slide58.xml.rels" ContentType="application/vnd.openxmlformats-package.relationships+xml"/>
  <Override PartName="/ppt/slides/_rels/slide59.xml.rels" ContentType="application/vnd.openxmlformats-package.relationships+xml"/>
  <Override PartName="/ppt/slides/_rels/slide60.xml.rels" ContentType="application/vnd.openxmlformats-package.relationships+xml"/>
  <Override PartName="/ppt/slides/_rels/slide61.xml.rels" ContentType="application/vnd.openxmlformats-package.relationships+xml"/>
  <Override PartName="/ppt/slides/_rels/slide62.xml.rels" ContentType="application/vnd.openxmlformats-package.relationships+xml"/>
  <Override PartName="/ppt/slides/_rels/slide63.xml.rels" ContentType="application/vnd.openxmlformats-package.relationships+xml"/>
  <Override PartName="/ppt/slides/_rels/slide64.xml.rels" ContentType="application/vnd.openxmlformats-package.relationships+xml"/>
  <Override PartName="/ppt/slides/_rels/slide65.xml.rels" ContentType="application/vnd.openxmlformats-package.relationships+xml"/>
  <Override PartName="/ppt/slides/_rels/slide66.xml.rels" ContentType="application/vnd.openxmlformats-package.relationships+xml"/>
  <Override PartName="/ppt/slides/_rels/slide67.xml.rels" ContentType="application/vnd.openxmlformats-package.relationships+xml"/>
  <Override PartName="/ppt/slides/_rels/slide68.xml.rels" ContentType="application/vnd.openxmlformats-package.relationships+xml"/>
  <Override PartName="/ppt/slides/_rels/slide69.xml.rels" ContentType="application/vnd.openxmlformats-package.relationships+xml"/>
  <Override PartName="/ppt/slides/_rels/slide70.xml.rels" ContentType="application/vnd.openxmlformats-package.relationships+xml"/>
  <Override PartName="/ppt/slides/_rels/slide71.xml.rels" ContentType="application/vnd.openxmlformats-package.relationships+xml"/>
  <Override PartName="/ppt/slides/_rels/slide72.xml.rels" ContentType="application/vnd.openxmlformats-package.relationships+xml"/>
  <Override PartName="/ppt/media/image51.png" ContentType="image/png"/>
  <Override PartName="/ppt/media/image9.jpeg" ContentType="image/jpeg"/>
  <Override PartName="/ppt/media/image1.jpeg" ContentType="image/jpeg"/>
  <Override PartName="/ppt/media/image8.png" ContentType="image/png"/>
  <Override PartName="/ppt/media/image38.png" ContentType="image/png"/>
  <Override PartName="/ppt/media/image2.jpeg" ContentType="image/jpeg"/>
  <Override PartName="/ppt/media/image3.jpeg" ContentType="image/jpeg"/>
  <Override PartName="/ppt/media/image4.jpeg" ContentType="image/jpeg"/>
  <Override PartName="/ppt/media/image11.png" ContentType="image/png"/>
  <Override PartName="/ppt/media/image5.jpeg" ContentType="image/jpeg"/>
  <Override PartName="/ppt/media/image6.jpeg" ContentType="image/jpeg"/>
  <Override PartName="/ppt/media/image31.png" ContentType="image/png"/>
  <Override PartName="/ppt/media/image7.jpeg" ContentType="image/jpeg"/>
  <Override PartName="/ppt/media/image29.jpeg" ContentType="image/jpeg"/>
  <Override PartName="/ppt/media/image10.png" ContentType="image/png"/>
  <Override PartName="/ppt/media/image12.png" ContentType="image/png"/>
  <Override PartName="/ppt/media/image13.png" ContentType="image/png"/>
  <Override PartName="/ppt/media/image14.png" ContentType="image/png"/>
  <Override PartName="/ppt/media/image39.png" ContentType="image/png"/>
  <Override PartName="/ppt/media/image15.jpeg" ContentType="image/jpeg"/>
  <Override PartName="/ppt/media/image16.png" ContentType="image/png"/>
  <Override PartName="/ppt/media/image17.png" ContentType="image/png"/>
  <Override PartName="/ppt/media/image18.png" ContentType="image/png"/>
  <Override PartName="/ppt/media/image19.jpeg" ContentType="image/jpeg"/>
  <Override PartName="/ppt/media/image20.jpeg" ContentType="image/jpeg"/>
  <Override PartName="/ppt/media/image21.jpeg" ContentType="image/jpeg"/>
  <Override PartName="/ppt/media/image22.jpeg" ContentType="image/jpeg"/>
  <Override PartName="/ppt/media/image47.jpeg" ContentType="image/jpeg"/>
  <Override PartName="/ppt/media/image23.png" ContentType="image/png"/>
  <Override PartName="/ppt/media/image45.gif" ContentType="image/gif"/>
  <Override PartName="/ppt/media/image24.png" ContentType="image/png"/>
  <Override PartName="/ppt/media/image25.png" ContentType="image/png"/>
  <Override PartName="/ppt/media/image26.png" ContentType="image/png"/>
  <Override PartName="/ppt/media/image27.png" ContentType="image/png"/>
  <Override PartName="/ppt/media/image28.jpeg" ContentType="image/jpeg"/>
  <Override PartName="/ppt/media/image30.jpeg" ContentType="image/jpeg"/>
  <Override PartName="/ppt/media/image52.png" ContentType="image/png"/>
  <Override PartName="/ppt/media/image32.jpeg" ContentType="image/jpeg"/>
  <Override PartName="/ppt/media/image33.jpeg" ContentType="image/jpeg"/>
  <Override PartName="/ppt/media/image34.png" ContentType="image/png"/>
  <Override PartName="/ppt/media/image35.jpeg" ContentType="image/jpeg"/>
  <Override PartName="/ppt/media/image36.png" ContentType="image/png"/>
  <Override PartName="/ppt/media/image37.png" ContentType="image/png"/>
  <Override PartName="/ppt/media/image42.jpeg" ContentType="image/jpeg"/>
  <Override PartName="/ppt/media/image40.png" ContentType="image/png"/>
  <Override PartName="/ppt/media/image41.png" ContentType="image/png"/>
  <Override PartName="/ppt/media/image49.jpeg" ContentType="image/jpeg"/>
  <Override PartName="/ppt/media/image43.png" ContentType="image/png"/>
  <Override PartName="/ppt/media/image44.jpeg" ContentType="image/jpeg"/>
  <Override PartName="/ppt/media/image46.png" ContentType="image/png"/>
  <Override PartName="/ppt/media/image48.jpeg" ContentType="image/jpeg"/>
  <Override PartName="/ppt/media/image50.png" ContentType="image/pn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 id="2147483674"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Lst>
  <p:sldSz cx="9144000" cy="6858000"/>
  <p:notesSz cx="6858000" cy="91440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43" Type="http://schemas.openxmlformats.org/officeDocument/2006/relationships/slide" Target="slides/slide38.xml"/><Relationship Id="rId44" Type="http://schemas.openxmlformats.org/officeDocument/2006/relationships/slide" Target="slides/slide39.xml"/><Relationship Id="rId45" Type="http://schemas.openxmlformats.org/officeDocument/2006/relationships/slide" Target="slides/slide40.xml"/><Relationship Id="rId46" Type="http://schemas.openxmlformats.org/officeDocument/2006/relationships/slide" Target="slides/slide41.xml"/><Relationship Id="rId47" Type="http://schemas.openxmlformats.org/officeDocument/2006/relationships/slide" Target="slides/slide42.xml"/><Relationship Id="rId48" Type="http://schemas.openxmlformats.org/officeDocument/2006/relationships/slide" Target="slides/slide43.xml"/><Relationship Id="rId49" Type="http://schemas.openxmlformats.org/officeDocument/2006/relationships/slide" Target="slides/slide44.xml"/><Relationship Id="rId50" Type="http://schemas.openxmlformats.org/officeDocument/2006/relationships/slide" Target="slides/slide45.xml"/><Relationship Id="rId51" Type="http://schemas.openxmlformats.org/officeDocument/2006/relationships/slide" Target="slides/slide46.xml"/><Relationship Id="rId52" Type="http://schemas.openxmlformats.org/officeDocument/2006/relationships/slide" Target="slides/slide47.xml"/><Relationship Id="rId53" Type="http://schemas.openxmlformats.org/officeDocument/2006/relationships/slide" Target="slides/slide48.xml"/><Relationship Id="rId54" Type="http://schemas.openxmlformats.org/officeDocument/2006/relationships/slide" Target="slides/slide49.xml"/><Relationship Id="rId55" Type="http://schemas.openxmlformats.org/officeDocument/2006/relationships/slide" Target="slides/slide50.xml"/><Relationship Id="rId56" Type="http://schemas.openxmlformats.org/officeDocument/2006/relationships/slide" Target="slides/slide51.xml"/><Relationship Id="rId57" Type="http://schemas.openxmlformats.org/officeDocument/2006/relationships/slide" Target="slides/slide52.xml"/><Relationship Id="rId58" Type="http://schemas.openxmlformats.org/officeDocument/2006/relationships/slide" Target="slides/slide53.xml"/><Relationship Id="rId59" Type="http://schemas.openxmlformats.org/officeDocument/2006/relationships/slide" Target="slides/slide54.xml"/><Relationship Id="rId60" Type="http://schemas.openxmlformats.org/officeDocument/2006/relationships/slide" Target="slides/slide55.xml"/><Relationship Id="rId61" Type="http://schemas.openxmlformats.org/officeDocument/2006/relationships/slide" Target="slides/slide56.xml"/><Relationship Id="rId62" Type="http://schemas.openxmlformats.org/officeDocument/2006/relationships/slide" Target="slides/slide57.xml"/><Relationship Id="rId63" Type="http://schemas.openxmlformats.org/officeDocument/2006/relationships/slide" Target="slides/slide58.xml"/><Relationship Id="rId64" Type="http://schemas.openxmlformats.org/officeDocument/2006/relationships/slide" Target="slides/slide59.xml"/><Relationship Id="rId65" Type="http://schemas.openxmlformats.org/officeDocument/2006/relationships/slide" Target="slides/slide60.xml"/><Relationship Id="rId66" Type="http://schemas.openxmlformats.org/officeDocument/2006/relationships/slide" Target="slides/slide61.xml"/><Relationship Id="rId67" Type="http://schemas.openxmlformats.org/officeDocument/2006/relationships/slide" Target="slides/slide62.xml"/><Relationship Id="rId68" Type="http://schemas.openxmlformats.org/officeDocument/2006/relationships/slide" Target="slides/slide63.xml"/><Relationship Id="rId69" Type="http://schemas.openxmlformats.org/officeDocument/2006/relationships/slide" Target="slides/slide64.xml"/><Relationship Id="rId70" Type="http://schemas.openxmlformats.org/officeDocument/2006/relationships/slide" Target="slides/slide65.xml"/><Relationship Id="rId71" Type="http://schemas.openxmlformats.org/officeDocument/2006/relationships/slide" Target="slides/slide66.xml"/><Relationship Id="rId72" Type="http://schemas.openxmlformats.org/officeDocument/2006/relationships/slide" Target="slides/slide67.xml"/><Relationship Id="rId73" Type="http://schemas.openxmlformats.org/officeDocument/2006/relationships/slide" Target="slides/slide68.xml"/><Relationship Id="rId74" Type="http://schemas.openxmlformats.org/officeDocument/2006/relationships/slide" Target="slides/slide69.xml"/><Relationship Id="rId75" Type="http://schemas.openxmlformats.org/officeDocument/2006/relationships/slide" Target="slides/slide70.xml"/><Relationship Id="rId76" Type="http://schemas.openxmlformats.org/officeDocument/2006/relationships/slide" Target="slides/slide71.xml"/><Relationship Id="rId77" Type="http://schemas.openxmlformats.org/officeDocument/2006/relationships/slide" Target="slides/slide72.xml"/>
</Relationships>
</file>

<file path=ppt/notesMasters/_rels/notesMaster1.xml.rels><?xml version="1.0" encoding="UTF-8"?>
<Relationships xmlns="http://schemas.openxmlformats.org/package/2006/relationships"><Relationship Id="rId1" Type="http://schemas.openxmlformats.org/officeDocument/2006/relationships/theme" Target="../theme/theme4.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4" name="PlaceHolder 1"/>
          <p:cNvSpPr>
            <a:spLocks noGrp="1"/>
          </p:cNvSpPr>
          <p:nvPr>
            <p:ph type="sldImg"/>
          </p:nvPr>
        </p:nvSpPr>
        <p:spPr>
          <a:xfrm>
            <a:off x="216000" y="812520"/>
            <a:ext cx="7127280" cy="4008960"/>
          </a:xfrm>
          <a:prstGeom prst="rect">
            <a:avLst/>
          </a:prstGeom>
        </p:spPr>
        <p:txBody>
          <a:bodyPr lIns="0" rIns="0" tIns="0" bIns="0" anchor="ctr">
            <a:noAutofit/>
          </a:bodyPr>
          <a:p>
            <a:pPr algn="ctr"/>
            <a:r>
              <a:rPr b="0" lang="ru-RU" sz="4400" spc="-1" strike="noStrike">
                <a:latin typeface="Arial"/>
              </a:rPr>
              <a:t>Для перемещения страницы щёлкните мышью</a:t>
            </a:r>
            <a:endParaRPr b="0" lang="ru-RU" sz="4400" spc="-1" strike="noStrike">
              <a:latin typeface="Arial"/>
            </a:endParaRPr>
          </a:p>
        </p:txBody>
      </p:sp>
      <p:sp>
        <p:nvSpPr>
          <p:cNvPr id="115" name="PlaceHolder 2"/>
          <p:cNvSpPr>
            <a:spLocks noGrp="1"/>
          </p:cNvSpPr>
          <p:nvPr>
            <p:ph type="body"/>
          </p:nvPr>
        </p:nvSpPr>
        <p:spPr>
          <a:xfrm>
            <a:off x="756000" y="5078520"/>
            <a:ext cx="6047640" cy="4811040"/>
          </a:xfrm>
          <a:prstGeom prst="rect">
            <a:avLst/>
          </a:prstGeom>
        </p:spPr>
        <p:txBody>
          <a:bodyPr lIns="0" rIns="0" tIns="0" bIns="0">
            <a:noAutofit/>
          </a:bodyPr>
          <a:p>
            <a:r>
              <a:rPr b="0" lang="ru-RU" sz="2000" spc="-1" strike="noStrike">
                <a:latin typeface="Arial"/>
              </a:rPr>
              <a:t>Для правки формата примечаний щёлкните мышью</a:t>
            </a:r>
            <a:endParaRPr b="0" lang="ru-RU" sz="2000" spc="-1" strike="noStrike">
              <a:latin typeface="Arial"/>
            </a:endParaRPr>
          </a:p>
        </p:txBody>
      </p:sp>
      <p:sp>
        <p:nvSpPr>
          <p:cNvPr id="116" name="PlaceHolder 3"/>
          <p:cNvSpPr>
            <a:spLocks noGrp="1"/>
          </p:cNvSpPr>
          <p:nvPr>
            <p:ph type="hdr"/>
          </p:nvPr>
        </p:nvSpPr>
        <p:spPr>
          <a:xfrm>
            <a:off x="0" y="0"/>
            <a:ext cx="3280680" cy="534240"/>
          </a:xfrm>
          <a:prstGeom prst="rect">
            <a:avLst/>
          </a:prstGeom>
        </p:spPr>
        <p:txBody>
          <a:bodyPr lIns="0" rIns="0" tIns="0" bIns="0">
            <a:noAutofit/>
          </a:bodyPr>
          <a:p>
            <a:r>
              <a:rPr b="0" lang="ru-RU" sz="1400" spc="-1" strike="noStrike">
                <a:latin typeface="Times New Roman"/>
              </a:rPr>
              <a:t> </a:t>
            </a:r>
            <a:endParaRPr b="0" lang="ru-RU" sz="1400" spc="-1" strike="noStrike">
              <a:latin typeface="Times New Roman"/>
            </a:endParaRPr>
          </a:p>
        </p:txBody>
      </p:sp>
      <p:sp>
        <p:nvSpPr>
          <p:cNvPr id="117" name="PlaceHolder 4"/>
          <p:cNvSpPr>
            <a:spLocks noGrp="1"/>
          </p:cNvSpPr>
          <p:nvPr>
            <p:ph type="dt"/>
          </p:nvPr>
        </p:nvSpPr>
        <p:spPr>
          <a:xfrm>
            <a:off x="4278960" y="0"/>
            <a:ext cx="3280680" cy="534240"/>
          </a:xfrm>
          <a:prstGeom prst="rect">
            <a:avLst/>
          </a:prstGeom>
        </p:spPr>
        <p:txBody>
          <a:bodyPr lIns="0" rIns="0" tIns="0" bIns="0">
            <a:noAutofit/>
          </a:bodyPr>
          <a:p>
            <a:pPr algn="r"/>
            <a:r>
              <a:rPr b="0" lang="ru-RU" sz="1400" spc="-1" strike="noStrike">
                <a:latin typeface="Times New Roman"/>
              </a:rPr>
              <a:t> </a:t>
            </a:r>
            <a:endParaRPr b="0" lang="ru-RU" sz="1400" spc="-1" strike="noStrike">
              <a:latin typeface="Times New Roman"/>
            </a:endParaRPr>
          </a:p>
        </p:txBody>
      </p:sp>
      <p:sp>
        <p:nvSpPr>
          <p:cNvPr id="118" name="PlaceHolder 5"/>
          <p:cNvSpPr>
            <a:spLocks noGrp="1"/>
          </p:cNvSpPr>
          <p:nvPr>
            <p:ph type="ftr"/>
          </p:nvPr>
        </p:nvSpPr>
        <p:spPr>
          <a:xfrm>
            <a:off x="0" y="10157400"/>
            <a:ext cx="3280680" cy="534240"/>
          </a:xfrm>
          <a:prstGeom prst="rect">
            <a:avLst/>
          </a:prstGeom>
        </p:spPr>
        <p:txBody>
          <a:bodyPr lIns="0" rIns="0" tIns="0" bIns="0" anchor="b">
            <a:noAutofit/>
          </a:bodyPr>
          <a:p>
            <a:r>
              <a:rPr b="0" lang="ru-RU" sz="1400" spc="-1" strike="noStrike">
                <a:latin typeface="Times New Roman"/>
              </a:rPr>
              <a:t> </a:t>
            </a:r>
            <a:endParaRPr b="0" lang="ru-RU" sz="1400" spc="-1" strike="noStrike">
              <a:latin typeface="Times New Roman"/>
            </a:endParaRPr>
          </a:p>
        </p:txBody>
      </p:sp>
      <p:sp>
        <p:nvSpPr>
          <p:cNvPr id="119" name="PlaceHolder 6"/>
          <p:cNvSpPr>
            <a:spLocks noGrp="1"/>
          </p:cNvSpPr>
          <p:nvPr>
            <p:ph type="sldNum"/>
          </p:nvPr>
        </p:nvSpPr>
        <p:spPr>
          <a:xfrm>
            <a:off x="4278960" y="10157400"/>
            <a:ext cx="3280680" cy="534240"/>
          </a:xfrm>
          <a:prstGeom prst="rect">
            <a:avLst/>
          </a:prstGeom>
        </p:spPr>
        <p:txBody>
          <a:bodyPr lIns="0" rIns="0" tIns="0" bIns="0" anchor="b">
            <a:noAutofit/>
          </a:bodyPr>
          <a:p>
            <a:pPr algn="r"/>
            <a:fld id="{B7B71BF3-EFFE-437F-84E3-F535A4345570}" type="slidenum">
              <a:rPr b="0" lang="ru-RU" sz="1400" spc="-1" strike="noStrike">
                <a:latin typeface="Times New Roman"/>
              </a:rPr>
              <a:t>1</a:t>
            </a:fld>
            <a:endParaRPr b="0" lang="ru-RU" sz="1400" spc="-1" strike="noStrike">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37.xml.rels><?xml version="1.0" encoding="UTF-8"?>
<Relationships xmlns="http://schemas.openxmlformats.org/package/2006/relationships"><Relationship Id="rId1" Type="http://schemas.openxmlformats.org/officeDocument/2006/relationships/slide" Target="../slides/slide37.xml"/><Relationship Id="rId2" Type="http://schemas.openxmlformats.org/officeDocument/2006/relationships/notesMaster" Target="../notesMasters/notesMaster1.xml"/>
</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
</Relationships>
</file>

<file path=ppt/notesSlides/notesSlide37.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5" name="PlaceHolder 1"/>
          <p:cNvSpPr>
            <a:spLocks noGrp="1"/>
          </p:cNvSpPr>
          <p:nvPr>
            <p:ph type="sldImg"/>
          </p:nvPr>
        </p:nvSpPr>
        <p:spPr>
          <a:xfrm>
            <a:off x="1143000" y="685800"/>
            <a:ext cx="4571280" cy="3428280"/>
          </a:xfrm>
          <a:prstGeom prst="rect">
            <a:avLst/>
          </a:prstGeom>
        </p:spPr>
      </p:sp>
      <p:sp>
        <p:nvSpPr>
          <p:cNvPr id="246" name="PlaceHolder 2"/>
          <p:cNvSpPr>
            <a:spLocks noGrp="1"/>
          </p:cNvSpPr>
          <p:nvPr>
            <p:ph type="body"/>
          </p:nvPr>
        </p:nvSpPr>
        <p:spPr>
          <a:xfrm>
            <a:off x="685800" y="4343400"/>
            <a:ext cx="5485680" cy="4114080"/>
          </a:xfrm>
          <a:prstGeom prst="rect">
            <a:avLst/>
          </a:prstGeom>
        </p:spPr>
        <p:txBody>
          <a:bodyPr lIns="0" rIns="0" tIns="0" bIns="0">
            <a:normAutofit/>
          </a:bodyPr>
          <a:p>
            <a:endParaRPr b="0" lang="ru-RU" sz="2000" spc="-1" strike="noStrike">
              <a:latin typeface="Arial"/>
            </a:endParaRPr>
          </a:p>
        </p:txBody>
      </p:sp>
      <p:sp>
        <p:nvSpPr>
          <p:cNvPr id="247" name="CustomShape 3"/>
          <p:cNvSpPr/>
          <p:nvPr/>
        </p:nvSpPr>
        <p:spPr>
          <a:xfrm>
            <a:off x="3884760" y="8685360"/>
            <a:ext cx="2971080" cy="45648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701BC079-F2A1-4152-813E-61BBF34C7DFA}" type="slidenum">
              <a:rPr b="0" lang="ru-RU" sz="1200" spc="-1" strike="noStrike">
                <a:solidFill>
                  <a:srgbClr val="000000"/>
                </a:solidFill>
                <a:latin typeface="+mn-lt"/>
                <a:ea typeface="+mn-ea"/>
              </a:rPr>
              <a:t>37</a:t>
            </a:fld>
            <a:endParaRPr b="0" lang="ru-RU" sz="1200" spc="-1" strike="noStrike">
              <a:latin typeface="Arial"/>
            </a:endParaRPr>
          </a:p>
        </p:txBody>
      </p:sp>
    </p:spTree>
  </p:cSld>
</p:notes>
</file>

<file path=ppt/notesSlides/notesSlide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2" name="PlaceHolder 1"/>
          <p:cNvSpPr>
            <a:spLocks noGrp="1"/>
          </p:cNvSpPr>
          <p:nvPr>
            <p:ph type="sldImg"/>
          </p:nvPr>
        </p:nvSpPr>
        <p:spPr>
          <a:xfrm>
            <a:off x="1143000" y="685800"/>
            <a:ext cx="4571280" cy="3428280"/>
          </a:xfrm>
          <a:prstGeom prst="rect">
            <a:avLst/>
          </a:prstGeom>
        </p:spPr>
      </p:sp>
      <p:sp>
        <p:nvSpPr>
          <p:cNvPr id="243" name="PlaceHolder 2"/>
          <p:cNvSpPr>
            <a:spLocks noGrp="1"/>
          </p:cNvSpPr>
          <p:nvPr>
            <p:ph type="body"/>
          </p:nvPr>
        </p:nvSpPr>
        <p:spPr>
          <a:xfrm>
            <a:off x="685800" y="4343400"/>
            <a:ext cx="5485680" cy="4114080"/>
          </a:xfrm>
          <a:prstGeom prst="rect">
            <a:avLst/>
          </a:prstGeom>
        </p:spPr>
        <p:txBody>
          <a:bodyPr lIns="0" rIns="0" tIns="0" bIns="0">
            <a:normAutofit/>
          </a:bodyPr>
          <a:p>
            <a:endParaRPr b="0" lang="ru-RU" sz="2000" spc="-1" strike="noStrike">
              <a:latin typeface="Arial"/>
            </a:endParaRPr>
          </a:p>
        </p:txBody>
      </p:sp>
      <p:sp>
        <p:nvSpPr>
          <p:cNvPr id="244" name="CustomShape 3"/>
          <p:cNvSpPr/>
          <p:nvPr/>
        </p:nvSpPr>
        <p:spPr>
          <a:xfrm>
            <a:off x="3884760" y="8685360"/>
            <a:ext cx="2971080" cy="456480"/>
          </a:xfrm>
          <a:prstGeom prst="rect">
            <a:avLst/>
          </a:prstGeom>
          <a:noFill/>
          <a:ln>
            <a:noFill/>
          </a:ln>
        </p:spPr>
        <p:style>
          <a:lnRef idx="0"/>
          <a:fillRef idx="0"/>
          <a:effectRef idx="0"/>
          <a:fontRef idx="minor"/>
        </p:style>
        <p:txBody>
          <a:bodyPr lIns="90000" rIns="90000" tIns="45000" bIns="45000" anchor="b">
            <a:noAutofit/>
          </a:bodyPr>
          <a:p>
            <a:pPr algn="r">
              <a:lnSpc>
                <a:spcPct val="100000"/>
              </a:lnSpc>
            </a:pPr>
            <a:fld id="{7855AE37-93BF-4B41-B2F7-31070C24475B}" type="slidenum">
              <a:rPr b="0" lang="ru-RU" sz="1200" spc="-1" strike="noStrike">
                <a:solidFill>
                  <a:srgbClr val="000000"/>
                </a:solidFill>
                <a:latin typeface="+mn-lt"/>
                <a:ea typeface="+mn-ea"/>
              </a:rPr>
              <a:t>4</a:t>
            </a:fld>
            <a:endParaRPr b="0" lang="ru-RU" sz="1200" spc="-1" strike="noStrike">
              <a:latin typeface="Arial"/>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
        <p:nvSpPr>
          <p:cNvPr id="24" name="PlaceHolder 2"/>
          <p:cNvSpPr>
            <a:spLocks noGrp="1"/>
          </p:cNvSpPr>
          <p:nvPr>
            <p:ph type="body"/>
          </p:nvPr>
        </p:nvSpPr>
        <p:spPr>
          <a:xfrm>
            <a:off x="457200" y="1604520"/>
            <a:ext cx="8229240" cy="1896840"/>
          </a:xfrm>
          <a:prstGeom prst="rect">
            <a:avLst/>
          </a:prstGeom>
        </p:spPr>
        <p:txBody>
          <a:bodyPr lIns="0" rIns="0" tIns="0" bIns="0">
            <a:normAutofit/>
          </a:bodyPr>
          <a:p>
            <a:endParaRPr b="0" lang="ru-RU" sz="3200" spc="-1" strike="noStrike">
              <a:latin typeface="Arial"/>
            </a:endParaRPr>
          </a:p>
        </p:txBody>
      </p:sp>
      <p:sp>
        <p:nvSpPr>
          <p:cNvPr id="25" name="PlaceHolder 3"/>
          <p:cNvSpPr>
            <a:spLocks noGrp="1"/>
          </p:cNvSpPr>
          <p:nvPr>
            <p:ph type="body"/>
          </p:nvPr>
        </p:nvSpPr>
        <p:spPr>
          <a:xfrm>
            <a:off x="457200" y="3682080"/>
            <a:ext cx="8229240" cy="1896840"/>
          </a:xfrm>
          <a:prstGeom prst="rect">
            <a:avLst/>
          </a:prstGeom>
        </p:spPr>
        <p:txBody>
          <a:bodyPr lIns="0" rIns="0" tIns="0" bIns="0">
            <a:normAutofit/>
          </a:bodyPr>
          <a:p>
            <a:endParaRPr b="0" lang="ru-RU" sz="32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
        <p:nvSpPr>
          <p:cNvPr id="27"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latin typeface="Arial"/>
            </a:endParaRPr>
          </a:p>
        </p:txBody>
      </p:sp>
      <p:sp>
        <p:nvSpPr>
          <p:cNvPr id="28"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latin typeface="Arial"/>
            </a:endParaRPr>
          </a:p>
        </p:txBody>
      </p:sp>
      <p:sp>
        <p:nvSpPr>
          <p:cNvPr id="29"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3200" spc="-1" strike="noStrike">
              <a:latin typeface="Arial"/>
            </a:endParaRPr>
          </a:p>
        </p:txBody>
      </p:sp>
      <p:sp>
        <p:nvSpPr>
          <p:cNvPr id="30" name="PlaceHolder 5"/>
          <p:cNvSpPr>
            <a:spLocks noGrp="1"/>
          </p:cNvSpPr>
          <p:nvPr>
            <p:ph type="body"/>
          </p:nvPr>
        </p:nvSpPr>
        <p:spPr>
          <a:xfrm>
            <a:off x="4674240" y="3682080"/>
            <a:ext cx="4015800" cy="1896840"/>
          </a:xfrm>
          <a:prstGeom prst="rect">
            <a:avLst/>
          </a:prstGeom>
        </p:spPr>
        <p:txBody>
          <a:bodyPr lIns="0" rIns="0" tIns="0" bIns="0">
            <a:normAutofit/>
          </a:bodyPr>
          <a:p>
            <a:endParaRPr b="0" lang="ru-RU"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
        <p:nvSpPr>
          <p:cNvPr id="32" name="PlaceHolder 2"/>
          <p:cNvSpPr>
            <a:spLocks noGrp="1"/>
          </p:cNvSpPr>
          <p:nvPr>
            <p:ph type="body"/>
          </p:nvPr>
        </p:nvSpPr>
        <p:spPr>
          <a:xfrm>
            <a:off x="457200" y="1604520"/>
            <a:ext cx="2649600" cy="1896840"/>
          </a:xfrm>
          <a:prstGeom prst="rect">
            <a:avLst/>
          </a:prstGeom>
        </p:spPr>
        <p:txBody>
          <a:bodyPr lIns="0" rIns="0" tIns="0" bIns="0">
            <a:normAutofit fontScale="76000"/>
          </a:bodyPr>
          <a:p>
            <a:endParaRPr b="0" lang="ru-RU" sz="3200" spc="-1" strike="noStrike">
              <a:latin typeface="Arial"/>
            </a:endParaRPr>
          </a:p>
        </p:txBody>
      </p:sp>
      <p:sp>
        <p:nvSpPr>
          <p:cNvPr id="33" name="PlaceHolder 3"/>
          <p:cNvSpPr>
            <a:spLocks noGrp="1"/>
          </p:cNvSpPr>
          <p:nvPr>
            <p:ph type="body"/>
          </p:nvPr>
        </p:nvSpPr>
        <p:spPr>
          <a:xfrm>
            <a:off x="3239640" y="1604520"/>
            <a:ext cx="2649600" cy="1896840"/>
          </a:xfrm>
          <a:prstGeom prst="rect">
            <a:avLst/>
          </a:prstGeom>
        </p:spPr>
        <p:txBody>
          <a:bodyPr lIns="0" rIns="0" tIns="0" bIns="0">
            <a:normAutofit fontScale="76000"/>
          </a:bodyPr>
          <a:p>
            <a:endParaRPr b="0" lang="ru-RU" sz="3200" spc="-1" strike="noStrike">
              <a:latin typeface="Arial"/>
            </a:endParaRPr>
          </a:p>
        </p:txBody>
      </p:sp>
      <p:sp>
        <p:nvSpPr>
          <p:cNvPr id="34" name="PlaceHolder 4"/>
          <p:cNvSpPr>
            <a:spLocks noGrp="1"/>
          </p:cNvSpPr>
          <p:nvPr>
            <p:ph type="body"/>
          </p:nvPr>
        </p:nvSpPr>
        <p:spPr>
          <a:xfrm>
            <a:off x="6022080" y="1604520"/>
            <a:ext cx="2649600" cy="1896840"/>
          </a:xfrm>
          <a:prstGeom prst="rect">
            <a:avLst/>
          </a:prstGeom>
        </p:spPr>
        <p:txBody>
          <a:bodyPr lIns="0" rIns="0" tIns="0" bIns="0">
            <a:normAutofit fontScale="76000"/>
          </a:bodyPr>
          <a:p>
            <a:endParaRPr b="0" lang="ru-RU" sz="3200" spc="-1" strike="noStrike">
              <a:latin typeface="Arial"/>
            </a:endParaRPr>
          </a:p>
        </p:txBody>
      </p:sp>
      <p:sp>
        <p:nvSpPr>
          <p:cNvPr id="35" name="PlaceHolder 5"/>
          <p:cNvSpPr>
            <a:spLocks noGrp="1"/>
          </p:cNvSpPr>
          <p:nvPr>
            <p:ph type="body"/>
          </p:nvPr>
        </p:nvSpPr>
        <p:spPr>
          <a:xfrm>
            <a:off x="457200" y="3682080"/>
            <a:ext cx="2649600" cy="1896840"/>
          </a:xfrm>
          <a:prstGeom prst="rect">
            <a:avLst/>
          </a:prstGeom>
        </p:spPr>
        <p:txBody>
          <a:bodyPr lIns="0" rIns="0" tIns="0" bIns="0">
            <a:normAutofit fontScale="76000"/>
          </a:bodyPr>
          <a:p>
            <a:endParaRPr b="0" lang="ru-RU" sz="3200" spc="-1" strike="noStrike">
              <a:latin typeface="Arial"/>
            </a:endParaRPr>
          </a:p>
        </p:txBody>
      </p:sp>
      <p:sp>
        <p:nvSpPr>
          <p:cNvPr id="36" name="PlaceHolder 6"/>
          <p:cNvSpPr>
            <a:spLocks noGrp="1"/>
          </p:cNvSpPr>
          <p:nvPr>
            <p:ph type="body"/>
          </p:nvPr>
        </p:nvSpPr>
        <p:spPr>
          <a:xfrm>
            <a:off x="3239640" y="3682080"/>
            <a:ext cx="2649600" cy="1896840"/>
          </a:xfrm>
          <a:prstGeom prst="rect">
            <a:avLst/>
          </a:prstGeom>
        </p:spPr>
        <p:txBody>
          <a:bodyPr lIns="0" rIns="0" tIns="0" bIns="0">
            <a:normAutofit fontScale="76000"/>
          </a:bodyPr>
          <a:p>
            <a:endParaRPr b="0" lang="ru-RU" sz="3200" spc="-1" strike="noStrike">
              <a:latin typeface="Arial"/>
            </a:endParaRPr>
          </a:p>
        </p:txBody>
      </p:sp>
      <p:sp>
        <p:nvSpPr>
          <p:cNvPr id="37" name="PlaceHolder 7"/>
          <p:cNvSpPr>
            <a:spLocks noGrp="1"/>
          </p:cNvSpPr>
          <p:nvPr>
            <p:ph type="body"/>
          </p:nvPr>
        </p:nvSpPr>
        <p:spPr>
          <a:xfrm>
            <a:off x="6022080" y="3682080"/>
            <a:ext cx="2649600" cy="1896840"/>
          </a:xfrm>
          <a:prstGeom prst="rect">
            <a:avLst/>
          </a:prstGeom>
        </p:spPr>
        <p:txBody>
          <a:bodyPr lIns="0" rIns="0" tIns="0" bIns="0">
            <a:normAutofit fontScale="76000"/>
          </a:bodyPr>
          <a:p>
            <a:endParaRPr b="0" lang="ru-RU" sz="3200" spc="-1" strike="noStrike">
              <a:latin typeface="Arial"/>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0"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
        <p:nvSpPr>
          <p:cNvPr id="41" name="PlaceHolder 2"/>
          <p:cNvSpPr>
            <a:spLocks noGrp="1"/>
          </p:cNvSpPr>
          <p:nvPr>
            <p:ph type="subTitle"/>
          </p:nvPr>
        </p:nvSpPr>
        <p:spPr>
          <a:xfrm>
            <a:off x="457200" y="1604520"/>
            <a:ext cx="8229240" cy="397728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2"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
        <p:nvSpPr>
          <p:cNvPr id="43" name="PlaceHolder 2"/>
          <p:cNvSpPr>
            <a:spLocks noGrp="1"/>
          </p:cNvSpPr>
          <p:nvPr>
            <p:ph type="body"/>
          </p:nvPr>
        </p:nvSpPr>
        <p:spPr>
          <a:xfrm>
            <a:off x="457200" y="1604520"/>
            <a:ext cx="8229240" cy="3977280"/>
          </a:xfrm>
          <a:prstGeom prst="rect">
            <a:avLst/>
          </a:prstGeom>
        </p:spPr>
        <p:txBody>
          <a:bodyPr lIns="0" rIns="0" tIns="0" bIns="0">
            <a:normAutofit/>
          </a:bodyPr>
          <a:p>
            <a:endParaRPr b="0" lang="ru-RU" sz="3200" spc="-1" strike="noStrike">
              <a:latin typeface="Arial"/>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
        <p:nvSpPr>
          <p:cNvPr id="45"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3200" spc="-1" strike="noStrike">
              <a:latin typeface="Arial"/>
            </a:endParaRPr>
          </a:p>
        </p:txBody>
      </p:sp>
      <p:sp>
        <p:nvSpPr>
          <p:cNvPr id="46"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3200" spc="-1" strike="noStrike">
              <a:latin typeface="Arial"/>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47"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48" name="PlaceHolder 1"/>
          <p:cNvSpPr>
            <a:spLocks noGrp="1"/>
          </p:cNvSpPr>
          <p:nvPr>
            <p:ph type="subTitle"/>
          </p:nvPr>
        </p:nvSpPr>
        <p:spPr>
          <a:xfrm>
            <a:off x="685800" y="2292480"/>
            <a:ext cx="7771680" cy="530964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49"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
        <p:nvSpPr>
          <p:cNvPr id="50"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latin typeface="Arial"/>
            </a:endParaRPr>
          </a:p>
        </p:txBody>
      </p:sp>
      <p:sp>
        <p:nvSpPr>
          <p:cNvPr id="51"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3200" spc="-1" strike="noStrike">
              <a:latin typeface="Arial"/>
            </a:endParaRPr>
          </a:p>
        </p:txBody>
      </p:sp>
      <p:sp>
        <p:nvSpPr>
          <p:cNvPr id="52"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
        <p:nvSpPr>
          <p:cNvPr id="3" name="PlaceHolder 2"/>
          <p:cNvSpPr>
            <a:spLocks noGrp="1"/>
          </p:cNvSpPr>
          <p:nvPr>
            <p:ph type="subTitle"/>
          </p:nvPr>
        </p:nvSpPr>
        <p:spPr>
          <a:xfrm>
            <a:off x="457200" y="1604520"/>
            <a:ext cx="8229240" cy="397728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3"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
        <p:nvSpPr>
          <p:cNvPr id="54"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3200" spc="-1" strike="noStrike">
              <a:latin typeface="Arial"/>
            </a:endParaRPr>
          </a:p>
        </p:txBody>
      </p:sp>
      <p:sp>
        <p:nvSpPr>
          <p:cNvPr id="55"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latin typeface="Arial"/>
            </a:endParaRPr>
          </a:p>
        </p:txBody>
      </p:sp>
      <p:sp>
        <p:nvSpPr>
          <p:cNvPr id="56" name="PlaceHolder 4"/>
          <p:cNvSpPr>
            <a:spLocks noGrp="1"/>
          </p:cNvSpPr>
          <p:nvPr>
            <p:ph type="body"/>
          </p:nvPr>
        </p:nvSpPr>
        <p:spPr>
          <a:xfrm>
            <a:off x="4674240" y="3682080"/>
            <a:ext cx="4015800" cy="1896840"/>
          </a:xfrm>
          <a:prstGeom prst="rect">
            <a:avLst/>
          </a:prstGeom>
        </p:spPr>
        <p:txBody>
          <a:bodyPr lIns="0" rIns="0" tIns="0" bIns="0">
            <a:normAutofit/>
          </a:bodyPr>
          <a:p>
            <a:endParaRPr b="0" lang="ru-RU" sz="3200" spc="-1" strike="noStrike">
              <a:latin typeface="Arial"/>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
        <p:nvSpPr>
          <p:cNvPr id="58"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latin typeface="Arial"/>
            </a:endParaRPr>
          </a:p>
        </p:txBody>
      </p:sp>
      <p:sp>
        <p:nvSpPr>
          <p:cNvPr id="59"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latin typeface="Arial"/>
            </a:endParaRPr>
          </a:p>
        </p:txBody>
      </p:sp>
      <p:sp>
        <p:nvSpPr>
          <p:cNvPr id="60" name="PlaceHolder 4"/>
          <p:cNvSpPr>
            <a:spLocks noGrp="1"/>
          </p:cNvSpPr>
          <p:nvPr>
            <p:ph type="body"/>
          </p:nvPr>
        </p:nvSpPr>
        <p:spPr>
          <a:xfrm>
            <a:off x="457200" y="3682080"/>
            <a:ext cx="8229240" cy="1896840"/>
          </a:xfrm>
          <a:prstGeom prst="rect">
            <a:avLst/>
          </a:prstGeom>
        </p:spPr>
        <p:txBody>
          <a:bodyPr lIns="0" rIns="0" tIns="0" bIns="0">
            <a:normAutofit/>
          </a:bodyPr>
          <a:p>
            <a:endParaRPr b="0" lang="ru-RU" sz="3200" spc="-1" strike="noStrike">
              <a:latin typeface="Arial"/>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1"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
        <p:nvSpPr>
          <p:cNvPr id="62" name="PlaceHolder 2"/>
          <p:cNvSpPr>
            <a:spLocks noGrp="1"/>
          </p:cNvSpPr>
          <p:nvPr>
            <p:ph type="body"/>
          </p:nvPr>
        </p:nvSpPr>
        <p:spPr>
          <a:xfrm>
            <a:off x="457200" y="1604520"/>
            <a:ext cx="8229240" cy="1896840"/>
          </a:xfrm>
          <a:prstGeom prst="rect">
            <a:avLst/>
          </a:prstGeom>
        </p:spPr>
        <p:txBody>
          <a:bodyPr lIns="0" rIns="0" tIns="0" bIns="0">
            <a:normAutofit/>
          </a:bodyPr>
          <a:p>
            <a:endParaRPr b="0" lang="ru-RU" sz="3200" spc="-1" strike="noStrike">
              <a:latin typeface="Arial"/>
            </a:endParaRPr>
          </a:p>
        </p:txBody>
      </p:sp>
      <p:sp>
        <p:nvSpPr>
          <p:cNvPr id="63" name="PlaceHolder 3"/>
          <p:cNvSpPr>
            <a:spLocks noGrp="1"/>
          </p:cNvSpPr>
          <p:nvPr>
            <p:ph type="body"/>
          </p:nvPr>
        </p:nvSpPr>
        <p:spPr>
          <a:xfrm>
            <a:off x="457200" y="3682080"/>
            <a:ext cx="8229240" cy="1896840"/>
          </a:xfrm>
          <a:prstGeom prst="rect">
            <a:avLst/>
          </a:prstGeom>
        </p:spPr>
        <p:txBody>
          <a:bodyPr lIns="0" rIns="0" tIns="0" bIns="0">
            <a:normAutofit/>
          </a:bodyPr>
          <a:p>
            <a:endParaRPr b="0" lang="ru-RU" sz="3200" spc="-1" strike="noStrike">
              <a:latin typeface="Arial"/>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
        <p:nvSpPr>
          <p:cNvPr id="65"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latin typeface="Arial"/>
            </a:endParaRPr>
          </a:p>
        </p:txBody>
      </p:sp>
      <p:sp>
        <p:nvSpPr>
          <p:cNvPr id="66"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latin typeface="Arial"/>
            </a:endParaRPr>
          </a:p>
        </p:txBody>
      </p:sp>
      <p:sp>
        <p:nvSpPr>
          <p:cNvPr id="67"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3200" spc="-1" strike="noStrike">
              <a:latin typeface="Arial"/>
            </a:endParaRPr>
          </a:p>
        </p:txBody>
      </p:sp>
      <p:sp>
        <p:nvSpPr>
          <p:cNvPr id="68" name="PlaceHolder 5"/>
          <p:cNvSpPr>
            <a:spLocks noGrp="1"/>
          </p:cNvSpPr>
          <p:nvPr>
            <p:ph type="body"/>
          </p:nvPr>
        </p:nvSpPr>
        <p:spPr>
          <a:xfrm>
            <a:off x="4674240" y="3682080"/>
            <a:ext cx="4015800" cy="1896840"/>
          </a:xfrm>
          <a:prstGeom prst="rect">
            <a:avLst/>
          </a:prstGeom>
        </p:spPr>
        <p:txBody>
          <a:bodyPr lIns="0" rIns="0" tIns="0" bIns="0">
            <a:normAutofit/>
          </a:bodyPr>
          <a:p>
            <a:endParaRPr b="0" lang="ru-RU" sz="3200" spc="-1" strike="noStrike">
              <a:latin typeface="Arial"/>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69"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
        <p:nvSpPr>
          <p:cNvPr id="70" name="PlaceHolder 2"/>
          <p:cNvSpPr>
            <a:spLocks noGrp="1"/>
          </p:cNvSpPr>
          <p:nvPr>
            <p:ph type="body"/>
          </p:nvPr>
        </p:nvSpPr>
        <p:spPr>
          <a:xfrm>
            <a:off x="457200" y="1604520"/>
            <a:ext cx="2649600" cy="1896840"/>
          </a:xfrm>
          <a:prstGeom prst="rect">
            <a:avLst/>
          </a:prstGeom>
        </p:spPr>
        <p:txBody>
          <a:bodyPr lIns="0" rIns="0" tIns="0" bIns="0">
            <a:normAutofit fontScale="76000"/>
          </a:bodyPr>
          <a:p>
            <a:endParaRPr b="0" lang="ru-RU" sz="3200" spc="-1" strike="noStrike">
              <a:latin typeface="Arial"/>
            </a:endParaRPr>
          </a:p>
        </p:txBody>
      </p:sp>
      <p:sp>
        <p:nvSpPr>
          <p:cNvPr id="71" name="PlaceHolder 3"/>
          <p:cNvSpPr>
            <a:spLocks noGrp="1"/>
          </p:cNvSpPr>
          <p:nvPr>
            <p:ph type="body"/>
          </p:nvPr>
        </p:nvSpPr>
        <p:spPr>
          <a:xfrm>
            <a:off x="3239640" y="1604520"/>
            <a:ext cx="2649600" cy="1896840"/>
          </a:xfrm>
          <a:prstGeom prst="rect">
            <a:avLst/>
          </a:prstGeom>
        </p:spPr>
        <p:txBody>
          <a:bodyPr lIns="0" rIns="0" tIns="0" bIns="0">
            <a:normAutofit fontScale="76000"/>
          </a:bodyPr>
          <a:p>
            <a:endParaRPr b="0" lang="ru-RU" sz="3200" spc="-1" strike="noStrike">
              <a:latin typeface="Arial"/>
            </a:endParaRPr>
          </a:p>
        </p:txBody>
      </p:sp>
      <p:sp>
        <p:nvSpPr>
          <p:cNvPr id="72" name="PlaceHolder 4"/>
          <p:cNvSpPr>
            <a:spLocks noGrp="1"/>
          </p:cNvSpPr>
          <p:nvPr>
            <p:ph type="body"/>
          </p:nvPr>
        </p:nvSpPr>
        <p:spPr>
          <a:xfrm>
            <a:off x="6022080" y="1604520"/>
            <a:ext cx="2649600" cy="1896840"/>
          </a:xfrm>
          <a:prstGeom prst="rect">
            <a:avLst/>
          </a:prstGeom>
        </p:spPr>
        <p:txBody>
          <a:bodyPr lIns="0" rIns="0" tIns="0" bIns="0">
            <a:normAutofit fontScale="76000"/>
          </a:bodyPr>
          <a:p>
            <a:endParaRPr b="0" lang="ru-RU" sz="3200" spc="-1" strike="noStrike">
              <a:latin typeface="Arial"/>
            </a:endParaRPr>
          </a:p>
        </p:txBody>
      </p:sp>
      <p:sp>
        <p:nvSpPr>
          <p:cNvPr id="73" name="PlaceHolder 5"/>
          <p:cNvSpPr>
            <a:spLocks noGrp="1"/>
          </p:cNvSpPr>
          <p:nvPr>
            <p:ph type="body"/>
          </p:nvPr>
        </p:nvSpPr>
        <p:spPr>
          <a:xfrm>
            <a:off x="457200" y="3682080"/>
            <a:ext cx="2649600" cy="1896840"/>
          </a:xfrm>
          <a:prstGeom prst="rect">
            <a:avLst/>
          </a:prstGeom>
        </p:spPr>
        <p:txBody>
          <a:bodyPr lIns="0" rIns="0" tIns="0" bIns="0">
            <a:normAutofit fontScale="76000"/>
          </a:bodyPr>
          <a:p>
            <a:endParaRPr b="0" lang="ru-RU" sz="3200" spc="-1" strike="noStrike">
              <a:latin typeface="Arial"/>
            </a:endParaRPr>
          </a:p>
        </p:txBody>
      </p:sp>
      <p:sp>
        <p:nvSpPr>
          <p:cNvPr id="74" name="PlaceHolder 6"/>
          <p:cNvSpPr>
            <a:spLocks noGrp="1"/>
          </p:cNvSpPr>
          <p:nvPr>
            <p:ph type="body"/>
          </p:nvPr>
        </p:nvSpPr>
        <p:spPr>
          <a:xfrm>
            <a:off x="3239640" y="3682080"/>
            <a:ext cx="2649600" cy="1896840"/>
          </a:xfrm>
          <a:prstGeom prst="rect">
            <a:avLst/>
          </a:prstGeom>
        </p:spPr>
        <p:txBody>
          <a:bodyPr lIns="0" rIns="0" tIns="0" bIns="0">
            <a:normAutofit fontScale="76000"/>
          </a:bodyPr>
          <a:p>
            <a:endParaRPr b="0" lang="ru-RU" sz="3200" spc="-1" strike="noStrike">
              <a:latin typeface="Arial"/>
            </a:endParaRPr>
          </a:p>
        </p:txBody>
      </p:sp>
      <p:sp>
        <p:nvSpPr>
          <p:cNvPr id="75" name="PlaceHolder 7"/>
          <p:cNvSpPr>
            <a:spLocks noGrp="1"/>
          </p:cNvSpPr>
          <p:nvPr>
            <p:ph type="body"/>
          </p:nvPr>
        </p:nvSpPr>
        <p:spPr>
          <a:xfrm>
            <a:off x="6022080" y="3682080"/>
            <a:ext cx="2649600" cy="1896840"/>
          </a:xfrm>
          <a:prstGeom prst="rect">
            <a:avLst/>
          </a:prstGeom>
        </p:spPr>
        <p:txBody>
          <a:bodyPr lIns="0" rIns="0" tIns="0" bIns="0">
            <a:normAutofit fontScale="76000"/>
          </a:bodyPr>
          <a:p>
            <a:endParaRPr b="0" lang="ru-RU" sz="3200" spc="-1" strike="noStrike">
              <a:latin typeface="Arial"/>
            </a:endParaRPr>
          </a:p>
        </p:txBody>
      </p:sp>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78"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
        <p:nvSpPr>
          <p:cNvPr id="79" name="PlaceHolder 2"/>
          <p:cNvSpPr>
            <a:spLocks noGrp="1"/>
          </p:cNvSpPr>
          <p:nvPr>
            <p:ph type="subTitle"/>
          </p:nvPr>
        </p:nvSpPr>
        <p:spPr>
          <a:xfrm>
            <a:off x="457200" y="1604520"/>
            <a:ext cx="8229240" cy="397728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80"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
        <p:nvSpPr>
          <p:cNvPr id="81" name="PlaceHolder 2"/>
          <p:cNvSpPr>
            <a:spLocks noGrp="1"/>
          </p:cNvSpPr>
          <p:nvPr>
            <p:ph type="body"/>
          </p:nvPr>
        </p:nvSpPr>
        <p:spPr>
          <a:xfrm>
            <a:off x="457200" y="1604520"/>
            <a:ext cx="8229240" cy="3977280"/>
          </a:xfrm>
          <a:prstGeom prst="rect">
            <a:avLst/>
          </a:prstGeom>
        </p:spPr>
        <p:txBody>
          <a:bodyPr lIns="0" rIns="0" tIns="0" bIns="0">
            <a:normAutofit/>
          </a:bodyPr>
          <a:p>
            <a:endParaRPr b="0" lang="ru-RU" sz="3200" spc="-1" strike="noStrike">
              <a:latin typeface="Arial"/>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82"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
        <p:nvSpPr>
          <p:cNvPr id="83"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3200" spc="-1" strike="noStrike">
              <a:latin typeface="Arial"/>
            </a:endParaRPr>
          </a:p>
        </p:txBody>
      </p:sp>
      <p:sp>
        <p:nvSpPr>
          <p:cNvPr id="84"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3200" spc="-1" strike="noStrike">
              <a:latin typeface="Arial"/>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85"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
        <p:nvSpPr>
          <p:cNvPr id="5" name="PlaceHolder 2"/>
          <p:cNvSpPr>
            <a:spLocks noGrp="1"/>
          </p:cNvSpPr>
          <p:nvPr>
            <p:ph type="body"/>
          </p:nvPr>
        </p:nvSpPr>
        <p:spPr>
          <a:xfrm>
            <a:off x="457200" y="1604520"/>
            <a:ext cx="8229240" cy="3977280"/>
          </a:xfrm>
          <a:prstGeom prst="rect">
            <a:avLst/>
          </a:prstGeom>
        </p:spPr>
        <p:txBody>
          <a:bodyPr lIns="0" rIns="0" tIns="0" bIns="0">
            <a:normAutofit/>
          </a:bodyPr>
          <a:p>
            <a:endParaRPr b="0" lang="ru-RU" sz="3200" spc="-1" strike="noStrike">
              <a:latin typeface="Arial"/>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86" name="PlaceHolder 1"/>
          <p:cNvSpPr>
            <a:spLocks noGrp="1"/>
          </p:cNvSpPr>
          <p:nvPr>
            <p:ph type="subTitle"/>
          </p:nvPr>
        </p:nvSpPr>
        <p:spPr>
          <a:xfrm>
            <a:off x="685800" y="2292480"/>
            <a:ext cx="7771680" cy="530964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87"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
        <p:nvSpPr>
          <p:cNvPr id="88"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latin typeface="Arial"/>
            </a:endParaRPr>
          </a:p>
        </p:txBody>
      </p:sp>
      <p:sp>
        <p:nvSpPr>
          <p:cNvPr id="89"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3200" spc="-1" strike="noStrike">
              <a:latin typeface="Arial"/>
            </a:endParaRPr>
          </a:p>
        </p:txBody>
      </p:sp>
      <p:sp>
        <p:nvSpPr>
          <p:cNvPr id="90"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3200" spc="-1" strike="noStrike">
              <a:latin typeface="Arial"/>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91"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
        <p:nvSpPr>
          <p:cNvPr id="92"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3200" spc="-1" strike="noStrike">
              <a:latin typeface="Arial"/>
            </a:endParaRPr>
          </a:p>
        </p:txBody>
      </p:sp>
      <p:sp>
        <p:nvSpPr>
          <p:cNvPr id="93"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latin typeface="Arial"/>
            </a:endParaRPr>
          </a:p>
        </p:txBody>
      </p:sp>
      <p:sp>
        <p:nvSpPr>
          <p:cNvPr id="94" name="PlaceHolder 4"/>
          <p:cNvSpPr>
            <a:spLocks noGrp="1"/>
          </p:cNvSpPr>
          <p:nvPr>
            <p:ph type="body"/>
          </p:nvPr>
        </p:nvSpPr>
        <p:spPr>
          <a:xfrm>
            <a:off x="4674240" y="3682080"/>
            <a:ext cx="4015800" cy="1896840"/>
          </a:xfrm>
          <a:prstGeom prst="rect">
            <a:avLst/>
          </a:prstGeom>
        </p:spPr>
        <p:txBody>
          <a:bodyPr lIns="0" rIns="0" tIns="0" bIns="0">
            <a:normAutofit/>
          </a:bodyPr>
          <a:p>
            <a:endParaRPr b="0" lang="ru-RU" sz="3200" spc="-1" strike="noStrike">
              <a:latin typeface="Arial"/>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95"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
        <p:nvSpPr>
          <p:cNvPr id="96"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latin typeface="Arial"/>
            </a:endParaRPr>
          </a:p>
        </p:txBody>
      </p:sp>
      <p:sp>
        <p:nvSpPr>
          <p:cNvPr id="97"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latin typeface="Arial"/>
            </a:endParaRPr>
          </a:p>
        </p:txBody>
      </p:sp>
      <p:sp>
        <p:nvSpPr>
          <p:cNvPr id="98" name="PlaceHolder 4"/>
          <p:cNvSpPr>
            <a:spLocks noGrp="1"/>
          </p:cNvSpPr>
          <p:nvPr>
            <p:ph type="body"/>
          </p:nvPr>
        </p:nvSpPr>
        <p:spPr>
          <a:xfrm>
            <a:off x="457200" y="3682080"/>
            <a:ext cx="8229240" cy="1896840"/>
          </a:xfrm>
          <a:prstGeom prst="rect">
            <a:avLst/>
          </a:prstGeom>
        </p:spPr>
        <p:txBody>
          <a:bodyPr lIns="0" rIns="0" tIns="0" bIns="0">
            <a:normAutofit/>
          </a:bodyPr>
          <a:p>
            <a:endParaRPr b="0" lang="ru-RU" sz="3200" spc="-1" strike="noStrike">
              <a:latin typeface="Arial"/>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99"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
        <p:nvSpPr>
          <p:cNvPr id="100" name="PlaceHolder 2"/>
          <p:cNvSpPr>
            <a:spLocks noGrp="1"/>
          </p:cNvSpPr>
          <p:nvPr>
            <p:ph type="body"/>
          </p:nvPr>
        </p:nvSpPr>
        <p:spPr>
          <a:xfrm>
            <a:off x="457200" y="1604520"/>
            <a:ext cx="8229240" cy="1896840"/>
          </a:xfrm>
          <a:prstGeom prst="rect">
            <a:avLst/>
          </a:prstGeom>
        </p:spPr>
        <p:txBody>
          <a:bodyPr lIns="0" rIns="0" tIns="0" bIns="0">
            <a:normAutofit/>
          </a:bodyPr>
          <a:p>
            <a:endParaRPr b="0" lang="ru-RU" sz="3200" spc="-1" strike="noStrike">
              <a:latin typeface="Arial"/>
            </a:endParaRPr>
          </a:p>
        </p:txBody>
      </p:sp>
      <p:sp>
        <p:nvSpPr>
          <p:cNvPr id="101" name="PlaceHolder 3"/>
          <p:cNvSpPr>
            <a:spLocks noGrp="1"/>
          </p:cNvSpPr>
          <p:nvPr>
            <p:ph type="body"/>
          </p:nvPr>
        </p:nvSpPr>
        <p:spPr>
          <a:xfrm>
            <a:off x="457200" y="3682080"/>
            <a:ext cx="8229240" cy="1896840"/>
          </a:xfrm>
          <a:prstGeom prst="rect">
            <a:avLst/>
          </a:prstGeom>
        </p:spPr>
        <p:txBody>
          <a:bodyPr lIns="0" rIns="0" tIns="0" bIns="0">
            <a:normAutofit/>
          </a:bodyPr>
          <a:p>
            <a:endParaRPr b="0" lang="ru-RU" sz="3200" spc="-1" strike="noStrike">
              <a:latin typeface="Arial"/>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02"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
        <p:nvSpPr>
          <p:cNvPr id="103"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latin typeface="Arial"/>
            </a:endParaRPr>
          </a:p>
        </p:txBody>
      </p:sp>
      <p:sp>
        <p:nvSpPr>
          <p:cNvPr id="104"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latin typeface="Arial"/>
            </a:endParaRPr>
          </a:p>
        </p:txBody>
      </p:sp>
      <p:sp>
        <p:nvSpPr>
          <p:cNvPr id="105"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3200" spc="-1" strike="noStrike">
              <a:latin typeface="Arial"/>
            </a:endParaRPr>
          </a:p>
        </p:txBody>
      </p:sp>
      <p:sp>
        <p:nvSpPr>
          <p:cNvPr id="106" name="PlaceHolder 5"/>
          <p:cNvSpPr>
            <a:spLocks noGrp="1"/>
          </p:cNvSpPr>
          <p:nvPr>
            <p:ph type="body"/>
          </p:nvPr>
        </p:nvSpPr>
        <p:spPr>
          <a:xfrm>
            <a:off x="4674240" y="3682080"/>
            <a:ext cx="4015800" cy="1896840"/>
          </a:xfrm>
          <a:prstGeom prst="rect">
            <a:avLst/>
          </a:prstGeom>
        </p:spPr>
        <p:txBody>
          <a:bodyPr lIns="0" rIns="0" tIns="0" bIns="0">
            <a:normAutofit/>
          </a:bodyPr>
          <a:p>
            <a:endParaRPr b="0" lang="ru-RU" sz="3200" spc="-1" strike="noStrike">
              <a:latin typeface="Arial"/>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07"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
        <p:nvSpPr>
          <p:cNvPr id="108" name="PlaceHolder 2"/>
          <p:cNvSpPr>
            <a:spLocks noGrp="1"/>
          </p:cNvSpPr>
          <p:nvPr>
            <p:ph type="body"/>
          </p:nvPr>
        </p:nvSpPr>
        <p:spPr>
          <a:xfrm>
            <a:off x="457200" y="1604520"/>
            <a:ext cx="2649600" cy="1896840"/>
          </a:xfrm>
          <a:prstGeom prst="rect">
            <a:avLst/>
          </a:prstGeom>
        </p:spPr>
        <p:txBody>
          <a:bodyPr lIns="0" rIns="0" tIns="0" bIns="0">
            <a:normAutofit fontScale="76000"/>
          </a:bodyPr>
          <a:p>
            <a:endParaRPr b="0" lang="ru-RU" sz="3200" spc="-1" strike="noStrike">
              <a:latin typeface="Arial"/>
            </a:endParaRPr>
          </a:p>
        </p:txBody>
      </p:sp>
      <p:sp>
        <p:nvSpPr>
          <p:cNvPr id="109" name="PlaceHolder 3"/>
          <p:cNvSpPr>
            <a:spLocks noGrp="1"/>
          </p:cNvSpPr>
          <p:nvPr>
            <p:ph type="body"/>
          </p:nvPr>
        </p:nvSpPr>
        <p:spPr>
          <a:xfrm>
            <a:off x="3239640" y="1604520"/>
            <a:ext cx="2649600" cy="1896840"/>
          </a:xfrm>
          <a:prstGeom prst="rect">
            <a:avLst/>
          </a:prstGeom>
        </p:spPr>
        <p:txBody>
          <a:bodyPr lIns="0" rIns="0" tIns="0" bIns="0">
            <a:normAutofit fontScale="76000"/>
          </a:bodyPr>
          <a:p>
            <a:endParaRPr b="0" lang="ru-RU" sz="3200" spc="-1" strike="noStrike">
              <a:latin typeface="Arial"/>
            </a:endParaRPr>
          </a:p>
        </p:txBody>
      </p:sp>
      <p:sp>
        <p:nvSpPr>
          <p:cNvPr id="110" name="PlaceHolder 4"/>
          <p:cNvSpPr>
            <a:spLocks noGrp="1"/>
          </p:cNvSpPr>
          <p:nvPr>
            <p:ph type="body"/>
          </p:nvPr>
        </p:nvSpPr>
        <p:spPr>
          <a:xfrm>
            <a:off x="6022080" y="1604520"/>
            <a:ext cx="2649600" cy="1896840"/>
          </a:xfrm>
          <a:prstGeom prst="rect">
            <a:avLst/>
          </a:prstGeom>
        </p:spPr>
        <p:txBody>
          <a:bodyPr lIns="0" rIns="0" tIns="0" bIns="0">
            <a:normAutofit fontScale="76000"/>
          </a:bodyPr>
          <a:p>
            <a:endParaRPr b="0" lang="ru-RU" sz="3200" spc="-1" strike="noStrike">
              <a:latin typeface="Arial"/>
            </a:endParaRPr>
          </a:p>
        </p:txBody>
      </p:sp>
      <p:sp>
        <p:nvSpPr>
          <p:cNvPr id="111" name="PlaceHolder 5"/>
          <p:cNvSpPr>
            <a:spLocks noGrp="1"/>
          </p:cNvSpPr>
          <p:nvPr>
            <p:ph type="body"/>
          </p:nvPr>
        </p:nvSpPr>
        <p:spPr>
          <a:xfrm>
            <a:off x="457200" y="3682080"/>
            <a:ext cx="2649600" cy="1896840"/>
          </a:xfrm>
          <a:prstGeom prst="rect">
            <a:avLst/>
          </a:prstGeom>
        </p:spPr>
        <p:txBody>
          <a:bodyPr lIns="0" rIns="0" tIns="0" bIns="0">
            <a:normAutofit fontScale="76000"/>
          </a:bodyPr>
          <a:p>
            <a:endParaRPr b="0" lang="ru-RU" sz="3200" spc="-1" strike="noStrike">
              <a:latin typeface="Arial"/>
            </a:endParaRPr>
          </a:p>
        </p:txBody>
      </p:sp>
      <p:sp>
        <p:nvSpPr>
          <p:cNvPr id="112" name="PlaceHolder 6"/>
          <p:cNvSpPr>
            <a:spLocks noGrp="1"/>
          </p:cNvSpPr>
          <p:nvPr>
            <p:ph type="body"/>
          </p:nvPr>
        </p:nvSpPr>
        <p:spPr>
          <a:xfrm>
            <a:off x="3239640" y="3682080"/>
            <a:ext cx="2649600" cy="1896840"/>
          </a:xfrm>
          <a:prstGeom prst="rect">
            <a:avLst/>
          </a:prstGeom>
        </p:spPr>
        <p:txBody>
          <a:bodyPr lIns="0" rIns="0" tIns="0" bIns="0">
            <a:normAutofit fontScale="76000"/>
          </a:bodyPr>
          <a:p>
            <a:endParaRPr b="0" lang="ru-RU" sz="3200" spc="-1" strike="noStrike">
              <a:latin typeface="Arial"/>
            </a:endParaRPr>
          </a:p>
        </p:txBody>
      </p:sp>
      <p:sp>
        <p:nvSpPr>
          <p:cNvPr id="113" name="PlaceHolder 7"/>
          <p:cNvSpPr>
            <a:spLocks noGrp="1"/>
          </p:cNvSpPr>
          <p:nvPr>
            <p:ph type="body"/>
          </p:nvPr>
        </p:nvSpPr>
        <p:spPr>
          <a:xfrm>
            <a:off x="6022080" y="3682080"/>
            <a:ext cx="2649600" cy="1896840"/>
          </a:xfrm>
          <a:prstGeom prst="rect">
            <a:avLst/>
          </a:prstGeom>
        </p:spPr>
        <p:txBody>
          <a:bodyPr lIns="0" rIns="0" tIns="0" bIns="0">
            <a:normAutofit fontScale="76000"/>
          </a:bodyPr>
          <a:p>
            <a:endParaRPr b="0" lang="ru-RU" sz="320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
        <p:nvSpPr>
          <p:cNvPr id="7"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3200" spc="-1" strike="noStrike">
              <a:latin typeface="Arial"/>
            </a:endParaRPr>
          </a:p>
        </p:txBody>
      </p:sp>
      <p:sp>
        <p:nvSpPr>
          <p:cNvPr id="8"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3200" spc="-1" strike="noStrike">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685800" y="2292480"/>
            <a:ext cx="7771680" cy="530964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
        <p:nvSpPr>
          <p:cNvPr id="12"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latin typeface="Arial"/>
            </a:endParaRPr>
          </a:p>
        </p:txBody>
      </p:sp>
      <p:sp>
        <p:nvSpPr>
          <p:cNvPr id="13"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3200" spc="-1" strike="noStrike">
              <a:latin typeface="Arial"/>
            </a:endParaRPr>
          </a:p>
        </p:txBody>
      </p:sp>
      <p:sp>
        <p:nvSpPr>
          <p:cNvPr id="14"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
        <p:nvSpPr>
          <p:cNvPr id="16"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3200" spc="-1" strike="noStrike">
              <a:latin typeface="Arial"/>
            </a:endParaRPr>
          </a:p>
        </p:txBody>
      </p:sp>
      <p:sp>
        <p:nvSpPr>
          <p:cNvPr id="17"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latin typeface="Arial"/>
            </a:endParaRPr>
          </a:p>
        </p:txBody>
      </p:sp>
      <p:sp>
        <p:nvSpPr>
          <p:cNvPr id="18" name="PlaceHolder 4"/>
          <p:cNvSpPr>
            <a:spLocks noGrp="1"/>
          </p:cNvSpPr>
          <p:nvPr>
            <p:ph type="body"/>
          </p:nvPr>
        </p:nvSpPr>
        <p:spPr>
          <a:xfrm>
            <a:off x="4674240" y="3682080"/>
            <a:ext cx="4015800" cy="1896840"/>
          </a:xfrm>
          <a:prstGeom prst="rect">
            <a:avLst/>
          </a:prstGeom>
        </p:spPr>
        <p:txBody>
          <a:bodyPr lIns="0" rIns="0" tIns="0" bIns="0">
            <a:normAutofit/>
          </a:bodyPr>
          <a:p>
            <a:endParaRPr b="0" lang="ru-RU" sz="32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685800" y="2239920"/>
            <a:ext cx="7771680" cy="1250280"/>
          </a:xfrm>
          <a:prstGeom prst="rect">
            <a:avLst/>
          </a:prstGeom>
        </p:spPr>
        <p:txBody>
          <a:bodyPr lIns="0" rIns="0" tIns="0" bIns="0" anchor="ctr">
            <a:spAutoFit/>
          </a:bodyPr>
          <a:p>
            <a:pPr algn="ctr"/>
            <a:endParaRPr b="0" lang="ru-RU" sz="4400" spc="-1" strike="noStrike">
              <a:latin typeface="Arial"/>
            </a:endParaRPr>
          </a:p>
        </p:txBody>
      </p:sp>
      <p:sp>
        <p:nvSpPr>
          <p:cNvPr id="20"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latin typeface="Arial"/>
            </a:endParaRPr>
          </a:p>
        </p:txBody>
      </p:sp>
      <p:sp>
        <p:nvSpPr>
          <p:cNvPr id="21"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latin typeface="Arial"/>
            </a:endParaRPr>
          </a:p>
        </p:txBody>
      </p:sp>
      <p:sp>
        <p:nvSpPr>
          <p:cNvPr id="22" name="PlaceHolder 4"/>
          <p:cNvSpPr>
            <a:spLocks noGrp="1"/>
          </p:cNvSpPr>
          <p:nvPr>
            <p:ph type="body"/>
          </p:nvPr>
        </p:nvSpPr>
        <p:spPr>
          <a:xfrm>
            <a:off x="457200" y="3682080"/>
            <a:ext cx="8229240" cy="1896840"/>
          </a:xfrm>
          <a:prstGeom prst="rect">
            <a:avLst/>
          </a:prstGeom>
        </p:spPr>
        <p:txBody>
          <a:bodyPr lIns="0" rIns="0" tIns="0" bIns="0">
            <a:normAutofit/>
          </a:bodyPr>
          <a:p>
            <a:endParaRPr b="0" lang="ru-RU"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 Id="rId11" Type="http://schemas.openxmlformats.org/officeDocument/2006/relationships/slideLayout" Target="../slideLayouts/slideLayout34.xml"/><Relationship Id="rId12" Type="http://schemas.openxmlformats.org/officeDocument/2006/relationships/slideLayout" Target="../slideLayouts/slideLayout35.xml"/><Relationship Id="rId13" Type="http://schemas.openxmlformats.org/officeDocument/2006/relationships/slideLayout" Target="../slideLayouts/slideLayout36.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685800" y="2292480"/>
            <a:ext cx="7771680" cy="1145160"/>
          </a:xfrm>
          <a:prstGeom prst="rect">
            <a:avLst/>
          </a:prstGeom>
        </p:spPr>
        <p:txBody>
          <a:bodyPr lIns="0" rIns="0" tIns="0" bIns="0" anchor="ctr">
            <a:spAutoFit/>
          </a:bodyPr>
          <a:p>
            <a:r>
              <a:rPr b="0" lang="ru-RU" sz="1800" spc="-1" strike="noStrike">
                <a:latin typeface="Arial"/>
              </a:rPr>
              <a:t>Для правки текста заглавия щёлкните мышью</a:t>
            </a:r>
            <a:endParaRPr b="0" lang="ru-RU" sz="1800" spc="-1" strike="noStrike">
              <a:latin typeface="Arial"/>
            </a:endParaRPr>
          </a:p>
        </p:txBody>
      </p:sp>
      <p:sp>
        <p:nvSpPr>
          <p:cNvPr id="1" name="PlaceHolder 2"/>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ru-RU" sz="3200" spc="-1" strike="noStrike">
                <a:latin typeface="Arial"/>
              </a:rPr>
              <a:t>Для правки структуры щёлкните мышью</a:t>
            </a:r>
            <a:endParaRPr b="0" lang="ru-RU" sz="3200" spc="-1" strike="noStrike">
              <a:latin typeface="Arial"/>
            </a:endParaRPr>
          </a:p>
          <a:p>
            <a:pPr lvl="1" marL="864000" indent="-324000">
              <a:spcBef>
                <a:spcPts val="1134"/>
              </a:spcBef>
              <a:buClr>
                <a:srgbClr val="000000"/>
              </a:buClr>
              <a:buSzPct val="75000"/>
              <a:buFont typeface="Symbol" charset="2"/>
              <a:buChar char=""/>
            </a:pPr>
            <a:r>
              <a:rPr b="0" lang="ru-RU" sz="2800" spc="-1" strike="noStrike">
                <a:latin typeface="Arial"/>
              </a:rPr>
              <a:t>Второй уровень структуры</a:t>
            </a:r>
            <a:endParaRPr b="0" lang="ru-RU" sz="2800" spc="-1" strike="noStrike">
              <a:latin typeface="Arial"/>
            </a:endParaRPr>
          </a:p>
          <a:p>
            <a:pPr lvl="2" marL="1296000" indent="-288000">
              <a:spcBef>
                <a:spcPts val="850"/>
              </a:spcBef>
              <a:buClr>
                <a:srgbClr val="000000"/>
              </a:buClr>
              <a:buSzPct val="45000"/>
              <a:buFont typeface="Wingdings" charset="2"/>
              <a:buChar char=""/>
            </a:pPr>
            <a:r>
              <a:rPr b="0" lang="ru-RU" sz="2400" spc="-1" strike="noStrike">
                <a:latin typeface="Arial"/>
              </a:rPr>
              <a:t>Третий уровень структуры</a:t>
            </a:r>
            <a:endParaRPr b="0" lang="ru-RU" sz="2400" spc="-1" strike="noStrike">
              <a:latin typeface="Arial"/>
            </a:endParaRPr>
          </a:p>
          <a:p>
            <a:pPr lvl="3" marL="1728000" indent="-216000">
              <a:spcBef>
                <a:spcPts val="567"/>
              </a:spcBef>
              <a:buClr>
                <a:srgbClr val="000000"/>
              </a:buClr>
              <a:buSzPct val="75000"/>
              <a:buFont typeface="Symbol" charset="2"/>
              <a:buChar char=""/>
            </a:pPr>
            <a:r>
              <a:rPr b="0" lang="ru-RU" sz="2000" spc="-1" strike="noStrike">
                <a:latin typeface="Arial"/>
              </a:rPr>
              <a:t>Четвёртый уровень структуры</a:t>
            </a:r>
            <a:endParaRPr b="0" lang="ru-RU" sz="2000" spc="-1" strike="noStrike">
              <a:latin typeface="Arial"/>
            </a:endParaRPr>
          </a:p>
          <a:p>
            <a:pPr lvl="4" marL="2160000" indent="-216000">
              <a:spcBef>
                <a:spcPts val="283"/>
              </a:spcBef>
              <a:buClr>
                <a:srgbClr val="000000"/>
              </a:buClr>
              <a:buSzPct val="45000"/>
              <a:buFont typeface="Wingdings" charset="2"/>
              <a:buChar char=""/>
            </a:pPr>
            <a:r>
              <a:rPr b="0" lang="ru-RU" sz="2000" spc="-1" strike="noStrike">
                <a:latin typeface="Arial"/>
              </a:rPr>
              <a:t>Пятый уровень структуры</a:t>
            </a:r>
            <a:endParaRPr b="0" lang="ru-RU" sz="2000" spc="-1" strike="noStrike">
              <a:latin typeface="Arial"/>
            </a:endParaRPr>
          </a:p>
          <a:p>
            <a:pPr lvl="5" marL="2592000" indent="-216000">
              <a:spcBef>
                <a:spcPts val="283"/>
              </a:spcBef>
              <a:buClr>
                <a:srgbClr val="000000"/>
              </a:buClr>
              <a:buSzPct val="45000"/>
              <a:buFont typeface="Wingdings" charset="2"/>
              <a:buChar char=""/>
            </a:pPr>
            <a:r>
              <a:rPr b="0" lang="ru-RU" sz="2000" spc="-1" strike="noStrike">
                <a:latin typeface="Arial"/>
              </a:rPr>
              <a:t>Шестой уровень структуры</a:t>
            </a:r>
            <a:endParaRPr b="0" lang="ru-RU" sz="2000" spc="-1" strike="noStrike">
              <a:latin typeface="Arial"/>
            </a:endParaRPr>
          </a:p>
          <a:p>
            <a:pPr lvl="6" marL="3024000" indent="-216000">
              <a:spcBef>
                <a:spcPts val="283"/>
              </a:spcBef>
              <a:buClr>
                <a:srgbClr val="000000"/>
              </a:buClr>
              <a:buSzPct val="45000"/>
              <a:buFont typeface="Wingdings" charset="2"/>
              <a:buChar char=""/>
            </a:pPr>
            <a:r>
              <a:rPr b="0" lang="ru-RU" sz="2000" spc="-1" strike="noStrike">
                <a:latin typeface="Arial"/>
              </a:rPr>
              <a:t>Седьмой уровень структуры</a:t>
            </a:r>
            <a:endParaRPr b="0" lang="ru-RU"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38" name="PlaceHolder 1"/>
          <p:cNvSpPr>
            <a:spLocks noGrp="1"/>
          </p:cNvSpPr>
          <p:nvPr>
            <p:ph type="title"/>
          </p:nvPr>
        </p:nvSpPr>
        <p:spPr>
          <a:xfrm>
            <a:off x="457200" y="273600"/>
            <a:ext cx="8229240" cy="1144800"/>
          </a:xfrm>
          <a:prstGeom prst="rect">
            <a:avLst/>
          </a:prstGeom>
        </p:spPr>
        <p:txBody>
          <a:bodyPr lIns="0" rIns="0" tIns="0" bIns="0" anchor="ctr">
            <a:noAutofit/>
          </a:bodyPr>
          <a:p>
            <a:pPr algn="ctr"/>
            <a:r>
              <a:rPr b="0" lang="ru-RU" sz="4400" spc="-1" strike="noStrike">
                <a:latin typeface="Arial"/>
              </a:rPr>
              <a:t>Для правки текста заглавия щёлкните мышью</a:t>
            </a:r>
            <a:endParaRPr b="0" lang="ru-RU" sz="4400" spc="-1" strike="noStrike">
              <a:latin typeface="Arial"/>
            </a:endParaRPr>
          </a:p>
        </p:txBody>
      </p:sp>
      <p:sp>
        <p:nvSpPr>
          <p:cNvPr id="39" name="PlaceHolder 2"/>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ru-RU" sz="3200" spc="-1" strike="noStrike">
                <a:latin typeface="Arial"/>
              </a:rPr>
              <a:t>Для правки структуры щёлкните мышью</a:t>
            </a:r>
            <a:endParaRPr b="0" lang="ru-RU" sz="3200" spc="-1" strike="noStrike">
              <a:latin typeface="Arial"/>
            </a:endParaRPr>
          </a:p>
          <a:p>
            <a:pPr lvl="1" marL="864000" indent="-324000">
              <a:spcBef>
                <a:spcPts val="1134"/>
              </a:spcBef>
              <a:buClr>
                <a:srgbClr val="000000"/>
              </a:buClr>
              <a:buSzPct val="75000"/>
              <a:buFont typeface="Symbol" charset="2"/>
              <a:buChar char=""/>
            </a:pPr>
            <a:r>
              <a:rPr b="0" lang="ru-RU" sz="2800" spc="-1" strike="noStrike">
                <a:latin typeface="Arial"/>
              </a:rPr>
              <a:t>Второй уровень структуры</a:t>
            </a:r>
            <a:endParaRPr b="0" lang="ru-RU" sz="2800" spc="-1" strike="noStrike">
              <a:latin typeface="Arial"/>
            </a:endParaRPr>
          </a:p>
          <a:p>
            <a:pPr lvl="2" marL="1296000" indent="-288000">
              <a:spcBef>
                <a:spcPts val="850"/>
              </a:spcBef>
              <a:buClr>
                <a:srgbClr val="000000"/>
              </a:buClr>
              <a:buSzPct val="45000"/>
              <a:buFont typeface="Wingdings" charset="2"/>
              <a:buChar char=""/>
            </a:pPr>
            <a:r>
              <a:rPr b="0" lang="ru-RU" sz="2400" spc="-1" strike="noStrike">
                <a:latin typeface="Arial"/>
              </a:rPr>
              <a:t>Третий уровень структуры</a:t>
            </a:r>
            <a:endParaRPr b="0" lang="ru-RU" sz="2400" spc="-1" strike="noStrike">
              <a:latin typeface="Arial"/>
            </a:endParaRPr>
          </a:p>
          <a:p>
            <a:pPr lvl="3" marL="1728000" indent="-216000">
              <a:spcBef>
                <a:spcPts val="567"/>
              </a:spcBef>
              <a:buClr>
                <a:srgbClr val="000000"/>
              </a:buClr>
              <a:buSzPct val="75000"/>
              <a:buFont typeface="Symbol" charset="2"/>
              <a:buChar char=""/>
            </a:pPr>
            <a:r>
              <a:rPr b="0" lang="ru-RU" sz="2000" spc="-1" strike="noStrike">
                <a:latin typeface="Arial"/>
              </a:rPr>
              <a:t>Четвёртый уровень структуры</a:t>
            </a:r>
            <a:endParaRPr b="0" lang="ru-RU" sz="2000" spc="-1" strike="noStrike">
              <a:latin typeface="Arial"/>
            </a:endParaRPr>
          </a:p>
          <a:p>
            <a:pPr lvl="4" marL="2160000" indent="-216000">
              <a:spcBef>
                <a:spcPts val="283"/>
              </a:spcBef>
              <a:buClr>
                <a:srgbClr val="000000"/>
              </a:buClr>
              <a:buSzPct val="45000"/>
              <a:buFont typeface="Wingdings" charset="2"/>
              <a:buChar char=""/>
            </a:pPr>
            <a:r>
              <a:rPr b="0" lang="ru-RU" sz="2000" spc="-1" strike="noStrike">
                <a:latin typeface="Arial"/>
              </a:rPr>
              <a:t>Пятый уровень структуры</a:t>
            </a:r>
            <a:endParaRPr b="0" lang="ru-RU" sz="2000" spc="-1" strike="noStrike">
              <a:latin typeface="Arial"/>
            </a:endParaRPr>
          </a:p>
          <a:p>
            <a:pPr lvl="5" marL="2592000" indent="-216000">
              <a:spcBef>
                <a:spcPts val="283"/>
              </a:spcBef>
              <a:buClr>
                <a:srgbClr val="000000"/>
              </a:buClr>
              <a:buSzPct val="45000"/>
              <a:buFont typeface="Wingdings" charset="2"/>
              <a:buChar char=""/>
            </a:pPr>
            <a:r>
              <a:rPr b="0" lang="ru-RU" sz="2000" spc="-1" strike="noStrike">
                <a:latin typeface="Arial"/>
              </a:rPr>
              <a:t>Шестой уровень структуры</a:t>
            </a:r>
            <a:endParaRPr b="0" lang="ru-RU" sz="2000" spc="-1" strike="noStrike">
              <a:latin typeface="Arial"/>
            </a:endParaRPr>
          </a:p>
          <a:p>
            <a:pPr lvl="6" marL="3024000" indent="-216000">
              <a:spcBef>
                <a:spcPts val="283"/>
              </a:spcBef>
              <a:buClr>
                <a:srgbClr val="000000"/>
              </a:buClr>
              <a:buSzPct val="45000"/>
              <a:buFont typeface="Wingdings" charset="2"/>
              <a:buChar char=""/>
            </a:pPr>
            <a:r>
              <a:rPr b="0" lang="ru-RU" sz="2000" spc="-1" strike="noStrike">
                <a:latin typeface="Arial"/>
              </a:rPr>
              <a:t>Седьмой уровень структуры</a:t>
            </a:r>
            <a:endParaRPr b="0" lang="ru-RU"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76" name="PlaceHolder 1"/>
          <p:cNvSpPr>
            <a:spLocks noGrp="1"/>
          </p:cNvSpPr>
          <p:nvPr>
            <p:ph type="title"/>
          </p:nvPr>
        </p:nvSpPr>
        <p:spPr>
          <a:xfrm>
            <a:off x="457200" y="273600"/>
            <a:ext cx="8229240" cy="1144800"/>
          </a:xfrm>
          <a:prstGeom prst="rect">
            <a:avLst/>
          </a:prstGeom>
        </p:spPr>
        <p:txBody>
          <a:bodyPr lIns="0" rIns="0" tIns="0" bIns="0" anchor="ctr">
            <a:noAutofit/>
          </a:bodyPr>
          <a:p>
            <a:pPr algn="ctr"/>
            <a:r>
              <a:rPr b="0" lang="ru-RU" sz="4400" spc="-1" strike="noStrike">
                <a:latin typeface="Arial"/>
              </a:rPr>
              <a:t>Для правки текста заглавия щёлкните мышью</a:t>
            </a:r>
            <a:endParaRPr b="0" lang="ru-RU" sz="4400" spc="-1" strike="noStrike">
              <a:latin typeface="Arial"/>
            </a:endParaRPr>
          </a:p>
        </p:txBody>
      </p:sp>
      <p:sp>
        <p:nvSpPr>
          <p:cNvPr id="77" name="PlaceHolder 2"/>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ru-RU" sz="3200" spc="-1" strike="noStrike">
                <a:latin typeface="Arial"/>
              </a:rPr>
              <a:t>Для правки структуры щёлкните мышью</a:t>
            </a:r>
            <a:endParaRPr b="0" lang="ru-RU" sz="3200" spc="-1" strike="noStrike">
              <a:latin typeface="Arial"/>
            </a:endParaRPr>
          </a:p>
          <a:p>
            <a:pPr lvl="1" marL="864000" indent="-324000">
              <a:spcBef>
                <a:spcPts val="1134"/>
              </a:spcBef>
              <a:buClr>
                <a:srgbClr val="000000"/>
              </a:buClr>
              <a:buSzPct val="75000"/>
              <a:buFont typeface="Symbol" charset="2"/>
              <a:buChar char=""/>
            </a:pPr>
            <a:r>
              <a:rPr b="0" lang="ru-RU" sz="2800" spc="-1" strike="noStrike">
                <a:latin typeface="Arial"/>
              </a:rPr>
              <a:t>Второй уровень структуры</a:t>
            </a:r>
            <a:endParaRPr b="0" lang="ru-RU" sz="2800" spc="-1" strike="noStrike">
              <a:latin typeface="Arial"/>
            </a:endParaRPr>
          </a:p>
          <a:p>
            <a:pPr lvl="2" marL="1296000" indent="-288000">
              <a:spcBef>
                <a:spcPts val="850"/>
              </a:spcBef>
              <a:buClr>
                <a:srgbClr val="000000"/>
              </a:buClr>
              <a:buSzPct val="45000"/>
              <a:buFont typeface="Wingdings" charset="2"/>
              <a:buChar char=""/>
            </a:pPr>
            <a:r>
              <a:rPr b="0" lang="ru-RU" sz="2400" spc="-1" strike="noStrike">
                <a:latin typeface="Arial"/>
              </a:rPr>
              <a:t>Третий уровень структуры</a:t>
            </a:r>
            <a:endParaRPr b="0" lang="ru-RU" sz="2400" spc="-1" strike="noStrike">
              <a:latin typeface="Arial"/>
            </a:endParaRPr>
          </a:p>
          <a:p>
            <a:pPr lvl="3" marL="1728000" indent="-216000">
              <a:spcBef>
                <a:spcPts val="567"/>
              </a:spcBef>
              <a:buClr>
                <a:srgbClr val="000000"/>
              </a:buClr>
              <a:buSzPct val="75000"/>
              <a:buFont typeface="Symbol" charset="2"/>
              <a:buChar char=""/>
            </a:pPr>
            <a:r>
              <a:rPr b="0" lang="ru-RU" sz="2000" spc="-1" strike="noStrike">
                <a:latin typeface="Arial"/>
              </a:rPr>
              <a:t>Четвёртый уровень структуры</a:t>
            </a:r>
            <a:endParaRPr b="0" lang="ru-RU" sz="2000" spc="-1" strike="noStrike">
              <a:latin typeface="Arial"/>
            </a:endParaRPr>
          </a:p>
          <a:p>
            <a:pPr lvl="4" marL="2160000" indent="-216000">
              <a:spcBef>
                <a:spcPts val="283"/>
              </a:spcBef>
              <a:buClr>
                <a:srgbClr val="000000"/>
              </a:buClr>
              <a:buSzPct val="45000"/>
              <a:buFont typeface="Wingdings" charset="2"/>
              <a:buChar char=""/>
            </a:pPr>
            <a:r>
              <a:rPr b="0" lang="ru-RU" sz="2000" spc="-1" strike="noStrike">
                <a:latin typeface="Arial"/>
              </a:rPr>
              <a:t>Пятый уровень структуры</a:t>
            </a:r>
            <a:endParaRPr b="0" lang="ru-RU" sz="2000" spc="-1" strike="noStrike">
              <a:latin typeface="Arial"/>
            </a:endParaRPr>
          </a:p>
          <a:p>
            <a:pPr lvl="5" marL="2592000" indent="-216000">
              <a:spcBef>
                <a:spcPts val="283"/>
              </a:spcBef>
              <a:buClr>
                <a:srgbClr val="000000"/>
              </a:buClr>
              <a:buSzPct val="45000"/>
              <a:buFont typeface="Wingdings" charset="2"/>
              <a:buChar char=""/>
            </a:pPr>
            <a:r>
              <a:rPr b="0" lang="ru-RU" sz="2000" spc="-1" strike="noStrike">
                <a:latin typeface="Arial"/>
              </a:rPr>
              <a:t>Шестой уровень структуры</a:t>
            </a:r>
            <a:endParaRPr b="0" lang="ru-RU" sz="2000" spc="-1" strike="noStrike">
              <a:latin typeface="Arial"/>
            </a:endParaRPr>
          </a:p>
          <a:p>
            <a:pPr lvl="6" marL="3024000" indent="-216000">
              <a:spcBef>
                <a:spcPts val="283"/>
              </a:spcBef>
              <a:buClr>
                <a:srgbClr val="000000"/>
              </a:buClr>
              <a:buSzPct val="45000"/>
              <a:buFont typeface="Wingdings" charset="2"/>
              <a:buChar char=""/>
            </a:pPr>
            <a:r>
              <a:rPr b="0" lang="ru-RU" sz="2000" spc="-1" strike="noStrike">
                <a:latin typeface="Arial"/>
              </a:rPr>
              <a:t>Седьмой уровень структуры</a:t>
            </a:r>
            <a:endParaRPr b="0" lang="ru-RU"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6" Type="http://schemas.openxmlformats.org/officeDocument/2006/relationships/image" Target="../media/image6.jpeg"/><Relationship Id="rId7" Type="http://schemas.openxmlformats.org/officeDocument/2006/relationships/image" Target="../media/image7.jpeg"/><Relationship Id="rId8" Type="http://schemas.openxmlformats.org/officeDocument/2006/relationships/image" Target="../media/image8.png"/><Relationship Id="rId9" Type="http://schemas.openxmlformats.org/officeDocument/2006/relationships/image" Target="../media/image9.jpeg"/><Relationship Id="rId10" Type="http://schemas.openxmlformats.org/officeDocument/2006/relationships/slideLayout" Target="../slideLayouts/slideLayout3.xml"/>
</Relationships>
</file>

<file path=ppt/slides/_rels/slide10.xml.rels><?xml version="1.0" encoding="UTF-8"?>
<Relationships xmlns="http://schemas.openxmlformats.org/package/2006/relationships"><Relationship Id="rId1" Type="http://schemas.openxmlformats.org/officeDocument/2006/relationships/image" Target="../media/image18.png"/><Relationship Id="rId2" Type="http://schemas.openxmlformats.org/officeDocument/2006/relationships/slideLayout" Target="../slideLayouts/slideLayout25.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2.xml.rels><?xml version="1.0" encoding="UTF-8"?>
<Relationships xmlns="http://schemas.openxmlformats.org/package/2006/relationships"><Relationship Id="rId1" Type="http://schemas.openxmlformats.org/officeDocument/2006/relationships/image" Target="../media/image19.jpeg"/><Relationship Id="rId2" Type="http://schemas.openxmlformats.org/officeDocument/2006/relationships/image" Target="../media/image20.jpeg"/><Relationship Id="rId3" Type="http://schemas.openxmlformats.org/officeDocument/2006/relationships/image" Target="../media/image21.jpeg"/><Relationship Id="rId4" Type="http://schemas.openxmlformats.org/officeDocument/2006/relationships/image" Target="../media/image22.jpeg"/><Relationship Id="rId5" Type="http://schemas.openxmlformats.org/officeDocument/2006/relationships/slideLayout" Target="../slideLayouts/slideLayout25.xml"/>
</Relationships>
</file>

<file path=ppt/slides/_rels/slide1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5.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6.xml.rels><?xml version="1.0" encoding="UTF-8"?>
<Relationships xmlns="http://schemas.openxmlformats.org/package/2006/relationships"><Relationship Id="rId1" Type="http://schemas.openxmlformats.org/officeDocument/2006/relationships/image" Target="../media/image23.png"/><Relationship Id="rId2" Type="http://schemas.openxmlformats.org/officeDocument/2006/relationships/slideLayout" Target="../slideLayouts/slideLayout25.xml"/>
</Relationships>
</file>

<file path=ppt/slides/_rels/slide1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8.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9.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0.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1.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2.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5.xml.rels><?xml version="1.0" encoding="UTF-8"?>
<Relationships xmlns="http://schemas.openxmlformats.org/package/2006/relationships"><Relationship Id="rId1" Type="http://schemas.openxmlformats.org/officeDocument/2006/relationships/image" Target="../media/image24.png"/><Relationship Id="rId2" Type="http://schemas.openxmlformats.org/officeDocument/2006/relationships/image" Target="../media/image25.png"/><Relationship Id="rId3" Type="http://schemas.openxmlformats.org/officeDocument/2006/relationships/slideLayout" Target="../slideLayouts/slideLayout25.xml"/>
</Relationships>
</file>

<file path=ppt/slides/_rels/slide26.xml.rels><?xml version="1.0" encoding="UTF-8"?>
<Relationships xmlns="http://schemas.openxmlformats.org/package/2006/relationships"><Relationship Id="rId1" Type="http://schemas.openxmlformats.org/officeDocument/2006/relationships/image" Target="../media/image26.png"/><Relationship Id="rId2" Type="http://schemas.openxmlformats.org/officeDocument/2006/relationships/image" Target="../media/image27.png"/><Relationship Id="rId3" Type="http://schemas.openxmlformats.org/officeDocument/2006/relationships/slideLayout" Target="../slideLayouts/slideLayout25.xml"/>
</Relationships>
</file>

<file path=ppt/slides/_rels/slide2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8.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9.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0.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1.xml.rels><?xml version="1.0" encoding="UTF-8"?>
<Relationships xmlns="http://schemas.openxmlformats.org/package/2006/relationships"><Relationship Id="rId1" Type="http://schemas.openxmlformats.org/officeDocument/2006/relationships/image" Target="../media/image28.jpeg"/><Relationship Id="rId2" Type="http://schemas.openxmlformats.org/officeDocument/2006/relationships/image" Target="../media/image29.jpeg"/><Relationship Id="rId3" Type="http://schemas.openxmlformats.org/officeDocument/2006/relationships/image" Target="../media/image30.jpeg"/><Relationship Id="rId4" Type="http://schemas.openxmlformats.org/officeDocument/2006/relationships/slideLayout" Target="../slideLayouts/slideLayout25.xml"/>
</Relationships>
</file>

<file path=ppt/slides/_rels/slide32.xml.rels><?xml version="1.0" encoding="UTF-8"?>
<Relationships xmlns="http://schemas.openxmlformats.org/package/2006/relationships"><Relationship Id="rId1" Type="http://schemas.openxmlformats.org/officeDocument/2006/relationships/image" Target="../media/image31.png"/><Relationship Id="rId2" Type="http://schemas.openxmlformats.org/officeDocument/2006/relationships/slideLayout" Target="../slideLayouts/slideLayout25.xml"/>
</Relationships>
</file>

<file path=ppt/slides/_rels/slide33.xml.rels><?xml version="1.0" encoding="UTF-8"?>
<Relationships xmlns="http://schemas.openxmlformats.org/package/2006/relationships"><Relationship Id="rId1" Type="http://schemas.openxmlformats.org/officeDocument/2006/relationships/image" Target="../media/image32.jpeg"/><Relationship Id="rId2" Type="http://schemas.openxmlformats.org/officeDocument/2006/relationships/slideLayout" Target="../slideLayouts/slideLayout25.xml"/>
</Relationships>
</file>

<file path=ppt/slides/_rels/slide34.xml.rels><?xml version="1.0" encoding="UTF-8"?>
<Relationships xmlns="http://schemas.openxmlformats.org/package/2006/relationships"><Relationship Id="rId1" Type="http://schemas.openxmlformats.org/officeDocument/2006/relationships/image" Target="../media/image33.jpeg"/><Relationship Id="rId2" Type="http://schemas.openxmlformats.org/officeDocument/2006/relationships/slideLayout" Target="../slideLayouts/slideLayout25.xml"/>
</Relationships>
</file>

<file path=ppt/slides/_rels/slide35.xml.rels><?xml version="1.0" encoding="UTF-8"?>
<Relationships xmlns="http://schemas.openxmlformats.org/package/2006/relationships"><Relationship Id="rId1" Type="http://schemas.openxmlformats.org/officeDocument/2006/relationships/image" Target="../media/image34.png"/><Relationship Id="rId2" Type="http://schemas.openxmlformats.org/officeDocument/2006/relationships/slideLayout" Target="../slideLayouts/slideLayout25.xml"/>
</Relationships>
</file>

<file path=ppt/slides/_rels/slide36.xml.rels><?xml version="1.0" encoding="UTF-8"?>
<Relationships xmlns="http://schemas.openxmlformats.org/package/2006/relationships"><Relationship Id="rId1" Type="http://schemas.openxmlformats.org/officeDocument/2006/relationships/image" Target="../media/image35.jpeg"/><Relationship Id="rId2" Type="http://schemas.openxmlformats.org/officeDocument/2006/relationships/hyperlink" Target="http://medical-enc.com.ua/predplechie.htm" TargetMode="External"/><Relationship Id="rId3" Type="http://schemas.openxmlformats.org/officeDocument/2006/relationships/slideLayout" Target="../slideLayouts/slideLayout25.xml"/>
</Relationships>
</file>

<file path=ppt/slides/_rels/slide37.xml.rels><?xml version="1.0" encoding="UTF-8"?>
<Relationships xmlns="http://schemas.openxmlformats.org/package/2006/relationships"><Relationship Id="rId1" Type="http://schemas.openxmlformats.org/officeDocument/2006/relationships/image" Target="../media/image36.png"/><Relationship Id="rId2" Type="http://schemas.openxmlformats.org/officeDocument/2006/relationships/slideLayout" Target="../slideLayouts/slideLayout25.xml"/><Relationship Id="rId3" Type="http://schemas.openxmlformats.org/officeDocument/2006/relationships/notesSlide" Target="../notesSlides/notesSlide37.xml"/>
</Relationships>
</file>

<file path=ppt/slides/_rels/slide38.xml.rels><?xml version="1.0" encoding="UTF-8"?>
<Relationships xmlns="http://schemas.openxmlformats.org/package/2006/relationships"><Relationship Id="rId1" Type="http://schemas.openxmlformats.org/officeDocument/2006/relationships/image" Target="../media/image37.png"/><Relationship Id="rId2" Type="http://schemas.openxmlformats.org/officeDocument/2006/relationships/image" Target="../media/image38.png"/><Relationship Id="rId3" Type="http://schemas.openxmlformats.org/officeDocument/2006/relationships/image" Target="../media/image39.png"/><Relationship Id="rId4" Type="http://schemas.openxmlformats.org/officeDocument/2006/relationships/slideLayout" Target="../slideLayouts/slideLayout25.xml"/>
</Relationships>
</file>

<file path=ppt/slides/_rels/slide39.xml.rels><?xml version="1.0" encoding="UTF-8"?>
<Relationships xmlns="http://schemas.openxmlformats.org/package/2006/relationships"><Relationship Id="rId1" Type="http://schemas.openxmlformats.org/officeDocument/2006/relationships/image" Target="../media/image40.png"/><Relationship Id="rId2" Type="http://schemas.openxmlformats.org/officeDocument/2006/relationships/image" Target="../media/image41.png"/><Relationship Id="rId3" Type="http://schemas.openxmlformats.org/officeDocument/2006/relationships/slideLayout" Target="../slideLayouts/slideLayout25.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
</Relationships>
</file>

<file path=ppt/slides/_rels/slide40.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1.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2.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5.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6.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7.xml.rels><?xml version="1.0" encoding="UTF-8"?>
<Relationships xmlns="http://schemas.openxmlformats.org/package/2006/relationships"><Relationship Id="rId1" Type="http://schemas.openxmlformats.org/officeDocument/2006/relationships/image" Target="../media/image42.jpeg"/><Relationship Id="rId2" Type="http://schemas.openxmlformats.org/officeDocument/2006/relationships/image" Target="../media/image43.png"/><Relationship Id="rId3" Type="http://schemas.openxmlformats.org/officeDocument/2006/relationships/slideLayout" Target="../slideLayouts/slideLayout25.xml"/>
</Relationships>
</file>

<file path=ppt/slides/_rels/slide48.xml.rels><?xml version="1.0" encoding="UTF-8"?>
<Relationships xmlns="http://schemas.openxmlformats.org/package/2006/relationships"><Relationship Id="rId1" Type="http://schemas.openxmlformats.org/officeDocument/2006/relationships/image" Target="../media/image44.jpeg"/><Relationship Id="rId2" Type="http://schemas.openxmlformats.org/officeDocument/2006/relationships/slideLayout" Target="../slideLayouts/slideLayout25.xml"/>
</Relationships>
</file>

<file path=ppt/slides/_rels/slide49.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xml.rels><?xml version="1.0" encoding="UTF-8"?>
<Relationships xmlns="http://schemas.openxmlformats.org/package/2006/relationships"><Relationship Id="rId1" Type="http://schemas.openxmlformats.org/officeDocument/2006/relationships/image" Target="../media/image10.png"/><Relationship Id="rId2" Type="http://schemas.openxmlformats.org/officeDocument/2006/relationships/image" Target="../media/image11.png"/><Relationship Id="rId3" Type="http://schemas.openxmlformats.org/officeDocument/2006/relationships/slideLayout" Target="../slideLayouts/slideLayout25.xml"/>
</Relationships>
</file>

<file path=ppt/slides/_rels/slide50.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1.xml.rels><?xml version="1.0" encoding="UTF-8"?>
<Relationships xmlns="http://schemas.openxmlformats.org/package/2006/relationships"><Relationship Id="rId1" Type="http://schemas.openxmlformats.org/officeDocument/2006/relationships/image" Target="../media/image45.gif"/><Relationship Id="rId2" Type="http://schemas.openxmlformats.org/officeDocument/2006/relationships/slideLayout" Target="../slideLayouts/slideLayout25.xml"/>
</Relationships>
</file>

<file path=ppt/slides/_rels/slide52.xml.rels><?xml version="1.0" encoding="UTF-8"?>
<Relationships xmlns="http://schemas.openxmlformats.org/package/2006/relationships"><Relationship Id="rId1" Type="http://schemas.openxmlformats.org/officeDocument/2006/relationships/image" Target="../media/image46.png"/><Relationship Id="rId2" Type="http://schemas.openxmlformats.org/officeDocument/2006/relationships/slideLayout" Target="../slideLayouts/slideLayout25.xml"/>
</Relationships>
</file>

<file path=ppt/slides/_rels/slide5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5.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6.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8.xml.rels><?xml version="1.0" encoding="UTF-8"?>
<Relationships xmlns="http://schemas.openxmlformats.org/package/2006/relationships"><Relationship Id="rId1" Type="http://schemas.openxmlformats.org/officeDocument/2006/relationships/image" Target="../media/image47.jpeg"/><Relationship Id="rId2" Type="http://schemas.openxmlformats.org/officeDocument/2006/relationships/slideLayout" Target="../slideLayouts/slideLayout25.xml"/>
</Relationships>
</file>

<file path=ppt/slides/_rels/slide59.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6.xml.rels><?xml version="1.0" encoding="UTF-8"?>
<Relationships xmlns="http://schemas.openxmlformats.org/package/2006/relationships"><Relationship Id="rId1" Type="http://schemas.openxmlformats.org/officeDocument/2006/relationships/image" Target="../media/image12.png"/><Relationship Id="rId2" Type="http://schemas.openxmlformats.org/officeDocument/2006/relationships/image" Target="../media/image13.png"/><Relationship Id="rId3" Type="http://schemas.openxmlformats.org/officeDocument/2006/relationships/image" Target="../media/image14.png"/><Relationship Id="rId4" Type="http://schemas.openxmlformats.org/officeDocument/2006/relationships/image" Target="../media/image15.jpeg"/><Relationship Id="rId5" Type="http://schemas.openxmlformats.org/officeDocument/2006/relationships/slideLayout" Target="../slideLayouts/slideLayout25.xml"/>
</Relationships>
</file>

<file path=ppt/slides/_rels/slide60.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61.xml.rels><?xml version="1.0" encoding="UTF-8"?>
<Relationships xmlns="http://schemas.openxmlformats.org/package/2006/relationships"><Relationship Id="rId1" Type="http://schemas.openxmlformats.org/officeDocument/2006/relationships/image" Target="../media/image48.jpeg"/><Relationship Id="rId2" Type="http://schemas.openxmlformats.org/officeDocument/2006/relationships/slideLayout" Target="../slideLayouts/slideLayout25.xml"/>
</Relationships>
</file>

<file path=ppt/slides/_rels/slide62.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6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6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65.xml.rels><?xml version="1.0" encoding="UTF-8"?>
<Relationships xmlns="http://schemas.openxmlformats.org/package/2006/relationships"><Relationship Id="rId1" Type="http://schemas.openxmlformats.org/officeDocument/2006/relationships/image" Target="../media/image49.jpeg"/><Relationship Id="rId2" Type="http://schemas.openxmlformats.org/officeDocument/2006/relationships/slideLayout" Target="../slideLayouts/slideLayout25.xml"/>
</Relationships>
</file>

<file path=ppt/slides/_rels/slide66.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6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68.xml.rels><?xml version="1.0" encoding="UTF-8"?>
<Relationships xmlns="http://schemas.openxmlformats.org/package/2006/relationships"><Relationship Id="rId1" Type="http://schemas.openxmlformats.org/officeDocument/2006/relationships/slideLayout" Target="../slideLayouts/slideLayout3.xml"/>
</Relationships>
</file>

<file path=ppt/slides/_rels/slide69.xml.rels><?xml version="1.0" encoding="UTF-8"?>
<Relationships xmlns="http://schemas.openxmlformats.org/package/2006/relationships"><Relationship Id="rId1" Type="http://schemas.openxmlformats.org/officeDocument/2006/relationships/hyperlink" Target="https://www.youtube.com/watch?v=4TsQpfnR-h8" TargetMode="External"/><Relationship Id="rId2" Type="http://schemas.openxmlformats.org/officeDocument/2006/relationships/hyperlink" Target="https://www.youtube.com/watch?v=4TsQpfnR-h8" TargetMode="External"/><Relationship Id="rId3" Type="http://schemas.openxmlformats.org/officeDocument/2006/relationships/hyperlink" Target="https://www.youtube.com/watch?v=4TsQpfnR-h8" TargetMode="External"/><Relationship Id="rId4" Type="http://schemas.openxmlformats.org/officeDocument/2006/relationships/hyperlink" Target="https://www.youtube.com/watch?v=n34dRQmkdAU" TargetMode="External"/><Relationship Id="rId5" Type="http://schemas.openxmlformats.org/officeDocument/2006/relationships/hyperlink" Target="https://www.youtube.com/watch?v=n34dRQmkdAU" TargetMode="External"/><Relationship Id="rId6" Type="http://schemas.openxmlformats.org/officeDocument/2006/relationships/hyperlink" Target="https://www.youtube.com/watch?v=GXqLdMk2JsE" TargetMode="External"/><Relationship Id="rId7" Type="http://schemas.openxmlformats.org/officeDocument/2006/relationships/hyperlink" Target="https://www.youtube.com/watch?v=GXqLdMk2JsE" TargetMode="External"/><Relationship Id="rId8" Type="http://schemas.openxmlformats.org/officeDocument/2006/relationships/hyperlink" Target="https://www.youtube.com/watch?v=SS4pCAD5rAc" TargetMode="External"/><Relationship Id="rId9" Type="http://schemas.openxmlformats.org/officeDocument/2006/relationships/hyperlink" Target="https://www.youtube.com/watch?v=SS4pCAD5rAc" TargetMode="External"/><Relationship Id="rId10" Type="http://schemas.openxmlformats.org/officeDocument/2006/relationships/hyperlink" Target="https://www.youtube.com/watch?v=E5tuFTfmYqQ" TargetMode="External"/><Relationship Id="rId11" Type="http://schemas.openxmlformats.org/officeDocument/2006/relationships/hyperlink" Target="https://www.youtube.com/watch?v=E5tuFTfmYqQ" TargetMode="External"/><Relationship Id="rId12" Type="http://schemas.openxmlformats.org/officeDocument/2006/relationships/hyperlink" Target="https://www.youtube.com/watch?v=aBQN3nYnyRc" TargetMode="External"/><Relationship Id="rId13" Type="http://schemas.openxmlformats.org/officeDocument/2006/relationships/hyperlink" Target="https://www.youtube.com/watch?v=aBQN3nYnyRc" TargetMode="External"/><Relationship Id="rId14" Type="http://schemas.openxmlformats.org/officeDocument/2006/relationships/hyperlink" Target="https://www.youtube.com/watch?v=kmySZ5ra8kM" TargetMode="External"/><Relationship Id="rId15" Type="http://schemas.openxmlformats.org/officeDocument/2006/relationships/hyperlink" Target="https://www.youtube.com/watch?v=kmySZ5ra8kM" TargetMode="External"/><Relationship Id="rId16" Type="http://schemas.openxmlformats.org/officeDocument/2006/relationships/hyperlink" Target="https://www.youtube.com/watch?v=eYUnAbUD4-E" TargetMode="External"/><Relationship Id="rId17" Type="http://schemas.openxmlformats.org/officeDocument/2006/relationships/hyperlink" Target="https://www.youtube.com/watch?v=eYUnAbUD4-E" TargetMode="External"/><Relationship Id="rId18" Type="http://schemas.openxmlformats.org/officeDocument/2006/relationships/hyperlink" Target="https://www.youtube.com/watch?v=eYUnAbUD4-E" TargetMode="External"/><Relationship Id="rId19" Type="http://schemas.openxmlformats.org/officeDocument/2006/relationships/hyperlink" Target="https://www.youtube.com/watch?v=a5i_iXY-MwM" TargetMode="External"/><Relationship Id="rId20" Type="http://schemas.openxmlformats.org/officeDocument/2006/relationships/hyperlink" Target="https://www.youtube.com/watch?v=a5i_iXY-MwM" TargetMode="External"/><Relationship Id="rId21" Type="http://schemas.openxmlformats.org/officeDocument/2006/relationships/hyperlink" Target="https://www.youtube.com/watch?v=a5i_iXY-MwM" TargetMode="External"/><Relationship Id="rId22" Type="http://schemas.openxmlformats.org/officeDocument/2006/relationships/hyperlink" Target="https://www.youtube.com/watch?v=2q47uMUhisY" TargetMode="External"/><Relationship Id="rId23" Type="http://schemas.openxmlformats.org/officeDocument/2006/relationships/hyperlink" Target="https://www.youtube.com/watch?v=2q47uMUhisY" TargetMode="External"/><Relationship Id="rId24" Type="http://schemas.openxmlformats.org/officeDocument/2006/relationships/hyperlink" Target="https://www.youtube.com/watch?v=2q47uMUhisY" TargetMode="External"/><Relationship Id="rId25" Type="http://schemas.openxmlformats.org/officeDocument/2006/relationships/hyperlink" Target="https://www.youtube.com/watch?v=93oOjk-JaFo" TargetMode="External"/><Relationship Id="rId26" Type="http://schemas.openxmlformats.org/officeDocument/2006/relationships/hyperlink" Target="https://www.youtube.com/watch?v=93oOjk-JaFo" TargetMode="External"/><Relationship Id="rId27" Type="http://schemas.openxmlformats.org/officeDocument/2006/relationships/hyperlink" Target="https://www.youtube.com/watch?v=bjCa9rOtJ5A" TargetMode="External"/><Relationship Id="rId28" Type="http://schemas.openxmlformats.org/officeDocument/2006/relationships/hyperlink" Target="https://www.youtube.com/watch?v=bjCa9rOtJ5A" TargetMode="External"/><Relationship Id="rId29" Type="http://schemas.openxmlformats.org/officeDocument/2006/relationships/hyperlink" Target="https://www.youtube.com/watch?v=Nl1nInk7A0M" TargetMode="External"/><Relationship Id="rId30" Type="http://schemas.openxmlformats.org/officeDocument/2006/relationships/hyperlink" Target="https://www.youtube.com/watch?v=Nl1nInk7A0M" TargetMode="External"/><Relationship Id="rId31" Type="http://schemas.openxmlformats.org/officeDocument/2006/relationships/hyperlink" Target="https://www.youtube.com/watch?v=tlAGHYD3j04&amp;t=10s" TargetMode="External"/><Relationship Id="rId32" Type="http://schemas.openxmlformats.org/officeDocument/2006/relationships/hyperlink" Target="https://www.youtube.com/watch?v=tlAGHYD3j04&amp;t=10s" TargetMode="External"/><Relationship Id="rId33" Type="http://schemas.openxmlformats.org/officeDocument/2006/relationships/slideLayout" Target="../slideLayouts/slideLayout25.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70.xml.rels><?xml version="1.0" encoding="UTF-8"?>
<Relationships xmlns="http://schemas.openxmlformats.org/package/2006/relationships"><Relationship Id="rId1" Type="http://schemas.openxmlformats.org/officeDocument/2006/relationships/image" Target="../media/image50.png"/><Relationship Id="rId2" Type="http://schemas.openxmlformats.org/officeDocument/2006/relationships/slideLayout" Target="../slideLayouts/slideLayout25.xml"/>
</Relationships>
</file>

<file path=ppt/slides/_rels/slide71.xml.rels><?xml version="1.0" encoding="UTF-8"?>
<Relationships xmlns="http://schemas.openxmlformats.org/package/2006/relationships"><Relationship Id="rId1" Type="http://schemas.openxmlformats.org/officeDocument/2006/relationships/image" Target="../media/image51.png"/><Relationship Id="rId2" Type="http://schemas.openxmlformats.org/officeDocument/2006/relationships/image" Target="../media/image52.png"/><Relationship Id="rId3" Type="http://schemas.openxmlformats.org/officeDocument/2006/relationships/slideLayout" Target="../slideLayouts/slideLayout25.xml"/>
</Relationships>
</file>

<file path=ppt/slides/_rels/slide72.xml.rels><?xml version="1.0" encoding="UTF-8"?>
<Relationships xmlns="http://schemas.openxmlformats.org/package/2006/relationships"><Relationship Id="rId1" Type="http://schemas.openxmlformats.org/officeDocument/2006/relationships/slideLayout" Target="../slideLayouts/slideLayout3.xml"/>
</Relationships>
</file>

<file path=ppt/slides/_rels/slide8.xml.rels><?xml version="1.0" encoding="UTF-8"?>
<Relationships xmlns="http://schemas.openxmlformats.org/package/2006/relationships"><Relationship Id="rId1" Type="http://schemas.openxmlformats.org/officeDocument/2006/relationships/image" Target="../media/image16.png"/><Relationship Id="rId2" Type="http://schemas.openxmlformats.org/officeDocument/2006/relationships/slideLayout" Target="../slideLayouts/slideLayout25.xml"/>
</Relationships>
</file>

<file path=ppt/slides/_rels/slide9.xml.rels><?xml version="1.0" encoding="UTF-8"?>
<Relationships xmlns="http://schemas.openxmlformats.org/package/2006/relationships"><Relationship Id="rId1" Type="http://schemas.openxmlformats.org/officeDocument/2006/relationships/image" Target="../media/image17.png"/><Relationship Id="rId2" Type="http://schemas.openxmlformats.org/officeDocument/2006/relationships/slideLayout" Target="../slideLayouts/slideLayout25.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0" name="CustomShape 1"/>
          <p:cNvSpPr/>
          <p:nvPr/>
        </p:nvSpPr>
        <p:spPr>
          <a:xfrm>
            <a:off x="1714320" y="0"/>
            <a:ext cx="7187400" cy="1071000"/>
          </a:xfrm>
          <a:prstGeom prst="rect">
            <a:avLst/>
          </a:prstGeom>
          <a:noFill/>
          <a:ln>
            <a:noFill/>
          </a:ln>
        </p:spPr>
        <p:style>
          <a:lnRef idx="0"/>
          <a:fillRef idx="0"/>
          <a:effectRef idx="0"/>
          <a:fontRef idx="minor"/>
        </p:style>
        <p:txBody>
          <a:bodyPr lIns="90000" rIns="90000" tIns="45000" bIns="45000" anchor="ctr">
            <a:normAutofit/>
          </a:bodyPr>
          <a:p>
            <a:pPr algn="ctr">
              <a:lnSpc>
                <a:spcPct val="100000"/>
              </a:lnSpc>
            </a:pPr>
            <a:r>
              <a:rPr b="1" lang="ru-RU" sz="4400" spc="-1" strike="noStrike">
                <a:solidFill>
                  <a:srgbClr val="0070c0"/>
                </a:solidFill>
                <a:latin typeface="Calibri"/>
              </a:rPr>
              <a:t>ОСНОВИ МЕДИЧНИХ ЗНАНЬ</a:t>
            </a:r>
            <a:endParaRPr b="0" lang="ru-RU" sz="4400" spc="-1" strike="noStrike">
              <a:latin typeface="Arial"/>
            </a:endParaRPr>
          </a:p>
        </p:txBody>
      </p:sp>
      <p:sp>
        <p:nvSpPr>
          <p:cNvPr id="121" name="CustomShape 2"/>
          <p:cNvSpPr/>
          <p:nvPr/>
        </p:nvSpPr>
        <p:spPr>
          <a:xfrm>
            <a:off x="642960" y="857160"/>
            <a:ext cx="8286120" cy="2285280"/>
          </a:xfrm>
          <a:prstGeom prst="rect">
            <a:avLst/>
          </a:prstGeom>
          <a:noFill/>
          <a:ln>
            <a:noFill/>
          </a:ln>
        </p:spPr>
        <p:style>
          <a:lnRef idx="0"/>
          <a:fillRef idx="0"/>
          <a:effectRef idx="0"/>
          <a:fontRef idx="minor"/>
        </p:style>
        <p:txBody>
          <a:bodyPr lIns="90000" rIns="90000" tIns="45000" bIns="45000">
            <a:noAutofit/>
          </a:bodyPr>
          <a:p>
            <a:pPr algn="ctr">
              <a:lnSpc>
                <a:spcPct val="90000"/>
              </a:lnSpc>
              <a:spcBef>
                <a:spcPts val="720"/>
              </a:spcBef>
            </a:pPr>
            <a:r>
              <a:rPr b="1" lang="ru-RU" sz="3600" spc="-1" strike="noStrike">
                <a:solidFill>
                  <a:srgbClr val="ff0000"/>
                </a:solidFill>
                <a:latin typeface="Calibri"/>
              </a:rPr>
              <a:t> </a:t>
            </a:r>
            <a:r>
              <a:rPr b="1" lang="ru-RU" sz="3600" spc="-1" strike="noStrike">
                <a:solidFill>
                  <a:srgbClr val="ff0000"/>
                </a:solidFill>
                <a:latin typeface="Calibri"/>
              </a:rPr>
              <a:t>Лекція № 11.</a:t>
            </a:r>
            <a:endParaRPr b="0" lang="ru-RU" sz="3600" spc="-1" strike="noStrike">
              <a:latin typeface="Arial"/>
            </a:endParaRPr>
          </a:p>
          <a:p>
            <a:pPr algn="ctr">
              <a:lnSpc>
                <a:spcPct val="90000"/>
              </a:lnSpc>
              <a:spcBef>
                <a:spcPts val="641"/>
              </a:spcBef>
            </a:pPr>
            <a:r>
              <a:rPr b="1" lang="ru-RU" sz="3200" spc="-1" strike="noStrike" cap="all">
                <a:solidFill>
                  <a:srgbClr val="ff0000"/>
                </a:solidFill>
                <a:latin typeface="Calibri"/>
              </a:rPr>
              <a:t>Особливості надання допомоги на догоспітальному етапі при травмах різної локалізації, викликаних фізичними та біологічними факторами</a:t>
            </a:r>
            <a:endParaRPr b="0" lang="ru-RU" sz="3200" spc="-1" strike="noStrike">
              <a:latin typeface="Arial"/>
            </a:endParaRPr>
          </a:p>
        </p:txBody>
      </p:sp>
      <p:sp>
        <p:nvSpPr>
          <p:cNvPr id="122" name="CustomShape 3"/>
          <p:cNvSpPr/>
          <p:nvPr/>
        </p:nvSpPr>
        <p:spPr>
          <a:xfrm>
            <a:off x="173160" y="-144360"/>
            <a:ext cx="304200" cy="304200"/>
          </a:xfrm>
          <a:prstGeom prst="rect">
            <a:avLst/>
          </a:prstGeom>
          <a:noFill/>
          <a:ln w="9360">
            <a:noFill/>
          </a:ln>
        </p:spPr>
        <p:style>
          <a:lnRef idx="0"/>
          <a:fillRef idx="0"/>
          <a:effectRef idx="0"/>
          <a:fontRef idx="minor"/>
        </p:style>
      </p:sp>
      <p:sp>
        <p:nvSpPr>
          <p:cNvPr id="123" name="CustomShape 4"/>
          <p:cNvSpPr/>
          <p:nvPr/>
        </p:nvSpPr>
        <p:spPr>
          <a:xfrm>
            <a:off x="155520" y="-144360"/>
            <a:ext cx="304200" cy="304200"/>
          </a:xfrm>
          <a:prstGeom prst="rect">
            <a:avLst/>
          </a:prstGeom>
          <a:noFill/>
          <a:ln>
            <a:noFill/>
          </a:ln>
        </p:spPr>
        <p:style>
          <a:lnRef idx="0"/>
          <a:fillRef idx="0"/>
          <a:effectRef idx="0"/>
          <a:fontRef idx="minor"/>
        </p:style>
      </p:sp>
      <p:sp>
        <p:nvSpPr>
          <p:cNvPr id="124" name="CustomShape 5"/>
          <p:cNvSpPr/>
          <p:nvPr/>
        </p:nvSpPr>
        <p:spPr>
          <a:xfrm>
            <a:off x="155520" y="-144360"/>
            <a:ext cx="304200" cy="304200"/>
          </a:xfrm>
          <a:prstGeom prst="rect">
            <a:avLst/>
          </a:prstGeom>
          <a:noFill/>
          <a:ln>
            <a:noFill/>
          </a:ln>
        </p:spPr>
        <p:style>
          <a:lnRef idx="0"/>
          <a:fillRef idx="0"/>
          <a:effectRef idx="0"/>
          <a:fontRef idx="minor"/>
        </p:style>
      </p:sp>
      <p:sp>
        <p:nvSpPr>
          <p:cNvPr id="125" name="CustomShape 6"/>
          <p:cNvSpPr/>
          <p:nvPr/>
        </p:nvSpPr>
        <p:spPr>
          <a:xfrm>
            <a:off x="155520" y="-144360"/>
            <a:ext cx="304200" cy="304200"/>
          </a:xfrm>
          <a:prstGeom prst="rect">
            <a:avLst/>
          </a:prstGeom>
          <a:noFill/>
          <a:ln>
            <a:noFill/>
          </a:ln>
        </p:spPr>
        <p:style>
          <a:lnRef idx="0"/>
          <a:fillRef idx="0"/>
          <a:effectRef idx="0"/>
          <a:fontRef idx="minor"/>
        </p:style>
      </p:sp>
      <p:pic>
        <p:nvPicPr>
          <p:cNvPr id="126" name="Picture 2" descr=""/>
          <p:cNvPicPr/>
          <p:nvPr/>
        </p:nvPicPr>
        <p:blipFill>
          <a:blip r:embed="rId1"/>
          <a:stretch/>
        </p:blipFill>
        <p:spPr>
          <a:xfrm>
            <a:off x="0" y="3786120"/>
            <a:ext cx="2003040" cy="1356480"/>
          </a:xfrm>
          <a:prstGeom prst="rect">
            <a:avLst/>
          </a:prstGeom>
          <a:ln>
            <a:noFill/>
          </a:ln>
        </p:spPr>
      </p:pic>
      <p:pic>
        <p:nvPicPr>
          <p:cNvPr id="127" name="Picture 8" descr=""/>
          <p:cNvPicPr/>
          <p:nvPr/>
        </p:nvPicPr>
        <p:blipFill>
          <a:blip r:embed="rId2"/>
          <a:stretch/>
        </p:blipFill>
        <p:spPr>
          <a:xfrm>
            <a:off x="0" y="5459040"/>
            <a:ext cx="1928160" cy="1255320"/>
          </a:xfrm>
          <a:prstGeom prst="rect">
            <a:avLst/>
          </a:prstGeom>
          <a:ln>
            <a:noFill/>
          </a:ln>
        </p:spPr>
      </p:pic>
      <p:pic>
        <p:nvPicPr>
          <p:cNvPr id="128" name="Picture 12" descr=""/>
          <p:cNvPicPr/>
          <p:nvPr/>
        </p:nvPicPr>
        <p:blipFill>
          <a:blip r:embed="rId3"/>
          <a:srcRect l="6692" t="9525" r="19644" b="0"/>
          <a:stretch/>
        </p:blipFill>
        <p:spPr>
          <a:xfrm>
            <a:off x="1928880" y="5357880"/>
            <a:ext cx="1963800" cy="1356480"/>
          </a:xfrm>
          <a:prstGeom prst="rect">
            <a:avLst/>
          </a:prstGeom>
          <a:ln>
            <a:noFill/>
          </a:ln>
        </p:spPr>
      </p:pic>
      <p:sp>
        <p:nvSpPr>
          <p:cNvPr id="129" name="CustomShape 7"/>
          <p:cNvSpPr/>
          <p:nvPr/>
        </p:nvSpPr>
        <p:spPr>
          <a:xfrm>
            <a:off x="155520" y="-144360"/>
            <a:ext cx="304200" cy="304200"/>
          </a:xfrm>
          <a:prstGeom prst="rect">
            <a:avLst/>
          </a:prstGeom>
          <a:noFill/>
          <a:ln>
            <a:noFill/>
          </a:ln>
        </p:spPr>
        <p:style>
          <a:lnRef idx="0"/>
          <a:fillRef idx="0"/>
          <a:effectRef idx="0"/>
          <a:fontRef idx="minor"/>
        </p:style>
      </p:sp>
      <p:pic>
        <p:nvPicPr>
          <p:cNvPr id="130" name="Picture 16" descr=""/>
          <p:cNvPicPr/>
          <p:nvPr/>
        </p:nvPicPr>
        <p:blipFill>
          <a:blip r:embed="rId4"/>
          <a:stretch/>
        </p:blipFill>
        <p:spPr>
          <a:xfrm>
            <a:off x="3857760" y="4572000"/>
            <a:ext cx="2389320" cy="1347120"/>
          </a:xfrm>
          <a:prstGeom prst="rect">
            <a:avLst/>
          </a:prstGeom>
          <a:ln>
            <a:noFill/>
          </a:ln>
        </p:spPr>
      </p:pic>
      <p:sp>
        <p:nvSpPr>
          <p:cNvPr id="131" name="CustomShape 8"/>
          <p:cNvSpPr/>
          <p:nvPr/>
        </p:nvSpPr>
        <p:spPr>
          <a:xfrm>
            <a:off x="155520" y="-144360"/>
            <a:ext cx="304200" cy="304200"/>
          </a:xfrm>
          <a:prstGeom prst="rect">
            <a:avLst/>
          </a:prstGeom>
          <a:noFill/>
          <a:ln>
            <a:noFill/>
          </a:ln>
        </p:spPr>
        <p:style>
          <a:lnRef idx="0"/>
          <a:fillRef idx="0"/>
          <a:effectRef idx="0"/>
          <a:fontRef idx="minor"/>
        </p:style>
      </p:sp>
      <p:sp>
        <p:nvSpPr>
          <p:cNvPr id="132" name="CustomShape 9"/>
          <p:cNvSpPr/>
          <p:nvPr/>
        </p:nvSpPr>
        <p:spPr>
          <a:xfrm>
            <a:off x="155520" y="-144360"/>
            <a:ext cx="304200" cy="304200"/>
          </a:xfrm>
          <a:prstGeom prst="rect">
            <a:avLst/>
          </a:prstGeom>
          <a:noFill/>
          <a:ln>
            <a:noFill/>
          </a:ln>
        </p:spPr>
        <p:style>
          <a:lnRef idx="0"/>
          <a:fillRef idx="0"/>
          <a:effectRef idx="0"/>
          <a:fontRef idx="minor"/>
        </p:style>
      </p:sp>
      <p:pic>
        <p:nvPicPr>
          <p:cNvPr id="133" name="Picture 22" descr=""/>
          <p:cNvPicPr/>
          <p:nvPr/>
        </p:nvPicPr>
        <p:blipFill>
          <a:blip r:embed="rId5"/>
          <a:stretch/>
        </p:blipFill>
        <p:spPr>
          <a:xfrm>
            <a:off x="5715000" y="5572080"/>
            <a:ext cx="2021400" cy="1285200"/>
          </a:xfrm>
          <a:prstGeom prst="rect">
            <a:avLst/>
          </a:prstGeom>
          <a:ln>
            <a:noFill/>
          </a:ln>
        </p:spPr>
      </p:pic>
      <p:pic>
        <p:nvPicPr>
          <p:cNvPr id="134" name="Picture 24" descr=""/>
          <p:cNvPicPr/>
          <p:nvPr/>
        </p:nvPicPr>
        <p:blipFill>
          <a:blip r:embed="rId6"/>
          <a:stretch/>
        </p:blipFill>
        <p:spPr>
          <a:xfrm>
            <a:off x="5643720" y="3857760"/>
            <a:ext cx="2022480" cy="1428120"/>
          </a:xfrm>
          <a:prstGeom prst="rect">
            <a:avLst/>
          </a:prstGeom>
          <a:ln>
            <a:noFill/>
          </a:ln>
        </p:spPr>
      </p:pic>
      <p:pic>
        <p:nvPicPr>
          <p:cNvPr id="135" name="Picture 26" descr=""/>
          <p:cNvPicPr/>
          <p:nvPr/>
        </p:nvPicPr>
        <p:blipFill>
          <a:blip r:embed="rId7"/>
          <a:srcRect l="9531" t="6299" r="9531" b="11713"/>
          <a:stretch/>
        </p:blipFill>
        <p:spPr>
          <a:xfrm>
            <a:off x="7735680" y="5286240"/>
            <a:ext cx="1407600" cy="1571040"/>
          </a:xfrm>
          <a:prstGeom prst="rect">
            <a:avLst/>
          </a:prstGeom>
          <a:ln>
            <a:noFill/>
          </a:ln>
        </p:spPr>
      </p:pic>
      <p:pic>
        <p:nvPicPr>
          <p:cNvPr id="136" name="Picture 28" descr=""/>
          <p:cNvPicPr/>
          <p:nvPr/>
        </p:nvPicPr>
        <p:blipFill>
          <a:blip r:embed="rId8"/>
          <a:stretch/>
        </p:blipFill>
        <p:spPr>
          <a:xfrm>
            <a:off x="7643880" y="3857760"/>
            <a:ext cx="1499400" cy="1213560"/>
          </a:xfrm>
          <a:prstGeom prst="rect">
            <a:avLst/>
          </a:prstGeom>
          <a:ln>
            <a:noFill/>
          </a:ln>
        </p:spPr>
      </p:pic>
      <p:pic>
        <p:nvPicPr>
          <p:cNvPr id="137" name="Picture 30" descr=""/>
          <p:cNvPicPr/>
          <p:nvPr/>
        </p:nvPicPr>
        <p:blipFill>
          <a:blip r:embed="rId9"/>
          <a:stretch/>
        </p:blipFill>
        <p:spPr>
          <a:xfrm>
            <a:off x="2048760" y="3857760"/>
            <a:ext cx="1955160" cy="1285200"/>
          </a:xfrm>
          <a:prstGeom prst="rect">
            <a:avLst/>
          </a:prstGeom>
          <a:ln>
            <a:noFill/>
          </a:ln>
        </p:spPr>
      </p:pic>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55" name="Picture 2" descr=""/>
          <p:cNvPicPr/>
          <p:nvPr/>
        </p:nvPicPr>
        <p:blipFill>
          <a:blip r:embed="rId1"/>
          <a:srcRect l="25812" t="25399" r="25884" b="6250"/>
          <a:stretch/>
        </p:blipFill>
        <p:spPr>
          <a:xfrm>
            <a:off x="571320" y="0"/>
            <a:ext cx="8214480" cy="6534360"/>
          </a:xfrm>
          <a:prstGeom prst="rect">
            <a:avLst/>
          </a:prstGeom>
          <a:ln w="9360">
            <a:noFill/>
          </a:ln>
        </p:spPr>
      </p:pic>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6" name="CustomShape 1"/>
          <p:cNvSpPr/>
          <p:nvPr/>
        </p:nvSpPr>
        <p:spPr>
          <a:xfrm>
            <a:off x="214200" y="81720"/>
            <a:ext cx="8714880" cy="6561000"/>
          </a:xfrm>
          <a:prstGeom prst="rect">
            <a:avLst/>
          </a:prstGeom>
          <a:noFill/>
          <a:ln>
            <a:noFill/>
          </a:ln>
        </p:spPr>
        <p:style>
          <a:lnRef idx="0"/>
          <a:fillRef idx="0"/>
          <a:effectRef idx="0"/>
          <a:fontRef idx="minor"/>
        </p:style>
        <p:txBody>
          <a:bodyPr lIns="90000" rIns="90000" tIns="45000" bIns="45000">
            <a:noAutofit/>
          </a:bodyPr>
          <a:p>
            <a:pPr marL="343080" indent="-342360" algn="just">
              <a:lnSpc>
                <a:spcPct val="80000"/>
              </a:lnSpc>
              <a:buClr>
                <a:srgbClr val="ff0000"/>
              </a:buClr>
              <a:buFont typeface="Arial"/>
              <a:buChar char="•"/>
            </a:pPr>
            <a:r>
              <a:rPr b="1" i="1" lang="ru-RU" sz="2800" spc="-1" strike="noStrike">
                <a:solidFill>
                  <a:srgbClr val="ff0000"/>
                </a:solidFill>
                <a:latin typeface="Calibri"/>
              </a:rPr>
              <a:t>Хімічні опіки </a:t>
            </a:r>
            <a:r>
              <a:rPr b="1" lang="ru-RU" sz="2400" spc="-1" strike="noStrike">
                <a:solidFill>
                  <a:srgbClr val="000000"/>
                </a:solidFill>
                <a:latin typeface="Calibri"/>
              </a:rPr>
              <a:t>виникають у результаті впливу на тканини різних хімічних речовин, що мають припікальну дію (міцні кислоти, луги, фосфор, солі важких металів). Особливо часто хімічні опіки слизових оболонок бувають у дітей. </a:t>
            </a:r>
            <a:endParaRPr b="0" lang="ru-RU" sz="2400" spc="-1" strike="noStrike">
              <a:latin typeface="Arial"/>
            </a:endParaRPr>
          </a:p>
          <a:p>
            <a:pPr marL="343080" indent="-342360" algn="just">
              <a:lnSpc>
                <a:spcPct val="80000"/>
              </a:lnSpc>
              <a:buClr>
                <a:srgbClr val="00b050"/>
              </a:buClr>
              <a:buFont typeface="Arial"/>
              <a:buChar char="•"/>
            </a:pPr>
            <a:r>
              <a:rPr b="1" i="1" lang="ru-RU" sz="2400" spc="-1" strike="noStrike">
                <a:solidFill>
                  <a:srgbClr val="00b050"/>
                </a:solidFill>
                <a:latin typeface="Calibri"/>
              </a:rPr>
              <a:t>Кислоти й солі важких металів</a:t>
            </a:r>
            <a:r>
              <a:rPr b="1" lang="ru-RU" sz="2400" spc="-1" strike="noStrike">
                <a:solidFill>
                  <a:srgbClr val="000000"/>
                </a:solidFill>
                <a:latin typeface="Calibri"/>
              </a:rPr>
              <a:t> викликають зсідання білків і збезводнювання тканин, унаслідок чого настає коагуляційний некроз з утворенням щільного струпа. При опіках сірчаною кислотою утворюється темний струп, соляною кислотою-білий, азотною-жовтий.</a:t>
            </a:r>
            <a:endParaRPr b="0" lang="ru-RU" sz="2400" spc="-1" strike="noStrike">
              <a:latin typeface="Arial"/>
            </a:endParaRPr>
          </a:p>
          <a:p>
            <a:pPr marL="343080" indent="-342360" algn="just">
              <a:lnSpc>
                <a:spcPct val="80000"/>
              </a:lnSpc>
              <a:buClr>
                <a:srgbClr val="00b050"/>
              </a:buClr>
              <a:buFont typeface="Arial"/>
              <a:buChar char="•"/>
            </a:pPr>
            <a:r>
              <a:rPr b="1" i="1" lang="ru-RU" sz="2400" spc="-1" strike="noStrike">
                <a:solidFill>
                  <a:srgbClr val="00b050"/>
                </a:solidFill>
                <a:latin typeface="Calibri"/>
              </a:rPr>
              <a:t>Луги</a:t>
            </a:r>
            <a:r>
              <a:rPr b="1" lang="ru-RU" sz="2400" spc="-1" strike="noStrike">
                <a:solidFill>
                  <a:srgbClr val="000000"/>
                </a:solidFill>
                <a:latin typeface="Calibri"/>
              </a:rPr>
              <a:t> розчиняють й омилюють жири, у результаті чого глибоко уражуються тканини й утворюється білий м'який струп.</a:t>
            </a:r>
            <a:endParaRPr b="0" lang="ru-RU" sz="2400" spc="-1" strike="noStrike">
              <a:latin typeface="Arial"/>
            </a:endParaRPr>
          </a:p>
          <a:p>
            <a:pPr algn="just">
              <a:lnSpc>
                <a:spcPct val="80000"/>
              </a:lnSpc>
            </a:pPr>
            <a:endParaRPr b="0" lang="ru-RU" sz="2400" spc="-1" strike="noStrike">
              <a:latin typeface="Arial"/>
            </a:endParaRPr>
          </a:p>
          <a:p>
            <a:pPr marL="343080" indent="-342360" algn="just">
              <a:lnSpc>
                <a:spcPct val="80000"/>
              </a:lnSpc>
              <a:buClr>
                <a:srgbClr val="ff0000"/>
              </a:buClr>
              <a:buFont typeface="Arial"/>
              <a:buChar char="•"/>
            </a:pPr>
            <a:r>
              <a:rPr b="1" i="1" lang="ru-RU" sz="2800" spc="-1" strike="noStrike">
                <a:solidFill>
                  <a:srgbClr val="ff0000"/>
                </a:solidFill>
                <a:latin typeface="Calibri"/>
              </a:rPr>
              <a:t>Радіаційні (променеві) опіки </a:t>
            </a:r>
            <a:r>
              <a:rPr b="1" lang="ru-RU" sz="2400" spc="-1" strike="noStrike">
                <a:solidFill>
                  <a:srgbClr val="000000"/>
                </a:solidFill>
                <a:latin typeface="Calibri"/>
              </a:rPr>
              <a:t>спричинює іонізуюче опромінювання (альфа- і бета-частинки, рентгенівське проміння, нейтрони). При цьому уражуються шкіра й слизові оболонки. Залежно від дози й тривалості опромінення можуть виникнути опіки з гострим, підгострим і хронічним перебігом. Променева реакція у вигляді почервоніння й набряку проявляється на першу або другу добу після опромінення і зберігається протягом 2-3 днів. Процес зворотний, на місці почервоніння залишається легка пігментація.</a:t>
            </a:r>
            <a:endParaRPr b="0" lang="ru-RU" sz="2400" spc="-1" strike="noStrike">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57" name="Picture 2" descr=""/>
          <p:cNvPicPr/>
          <p:nvPr/>
        </p:nvPicPr>
        <p:blipFill>
          <a:blip r:embed="rId1"/>
          <a:stretch/>
        </p:blipFill>
        <p:spPr>
          <a:xfrm>
            <a:off x="1928880" y="142920"/>
            <a:ext cx="5892840" cy="3071160"/>
          </a:xfrm>
          <a:prstGeom prst="rect">
            <a:avLst/>
          </a:prstGeom>
          <a:ln>
            <a:noFill/>
          </a:ln>
        </p:spPr>
      </p:pic>
      <p:sp>
        <p:nvSpPr>
          <p:cNvPr id="158" name="CustomShape 1"/>
          <p:cNvSpPr/>
          <p:nvPr/>
        </p:nvSpPr>
        <p:spPr>
          <a:xfrm>
            <a:off x="3857760" y="3071880"/>
            <a:ext cx="1431000" cy="36432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ru-RU" sz="1800" spc="-1" strike="noStrike">
                <a:solidFill>
                  <a:srgbClr val="000000"/>
                </a:solidFill>
                <a:latin typeface="Calibri"/>
                <a:ea typeface="DejaVu Sans"/>
              </a:rPr>
              <a:t>Хімічні опіки</a:t>
            </a:r>
            <a:endParaRPr b="0" lang="ru-RU" sz="1800" spc="-1" strike="noStrike">
              <a:latin typeface="Arial"/>
            </a:endParaRPr>
          </a:p>
        </p:txBody>
      </p:sp>
      <p:pic>
        <p:nvPicPr>
          <p:cNvPr id="159" name="Picture 4" descr=""/>
          <p:cNvPicPr/>
          <p:nvPr/>
        </p:nvPicPr>
        <p:blipFill>
          <a:blip r:embed="rId2"/>
          <a:stretch/>
        </p:blipFill>
        <p:spPr>
          <a:xfrm>
            <a:off x="6126840" y="3929040"/>
            <a:ext cx="3016440" cy="1851840"/>
          </a:xfrm>
          <a:prstGeom prst="rect">
            <a:avLst/>
          </a:prstGeom>
          <a:ln>
            <a:noFill/>
          </a:ln>
        </p:spPr>
      </p:pic>
      <p:sp>
        <p:nvSpPr>
          <p:cNvPr id="160" name="CustomShape 2"/>
          <p:cNvSpPr/>
          <p:nvPr/>
        </p:nvSpPr>
        <p:spPr>
          <a:xfrm>
            <a:off x="2448000" y="6286680"/>
            <a:ext cx="2957400" cy="364320"/>
          </a:xfrm>
          <a:prstGeom prst="rect">
            <a:avLst/>
          </a:prstGeom>
          <a:noFill/>
          <a:ln>
            <a:noFill/>
          </a:ln>
        </p:spPr>
        <p:style>
          <a:lnRef idx="0"/>
          <a:fillRef idx="0"/>
          <a:effectRef idx="0"/>
          <a:fontRef idx="minor"/>
        </p:style>
        <p:txBody>
          <a:bodyPr wrap="none" lIns="90000" rIns="90000" tIns="45000" bIns="45000">
            <a:spAutoFit/>
          </a:bodyPr>
          <a:p>
            <a:pPr>
              <a:lnSpc>
                <a:spcPct val="100000"/>
              </a:lnSpc>
            </a:pPr>
            <a:r>
              <a:rPr b="0" lang="ru-RU" sz="1800" spc="-1" strike="noStrike">
                <a:solidFill>
                  <a:srgbClr val="000000"/>
                </a:solidFill>
                <a:latin typeface="Calibri"/>
                <a:ea typeface="DejaVu Sans"/>
              </a:rPr>
              <a:t>Радіаційні (променеві) опіки</a:t>
            </a:r>
            <a:endParaRPr b="0" lang="ru-RU" sz="1800" spc="-1" strike="noStrike">
              <a:latin typeface="Arial"/>
            </a:endParaRPr>
          </a:p>
        </p:txBody>
      </p:sp>
      <p:pic>
        <p:nvPicPr>
          <p:cNvPr id="161" name="Picture 8" descr=""/>
          <p:cNvPicPr/>
          <p:nvPr/>
        </p:nvPicPr>
        <p:blipFill>
          <a:blip r:embed="rId3"/>
          <a:stretch/>
        </p:blipFill>
        <p:spPr>
          <a:xfrm>
            <a:off x="3143160" y="3929040"/>
            <a:ext cx="2571120" cy="1928160"/>
          </a:xfrm>
          <a:prstGeom prst="rect">
            <a:avLst/>
          </a:prstGeom>
          <a:ln>
            <a:noFill/>
          </a:ln>
        </p:spPr>
      </p:pic>
      <p:pic>
        <p:nvPicPr>
          <p:cNvPr id="162" name="Picture 14" descr=""/>
          <p:cNvPicPr/>
          <p:nvPr/>
        </p:nvPicPr>
        <p:blipFill>
          <a:blip r:embed="rId4"/>
          <a:stretch/>
        </p:blipFill>
        <p:spPr>
          <a:xfrm>
            <a:off x="357120" y="4000680"/>
            <a:ext cx="2380680" cy="1785240"/>
          </a:xfrm>
          <a:prstGeom prst="rect">
            <a:avLst/>
          </a:prstGeom>
          <a:ln>
            <a:noFill/>
          </a:ln>
        </p:spPr>
      </p:pic>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3" name="CustomShape 1"/>
          <p:cNvSpPr/>
          <p:nvPr/>
        </p:nvSpPr>
        <p:spPr>
          <a:xfrm>
            <a:off x="214200" y="285840"/>
            <a:ext cx="8786160" cy="6357240"/>
          </a:xfrm>
          <a:prstGeom prst="rect">
            <a:avLst/>
          </a:prstGeom>
          <a:noFill/>
          <a:ln>
            <a:noFill/>
          </a:ln>
        </p:spPr>
        <p:style>
          <a:lnRef idx="0"/>
          <a:fillRef idx="0"/>
          <a:effectRef idx="0"/>
          <a:fontRef idx="minor"/>
        </p:style>
        <p:txBody>
          <a:bodyPr lIns="90000" rIns="90000" tIns="45000" bIns="45000">
            <a:normAutofit fontScale="22000"/>
          </a:bodyPr>
          <a:p>
            <a:pPr marL="343080" indent="-342360" algn="just">
              <a:lnSpc>
                <a:spcPct val="100000"/>
              </a:lnSpc>
              <a:buClr>
                <a:srgbClr val="00b050"/>
              </a:buClr>
              <a:buFont typeface="Arial"/>
              <a:buChar char="•"/>
            </a:pPr>
            <a:r>
              <a:rPr b="1" lang="ru-RU" sz="3800" spc="-1" strike="noStrike">
                <a:solidFill>
                  <a:srgbClr val="00b050"/>
                </a:solidFill>
                <a:latin typeface="Calibri"/>
              </a:rPr>
              <a:t>Променеве випадання волосся (алопеція) </a:t>
            </a:r>
            <a:r>
              <a:rPr b="1" lang="ru-RU" sz="3800" spc="-1" strike="noStrike">
                <a:solidFill>
                  <a:srgbClr val="000000"/>
                </a:solidFill>
                <a:latin typeface="Calibri"/>
              </a:rPr>
              <a:t>виникає на волосистій частині голови і триває 1-4 тижні після опромінення. Волосся відростає за 6-10 тижнів.</a:t>
            </a:r>
            <a:endParaRPr b="0" lang="ru-RU" sz="3800" spc="-1" strike="noStrike">
              <a:latin typeface="Arial"/>
            </a:endParaRPr>
          </a:p>
          <a:p>
            <a:pPr marL="343080" indent="-342360" algn="just">
              <a:lnSpc>
                <a:spcPct val="100000"/>
              </a:lnSpc>
              <a:buClr>
                <a:srgbClr val="7030a0"/>
              </a:buClr>
              <a:buFont typeface="Arial"/>
              <a:buChar char="•"/>
            </a:pPr>
            <a:r>
              <a:rPr b="1" i="1" lang="ru-RU" sz="3800" spc="-1" strike="noStrike">
                <a:solidFill>
                  <a:srgbClr val="7030a0"/>
                </a:solidFill>
                <a:latin typeface="Calibri"/>
              </a:rPr>
              <a:t>Гострий променевий дерматит І ступеня </a:t>
            </a:r>
            <a:r>
              <a:rPr b="1" lang="ru-RU" sz="3800" spc="-1" strike="noStrike">
                <a:solidFill>
                  <a:srgbClr val="000000"/>
                </a:solidFill>
                <a:latin typeface="Calibri"/>
              </a:rPr>
              <a:t>виникає на 15-20 день після опромінення. Прихований період триває в середньому два тижні. У потерпілого з'являється почервоніння, набряк, випадає волосся. Через один-два тижні почервоніння зникає, залишається пігментація шкіри, починає відростати волосся.</a:t>
            </a:r>
            <a:endParaRPr b="0" lang="ru-RU" sz="3800" spc="-1" strike="noStrike">
              <a:latin typeface="Arial"/>
            </a:endParaRPr>
          </a:p>
          <a:p>
            <a:pPr marL="343080" indent="-342360" algn="just">
              <a:lnSpc>
                <a:spcPct val="100000"/>
              </a:lnSpc>
              <a:buClr>
                <a:srgbClr val="000000"/>
              </a:buClr>
              <a:buFont typeface="Arial"/>
              <a:buChar char="•"/>
            </a:pPr>
            <a:r>
              <a:rPr b="1" lang="ru-RU" sz="3800" spc="-1" strike="noStrike">
                <a:solidFill>
                  <a:srgbClr val="000000"/>
                </a:solidFill>
                <a:latin typeface="Calibri"/>
              </a:rPr>
              <a:t>При виникають </a:t>
            </a:r>
            <a:r>
              <a:rPr b="1" i="1" lang="ru-RU" sz="3800" spc="-1" strike="noStrike">
                <a:solidFill>
                  <a:srgbClr val="7030a0"/>
                </a:solidFill>
                <a:latin typeface="Calibri"/>
              </a:rPr>
              <a:t>гострому променевому дерматиті II ступеня </a:t>
            </a:r>
            <a:r>
              <a:rPr b="1" lang="ru-RU" sz="3800" spc="-1" strike="noStrike">
                <a:solidFill>
                  <a:srgbClr val="000000"/>
                </a:solidFill>
                <a:latin typeface="Calibri"/>
              </a:rPr>
              <a:t>почервоніння, пухирі, що триває протягом 2-5 днів після опромінення. Прихований період - 1-2 тижні. Клінічні симптоми ушкодження у цей час не проявляються, потерпілий почуває себе порівняно добре. Через 1-2 тижні починається розпал клінічної картини ураження шкіри - ви­никає набряк, виражене почервоніння, збільшуються лімфатичні вузли. Потерпілі скаржаться на біль в ушкодженій ділянці тіла. Набряк наростає, мілкі пухирці зливаються, утворюючи багатокамерні пухирі. Якщо вони інфікуються, то з'являються виразки. Захворювання триває один-півтора місяця, повне видужання не спостерігається.</a:t>
            </a:r>
            <a:endParaRPr b="0" lang="ru-RU" sz="3800" spc="-1" strike="noStrike">
              <a:latin typeface="Arial"/>
            </a:endParaRPr>
          </a:p>
          <a:p>
            <a:pPr>
              <a:lnSpc>
                <a:spcPct val="100000"/>
              </a:lnSpc>
              <a:spcBef>
                <a:spcPts val="641"/>
              </a:spcBef>
            </a:pPr>
            <a:endParaRPr b="0" lang="ru-RU" sz="3800" spc="-1" strike="noStrike">
              <a:latin typeface="Arial"/>
            </a:endParaRPr>
          </a:p>
        </p:txBody>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4" name="CustomShape 1"/>
          <p:cNvSpPr/>
          <p:nvPr/>
        </p:nvSpPr>
        <p:spPr>
          <a:xfrm>
            <a:off x="0" y="142920"/>
            <a:ext cx="8929080" cy="6500160"/>
          </a:xfrm>
          <a:prstGeom prst="rect">
            <a:avLst/>
          </a:prstGeom>
          <a:noFill/>
          <a:ln>
            <a:noFill/>
          </a:ln>
        </p:spPr>
        <p:style>
          <a:lnRef idx="0"/>
          <a:fillRef idx="0"/>
          <a:effectRef idx="0"/>
          <a:fontRef idx="minor"/>
        </p:style>
        <p:txBody>
          <a:bodyPr lIns="90000" rIns="90000" tIns="45000" bIns="45000">
            <a:normAutofit fontScale="61000"/>
          </a:bodyPr>
          <a:p>
            <a:pPr marL="343080" indent="-342360" algn="just">
              <a:lnSpc>
                <a:spcPct val="80000"/>
              </a:lnSpc>
              <a:buClr>
                <a:srgbClr val="7030a0"/>
              </a:buClr>
              <a:buFont typeface="Arial"/>
              <a:buChar char="•"/>
            </a:pPr>
            <a:r>
              <a:rPr b="1" i="1" lang="ru-RU" sz="2400" spc="-1" strike="noStrike">
                <a:solidFill>
                  <a:srgbClr val="7030a0"/>
                </a:solidFill>
                <a:latin typeface="Calibri"/>
              </a:rPr>
              <a:t>Променеві опіки ІІІ ступеня </a:t>
            </a:r>
            <a:r>
              <a:rPr b="1" lang="ru-RU" sz="2400" spc="-1" strike="noStrike">
                <a:solidFill>
                  <a:srgbClr val="000000"/>
                </a:solidFill>
                <a:latin typeface="Calibri"/>
              </a:rPr>
              <a:t>характеризуються змертвінням шкіри й утворенням виразок. Прихований період триває 4-6 днів. Швидко наростає гостре запалення (почервоніння шкіри, набряк, різкий біль), підвищується температура тіла, збільшуються лімфатичні вузли. Пухирі тріскають, утворюючи виразки, що при інфікуванні перетворюються в гнійні рани, внаслідок чого може виникнути сепсис. Виразки загоюються дуже повільно, нерідко залишаються трофічні виразки, що можуть перейти у злоякісні пухлини.</a:t>
            </a:r>
            <a:endParaRPr b="0" lang="ru-RU" sz="2400" spc="-1" strike="noStrike">
              <a:latin typeface="Arial"/>
            </a:endParaRPr>
          </a:p>
          <a:p>
            <a:pPr algn="just">
              <a:lnSpc>
                <a:spcPct val="80000"/>
              </a:lnSpc>
            </a:pPr>
            <a:endParaRPr b="0" lang="ru-RU" sz="2400" spc="-1" strike="noStrike">
              <a:latin typeface="Arial"/>
            </a:endParaRPr>
          </a:p>
          <a:p>
            <a:pPr marL="343080" indent="-342360" algn="just">
              <a:lnSpc>
                <a:spcPct val="80000"/>
              </a:lnSpc>
              <a:buClr>
                <a:srgbClr val="ff0000"/>
              </a:buClr>
              <a:buFont typeface="Arial"/>
              <a:buChar char="•"/>
            </a:pPr>
            <a:r>
              <a:rPr b="1" i="1" lang="ru-RU" sz="2400" spc="-1" strike="noStrike">
                <a:solidFill>
                  <a:srgbClr val="ff0000"/>
                </a:solidFill>
                <a:latin typeface="Calibri"/>
              </a:rPr>
              <a:t>Опіки дихальних шляхів </a:t>
            </a:r>
            <a:r>
              <a:rPr b="1" lang="ru-RU" sz="2400" spc="-1" strike="noStrike">
                <a:solidFill>
                  <a:srgbClr val="000000"/>
                </a:solidFill>
                <a:latin typeface="Calibri"/>
              </a:rPr>
              <a:t>виникають унаслідок дії полум'я, розпеченого повітря, токсичних продуктів горіння (95</a:t>
            </a:r>
            <a:r>
              <a:rPr b="1" i="1" lang="ru-RU" sz="2400" spc="-1" strike="noStrike">
                <a:solidFill>
                  <a:srgbClr val="000000"/>
                </a:solidFill>
                <a:latin typeface="Calibri"/>
              </a:rPr>
              <a:t>% </a:t>
            </a:r>
            <a:r>
              <a:rPr b="1" lang="ru-RU" sz="2400" spc="-1" strike="noStrike">
                <a:solidFill>
                  <a:srgbClr val="000000"/>
                </a:solidFill>
                <a:latin typeface="Calibri"/>
              </a:rPr>
              <a:t>усіх випадків), перегрітої пари, а також при опіках грудей, шиї, обличчя. Вдихання гарячого диму і токсичних продуктів горіння спричинюють опіки слизових оболонок верхніх дихальних шляхів, їх набряк, що призводить до звуження бронхів (бронхоспазму) та недостатності дихання. З'являються періодичний кашель, сухість у роті, білясті плями на слизовій порожнині рота, біль у горлі під час ковтання, хриплий голос або афонія, задишка, синюшність обличчя, серцево-судинні розлади.</a:t>
            </a:r>
            <a:endParaRPr b="0" lang="ru-RU" sz="2400" spc="-1" strike="noStrike">
              <a:latin typeface="Arial"/>
            </a:endParaRPr>
          </a:p>
          <a:p>
            <a:pPr algn="just">
              <a:lnSpc>
                <a:spcPct val="80000"/>
              </a:lnSpc>
            </a:pPr>
            <a:endParaRPr b="0" lang="ru-RU" sz="2400" spc="-1" strike="noStrike">
              <a:latin typeface="Arial"/>
            </a:endParaRPr>
          </a:p>
          <a:p>
            <a:pPr marL="343080" indent="-342360" algn="just">
              <a:lnSpc>
                <a:spcPct val="80000"/>
              </a:lnSpc>
              <a:buClr>
                <a:srgbClr val="ff0000"/>
              </a:buClr>
              <a:buFont typeface="Arial"/>
              <a:buChar char="•"/>
            </a:pPr>
            <a:r>
              <a:rPr b="1" i="1" lang="ru-RU" sz="2400" spc="-1" strike="noStrike">
                <a:solidFill>
                  <a:srgbClr val="ff0000"/>
                </a:solidFill>
                <a:latin typeface="Calibri"/>
              </a:rPr>
              <a:t>Опіки у дітей </a:t>
            </a:r>
            <a:r>
              <a:rPr b="1" i="1" lang="ru-RU" sz="2400" spc="-1" strike="noStrike">
                <a:solidFill>
                  <a:srgbClr val="000000"/>
                </a:solidFill>
                <a:latin typeface="Calibri"/>
              </a:rPr>
              <a:t>з усіх побутових травм становлять 27,7% і посідають перше місце. Причиною опіків найчастіше є бездоглядність, необережність з боку дорослих і дітей. Термічні опіки становлять 42%, їх найчастіше отримують діти до 3 років (51,6 % усіх опіків за віковими групами). У цьому віці смертність від опіків найбільша, що пов'язане з анатомо-фізіологічними особливостями дитячого організму. Близько 2/3 опіків діти одержують від гарячих рідин (води, молока, супів). Ніжна й тонка шкіра дітей ушкоджується глибше. Загальна реакція дитячого організму на опікову травму звичайно проявляється опіковим шоком і підвищеною чутливістю до інфекції. Симптоми ступенів опіків такі ж, як у дорослих. Площу опіків визначають залежно від віку дітей.</a:t>
            </a:r>
            <a:endParaRPr b="0" lang="ru-RU" sz="2400" spc="-1" strike="noStrike">
              <a:latin typeface="Arial"/>
            </a:endParaRPr>
          </a:p>
          <a:p>
            <a:pPr algn="just">
              <a:lnSpc>
                <a:spcPct val="80000"/>
              </a:lnSpc>
            </a:pPr>
            <a:endParaRPr b="0" lang="ru-RU" sz="2400" spc="-1" strike="noStrike">
              <a:latin typeface="Arial"/>
            </a:endParaRPr>
          </a:p>
          <a:p>
            <a:pPr algn="just">
              <a:lnSpc>
                <a:spcPct val="80000"/>
              </a:lnSpc>
            </a:pPr>
            <a:endParaRPr b="0" lang="ru-RU" sz="2400" spc="-1" strike="noStrike">
              <a:latin typeface="Arial"/>
            </a:endParaRPr>
          </a:p>
          <a:p>
            <a:pPr marL="343080" indent="-342360">
              <a:lnSpc>
                <a:spcPct val="100000"/>
              </a:lnSpc>
              <a:spcBef>
                <a:spcPts val="641"/>
              </a:spcBef>
            </a:pPr>
            <a:endParaRPr b="0" lang="ru-RU" sz="2400" spc="-1" strike="noStrike">
              <a:latin typeface="Arial"/>
            </a:endParaRPr>
          </a:p>
        </p:txBody>
      </p:sp>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5" name="CustomShape 1"/>
          <p:cNvSpPr/>
          <p:nvPr/>
        </p:nvSpPr>
        <p:spPr>
          <a:xfrm>
            <a:off x="2500200" y="0"/>
            <a:ext cx="4495680" cy="45576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ru-RU" sz="2400" spc="-1" strike="noStrike">
                <a:solidFill>
                  <a:srgbClr val="ff0000"/>
                </a:solidFill>
                <a:latin typeface="Calibri"/>
                <a:ea typeface="DejaVu Sans"/>
              </a:rPr>
              <a:t>Визначення площі опіків у дітей</a:t>
            </a:r>
            <a:endParaRPr b="0" lang="ru-RU" sz="2400" spc="-1" strike="noStrike">
              <a:latin typeface="Arial"/>
            </a:endParaRPr>
          </a:p>
        </p:txBody>
      </p:sp>
      <p:graphicFrame>
        <p:nvGraphicFramePr>
          <p:cNvPr id="166" name="Table 2"/>
          <p:cNvGraphicFramePr/>
          <p:nvPr/>
        </p:nvGraphicFramePr>
        <p:xfrm>
          <a:off x="571320" y="571320"/>
          <a:ext cx="8143200" cy="2135160"/>
        </p:xfrm>
        <a:graphic>
          <a:graphicData uri="http://schemas.openxmlformats.org/drawingml/2006/table">
            <a:tbl>
              <a:tblPr/>
              <a:tblGrid>
                <a:gridCol w="3187440"/>
                <a:gridCol w="1628280"/>
                <a:gridCol w="1663920"/>
                <a:gridCol w="1663920"/>
              </a:tblGrid>
              <a:tr h="396720">
                <a:tc rowSpan="2">
                  <a:txBody>
                    <a:bodyPr lIns="25200" rIns="25200">
                      <a:noAutofit/>
                    </a:bodyPr>
                    <a:p>
                      <a:pPr marL="457200">
                        <a:lnSpc>
                          <a:spcPct val="100000"/>
                        </a:lnSpc>
                      </a:pPr>
                      <a:r>
                        <a:rPr b="1" lang="ru-RU" sz="2000" spc="-12" strike="noStrike">
                          <a:solidFill>
                            <a:srgbClr val="000000"/>
                          </a:solidFill>
                          <a:latin typeface="Times New Roman"/>
                          <a:ea typeface="Times New Roman"/>
                        </a:rPr>
                        <a:t>Частина тіла</a:t>
                      </a:r>
                      <a:endParaRPr b="0" lang="ru-RU" sz="2000" spc="-1" strike="noStrike">
                        <a:latin typeface="Arial"/>
                      </a:endParaRPr>
                    </a:p>
                  </a:txBody>
                  <a:tcPr marL="25200" marR="2520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gridSpan="3">
                  <a:txBody>
                    <a:bodyPr lIns="25200" rIns="25200">
                      <a:noAutofit/>
                    </a:bodyPr>
                    <a:p>
                      <a:pPr marL="396360">
                        <a:lnSpc>
                          <a:spcPct val="100000"/>
                        </a:lnSpc>
                      </a:pPr>
                      <a:r>
                        <a:rPr b="1" lang="ru-RU" sz="2000" spc="-1" strike="noStrike">
                          <a:solidFill>
                            <a:srgbClr val="000000"/>
                          </a:solidFill>
                          <a:latin typeface="Times New Roman"/>
                          <a:ea typeface="Times New Roman"/>
                        </a:rPr>
                        <a:t>Площа опіків залежно від віку, %</a:t>
                      </a:r>
                      <a:endParaRPr b="0" lang="ru-RU" sz="2000" spc="-1" strike="noStrike">
                        <a:latin typeface="Arial"/>
                      </a:endParaRPr>
                    </a:p>
                  </a:txBody>
                  <a:tcPr marL="25200" marR="2520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hMerge="1">
                  <a:tcPr marL="90000" marR="90000">
                    <a:solidFill>
                      <a:srgbClr val="729fcf"/>
                    </a:solidFill>
                  </a:tcPr>
                </a:tc>
                <a:tc hMerge="1">
                  <a:tcPr marL="90000" marR="90000">
                    <a:solidFill>
                      <a:srgbClr val="729fcf"/>
                    </a:solidFill>
                  </a:tcPr>
                </a:tc>
              </a:tr>
              <a:tr h="396720">
                <a:tc vMerge="1">
                  <a:tcPr marL="90000" marR="90000">
                    <a:solidFill>
                      <a:srgbClr val="729fcf"/>
                    </a:solidFill>
                  </a:tcPr>
                </a:tc>
                <a:tc>
                  <a:txBody>
                    <a:bodyPr lIns="25200" rIns="25200">
                      <a:noAutofit/>
                    </a:bodyPr>
                    <a:p>
                      <a:pPr algn="ctr">
                        <a:lnSpc>
                          <a:spcPct val="100000"/>
                        </a:lnSpc>
                      </a:pPr>
                      <a:r>
                        <a:rPr b="1" lang="ru-RU" sz="2000" spc="-1" strike="noStrike">
                          <a:solidFill>
                            <a:srgbClr val="ff0000"/>
                          </a:solidFill>
                          <a:latin typeface="Times New Roman"/>
                          <a:ea typeface="Times New Roman"/>
                        </a:rPr>
                        <a:t>до 1 року</a:t>
                      </a:r>
                      <a:endParaRPr b="0" lang="ru-RU" sz="2000" spc="-1" strike="noStrike">
                        <a:latin typeface="Arial"/>
                      </a:endParaRPr>
                    </a:p>
                  </a:txBody>
                  <a:tcPr marL="25200" marR="2520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25200" rIns="25200">
                      <a:noAutofit/>
                    </a:bodyPr>
                    <a:p>
                      <a:pPr algn="ctr">
                        <a:lnSpc>
                          <a:spcPct val="100000"/>
                        </a:lnSpc>
                      </a:pPr>
                      <a:r>
                        <a:rPr b="1" lang="ru-RU" sz="2000" spc="-1" strike="noStrike">
                          <a:solidFill>
                            <a:srgbClr val="ff0000"/>
                          </a:solidFill>
                          <a:latin typeface="Times New Roman"/>
                          <a:ea typeface="Times New Roman"/>
                        </a:rPr>
                        <a:t>1-6 років</a:t>
                      </a:r>
                      <a:endParaRPr b="0" lang="ru-RU" sz="2000" spc="-1" strike="noStrike">
                        <a:latin typeface="Arial"/>
                      </a:endParaRPr>
                    </a:p>
                  </a:txBody>
                  <a:tcPr marL="25200" marR="2520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25200" rIns="25200">
                      <a:noAutofit/>
                    </a:bodyPr>
                    <a:p>
                      <a:pPr algn="ctr">
                        <a:lnSpc>
                          <a:spcPct val="100000"/>
                        </a:lnSpc>
                      </a:pPr>
                      <a:r>
                        <a:rPr b="1" lang="ru-RU" sz="2000" spc="-1" strike="noStrike">
                          <a:solidFill>
                            <a:srgbClr val="ff0000"/>
                          </a:solidFill>
                          <a:latin typeface="Times New Roman"/>
                          <a:ea typeface="Times New Roman"/>
                        </a:rPr>
                        <a:t>5-14 років</a:t>
                      </a:r>
                      <a:endParaRPr b="0" lang="ru-RU" sz="2000" spc="-1" strike="noStrike">
                        <a:latin typeface="Arial"/>
                      </a:endParaRPr>
                    </a:p>
                  </a:txBody>
                  <a:tcPr marL="25200" marR="2520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r>
              <a:tr h="1616400">
                <a:tc>
                  <a:txBody>
                    <a:bodyPr lIns="25200" rIns="25200">
                      <a:noAutofit/>
                    </a:bodyPr>
                    <a:p>
                      <a:pPr>
                        <a:lnSpc>
                          <a:spcPct val="100000"/>
                        </a:lnSpc>
                      </a:pPr>
                      <a:r>
                        <a:rPr b="1" lang="ru-RU" sz="2000" spc="-26" strike="noStrike">
                          <a:solidFill>
                            <a:srgbClr val="7030a0"/>
                          </a:solidFill>
                          <a:latin typeface="Times New Roman"/>
                          <a:ea typeface="Times New Roman"/>
                        </a:rPr>
                        <a:t>Голова </a:t>
                      </a:r>
                      <a:endParaRPr b="0" lang="ru-RU" sz="2000" spc="-1" strike="noStrike">
                        <a:latin typeface="Arial"/>
                      </a:endParaRPr>
                    </a:p>
                    <a:p>
                      <a:pPr>
                        <a:lnSpc>
                          <a:spcPct val="100000"/>
                        </a:lnSpc>
                      </a:pPr>
                      <a:r>
                        <a:rPr b="1" lang="ru-RU" sz="2000" spc="-7" strike="noStrike">
                          <a:solidFill>
                            <a:srgbClr val="7030a0"/>
                          </a:solidFill>
                          <a:latin typeface="Times New Roman"/>
                          <a:ea typeface="Times New Roman"/>
                        </a:rPr>
                        <a:t>Верхня кінцівка </a:t>
                      </a:r>
                      <a:endParaRPr b="0" lang="ru-RU" sz="2000" spc="-1" strike="noStrike">
                        <a:latin typeface="Arial"/>
                      </a:endParaRPr>
                    </a:p>
                    <a:p>
                      <a:pPr>
                        <a:lnSpc>
                          <a:spcPct val="100000"/>
                        </a:lnSpc>
                      </a:pPr>
                      <a:r>
                        <a:rPr b="1" lang="ru-RU" sz="2000" spc="-15" strike="noStrike">
                          <a:solidFill>
                            <a:srgbClr val="7030a0"/>
                          </a:solidFill>
                          <a:latin typeface="Times New Roman"/>
                          <a:ea typeface="Times New Roman"/>
                        </a:rPr>
                        <a:t>Тулуб спереду або ззаду </a:t>
                      </a:r>
                      <a:r>
                        <a:rPr b="1" lang="ru-RU" sz="2000" spc="-7" strike="noStrike">
                          <a:solidFill>
                            <a:srgbClr val="7030a0"/>
                          </a:solidFill>
                          <a:latin typeface="Times New Roman"/>
                          <a:ea typeface="Times New Roman"/>
                        </a:rPr>
                        <a:t>Нижня кінцівка </a:t>
                      </a:r>
                      <a:r>
                        <a:rPr b="1" lang="ru-RU" sz="2000" spc="-1" strike="noStrike">
                          <a:solidFill>
                            <a:srgbClr val="7030a0"/>
                          </a:solidFill>
                          <a:latin typeface="Times New Roman"/>
                          <a:ea typeface="Times New Roman"/>
                        </a:rPr>
                        <a:t>Промежина</a:t>
                      </a:r>
                      <a:endParaRPr b="0" lang="ru-RU" sz="2000" spc="-1" strike="noStrike">
                        <a:latin typeface="Arial"/>
                      </a:endParaRPr>
                    </a:p>
                  </a:txBody>
                  <a:tcPr marL="25200" marR="2520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25200" rIns="25200">
                      <a:noAutofit/>
                    </a:bodyPr>
                    <a:p>
                      <a:pPr marL="286560" algn="ctr">
                        <a:lnSpc>
                          <a:spcPct val="100000"/>
                        </a:lnSpc>
                      </a:pPr>
                      <a:r>
                        <a:rPr b="1" lang="ru-RU" sz="2000" spc="-1" strike="noStrike">
                          <a:solidFill>
                            <a:srgbClr val="000000"/>
                          </a:solidFill>
                          <a:latin typeface="Times New Roman"/>
                          <a:ea typeface="Times New Roman"/>
                        </a:rPr>
                        <a:t>21</a:t>
                      </a:r>
                      <a:endParaRPr b="0" lang="ru-RU" sz="2000" spc="-1" strike="noStrike">
                        <a:latin typeface="Arial"/>
                      </a:endParaRPr>
                    </a:p>
                    <a:p>
                      <a:pPr marL="286560" algn="ctr">
                        <a:lnSpc>
                          <a:spcPct val="100000"/>
                        </a:lnSpc>
                      </a:pPr>
                      <a:r>
                        <a:rPr b="1" lang="ru-RU" sz="2000" spc="-1" strike="noStrike">
                          <a:solidFill>
                            <a:srgbClr val="000000"/>
                          </a:solidFill>
                          <a:latin typeface="Times New Roman"/>
                          <a:ea typeface="Times New Roman"/>
                        </a:rPr>
                        <a:t> </a:t>
                      </a:r>
                      <a:r>
                        <a:rPr b="1" lang="ru-RU" sz="2000" spc="-1" strike="noStrike">
                          <a:solidFill>
                            <a:srgbClr val="000000"/>
                          </a:solidFill>
                          <a:latin typeface="Times New Roman"/>
                          <a:ea typeface="Times New Roman"/>
                        </a:rPr>
                        <a:t>9 </a:t>
                      </a:r>
                      <a:endParaRPr b="0" lang="ru-RU" sz="2000" spc="-1" strike="noStrike">
                        <a:latin typeface="Arial"/>
                      </a:endParaRPr>
                    </a:p>
                    <a:p>
                      <a:pPr marL="286560" algn="ctr">
                        <a:lnSpc>
                          <a:spcPct val="100000"/>
                        </a:lnSpc>
                      </a:pPr>
                      <a:r>
                        <a:rPr b="1" lang="ru-RU" sz="2000" spc="-1" strike="noStrike">
                          <a:solidFill>
                            <a:srgbClr val="000000"/>
                          </a:solidFill>
                          <a:latin typeface="Times New Roman"/>
                          <a:ea typeface="Times New Roman"/>
                        </a:rPr>
                        <a:t>16 </a:t>
                      </a:r>
                      <a:endParaRPr b="0" lang="ru-RU" sz="2000" spc="-1" strike="noStrike">
                        <a:latin typeface="Arial"/>
                      </a:endParaRPr>
                    </a:p>
                    <a:p>
                      <a:pPr marL="286560" algn="ctr">
                        <a:lnSpc>
                          <a:spcPct val="100000"/>
                        </a:lnSpc>
                      </a:pPr>
                      <a:r>
                        <a:rPr b="1" lang="ru-RU" sz="2000" spc="-1" strike="noStrike">
                          <a:solidFill>
                            <a:srgbClr val="000000"/>
                          </a:solidFill>
                          <a:latin typeface="Times New Roman"/>
                          <a:ea typeface="Times New Roman"/>
                        </a:rPr>
                        <a:t>14 </a:t>
                      </a:r>
                      <a:endParaRPr b="0" lang="ru-RU" sz="2000" spc="-1" strike="noStrike">
                        <a:latin typeface="Arial"/>
                      </a:endParaRPr>
                    </a:p>
                    <a:p>
                      <a:pPr marL="286560" algn="ctr">
                        <a:lnSpc>
                          <a:spcPct val="100000"/>
                        </a:lnSpc>
                      </a:pPr>
                      <a:r>
                        <a:rPr b="1" lang="ru-RU" sz="2000" spc="-1" strike="noStrike">
                          <a:solidFill>
                            <a:srgbClr val="000000"/>
                          </a:solidFill>
                          <a:latin typeface="Times New Roman"/>
                          <a:ea typeface="Times New Roman"/>
                        </a:rPr>
                        <a:t>1</a:t>
                      </a:r>
                      <a:endParaRPr b="0" lang="ru-RU" sz="2000" spc="-1" strike="noStrike">
                        <a:latin typeface="Arial"/>
                      </a:endParaRPr>
                    </a:p>
                  </a:txBody>
                  <a:tcPr marL="25200" marR="2520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25200" rIns="25200">
                      <a:noAutofit/>
                    </a:bodyPr>
                    <a:p>
                      <a:pPr marL="301680" algn="ctr">
                        <a:lnSpc>
                          <a:spcPct val="100000"/>
                        </a:lnSpc>
                      </a:pPr>
                      <a:r>
                        <a:rPr b="1" lang="ru-RU" sz="2000" spc="-1" strike="noStrike">
                          <a:solidFill>
                            <a:srgbClr val="000000"/>
                          </a:solidFill>
                          <a:latin typeface="Times New Roman"/>
                          <a:ea typeface="Times New Roman"/>
                        </a:rPr>
                        <a:t>19 </a:t>
                      </a:r>
                      <a:endParaRPr b="0" lang="ru-RU" sz="2000" spc="-1" strike="noStrike">
                        <a:latin typeface="Arial"/>
                      </a:endParaRPr>
                    </a:p>
                    <a:p>
                      <a:pPr marL="301680" algn="ctr">
                        <a:lnSpc>
                          <a:spcPct val="100000"/>
                        </a:lnSpc>
                      </a:pPr>
                      <a:r>
                        <a:rPr b="1" lang="ru-RU" sz="2000" spc="-1" strike="noStrike">
                          <a:solidFill>
                            <a:srgbClr val="000000"/>
                          </a:solidFill>
                          <a:latin typeface="Times New Roman"/>
                          <a:ea typeface="Times New Roman"/>
                        </a:rPr>
                        <a:t>9 </a:t>
                      </a:r>
                      <a:endParaRPr b="0" lang="ru-RU" sz="2000" spc="-1" strike="noStrike">
                        <a:latin typeface="Arial"/>
                      </a:endParaRPr>
                    </a:p>
                    <a:p>
                      <a:pPr marL="301680" algn="ctr">
                        <a:lnSpc>
                          <a:spcPct val="100000"/>
                        </a:lnSpc>
                      </a:pPr>
                      <a:r>
                        <a:rPr b="1" lang="ru-RU" sz="2000" spc="-1" strike="noStrike">
                          <a:solidFill>
                            <a:srgbClr val="000000"/>
                          </a:solidFill>
                          <a:latin typeface="Times New Roman"/>
                          <a:ea typeface="Times New Roman"/>
                        </a:rPr>
                        <a:t>16</a:t>
                      </a:r>
                      <a:endParaRPr b="0" lang="ru-RU" sz="2000" spc="-1" strike="noStrike">
                        <a:latin typeface="Arial"/>
                      </a:endParaRPr>
                    </a:p>
                    <a:p>
                      <a:pPr marL="301680" algn="ctr">
                        <a:lnSpc>
                          <a:spcPct val="100000"/>
                        </a:lnSpc>
                      </a:pPr>
                      <a:r>
                        <a:rPr b="1" lang="ru-RU" sz="2000" spc="-1" strike="noStrike">
                          <a:solidFill>
                            <a:srgbClr val="000000"/>
                          </a:solidFill>
                          <a:latin typeface="Times New Roman"/>
                          <a:ea typeface="Times New Roman"/>
                        </a:rPr>
                        <a:t>15</a:t>
                      </a:r>
                      <a:endParaRPr b="0" lang="ru-RU" sz="2000" spc="-1" strike="noStrike">
                        <a:latin typeface="Arial"/>
                      </a:endParaRPr>
                    </a:p>
                    <a:p>
                      <a:pPr marL="301680" algn="ctr">
                        <a:lnSpc>
                          <a:spcPct val="100000"/>
                        </a:lnSpc>
                      </a:pPr>
                      <a:r>
                        <a:rPr b="1" lang="ru-RU" sz="2000" spc="-1" strike="noStrike">
                          <a:solidFill>
                            <a:srgbClr val="000000"/>
                          </a:solidFill>
                          <a:latin typeface="Times New Roman"/>
                          <a:ea typeface="Times New Roman"/>
                        </a:rPr>
                        <a:t>1</a:t>
                      </a:r>
                      <a:endParaRPr b="0" lang="ru-RU" sz="2000" spc="-1" strike="noStrike">
                        <a:latin typeface="Arial"/>
                      </a:endParaRPr>
                    </a:p>
                  </a:txBody>
                  <a:tcPr marL="25200" marR="2520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25200" rIns="25200">
                      <a:noAutofit/>
                    </a:bodyPr>
                    <a:p>
                      <a:pPr marL="304920" algn="ctr">
                        <a:lnSpc>
                          <a:spcPct val="100000"/>
                        </a:lnSpc>
                      </a:pPr>
                      <a:r>
                        <a:rPr b="1" lang="ru-RU" sz="2000" spc="-1" strike="noStrike">
                          <a:solidFill>
                            <a:srgbClr val="000000"/>
                          </a:solidFill>
                          <a:latin typeface="Times New Roman"/>
                          <a:ea typeface="Times New Roman"/>
                        </a:rPr>
                        <a:t>15 </a:t>
                      </a:r>
                      <a:endParaRPr b="0" lang="ru-RU" sz="2000" spc="-1" strike="noStrike">
                        <a:latin typeface="Arial"/>
                      </a:endParaRPr>
                    </a:p>
                    <a:p>
                      <a:pPr marL="304920" algn="ctr">
                        <a:lnSpc>
                          <a:spcPct val="100000"/>
                        </a:lnSpc>
                      </a:pPr>
                      <a:r>
                        <a:rPr b="1" lang="ru-RU" sz="2000" spc="-1" strike="noStrike">
                          <a:solidFill>
                            <a:srgbClr val="000000"/>
                          </a:solidFill>
                          <a:latin typeface="Times New Roman"/>
                          <a:ea typeface="Times New Roman"/>
                        </a:rPr>
                        <a:t>9</a:t>
                      </a:r>
                      <a:endParaRPr b="0" lang="ru-RU" sz="2000" spc="-1" strike="noStrike">
                        <a:latin typeface="Arial"/>
                      </a:endParaRPr>
                    </a:p>
                    <a:p>
                      <a:pPr marL="304920" algn="ctr">
                        <a:lnSpc>
                          <a:spcPct val="100000"/>
                        </a:lnSpc>
                      </a:pPr>
                      <a:r>
                        <a:rPr b="1" lang="ru-RU" sz="2000" spc="-1" strike="noStrike">
                          <a:solidFill>
                            <a:srgbClr val="000000"/>
                          </a:solidFill>
                          <a:latin typeface="Times New Roman"/>
                          <a:ea typeface="Times New Roman"/>
                        </a:rPr>
                        <a:t> </a:t>
                      </a:r>
                      <a:r>
                        <a:rPr b="1" lang="ru-RU" sz="2000" spc="-1" strike="noStrike">
                          <a:solidFill>
                            <a:srgbClr val="000000"/>
                          </a:solidFill>
                          <a:latin typeface="Times New Roman"/>
                          <a:ea typeface="Times New Roman"/>
                        </a:rPr>
                        <a:t>16 </a:t>
                      </a:r>
                      <a:endParaRPr b="0" lang="ru-RU" sz="2000" spc="-1" strike="noStrike">
                        <a:latin typeface="Arial"/>
                      </a:endParaRPr>
                    </a:p>
                    <a:p>
                      <a:pPr marL="304920" algn="ctr">
                        <a:lnSpc>
                          <a:spcPct val="100000"/>
                        </a:lnSpc>
                      </a:pPr>
                      <a:r>
                        <a:rPr b="1" lang="ru-RU" sz="2000" spc="-1" strike="noStrike">
                          <a:solidFill>
                            <a:srgbClr val="000000"/>
                          </a:solidFill>
                          <a:latin typeface="Times New Roman"/>
                          <a:ea typeface="Times New Roman"/>
                        </a:rPr>
                        <a:t>17 </a:t>
                      </a:r>
                      <a:endParaRPr b="0" lang="ru-RU" sz="2000" spc="-1" strike="noStrike">
                        <a:latin typeface="Arial"/>
                      </a:endParaRPr>
                    </a:p>
                    <a:p>
                      <a:pPr marL="304920" algn="ctr">
                        <a:lnSpc>
                          <a:spcPct val="100000"/>
                        </a:lnSpc>
                      </a:pPr>
                      <a:r>
                        <a:rPr b="1" lang="ru-RU" sz="2000" spc="-1" strike="noStrike">
                          <a:solidFill>
                            <a:srgbClr val="000000"/>
                          </a:solidFill>
                          <a:latin typeface="Times New Roman"/>
                          <a:ea typeface="Times New Roman"/>
                        </a:rPr>
                        <a:t>1</a:t>
                      </a:r>
                      <a:endParaRPr b="0" lang="ru-RU" sz="2000" spc="-1" strike="noStrike">
                        <a:latin typeface="Arial"/>
                      </a:endParaRPr>
                    </a:p>
                  </a:txBody>
                  <a:tcPr marL="25200" marR="25200">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r>
            </a:tbl>
          </a:graphicData>
        </a:graphic>
      </p:graphicFrame>
      <p:sp>
        <p:nvSpPr>
          <p:cNvPr id="167" name="CustomShape 3"/>
          <p:cNvSpPr/>
          <p:nvPr/>
        </p:nvSpPr>
        <p:spPr>
          <a:xfrm>
            <a:off x="214200" y="3090600"/>
            <a:ext cx="8714880" cy="3648600"/>
          </a:xfrm>
          <a:prstGeom prst="rect">
            <a:avLst/>
          </a:prstGeom>
          <a:noFill/>
          <a:ln w="9360">
            <a:noFill/>
          </a:ln>
        </p:spPr>
        <p:style>
          <a:lnRef idx="0"/>
          <a:fillRef idx="0"/>
          <a:effectRef idx="0"/>
          <a:fontRef idx="minor"/>
        </p:style>
        <p:txBody>
          <a:bodyPr lIns="90000" rIns="90000" tIns="45000" bIns="45000" anchor="ctr">
            <a:spAutoFit/>
          </a:bodyPr>
          <a:p>
            <a:pPr algn="just">
              <a:lnSpc>
                <a:spcPct val="80000"/>
              </a:lnSpc>
            </a:pPr>
            <a:r>
              <a:rPr b="1" i="1" lang="ru-RU" sz="1800" spc="-1" strike="noStrike">
                <a:solidFill>
                  <a:srgbClr val="ff0000"/>
                </a:solidFill>
                <a:latin typeface="Arial"/>
                <a:ea typeface="Times New Roman"/>
              </a:rPr>
              <a:t>Опікова хвороба </a:t>
            </a:r>
            <a:r>
              <a:rPr b="1" lang="ru-RU" sz="1800" spc="-1" strike="noStrike">
                <a:solidFill>
                  <a:srgbClr val="000000"/>
                </a:solidFill>
                <a:latin typeface="Arial"/>
                <a:ea typeface="Times New Roman"/>
              </a:rPr>
              <a:t>- це сукупність загальних розладів організму, що виникли при опіках ІІ-ІV ступенів із площею ушкодження більше 15% загальної поверхні. Вона проявляється опіковим шоком, гострим отруєнням (токсемією і септикотоксемією) та опіковим виснаженням організму.  </a:t>
            </a:r>
            <a:r>
              <a:rPr b="1" lang="ru-RU" sz="2000" spc="-1" strike="noStrike">
                <a:solidFill>
                  <a:srgbClr val="ff0000"/>
                </a:solidFill>
                <a:latin typeface="Calibri"/>
                <a:ea typeface="Times New Roman"/>
              </a:rPr>
              <a:t>Опікова хвороба перебігає стадійно. Розрізняють чотири її стадії:</a:t>
            </a:r>
            <a:endParaRPr b="0" lang="ru-RU" sz="2000" spc="-1" strike="noStrike">
              <a:latin typeface="Arial"/>
            </a:endParaRPr>
          </a:p>
          <a:p>
            <a:pPr marL="216000" indent="-215640" algn="just">
              <a:lnSpc>
                <a:spcPct val="80000"/>
              </a:lnSpc>
              <a:buClr>
                <a:srgbClr val="7030a0"/>
              </a:buClr>
              <a:buFont typeface="Wingdings" charset="2"/>
              <a:buChar char=""/>
            </a:pPr>
            <a:r>
              <a:rPr b="1" i="1" lang="ru-RU" sz="2000" spc="-1" strike="noStrike">
                <a:solidFill>
                  <a:srgbClr val="7030a0"/>
                </a:solidFill>
                <a:latin typeface="Calibri"/>
                <a:ea typeface="Times New Roman"/>
              </a:rPr>
              <a:t>стадія опікового шоку </a:t>
            </a:r>
            <a:r>
              <a:rPr b="1" lang="ru-RU" sz="2000" spc="-1" strike="noStrike">
                <a:solidFill>
                  <a:srgbClr val="000000"/>
                </a:solidFill>
                <a:latin typeface="Calibri"/>
                <a:ea typeface="Times New Roman"/>
              </a:rPr>
              <a:t>виникає в момент шоку і триває не більше двох діб;</a:t>
            </a:r>
            <a:endParaRPr b="0" lang="ru-RU" sz="2000" spc="-1" strike="noStrike">
              <a:latin typeface="Arial"/>
            </a:endParaRPr>
          </a:p>
          <a:p>
            <a:pPr marL="216000" indent="-215640" algn="just">
              <a:lnSpc>
                <a:spcPct val="80000"/>
              </a:lnSpc>
              <a:buClr>
                <a:srgbClr val="7030a0"/>
              </a:buClr>
              <a:buFont typeface="Wingdings" charset="2"/>
              <a:buChar char=""/>
            </a:pPr>
            <a:r>
              <a:rPr b="1" i="1" lang="ru-RU" sz="2000" spc="-1" strike="noStrike">
                <a:solidFill>
                  <a:srgbClr val="7030a0"/>
                </a:solidFill>
                <a:latin typeface="Calibri"/>
                <a:ea typeface="Times New Roman"/>
              </a:rPr>
              <a:t>стадія токсемії </a:t>
            </a:r>
            <a:r>
              <a:rPr b="1" lang="ru-RU" sz="2000" spc="-1" strike="noStrike">
                <a:solidFill>
                  <a:srgbClr val="000000"/>
                </a:solidFill>
                <a:latin typeface="Calibri"/>
                <a:ea typeface="Times New Roman"/>
              </a:rPr>
              <a:t>починається через кілька годин після шоку внаслідок всмоктування із опікової поверхні продуктів розпаду змертвілих тканин і бактеріальних токсинів;</a:t>
            </a:r>
            <a:endParaRPr b="0" lang="ru-RU" sz="2000" spc="-1" strike="noStrike">
              <a:latin typeface="Arial"/>
            </a:endParaRPr>
          </a:p>
          <a:p>
            <a:pPr marL="216000" indent="-215640" algn="just">
              <a:lnSpc>
                <a:spcPct val="80000"/>
              </a:lnSpc>
              <a:buClr>
                <a:srgbClr val="7030a0"/>
              </a:buClr>
              <a:buFont typeface="Wingdings" charset="2"/>
              <a:buChar char=""/>
            </a:pPr>
            <a:r>
              <a:rPr b="1" i="1" lang="ru-RU" sz="2000" spc="-1" strike="noStrike">
                <a:solidFill>
                  <a:srgbClr val="7030a0"/>
                </a:solidFill>
                <a:latin typeface="Calibri"/>
                <a:ea typeface="Times New Roman"/>
              </a:rPr>
              <a:t>стадія септикотоксемії </a:t>
            </a:r>
            <a:r>
              <a:rPr b="1" lang="ru-RU" sz="2000" spc="-1" strike="noStrike">
                <a:solidFill>
                  <a:srgbClr val="000000"/>
                </a:solidFill>
                <a:latin typeface="Calibri"/>
                <a:ea typeface="Times New Roman"/>
              </a:rPr>
              <a:t>виникає при нагноєнні опікових ран (на 12-15 день хвороби), коли бактерії та токсини всмоктуються в кров і виникає септичний стан;</a:t>
            </a:r>
            <a:endParaRPr b="0" lang="ru-RU" sz="2000" spc="-1" strike="noStrike">
              <a:latin typeface="Arial"/>
            </a:endParaRPr>
          </a:p>
          <a:p>
            <a:pPr marL="216000" indent="-215640" algn="just">
              <a:lnSpc>
                <a:spcPct val="80000"/>
              </a:lnSpc>
              <a:buClr>
                <a:srgbClr val="7030a0"/>
              </a:buClr>
              <a:buFont typeface="Wingdings" charset="2"/>
              <a:buChar char=""/>
            </a:pPr>
            <a:r>
              <a:rPr b="1" i="1" lang="ru-RU" sz="2000" spc="-1" strike="noStrike">
                <a:solidFill>
                  <a:srgbClr val="7030a0"/>
                </a:solidFill>
                <a:latin typeface="Calibri"/>
                <a:ea typeface="Times New Roman"/>
              </a:rPr>
              <a:t>стадія реконвалесценції (видужання), </a:t>
            </a:r>
            <a:r>
              <a:rPr b="1" lang="ru-RU" sz="2000" spc="-1" strike="noStrike">
                <a:solidFill>
                  <a:srgbClr val="000000"/>
                </a:solidFill>
                <a:latin typeface="Calibri"/>
                <a:ea typeface="Times New Roman"/>
              </a:rPr>
              <a:t>коли опікові рани загою­ються і функції організму поступово нормалізуються.</a:t>
            </a:r>
            <a:endParaRPr b="0" lang="ru-RU" sz="2000" spc="-1" strike="noStrike">
              <a:latin typeface="Arial"/>
            </a:endParaRPr>
          </a:p>
        </p:txBody>
      </p:sp>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68" name="Picture 2" descr=""/>
          <p:cNvPicPr/>
          <p:nvPr/>
        </p:nvPicPr>
        <p:blipFill>
          <a:blip r:embed="rId1"/>
          <a:srcRect l="21969" t="25399" r="22041" b="9178"/>
          <a:stretch/>
        </p:blipFill>
        <p:spPr>
          <a:xfrm>
            <a:off x="285840" y="428760"/>
            <a:ext cx="8500320" cy="5785920"/>
          </a:xfrm>
          <a:prstGeom prst="rect">
            <a:avLst/>
          </a:prstGeom>
          <a:ln w="9360">
            <a:noFill/>
          </a:ln>
        </p:spPr>
      </p:pic>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9" name="CustomShape 1"/>
          <p:cNvSpPr/>
          <p:nvPr/>
        </p:nvSpPr>
        <p:spPr>
          <a:xfrm>
            <a:off x="0" y="214200"/>
            <a:ext cx="8929080" cy="6428880"/>
          </a:xfrm>
          <a:prstGeom prst="rect">
            <a:avLst/>
          </a:prstGeom>
          <a:noFill/>
          <a:ln>
            <a:noFill/>
          </a:ln>
        </p:spPr>
        <p:style>
          <a:lnRef idx="0"/>
          <a:fillRef idx="0"/>
          <a:effectRef idx="0"/>
          <a:fontRef idx="minor"/>
        </p:style>
        <p:txBody>
          <a:bodyPr lIns="90000" rIns="90000" tIns="45000" bIns="45000">
            <a:normAutofit fontScale="1000"/>
          </a:bodyPr>
          <a:p>
            <a:pPr marL="343080" indent="-342360" algn="just">
              <a:lnSpc>
                <a:spcPct val="100000"/>
              </a:lnSpc>
              <a:buClr>
                <a:srgbClr val="ff0000"/>
              </a:buClr>
              <a:buFont typeface="Arial"/>
              <a:buChar char="•"/>
            </a:pPr>
            <a:r>
              <a:rPr b="1" lang="ru-RU" sz="9600" spc="-1" strike="noStrike">
                <a:solidFill>
                  <a:srgbClr val="ff0000"/>
                </a:solidFill>
                <a:latin typeface="Calibri"/>
              </a:rPr>
              <a:t>Перша медична допомога потерпілим при опіках </a:t>
            </a:r>
            <a:r>
              <a:rPr b="1" lang="ru-RU" sz="9600" spc="-1" strike="noStrike">
                <a:solidFill>
                  <a:srgbClr val="000000"/>
                </a:solidFill>
                <a:latin typeface="Calibri"/>
              </a:rPr>
              <a:t>полягає в:</a:t>
            </a:r>
            <a:endParaRPr b="0" lang="ru-RU" sz="9600" spc="-1" strike="noStrike">
              <a:latin typeface="Arial"/>
            </a:endParaRPr>
          </a:p>
          <a:p>
            <a:pPr marL="343080" indent="-342360" algn="just">
              <a:lnSpc>
                <a:spcPct val="100000"/>
              </a:lnSpc>
              <a:buClr>
                <a:srgbClr val="7030a0"/>
              </a:buClr>
              <a:buFont typeface="Wingdings" charset="2"/>
              <a:buChar char=""/>
            </a:pPr>
            <a:r>
              <a:rPr b="1" lang="ru-RU" sz="7200" spc="-1" strike="noStrike">
                <a:solidFill>
                  <a:srgbClr val="7030a0"/>
                </a:solidFill>
                <a:latin typeface="Calibri"/>
              </a:rPr>
              <a:t>гасінні палаючого одягу і запалювальних сумішей шляхом щільною укутування ковдрою, плащем, пальтом та іншими речами, закиданні палаючих ділянок снігом, піском, зануренням їх у воду; </a:t>
            </a:r>
            <a:endParaRPr b="0" lang="ru-RU" sz="7200" spc="-1" strike="noStrike">
              <a:latin typeface="Arial"/>
            </a:endParaRPr>
          </a:p>
          <a:p>
            <a:pPr marL="343080" indent="-342360" algn="just">
              <a:lnSpc>
                <a:spcPct val="100000"/>
              </a:lnSpc>
              <a:buClr>
                <a:srgbClr val="7030a0"/>
              </a:buClr>
              <a:buFont typeface="Wingdings" charset="2"/>
              <a:buChar char=""/>
            </a:pPr>
            <a:r>
              <a:rPr b="1" lang="ru-RU" sz="7200" spc="-1" strike="noStrike">
                <a:solidFill>
                  <a:srgbClr val="7030a0"/>
                </a:solidFill>
                <a:latin typeface="Calibri"/>
              </a:rPr>
              <a:t>накладанні на опікову рану первинної асептичної або спеціальної протиопікової пов'язки; </a:t>
            </a:r>
            <a:endParaRPr b="0" lang="ru-RU" sz="7200" spc="-1" strike="noStrike">
              <a:latin typeface="Arial"/>
            </a:endParaRPr>
          </a:p>
          <a:p>
            <a:pPr marL="343080" indent="-342360" algn="just">
              <a:lnSpc>
                <a:spcPct val="100000"/>
              </a:lnSpc>
              <a:buClr>
                <a:srgbClr val="7030a0"/>
              </a:buClr>
              <a:buFont typeface="Wingdings" charset="2"/>
              <a:buChar char=""/>
            </a:pPr>
            <a:r>
              <a:rPr b="1" lang="ru-RU" sz="7200" spc="-1" strike="noStrike">
                <a:solidFill>
                  <a:srgbClr val="7030a0"/>
                </a:solidFill>
                <a:latin typeface="Calibri"/>
              </a:rPr>
              <a:t>при зупинці дихання проводять штучну вентиляцію легень, при зупинці серця - непрямий масаж серця; </a:t>
            </a:r>
            <a:endParaRPr b="0" lang="ru-RU" sz="7200" spc="-1" strike="noStrike">
              <a:latin typeface="Arial"/>
            </a:endParaRPr>
          </a:p>
          <a:p>
            <a:pPr marL="343080" indent="-342360" algn="just">
              <a:lnSpc>
                <a:spcPct val="100000"/>
              </a:lnSpc>
              <a:buClr>
                <a:srgbClr val="7030a0"/>
              </a:buClr>
              <a:buFont typeface="Wingdings" charset="2"/>
              <a:buChar char=""/>
            </a:pPr>
            <a:r>
              <a:rPr b="1" lang="ru-RU" sz="7200" spc="-1" strike="noStrike">
                <a:solidFill>
                  <a:srgbClr val="7030a0"/>
                </a:solidFill>
                <a:latin typeface="Calibri"/>
              </a:rPr>
              <a:t>при великих опіках кінцівок - транспортну іммобілізацію; </a:t>
            </a:r>
            <a:endParaRPr b="0" lang="ru-RU" sz="7200" spc="-1" strike="noStrike">
              <a:latin typeface="Arial"/>
            </a:endParaRPr>
          </a:p>
          <a:p>
            <a:pPr marL="343080" indent="-342360" algn="just">
              <a:lnSpc>
                <a:spcPct val="100000"/>
              </a:lnSpc>
              <a:buClr>
                <a:srgbClr val="7030a0"/>
              </a:buClr>
              <a:buFont typeface="Wingdings" charset="2"/>
              <a:buChar char=""/>
            </a:pPr>
            <a:r>
              <a:rPr b="1" lang="ru-RU" sz="7200" spc="-1" strike="noStrike">
                <a:solidFill>
                  <a:srgbClr val="7030a0"/>
                </a:solidFill>
                <a:latin typeface="Calibri"/>
              </a:rPr>
              <a:t>укутують потерпілого для зігрівання його власним одягом; </a:t>
            </a:r>
            <a:endParaRPr b="0" lang="ru-RU" sz="7200" spc="-1" strike="noStrike">
              <a:latin typeface="Arial"/>
            </a:endParaRPr>
          </a:p>
          <a:p>
            <a:pPr marL="343080" indent="-342360" algn="just">
              <a:lnSpc>
                <a:spcPct val="100000"/>
              </a:lnSpc>
              <a:buClr>
                <a:srgbClr val="7030a0"/>
              </a:buClr>
              <a:buFont typeface="Wingdings" charset="2"/>
              <a:buChar char=""/>
            </a:pPr>
            <a:r>
              <a:rPr b="1" lang="ru-RU" sz="7200" spc="-1" strike="noStrike">
                <a:solidFill>
                  <a:srgbClr val="7030a0"/>
                </a:solidFill>
                <a:latin typeface="Calibri"/>
              </a:rPr>
              <a:t>дають гарячий міцний чай, соляно-лужну суміш (на 1 л води 1 чайна ложка кухонної солі й 1/2 чайної ложки питної соди).</a:t>
            </a:r>
            <a:endParaRPr b="0" lang="ru-RU" sz="7200" spc="-1" strike="noStrike">
              <a:latin typeface="Arial"/>
            </a:endParaRPr>
          </a:p>
          <a:p>
            <a:pPr algn="just">
              <a:lnSpc>
                <a:spcPct val="100000"/>
              </a:lnSpc>
            </a:pPr>
            <a:endParaRPr b="0" lang="ru-RU" sz="7200" spc="-1" strike="noStrike">
              <a:latin typeface="Arial"/>
            </a:endParaRPr>
          </a:p>
          <a:p>
            <a:pPr marL="343080" indent="-342360" algn="just">
              <a:lnSpc>
                <a:spcPct val="100000"/>
              </a:lnSpc>
              <a:buClr>
                <a:srgbClr val="000000"/>
              </a:buClr>
              <a:buFont typeface="Arial"/>
              <a:buChar char="•"/>
            </a:pPr>
            <a:r>
              <a:rPr b="1" lang="ru-RU" sz="7200" spc="-1" strike="noStrike">
                <a:solidFill>
                  <a:srgbClr val="000000"/>
                </a:solidFill>
                <a:latin typeface="Calibri"/>
              </a:rPr>
              <a:t>Хворих з опіками госпіталізують в </a:t>
            </a:r>
            <a:r>
              <a:rPr b="1" lang="ru-RU" sz="7200" spc="-1" strike="noStrike">
                <a:solidFill>
                  <a:srgbClr val="7030a0"/>
                </a:solidFill>
                <a:latin typeface="Calibri"/>
              </a:rPr>
              <a:t>опікові відділення</a:t>
            </a:r>
            <a:r>
              <a:rPr b="1" lang="ru-RU" sz="7200" spc="-1" strike="noStrike">
                <a:solidFill>
                  <a:srgbClr val="000000"/>
                </a:solidFill>
                <a:latin typeface="Calibri"/>
              </a:rPr>
              <a:t>, </a:t>
            </a:r>
            <a:r>
              <a:rPr b="1" lang="ru-RU" sz="7200" spc="-1" strike="noStrike">
                <a:solidFill>
                  <a:srgbClr val="ff0000"/>
                </a:solidFill>
                <a:latin typeface="Calibri"/>
              </a:rPr>
              <a:t>при наявності шоку </a:t>
            </a:r>
            <a:r>
              <a:rPr b="1" lang="ru-RU" sz="7200" spc="-1" strike="noStrike">
                <a:solidFill>
                  <a:srgbClr val="000000"/>
                </a:solidFill>
                <a:latin typeface="Calibri"/>
              </a:rPr>
              <a:t>- у реанімаційні палати, дають зволожений кисень, вводять до 4-5 л рідини за добу. </a:t>
            </a:r>
            <a:r>
              <a:rPr b="1" lang="ru-RU" sz="7200" spc="-1" strike="noStrike">
                <a:solidFill>
                  <a:srgbClr val="7030a0"/>
                </a:solidFill>
                <a:latin typeface="Calibri"/>
              </a:rPr>
              <a:t>Для потерпілих з опіками значної площі </a:t>
            </a:r>
            <a:r>
              <a:rPr b="1" lang="ru-RU" sz="7200" spc="-1" strike="noStrike">
                <a:solidFill>
                  <a:srgbClr val="000000"/>
                </a:solidFill>
                <a:latin typeface="Calibri"/>
              </a:rPr>
              <a:t>заповнюють листок динамічного спостереження, в якому через кожні 2 год записують артеріальний тиск, частоту пульсу і дихання, температуру тіла, кількість виділеної сечі, випитої рідини, наявність блювоти. Щоб зменшити спрагу, дають соляно-лужну суміш, мінеральну воду. їжа повинна бути калорійною, багатою на білки й вітаміни. Протягом дня двічі міняють білизну, часто перевертають хворого в ліжку, роблять дихальну гігієнічну гімнастику. Проводять вологе прибирання палати з використанням антисептиків, після цього включають бактерицидні лампи. Хворих, у яких виникло нагноєння опікової поверхні, ізолюють в окремі палати. Ін'єкції та перев'язки виконують окремими шприцами та інструментами. Білизну замочують у 9% розчині хлораміну, інструменти - у 6% розчині перекису водню або в 5% розчині кислоти. У па­латах включають бактерицидні лампи через кожні 3 години. Усі ці заходи прискорюють видужання хворих.</a:t>
            </a:r>
            <a:endParaRPr b="0" lang="ru-RU" sz="7200" spc="-1" strike="noStrike">
              <a:latin typeface="Arial"/>
            </a:endParaRPr>
          </a:p>
          <a:p>
            <a:pPr>
              <a:lnSpc>
                <a:spcPct val="100000"/>
              </a:lnSpc>
              <a:spcBef>
                <a:spcPts val="641"/>
              </a:spcBef>
            </a:pPr>
            <a:endParaRPr b="0" lang="ru-RU" sz="7200" spc="-1" strike="noStrike">
              <a:latin typeface="Arial"/>
            </a:endParaRPr>
          </a:p>
        </p:txBody>
      </p: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0" name="CustomShape 1"/>
          <p:cNvSpPr/>
          <p:nvPr/>
        </p:nvSpPr>
        <p:spPr>
          <a:xfrm>
            <a:off x="214200" y="0"/>
            <a:ext cx="8643240" cy="1499400"/>
          </a:xfrm>
          <a:prstGeom prst="rect">
            <a:avLst/>
          </a:prstGeom>
          <a:noFill/>
          <a:ln>
            <a:noFill/>
          </a:ln>
        </p:spPr>
        <p:style>
          <a:lnRef idx="0"/>
          <a:fillRef idx="0"/>
          <a:effectRef idx="0"/>
          <a:fontRef idx="minor"/>
        </p:style>
        <p:txBody>
          <a:bodyPr lIns="90000" rIns="90000" tIns="45000" bIns="45000" anchor="ctr">
            <a:noAutofit/>
          </a:bodyPr>
          <a:p>
            <a:pPr algn="just">
              <a:lnSpc>
                <a:spcPct val="100000"/>
              </a:lnSpc>
            </a:pPr>
            <a:r>
              <a:rPr b="1" lang="ru-RU" sz="2000" spc="-1" strike="noStrike">
                <a:solidFill>
                  <a:srgbClr val="ff0000"/>
                </a:solidFill>
                <a:latin typeface="Calibri"/>
              </a:rPr>
              <a:t>2. Основні ознаки ушкоджень організму людини при дії низьких температур, перша медична допомога. </a:t>
            </a:r>
            <a:r>
              <a:rPr b="1" i="1" lang="ru-RU" sz="2000" spc="-1" strike="noStrike">
                <a:solidFill>
                  <a:srgbClr val="ff0000"/>
                </a:solidFill>
                <a:latin typeface="Calibri"/>
              </a:rPr>
              <a:t>Відмороження</a:t>
            </a:r>
            <a:r>
              <a:rPr b="1" lang="ru-RU" sz="2000" spc="-1" strike="noStrike">
                <a:solidFill>
                  <a:srgbClr val="ff0000"/>
                </a:solidFill>
                <a:latin typeface="Calibri"/>
              </a:rPr>
              <a:t>. Ступені відмороження. Невідкладна допомога при відмороженні. </a:t>
            </a:r>
            <a:r>
              <a:rPr b="1" i="1" lang="ru-RU" sz="2000" spc="-1" strike="noStrike">
                <a:solidFill>
                  <a:srgbClr val="ff0000"/>
                </a:solidFill>
                <a:latin typeface="Calibri"/>
              </a:rPr>
              <a:t>Замерзання</a:t>
            </a:r>
            <a:r>
              <a:rPr b="1" lang="ru-RU" sz="2000" spc="-1" strike="noStrike">
                <a:solidFill>
                  <a:srgbClr val="ff0000"/>
                </a:solidFill>
                <a:latin typeface="Calibri"/>
              </a:rPr>
              <a:t>. Невідкладна допомога при замерзанні. Озноб. </a:t>
            </a:r>
            <a:endParaRPr b="0" lang="ru-RU" sz="2000" spc="-1" strike="noStrike">
              <a:latin typeface="Arial"/>
            </a:endParaRPr>
          </a:p>
        </p:txBody>
      </p:sp>
      <p:sp>
        <p:nvSpPr>
          <p:cNvPr id="171" name="CustomShape 2"/>
          <p:cNvSpPr/>
          <p:nvPr/>
        </p:nvSpPr>
        <p:spPr>
          <a:xfrm>
            <a:off x="285840" y="1643040"/>
            <a:ext cx="8643240" cy="5214240"/>
          </a:xfrm>
          <a:prstGeom prst="rect">
            <a:avLst/>
          </a:prstGeom>
          <a:noFill/>
          <a:ln>
            <a:noFill/>
          </a:ln>
        </p:spPr>
        <p:style>
          <a:lnRef idx="0"/>
          <a:fillRef idx="0"/>
          <a:effectRef idx="0"/>
          <a:fontRef idx="minor"/>
        </p:style>
        <p:txBody>
          <a:bodyPr lIns="90000" rIns="90000" tIns="45000" bIns="45000">
            <a:normAutofit fontScale="11000"/>
          </a:bodyPr>
          <a:p>
            <a:pPr marL="343080" indent="-342360" algn="just">
              <a:lnSpc>
                <a:spcPct val="100000"/>
              </a:lnSpc>
              <a:spcBef>
                <a:spcPts val="1179"/>
              </a:spcBef>
              <a:buClr>
                <a:srgbClr val="7030a0"/>
              </a:buClr>
              <a:buFont typeface="Arial"/>
              <a:buChar char="•"/>
            </a:pPr>
            <a:r>
              <a:rPr b="1" i="1" lang="ru-RU" sz="5900" spc="-1" strike="noStrike">
                <a:solidFill>
                  <a:srgbClr val="7030a0"/>
                </a:solidFill>
                <a:latin typeface="Calibri"/>
              </a:rPr>
              <a:t>Замерзання</a:t>
            </a:r>
            <a:r>
              <a:rPr b="1" i="1" lang="ru-RU" sz="4600" spc="-1" strike="noStrike">
                <a:solidFill>
                  <a:srgbClr val="000000"/>
                </a:solidFill>
                <a:latin typeface="Calibri"/>
              </a:rPr>
              <a:t> </a:t>
            </a:r>
            <a:r>
              <a:rPr b="1" lang="ru-RU" sz="4600" spc="-1" strike="noStrike">
                <a:solidFill>
                  <a:srgbClr val="000000"/>
                </a:solidFill>
                <a:latin typeface="Calibri"/>
              </a:rPr>
              <a:t>- це порушення всіх життєвих функцій організму, аж до повного їх припинення, яке настає під впливом низької температури. Переохолодження організму залежить від багатьох факторів: фізіологічного стану організму, адаптації його до низької температури, віку потерпілого, пори року, швидкості охолодження тощо. Кінцевою причиною смерті від замерзання вважають тканинну гіпоксію й аноксію.</a:t>
            </a:r>
            <a:endParaRPr b="0" lang="ru-RU" sz="4600" spc="-1" strike="noStrike">
              <a:latin typeface="Arial"/>
            </a:endParaRPr>
          </a:p>
          <a:p>
            <a:pPr marL="343080" indent="-342360" algn="just">
              <a:lnSpc>
                <a:spcPct val="100000"/>
              </a:lnSpc>
              <a:spcBef>
                <a:spcPts val="921"/>
              </a:spcBef>
              <a:buClr>
                <a:srgbClr val="000000"/>
              </a:buClr>
              <a:buFont typeface="Arial"/>
              <a:buChar char="•"/>
            </a:pPr>
            <a:r>
              <a:rPr b="1" lang="ru-RU" sz="4600" spc="-1" strike="noStrike">
                <a:solidFill>
                  <a:srgbClr val="000000"/>
                </a:solidFill>
                <a:latin typeface="Calibri"/>
              </a:rPr>
              <a:t>При температурі тіла близько +25 °С настає гіпоксія мозку й порушення функцій дихання та серцебиття.</a:t>
            </a:r>
            <a:endParaRPr b="0" lang="ru-RU" sz="4600" spc="-1" strike="noStrike">
              <a:latin typeface="Arial"/>
            </a:endParaRPr>
          </a:p>
          <a:p>
            <a:pPr marL="343080" indent="-342360" algn="just">
              <a:lnSpc>
                <a:spcPct val="100000"/>
              </a:lnSpc>
              <a:spcBef>
                <a:spcPts val="1020"/>
              </a:spcBef>
              <a:buClr>
                <a:srgbClr val="ff0000"/>
              </a:buClr>
              <a:buFont typeface="Arial"/>
              <a:buChar char="•"/>
            </a:pPr>
            <a:r>
              <a:rPr b="1" i="1" lang="ru-RU" sz="5100" spc="-1" strike="noStrike">
                <a:solidFill>
                  <a:srgbClr val="ff0000"/>
                </a:solidFill>
                <a:latin typeface="Calibri"/>
              </a:rPr>
              <a:t>Клініка.</a:t>
            </a:r>
            <a:r>
              <a:rPr b="1" i="1" lang="ru-RU" sz="4600" spc="-1" strike="noStrike">
                <a:solidFill>
                  <a:srgbClr val="ff0000"/>
                </a:solidFill>
                <a:latin typeface="Calibri"/>
              </a:rPr>
              <a:t> </a:t>
            </a:r>
            <a:r>
              <a:rPr b="1" lang="ru-RU" sz="4600" spc="-1" strike="noStrike">
                <a:solidFill>
                  <a:srgbClr val="000000"/>
                </a:solidFill>
                <a:latin typeface="Calibri"/>
              </a:rPr>
              <a:t>При замерзанні, у першу чергу, відбувається розлад функції мозку через гіпоксію, внаслідок чого ще більше порушується терморегуляція. Спостерігається напруження, тремтіння м'язів, розлад координації рухів, розвивається м'язова слабкість, випадають зорові, слухові й больові реакції. Дихання стає неглибоким, свідомість втрачається, серце скорочується слабко, пульс зникає поступово, припиняються життєві функції, і настає смерть.</a:t>
            </a:r>
            <a:endParaRPr b="0" lang="ru-RU" sz="4600" spc="-1" strike="noStrike">
              <a:latin typeface="Arial"/>
            </a:endParaRPr>
          </a:p>
        </p:txBody>
      </p:sp>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2" name="CustomShape 1"/>
          <p:cNvSpPr/>
          <p:nvPr/>
        </p:nvSpPr>
        <p:spPr>
          <a:xfrm>
            <a:off x="214200" y="285840"/>
            <a:ext cx="8714880" cy="6357240"/>
          </a:xfrm>
          <a:prstGeom prst="rect">
            <a:avLst/>
          </a:prstGeom>
          <a:noFill/>
          <a:ln>
            <a:noFill/>
          </a:ln>
        </p:spPr>
        <p:style>
          <a:lnRef idx="0"/>
          <a:fillRef idx="0"/>
          <a:effectRef idx="0"/>
          <a:fontRef idx="minor"/>
        </p:style>
        <p:txBody>
          <a:bodyPr lIns="90000" rIns="90000" tIns="45000" bIns="45000">
            <a:noAutofit/>
          </a:bodyPr>
          <a:p>
            <a:pPr marL="343080" indent="-342360" algn="just">
              <a:lnSpc>
                <a:spcPct val="80000"/>
              </a:lnSpc>
              <a:buClr>
                <a:srgbClr val="000000"/>
              </a:buClr>
              <a:buFont typeface="Arial"/>
              <a:buChar char="•"/>
            </a:pPr>
            <a:r>
              <a:rPr b="1" lang="ru-RU" sz="2200" spc="-1" strike="noStrike">
                <a:solidFill>
                  <a:srgbClr val="000000"/>
                </a:solidFill>
                <a:latin typeface="Calibri"/>
              </a:rPr>
              <a:t>При замерзанні розрізняють </a:t>
            </a:r>
            <a:r>
              <a:rPr b="1" lang="ru-RU" sz="2400" spc="-1" strike="noStrike">
                <a:solidFill>
                  <a:srgbClr val="ff0000"/>
                </a:solidFill>
                <a:latin typeface="Calibri"/>
              </a:rPr>
              <a:t>три стадії патологічних змін</a:t>
            </a:r>
            <a:r>
              <a:rPr b="1" lang="ru-RU" sz="2200" spc="-1" strike="noStrike">
                <a:solidFill>
                  <a:srgbClr val="000000"/>
                </a:solidFill>
                <a:latin typeface="Calibri"/>
              </a:rPr>
              <a:t>: </a:t>
            </a:r>
            <a:endParaRPr b="0" lang="ru-RU" sz="2200" spc="-1" strike="noStrike">
              <a:latin typeface="Arial"/>
            </a:endParaRPr>
          </a:p>
          <a:p>
            <a:pPr marL="343080" indent="-342360" algn="just">
              <a:lnSpc>
                <a:spcPct val="80000"/>
              </a:lnSpc>
              <a:buClr>
                <a:srgbClr val="7030a0"/>
              </a:buClr>
              <a:buFont typeface="Arial"/>
              <a:buChar char="•"/>
            </a:pPr>
            <a:r>
              <a:rPr b="1" i="1" lang="ru-RU" sz="2200" spc="-1" strike="noStrike">
                <a:solidFill>
                  <a:srgbClr val="7030a0"/>
                </a:solidFill>
                <a:latin typeface="Calibri"/>
              </a:rPr>
              <a:t>стадія адинамії, ступорозного стану й судомна стадія</a:t>
            </a:r>
            <a:r>
              <a:rPr b="1" lang="ru-RU" sz="2200" spc="-1" strike="noStrike">
                <a:solidFill>
                  <a:srgbClr val="000000"/>
                </a:solidFill>
                <a:latin typeface="Calibri"/>
              </a:rPr>
              <a:t>.</a:t>
            </a:r>
            <a:endParaRPr b="0" lang="ru-RU" sz="2200" spc="-1" strike="noStrike">
              <a:latin typeface="Arial"/>
            </a:endParaRPr>
          </a:p>
          <a:p>
            <a:pPr marL="343080" indent="-342360" algn="just">
              <a:lnSpc>
                <a:spcPct val="80000"/>
              </a:lnSpc>
              <a:buClr>
                <a:srgbClr val="7030a0"/>
              </a:buClr>
              <a:buFont typeface="Arial"/>
              <a:buChar char="•"/>
            </a:pPr>
            <a:r>
              <a:rPr b="1" i="1" lang="ru-RU" sz="2400" spc="-1" strike="noStrike">
                <a:solidFill>
                  <a:srgbClr val="7030a0"/>
                </a:solidFill>
                <a:latin typeface="Calibri"/>
              </a:rPr>
              <a:t>Стадія адинамії</a:t>
            </a:r>
            <a:r>
              <a:rPr b="1" lang="ru-RU" sz="2200" spc="-1" strike="noStrike">
                <a:solidFill>
                  <a:srgbClr val="000000"/>
                </a:solidFill>
                <a:latin typeface="Calibri"/>
              </a:rPr>
              <a:t>. На початку замерзання суб'єктивно виникає почуття втоми, скутості, сонливості, ослаблення пам'яті. Об'єктивно спостерігається блідість покривів із синюшним відтінком; скандована мова. Температура тіла падає до 34-35 (за деякими даними - 30-32) °С, пульс до 50-60 ударів за хвилину.</a:t>
            </a:r>
            <a:endParaRPr b="0" lang="ru-RU" sz="2200" spc="-1" strike="noStrike">
              <a:latin typeface="Arial"/>
            </a:endParaRPr>
          </a:p>
          <a:p>
            <a:pPr algn="just">
              <a:lnSpc>
                <a:spcPct val="80000"/>
              </a:lnSpc>
            </a:pPr>
            <a:r>
              <a:rPr b="1" i="1" lang="ru-RU" sz="2400" spc="-1" strike="noStrike">
                <a:solidFill>
                  <a:srgbClr val="7030a0"/>
                </a:solidFill>
                <a:latin typeface="Calibri"/>
                <a:ea typeface="Microsoft YaHei"/>
              </a:rPr>
              <a:t>Ступорозний ступінь </a:t>
            </a:r>
            <a:r>
              <a:rPr b="1" lang="ru-RU" sz="2200" spc="-1" strike="noStrike">
                <a:solidFill>
                  <a:srgbClr val="000000"/>
                </a:solidFill>
                <a:latin typeface="Calibri"/>
                <a:ea typeface="Microsoft YaHei"/>
              </a:rPr>
              <a:t>замерзання характеризується пригніченням свідомості, сонливістю, скутістю рухів, серцевою аритмією, розладом дихання (неглибоке й рідке), затримкою сечовипускання, маскоподібним обличчям, дизартрією. Температура тіла знижується до 31-32 (</a:t>
            </a:r>
            <a:r>
              <a:rPr b="1" lang="ru-RU" sz="2200" spc="-1" strike="noStrike">
                <a:solidFill>
                  <a:srgbClr val="000000"/>
                </a:solidFill>
                <a:latin typeface="Calibri"/>
              </a:rPr>
              <a:t>за деякими даними - 28-30) °С, пульс 40-50 ударів за хвилину.</a:t>
            </a:r>
            <a:endParaRPr b="0" lang="ru-RU" sz="2200" spc="-1" strike="noStrike">
              <a:latin typeface="Arial"/>
            </a:endParaRPr>
          </a:p>
          <a:p>
            <a:pPr algn="just">
              <a:lnSpc>
                <a:spcPct val="80000"/>
              </a:lnSpc>
            </a:pPr>
            <a:r>
              <a:rPr b="1" lang="ru-RU" sz="2200" spc="-1" strike="noStrike">
                <a:solidFill>
                  <a:srgbClr val="000000"/>
                </a:solidFill>
                <a:latin typeface="Calibri"/>
                <a:ea typeface="Microsoft YaHei"/>
              </a:rPr>
              <a:t>При </a:t>
            </a:r>
            <a:r>
              <a:rPr b="1" i="1" lang="ru-RU" sz="2400" spc="-1" strike="noStrike">
                <a:solidFill>
                  <a:srgbClr val="7030a0"/>
                </a:solidFill>
                <a:latin typeface="Calibri"/>
                <a:ea typeface="Microsoft YaHei"/>
              </a:rPr>
              <a:t>судомній стадії </a:t>
            </a:r>
            <a:r>
              <a:rPr b="1" lang="ru-RU" sz="2200" spc="-1" strike="noStrike">
                <a:solidFill>
                  <a:srgbClr val="000000"/>
                </a:solidFill>
                <a:latin typeface="Calibri"/>
                <a:ea typeface="Microsoft YaHei"/>
              </a:rPr>
              <a:t>спостерігається відсутність свідомості, судоми, заклякання, западання очних яблук, повіки незімкнуті, зіниці звужені, майже не реагують на світло. Температура тіла нижче 30 (</a:t>
            </a:r>
            <a:r>
              <a:rPr b="1" lang="ru-RU" sz="2200" spc="-1" strike="noStrike">
                <a:solidFill>
                  <a:srgbClr val="000000"/>
                </a:solidFill>
                <a:latin typeface="Calibri"/>
              </a:rPr>
              <a:t>за деякими даними - 28) °С, пульс 30-40 ударів за хвилину, визначається важко й лише на сонних і стегнових артеріях. Дихання різко уповільнене (3-4 рази за хвилину), інколи відсутнє.</a:t>
            </a:r>
            <a:endParaRPr b="0" lang="ru-RU" sz="2200" spc="-1" strike="noStrike">
              <a:latin typeface="Arial"/>
            </a:endParaRPr>
          </a:p>
          <a:p>
            <a:pPr marL="343080" indent="-342360" algn="just">
              <a:lnSpc>
                <a:spcPct val="80000"/>
              </a:lnSpc>
              <a:buClr>
                <a:srgbClr val="000000"/>
              </a:buClr>
              <a:buFont typeface="Arial"/>
              <a:buChar char="•"/>
            </a:pPr>
            <a:r>
              <a:rPr b="1" lang="ru-RU" sz="2200" spc="-1" strike="noStrike">
                <a:solidFill>
                  <a:srgbClr val="000000"/>
                </a:solidFill>
                <a:latin typeface="Calibri"/>
              </a:rPr>
              <a:t>Людина, замерзаючи, згинає кінцівки, вигинається лежачи або сидячи. Якщо смерть від замерзання настає протягом 6 годин, оживлення ще можливе і прогноз сприятливий.</a:t>
            </a:r>
            <a:endParaRPr b="0" lang="ru-RU" sz="2200" spc="-1" strike="noStrike">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8" name="CustomShape 1"/>
          <p:cNvSpPr/>
          <p:nvPr/>
        </p:nvSpPr>
        <p:spPr>
          <a:xfrm>
            <a:off x="642960" y="142920"/>
            <a:ext cx="8182800" cy="356400"/>
          </a:xfrm>
          <a:prstGeom prst="rect">
            <a:avLst/>
          </a:prstGeom>
          <a:noFill/>
          <a:ln>
            <a:noFill/>
          </a:ln>
        </p:spPr>
        <p:style>
          <a:lnRef idx="0"/>
          <a:fillRef idx="0"/>
          <a:effectRef idx="0"/>
          <a:fontRef idx="minor"/>
        </p:style>
        <p:txBody>
          <a:bodyPr lIns="90000" rIns="90000" tIns="45000" bIns="45000" anchor="ctr">
            <a:normAutofit fontScale="32000"/>
          </a:bodyPr>
          <a:p>
            <a:pPr algn="ctr">
              <a:lnSpc>
                <a:spcPct val="100000"/>
              </a:lnSpc>
            </a:pPr>
            <a:r>
              <a:rPr b="1" lang="ru-RU" sz="4400" spc="-1" strike="noStrike">
                <a:solidFill>
                  <a:srgbClr val="ff0000"/>
                </a:solidFill>
                <a:latin typeface="Calibri"/>
              </a:rPr>
              <a:t>План</a:t>
            </a:r>
            <a:endParaRPr b="0" lang="ru-RU" sz="4400" spc="-1" strike="noStrike">
              <a:latin typeface="Arial"/>
            </a:endParaRPr>
          </a:p>
        </p:txBody>
      </p:sp>
      <p:sp>
        <p:nvSpPr>
          <p:cNvPr id="139" name="CustomShape 2"/>
          <p:cNvSpPr/>
          <p:nvPr/>
        </p:nvSpPr>
        <p:spPr>
          <a:xfrm>
            <a:off x="357120" y="571320"/>
            <a:ext cx="8357400" cy="6071400"/>
          </a:xfrm>
          <a:prstGeom prst="rect">
            <a:avLst/>
          </a:prstGeom>
          <a:noFill/>
          <a:ln>
            <a:noFill/>
          </a:ln>
        </p:spPr>
        <p:style>
          <a:lnRef idx="0"/>
          <a:fillRef idx="0"/>
          <a:effectRef idx="0"/>
          <a:fontRef idx="minor"/>
        </p:style>
        <p:txBody>
          <a:bodyPr lIns="90000" rIns="90000" tIns="45000" bIns="45000">
            <a:noAutofit/>
          </a:bodyPr>
          <a:p>
            <a:pPr marL="343080" indent="-342360" algn="just">
              <a:lnSpc>
                <a:spcPct val="100000"/>
              </a:lnSpc>
              <a:spcBef>
                <a:spcPts val="360"/>
              </a:spcBef>
              <a:buClr>
                <a:srgbClr val="000000"/>
              </a:buClr>
              <a:buFont typeface="Arial"/>
              <a:buChar char="•"/>
            </a:pPr>
            <a:r>
              <a:rPr b="1" lang="ru-RU" sz="1800" spc="-1" strike="noStrike">
                <a:solidFill>
                  <a:srgbClr val="000000"/>
                </a:solidFill>
                <a:latin typeface="Calibri"/>
              </a:rPr>
              <a:t>1. </a:t>
            </a:r>
            <a:r>
              <a:rPr b="1" i="1" lang="ru-RU" sz="1800" spc="-1" strike="noStrike">
                <a:solidFill>
                  <a:srgbClr val="000000"/>
                </a:solidFill>
                <a:latin typeface="Calibri"/>
              </a:rPr>
              <a:t>Опіки</a:t>
            </a:r>
            <a:r>
              <a:rPr b="0" lang="ru-RU" sz="1800" spc="-1" strike="noStrike">
                <a:solidFill>
                  <a:srgbClr val="000000"/>
                </a:solidFill>
                <a:latin typeface="Calibri"/>
              </a:rPr>
              <a:t> як наслідок ушкодження різними факторами. Термічні опіки, їх ступені. Опіки, види, клінічна картина та невідкладна допомога. Поняття про опікову хворобу. </a:t>
            </a:r>
            <a:endParaRPr b="0" lang="ru-RU" sz="1800" spc="-1" strike="noStrike">
              <a:latin typeface="Arial"/>
            </a:endParaRPr>
          </a:p>
          <a:p>
            <a:pPr marL="343080" indent="-342360" algn="just">
              <a:lnSpc>
                <a:spcPct val="100000"/>
              </a:lnSpc>
              <a:spcBef>
                <a:spcPts val="360"/>
              </a:spcBef>
              <a:buClr>
                <a:srgbClr val="000000"/>
              </a:buClr>
              <a:buFont typeface="Arial"/>
              <a:buChar char="•"/>
            </a:pPr>
            <a:r>
              <a:rPr b="1" lang="ru-RU" sz="1800" spc="-1" strike="noStrike">
                <a:solidFill>
                  <a:srgbClr val="000000"/>
                </a:solidFill>
                <a:latin typeface="Calibri"/>
              </a:rPr>
              <a:t>2. </a:t>
            </a:r>
            <a:r>
              <a:rPr b="0" lang="ru-RU" sz="1800" spc="-1" strike="noStrike">
                <a:solidFill>
                  <a:srgbClr val="000000"/>
                </a:solidFill>
                <a:latin typeface="Calibri"/>
              </a:rPr>
              <a:t>Основні ознаки ушкоджень організму людини при дії низьких температур, перша медична допомога. </a:t>
            </a:r>
            <a:r>
              <a:rPr b="1" i="1" lang="ru-RU" sz="1800" spc="-1" strike="noStrike">
                <a:solidFill>
                  <a:srgbClr val="000000"/>
                </a:solidFill>
                <a:latin typeface="Calibri"/>
              </a:rPr>
              <a:t>Відмороження</a:t>
            </a:r>
            <a:r>
              <a:rPr b="0" lang="ru-RU" sz="1800" spc="-1" strike="noStrike">
                <a:solidFill>
                  <a:srgbClr val="000000"/>
                </a:solidFill>
                <a:latin typeface="Calibri"/>
              </a:rPr>
              <a:t>. Ступені відмороження. Невідкладна допомога при відмороженні. </a:t>
            </a:r>
            <a:r>
              <a:rPr b="1" i="1" lang="ru-RU" sz="1800" spc="-1" strike="noStrike">
                <a:solidFill>
                  <a:srgbClr val="000000"/>
                </a:solidFill>
                <a:latin typeface="Calibri"/>
              </a:rPr>
              <a:t>Замерзання</a:t>
            </a:r>
            <a:r>
              <a:rPr b="0" lang="ru-RU" sz="1800" spc="-1" strike="noStrike">
                <a:solidFill>
                  <a:srgbClr val="000000"/>
                </a:solidFill>
                <a:latin typeface="Calibri"/>
              </a:rPr>
              <a:t>. Невідкладна допомога при замерзанні. Озноб. </a:t>
            </a:r>
            <a:endParaRPr b="0" lang="ru-RU" sz="1800" spc="-1" strike="noStrike">
              <a:latin typeface="Arial"/>
            </a:endParaRPr>
          </a:p>
          <a:p>
            <a:pPr marL="343080" indent="-342360" algn="just">
              <a:lnSpc>
                <a:spcPct val="100000"/>
              </a:lnSpc>
              <a:spcBef>
                <a:spcPts val="360"/>
              </a:spcBef>
              <a:buClr>
                <a:srgbClr val="000000"/>
              </a:buClr>
              <a:buFont typeface="Arial"/>
              <a:buChar char="•"/>
            </a:pPr>
            <a:r>
              <a:rPr b="1" i="1" lang="ru-RU" sz="1800" spc="-1" strike="noStrike">
                <a:solidFill>
                  <a:srgbClr val="000000"/>
                </a:solidFill>
                <a:latin typeface="Calibri"/>
              </a:rPr>
              <a:t>3. Електротравма</a:t>
            </a:r>
            <a:r>
              <a:rPr b="0" lang="ru-RU" sz="1800" spc="-1" strike="noStrike">
                <a:solidFill>
                  <a:srgbClr val="000000"/>
                </a:solidFill>
                <a:latin typeface="Calibri"/>
              </a:rPr>
              <a:t>. П'ять ступенів наслідків ураження електричним струмом. Ураження струмом високої напруги. Місцеві та загальні ознаки при ураженні електричним струмом та блискавкою. Схема надання невідкладної допомоги при поразці блискавкою. Перша допомога при електротравмі. </a:t>
            </a:r>
            <a:endParaRPr b="0" lang="ru-RU" sz="1800" spc="-1" strike="noStrike">
              <a:latin typeface="Arial"/>
            </a:endParaRPr>
          </a:p>
          <a:p>
            <a:pPr marL="343080" indent="-342360" algn="just">
              <a:lnSpc>
                <a:spcPct val="100000"/>
              </a:lnSpc>
              <a:spcBef>
                <a:spcPts val="360"/>
              </a:spcBef>
              <a:buClr>
                <a:srgbClr val="000000"/>
              </a:buClr>
              <a:buFont typeface="Arial"/>
              <a:buChar char="•"/>
            </a:pPr>
            <a:r>
              <a:rPr b="1" i="1" lang="ru-RU" sz="1800" spc="-1" strike="noStrike">
                <a:solidFill>
                  <a:srgbClr val="000000"/>
                </a:solidFill>
                <a:latin typeface="Calibri"/>
              </a:rPr>
              <a:t>4. Утоплення</a:t>
            </a:r>
            <a:r>
              <a:rPr b="0" lang="ru-RU" sz="1800" spc="-1" strike="noStrike">
                <a:solidFill>
                  <a:srgbClr val="000000"/>
                </a:solidFill>
                <a:latin typeface="Calibri"/>
              </a:rPr>
              <a:t>. Механізми розвитку термінального стану при втопленні. Істинне втоплення, асфіксичне втоплення, синкопальне утоплення. Утоплення в прісній воді. Утоплення в морській воді. Перша допомога при утопленні. Схема надання першої медичної допомоги при істинному ("синьому") утопленні. Надання невідкладної допомоги при «білому» утопленні. </a:t>
            </a:r>
            <a:endParaRPr b="0" lang="ru-RU" sz="1800" spc="-1" strike="noStrike">
              <a:latin typeface="Arial"/>
            </a:endParaRPr>
          </a:p>
          <a:p>
            <a:pPr marL="343080" indent="-342360" algn="just">
              <a:lnSpc>
                <a:spcPct val="100000"/>
              </a:lnSpc>
              <a:spcBef>
                <a:spcPts val="360"/>
              </a:spcBef>
              <a:buClr>
                <a:srgbClr val="000000"/>
              </a:buClr>
              <a:buFont typeface="Arial"/>
              <a:buChar char="•"/>
            </a:pPr>
            <a:r>
              <a:rPr b="1" i="1" lang="ru-RU" sz="1800" spc="-1" strike="noStrike">
                <a:solidFill>
                  <a:srgbClr val="000000"/>
                </a:solidFill>
                <a:latin typeface="Calibri"/>
              </a:rPr>
              <a:t>5. Тепловий і сонячний удар</a:t>
            </a:r>
            <a:r>
              <a:rPr b="0" lang="ru-RU" sz="1800" spc="-1" strike="noStrike">
                <a:solidFill>
                  <a:srgbClr val="000000"/>
                </a:solidFill>
                <a:latin typeface="Calibri"/>
              </a:rPr>
              <a:t>, їх причини, ознаки, перша допомога. </a:t>
            </a:r>
            <a:endParaRPr b="0" lang="ru-RU" sz="1800" spc="-1" strike="noStrike">
              <a:latin typeface="Arial"/>
            </a:endParaRPr>
          </a:p>
          <a:p>
            <a:pPr marL="343080" indent="-342360" algn="just">
              <a:lnSpc>
                <a:spcPct val="100000"/>
              </a:lnSpc>
              <a:spcBef>
                <a:spcPts val="360"/>
              </a:spcBef>
              <a:buClr>
                <a:srgbClr val="000000"/>
              </a:buClr>
              <a:buFont typeface="Arial"/>
              <a:buChar char="•"/>
            </a:pPr>
            <a:r>
              <a:rPr b="1" i="1" lang="ru-RU" sz="1800" spc="-1" strike="noStrike">
                <a:solidFill>
                  <a:srgbClr val="000000"/>
                </a:solidFill>
                <a:latin typeface="Calibri"/>
              </a:rPr>
              <a:t>6. Радіаційні ураження</a:t>
            </a:r>
            <a:r>
              <a:rPr b="0" lang="ru-RU" sz="1800" spc="-1" strike="noStrike">
                <a:solidFill>
                  <a:srgbClr val="000000"/>
                </a:solidFill>
                <a:latin typeface="Calibri"/>
              </a:rPr>
              <a:t>. </a:t>
            </a:r>
            <a:endParaRPr b="0" lang="ru-RU" sz="1800" spc="-1" strike="noStrike">
              <a:latin typeface="Arial"/>
            </a:endParaRPr>
          </a:p>
          <a:p>
            <a:pPr marL="343080" indent="-342360" algn="just">
              <a:lnSpc>
                <a:spcPct val="100000"/>
              </a:lnSpc>
              <a:spcBef>
                <a:spcPts val="360"/>
              </a:spcBef>
              <a:buClr>
                <a:srgbClr val="000000"/>
              </a:buClr>
              <a:buFont typeface="Arial"/>
              <a:buChar char="•"/>
            </a:pPr>
            <a:r>
              <a:rPr b="1" i="1" lang="ru-RU" sz="1800" spc="-1" strike="noStrike">
                <a:solidFill>
                  <a:srgbClr val="000000"/>
                </a:solidFill>
                <a:latin typeface="Calibri"/>
              </a:rPr>
              <a:t>7. Укуси тварин</a:t>
            </a:r>
            <a:r>
              <a:rPr b="0" lang="ru-RU" sz="1800" spc="-1" strike="noStrike">
                <a:solidFill>
                  <a:srgbClr val="000000"/>
                </a:solidFill>
                <a:latin typeface="Calibri"/>
              </a:rPr>
              <a:t> (собак, павуків, бджіл, змій тощо), ознаки, причини та перша допомога.</a:t>
            </a:r>
            <a:endParaRPr b="0" lang="ru-RU" sz="1800" spc="-1" strike="noStrike">
              <a:latin typeface="Arial"/>
            </a:endParaRPr>
          </a:p>
          <a:p>
            <a:pPr>
              <a:lnSpc>
                <a:spcPct val="100000"/>
              </a:lnSpc>
              <a:spcBef>
                <a:spcPts val="400"/>
              </a:spcBef>
            </a:pPr>
            <a:endParaRPr b="0" lang="ru-RU" sz="1800" spc="-1" strike="noStrike">
              <a:latin typeface="Arial"/>
            </a:endParaRPr>
          </a:p>
        </p:txBody>
      </p:sp>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3" name="CustomShape 1"/>
          <p:cNvSpPr/>
          <p:nvPr/>
        </p:nvSpPr>
        <p:spPr>
          <a:xfrm>
            <a:off x="214200" y="214200"/>
            <a:ext cx="8714880" cy="6357240"/>
          </a:xfrm>
          <a:prstGeom prst="rect">
            <a:avLst/>
          </a:prstGeom>
          <a:noFill/>
          <a:ln>
            <a:noFill/>
          </a:ln>
        </p:spPr>
        <p:style>
          <a:lnRef idx="0"/>
          <a:fillRef idx="0"/>
          <a:effectRef idx="0"/>
          <a:fontRef idx="minor"/>
        </p:style>
        <p:txBody>
          <a:bodyPr lIns="90000" rIns="90000" tIns="45000" bIns="45000">
            <a:normAutofit fontScale="34000"/>
          </a:bodyPr>
          <a:p>
            <a:pPr marL="343080" indent="-342360" algn="ctr">
              <a:lnSpc>
                <a:spcPct val="100000"/>
              </a:lnSpc>
              <a:buClr>
                <a:srgbClr val="ff0000"/>
              </a:buClr>
              <a:buFont typeface="Arial"/>
              <a:buChar char="•"/>
            </a:pPr>
            <a:r>
              <a:rPr b="1" i="1" lang="ru-RU" sz="4000" spc="-1" strike="noStrike">
                <a:solidFill>
                  <a:srgbClr val="ff0000"/>
                </a:solidFill>
                <a:latin typeface="Calibri"/>
              </a:rPr>
              <a:t>Перша долікарська допомога. </a:t>
            </a:r>
            <a:endParaRPr b="0" lang="ru-RU" sz="4000" spc="-1" strike="noStrike">
              <a:latin typeface="Arial"/>
            </a:endParaRPr>
          </a:p>
          <a:p>
            <a:pPr marL="343080" indent="-342360" algn="just">
              <a:lnSpc>
                <a:spcPct val="100000"/>
              </a:lnSpc>
              <a:buClr>
                <a:srgbClr val="000000"/>
              </a:buClr>
              <a:buFont typeface="Arial"/>
              <a:buChar char="•"/>
            </a:pPr>
            <a:r>
              <a:rPr b="1" lang="ru-RU" sz="3200" spc="-1" strike="noStrike">
                <a:solidFill>
                  <a:srgbClr val="000000"/>
                </a:solidFill>
                <a:latin typeface="Calibri"/>
              </a:rPr>
              <a:t>Усі потерпілі, незалежно від стадії загального охолодження, повинні бути </a:t>
            </a:r>
            <a:r>
              <a:rPr b="1" lang="ru-RU" sz="3200" spc="-1" strike="noStrike">
                <a:solidFill>
                  <a:srgbClr val="7030a0"/>
                </a:solidFill>
                <a:latin typeface="Calibri"/>
              </a:rPr>
              <a:t>госпіталізовані</a:t>
            </a:r>
            <a:r>
              <a:rPr b="1" lang="ru-RU" sz="3200" spc="-1" strike="noStrike">
                <a:solidFill>
                  <a:srgbClr val="000000"/>
                </a:solidFill>
                <a:latin typeface="Calibri"/>
              </a:rPr>
              <a:t>. Треба мати на увазі, що потерпілі з легким ступенем замерзання можуть відмовлятися від госпіталізації, оскільки неадекватно оцінюють свій стан.</a:t>
            </a:r>
            <a:endParaRPr b="0" lang="ru-RU" sz="3200" spc="-1" strike="noStrike">
              <a:latin typeface="Arial"/>
            </a:endParaRPr>
          </a:p>
          <a:p>
            <a:pPr marL="343080" indent="-342360" algn="just">
              <a:lnSpc>
                <a:spcPct val="100000"/>
              </a:lnSpc>
            </a:pPr>
            <a:endParaRPr b="0" lang="ru-RU" sz="3200" spc="-1" strike="noStrike">
              <a:latin typeface="Arial"/>
            </a:endParaRPr>
          </a:p>
          <a:p>
            <a:pPr marL="343080" indent="-342360" algn="just">
              <a:lnSpc>
                <a:spcPct val="100000"/>
              </a:lnSpc>
              <a:buClr>
                <a:srgbClr val="000000"/>
              </a:buClr>
              <a:buFont typeface="Arial"/>
              <a:buChar char="•"/>
            </a:pPr>
            <a:r>
              <a:rPr b="1" lang="ru-RU" sz="3200" spc="-1" strike="noStrike">
                <a:solidFill>
                  <a:srgbClr val="000000"/>
                </a:solidFill>
                <a:latin typeface="Calibri"/>
              </a:rPr>
              <a:t>Головним принципом надання першої долікарської допомоги при загальному охолодженні є </a:t>
            </a:r>
            <a:r>
              <a:rPr b="1" lang="ru-RU" sz="3200" spc="-1" strike="noStrike">
                <a:solidFill>
                  <a:srgbClr val="7030a0"/>
                </a:solidFill>
                <a:latin typeface="Calibri"/>
              </a:rPr>
              <a:t>зігрівання</a:t>
            </a:r>
            <a:r>
              <a:rPr b="1" lang="ru-RU" sz="3200" spc="-1" strike="noStrike">
                <a:solidFill>
                  <a:srgbClr val="000000"/>
                </a:solidFill>
                <a:latin typeface="Calibri"/>
              </a:rPr>
              <a:t>. Повноцінне і швидке зігрівання на догоспітальному етапі важко виконати. Необхідно насамперед припинити дію подальшого охолодження організму. Потерпілого заносять до приміщення, автомобіля, закутують ковдрами, знімають мокрий одяг. Ні в якому разі не можна залишати його на вулиці. Треба напоїти гарячим чаєм. Не можна давати алкоголю! Він гальмує реакцію центральної нервової системи і сприяє ще більшій втраті організмом тепла.</a:t>
            </a:r>
            <a:endParaRPr b="0" lang="ru-RU" sz="3200" spc="-1" strike="noStrike">
              <a:latin typeface="Arial"/>
            </a:endParaRPr>
          </a:p>
          <a:p>
            <a:pPr marL="343080" indent="-342360" algn="just">
              <a:lnSpc>
                <a:spcPct val="100000"/>
              </a:lnSpc>
            </a:pPr>
            <a:endParaRPr b="0" lang="ru-RU" sz="3200" spc="-1" strike="noStrike">
              <a:latin typeface="Arial"/>
            </a:endParaRPr>
          </a:p>
          <a:p>
            <a:pPr marL="343080" indent="-342360" algn="just">
              <a:lnSpc>
                <a:spcPct val="100000"/>
              </a:lnSpc>
              <a:buClr>
                <a:srgbClr val="000000"/>
              </a:buClr>
              <a:buFont typeface="Arial"/>
              <a:buChar char="•"/>
            </a:pPr>
            <a:r>
              <a:rPr b="1" lang="ru-RU" sz="3200" spc="-1" strike="noStrike">
                <a:solidFill>
                  <a:srgbClr val="000000"/>
                </a:solidFill>
                <a:latin typeface="Calibri"/>
              </a:rPr>
              <a:t>Якщо є можливість, то потерпілого потрібно зігріти у ванні при температурі води +37-38 °С. Дають краплі кордіаміну, валокордину, краплі Зеленіна та інші серцеві препарати. Після ванни проводиться масаж кінцівок і всього тіла. Хворого кладуть у тепле ліжко, дають гарячу їжу, каву або чай, зігрівають грілками, електрообігрівачами.</a:t>
            </a:r>
            <a:endParaRPr b="0" lang="ru-RU" sz="3200" spc="-1" strike="noStrike">
              <a:latin typeface="Arial"/>
            </a:endParaRPr>
          </a:p>
        </p:txBody>
      </p:sp>
    </p:spTree>
  </p:cSld>
  <mc:AlternateContent>
    <mc:Choice Requires="p14">
      <p:transition spd="slow" p14:dur="2000"/>
    </mc:Choice>
    <mc:Fallback>
      <p:transition spd="slow"/>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4" name="CustomShape 1"/>
          <p:cNvSpPr/>
          <p:nvPr/>
        </p:nvSpPr>
        <p:spPr>
          <a:xfrm>
            <a:off x="214200" y="142920"/>
            <a:ext cx="8714880" cy="6714360"/>
          </a:xfrm>
          <a:prstGeom prst="rect">
            <a:avLst/>
          </a:prstGeom>
          <a:noFill/>
          <a:ln>
            <a:noFill/>
          </a:ln>
        </p:spPr>
        <p:style>
          <a:lnRef idx="0"/>
          <a:fillRef idx="0"/>
          <a:effectRef idx="0"/>
          <a:fontRef idx="minor"/>
        </p:style>
        <p:txBody>
          <a:bodyPr lIns="90000" rIns="90000" tIns="45000" bIns="45000">
            <a:normAutofit fontScale="64000"/>
          </a:bodyPr>
          <a:p>
            <a:pPr marL="343080" indent="-342360" algn="just">
              <a:lnSpc>
                <a:spcPct val="100000"/>
              </a:lnSpc>
              <a:buClr>
                <a:srgbClr val="7030a0"/>
              </a:buClr>
              <a:buFont typeface="Arial"/>
              <a:buChar char="•"/>
            </a:pPr>
            <a:r>
              <a:rPr b="1" lang="ru-RU" sz="2800" spc="-1" strike="noStrike">
                <a:solidFill>
                  <a:srgbClr val="7030a0"/>
                </a:solidFill>
                <a:latin typeface="Calibri"/>
              </a:rPr>
              <a:t>Замерзання може супроводжуватися такими ускладненнями:</a:t>
            </a:r>
            <a:r>
              <a:rPr b="1" lang="ru-RU" sz="2800" spc="-1" strike="noStrike">
                <a:solidFill>
                  <a:srgbClr val="000000"/>
                </a:solidFill>
                <a:latin typeface="Calibri"/>
              </a:rPr>
              <a:t> </a:t>
            </a:r>
            <a:endParaRPr b="0" lang="ru-RU" sz="2800" spc="-1" strike="noStrike">
              <a:latin typeface="Arial"/>
            </a:endParaRPr>
          </a:p>
          <a:p>
            <a:pPr marL="343080" indent="-342360" algn="just">
              <a:lnSpc>
                <a:spcPct val="100000"/>
              </a:lnSpc>
              <a:buClr>
                <a:srgbClr val="000000"/>
              </a:buClr>
              <a:buFont typeface="Wingdings" charset="2"/>
              <a:buChar char=""/>
            </a:pPr>
            <a:r>
              <a:rPr b="1" lang="ru-RU" sz="2200" spc="-1" strike="noStrike">
                <a:solidFill>
                  <a:srgbClr val="000000"/>
                </a:solidFill>
                <a:latin typeface="Calibri"/>
              </a:rPr>
              <a:t>відмороженням кінцівок, </a:t>
            </a:r>
            <a:endParaRPr b="0" lang="ru-RU" sz="2200" spc="-1" strike="noStrike">
              <a:latin typeface="Arial"/>
            </a:endParaRPr>
          </a:p>
          <a:p>
            <a:pPr marL="343080" indent="-342360" algn="just">
              <a:lnSpc>
                <a:spcPct val="100000"/>
              </a:lnSpc>
              <a:buClr>
                <a:srgbClr val="000000"/>
              </a:buClr>
              <a:buFont typeface="Wingdings" charset="2"/>
              <a:buChar char=""/>
            </a:pPr>
            <a:r>
              <a:rPr b="1" lang="ru-RU" sz="2200" spc="-1" strike="noStrike">
                <a:solidFill>
                  <a:srgbClr val="000000"/>
                </a:solidFill>
                <a:latin typeface="Calibri"/>
              </a:rPr>
              <a:t>пневмонією, </a:t>
            </a:r>
            <a:endParaRPr b="0" lang="ru-RU" sz="2200" spc="-1" strike="noStrike">
              <a:latin typeface="Arial"/>
            </a:endParaRPr>
          </a:p>
          <a:p>
            <a:pPr marL="343080" indent="-342360" algn="just">
              <a:lnSpc>
                <a:spcPct val="100000"/>
              </a:lnSpc>
              <a:buClr>
                <a:srgbClr val="000000"/>
              </a:buClr>
              <a:buFont typeface="Wingdings" charset="2"/>
              <a:buChar char=""/>
            </a:pPr>
            <a:r>
              <a:rPr b="1" lang="ru-RU" sz="2200" spc="-1" strike="noStrike">
                <a:solidFill>
                  <a:srgbClr val="000000"/>
                </a:solidFill>
                <a:latin typeface="Calibri"/>
              </a:rPr>
              <a:t>загостренням туберкульозу та ін.</a:t>
            </a:r>
            <a:endParaRPr b="0" lang="ru-RU" sz="2200" spc="-1" strike="noStrike">
              <a:latin typeface="Arial"/>
            </a:endParaRPr>
          </a:p>
          <a:p>
            <a:pPr marL="343080" indent="-342360" algn="just">
              <a:lnSpc>
                <a:spcPct val="100000"/>
              </a:lnSpc>
              <a:buClr>
                <a:srgbClr val="000000"/>
              </a:buClr>
              <a:buFont typeface="Arial"/>
              <a:buChar char="•"/>
            </a:pPr>
            <a:r>
              <a:rPr b="1" lang="ru-RU" sz="2200" spc="-1" strike="noStrike">
                <a:solidFill>
                  <a:srgbClr val="000000"/>
                </a:solidFill>
                <a:latin typeface="Calibri"/>
              </a:rPr>
              <a:t>Найкращими профілактичними заходами проти замерзання є наявність теплого зручного одягу і взуття; вчасна гаряча їжа й відпочинок; виконання фізичних вправ і тренування при низькій температурі.</a:t>
            </a:r>
            <a:endParaRPr b="0" lang="ru-RU" sz="2200" spc="-1" strike="noStrike">
              <a:latin typeface="Arial"/>
            </a:endParaRPr>
          </a:p>
          <a:p>
            <a:pPr marL="343080" indent="-342360" algn="just">
              <a:lnSpc>
                <a:spcPct val="100000"/>
              </a:lnSpc>
              <a:buClr>
                <a:srgbClr val="ff0000"/>
              </a:buClr>
              <a:buFont typeface="Arial"/>
              <a:buChar char="•"/>
            </a:pPr>
            <a:r>
              <a:rPr b="1" i="1" lang="ru-RU" sz="2800" spc="-1" strike="noStrike">
                <a:solidFill>
                  <a:srgbClr val="ff0000"/>
                </a:solidFill>
                <a:latin typeface="Calibri"/>
              </a:rPr>
              <a:t>Відмороженнями</a:t>
            </a:r>
            <a:r>
              <a:rPr b="1" i="1" lang="ru-RU" sz="2800" spc="-1" strike="noStrike">
                <a:solidFill>
                  <a:srgbClr val="000000"/>
                </a:solidFill>
                <a:latin typeface="Calibri"/>
              </a:rPr>
              <a:t> </a:t>
            </a:r>
            <a:r>
              <a:rPr b="1" lang="ru-RU" sz="2800" spc="-1" strike="noStrike">
                <a:solidFill>
                  <a:srgbClr val="000000"/>
                </a:solidFill>
                <a:latin typeface="Calibri"/>
              </a:rPr>
              <a:t>називають ушкодження тканин, які </a:t>
            </a:r>
            <a:r>
              <a:rPr b="1" lang="ru-RU" sz="2500" spc="-1" strike="noStrike">
                <a:solidFill>
                  <a:srgbClr val="000000"/>
                </a:solidFill>
                <a:latin typeface="Calibri"/>
              </a:rPr>
              <a:t>виникають внаслідок дії низької температури. </a:t>
            </a:r>
            <a:endParaRPr b="0" lang="ru-RU" sz="2500" spc="-1" strike="noStrike">
              <a:latin typeface="Arial"/>
            </a:endParaRPr>
          </a:p>
          <a:p>
            <a:pPr marL="343080" indent="-342360" algn="just">
              <a:lnSpc>
                <a:spcPct val="100000"/>
              </a:lnSpc>
              <a:buClr>
                <a:srgbClr val="000000"/>
              </a:buClr>
              <a:buFont typeface="Arial"/>
              <a:buChar char="•"/>
            </a:pPr>
            <a:r>
              <a:rPr b="1" lang="ru-RU" sz="2500" spc="-1" strike="noStrike">
                <a:solidFill>
                  <a:srgbClr val="000000"/>
                </a:solidFill>
                <a:latin typeface="Calibri"/>
              </a:rPr>
              <a:t>Відмороження виникає при тривалому перебуванні людини в умовах низької температури і при порушенні терморегуляції в організмі. Найчастіше ушкоджуються від­криті частини тіла (ніс, вухо) та кінцівки.</a:t>
            </a:r>
            <a:endParaRPr b="0" lang="ru-RU" sz="2500" spc="-1" strike="noStrike">
              <a:latin typeface="Arial"/>
            </a:endParaRPr>
          </a:p>
          <a:p>
            <a:pPr marL="343080" indent="-342360" algn="just">
              <a:lnSpc>
                <a:spcPct val="100000"/>
              </a:lnSpc>
              <a:buClr>
                <a:srgbClr val="000000"/>
              </a:buClr>
              <a:buFont typeface="Arial"/>
              <a:buChar char="•"/>
            </a:pPr>
            <a:r>
              <a:rPr b="1" lang="ru-RU" sz="2500" spc="-1" strike="noStrike">
                <a:solidFill>
                  <a:srgbClr val="000000"/>
                </a:solidFill>
                <a:latin typeface="Calibri"/>
              </a:rPr>
              <a:t>Ступінь тяжкості місцевого охолодження залежить від умов, у яких воно проходило, від стану потерпілого. Найчастіше відмороження виникають при високій вологості повітря і швидкому вітрі, причому навіть при температурі +6-8 °С. Прискорюють обмороження тісне взуття, робота без рукавиць. Найчастіше зазнають дії холоду люди, які страждають на судинні захворювання, авітаміноз, ослаблені недоїданням або хронічною хворобою, тяжкою фізичною працею. Незважаючи на посилене теплоутворення при охолодженні організму, тепловіддача інтенсивно зростає, що призводить до порушення теплового балансу. При тривалій дії холоду падає температура тіла, а потім і окремих органів.</a:t>
            </a:r>
            <a:endParaRPr b="0" lang="ru-RU" sz="2500" spc="-1" strike="noStrike">
              <a:latin typeface="Arial"/>
            </a:endParaRPr>
          </a:p>
          <a:p>
            <a:pPr algn="just">
              <a:lnSpc>
                <a:spcPct val="100000"/>
              </a:lnSpc>
            </a:pPr>
            <a:endParaRPr b="0" lang="ru-RU" sz="2500" spc="-1" strike="noStrike">
              <a:latin typeface="Arial"/>
            </a:endParaRPr>
          </a:p>
          <a:p>
            <a:pPr>
              <a:lnSpc>
                <a:spcPct val="100000"/>
              </a:lnSpc>
              <a:spcBef>
                <a:spcPts val="641"/>
              </a:spcBef>
            </a:pPr>
            <a:endParaRPr b="0" lang="ru-RU" sz="2500" spc="-1" strike="noStrike">
              <a:latin typeface="Arial"/>
            </a:endParaRPr>
          </a:p>
        </p:txBody>
      </p:sp>
    </p:spTree>
  </p:cSld>
  <mc:AlternateContent>
    <mc:Choice Requires="p14">
      <p:transition spd="slow" p14:dur="2000"/>
    </mc:Choice>
    <mc:Fallback>
      <p:transition spd="slow"/>
    </mc:Fallback>
  </mc:AlternateContent>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5" name="CustomShape 1"/>
          <p:cNvSpPr/>
          <p:nvPr/>
        </p:nvSpPr>
        <p:spPr>
          <a:xfrm>
            <a:off x="214200" y="214200"/>
            <a:ext cx="8500320" cy="6285960"/>
          </a:xfrm>
          <a:prstGeom prst="rect">
            <a:avLst/>
          </a:prstGeom>
          <a:noFill/>
          <a:ln>
            <a:noFill/>
          </a:ln>
        </p:spPr>
        <p:style>
          <a:lnRef idx="0"/>
          <a:fillRef idx="0"/>
          <a:effectRef idx="0"/>
          <a:fontRef idx="minor"/>
        </p:style>
        <p:txBody>
          <a:bodyPr lIns="90000" rIns="90000" tIns="45000" bIns="45000">
            <a:normAutofit fontScale="18000"/>
          </a:bodyPr>
          <a:p>
            <a:pPr marL="343080" indent="-342360" algn="just">
              <a:lnSpc>
                <a:spcPct val="100000"/>
              </a:lnSpc>
              <a:spcBef>
                <a:spcPts val="760"/>
              </a:spcBef>
              <a:buClr>
                <a:srgbClr val="000000"/>
              </a:buClr>
              <a:buFont typeface="Arial"/>
              <a:buChar char="•"/>
            </a:pPr>
            <a:r>
              <a:rPr b="1" lang="ru-RU" sz="3800" spc="-1" strike="noStrike">
                <a:solidFill>
                  <a:srgbClr val="000000"/>
                </a:solidFill>
                <a:latin typeface="Calibri"/>
              </a:rPr>
              <a:t>Близько 90% усіх відморожень локалізуються на кінцівках, здебільшого на пальцях ноги, які залежно від часу дії низької температури можуть сприяти виникненню озноблення, відмороження і замерзання.</a:t>
            </a:r>
            <a:endParaRPr b="0" lang="ru-RU" sz="3800" spc="-1" strike="noStrike">
              <a:latin typeface="Arial"/>
            </a:endParaRPr>
          </a:p>
          <a:p>
            <a:pPr marL="343080" indent="-342360" algn="just">
              <a:lnSpc>
                <a:spcPct val="100000"/>
              </a:lnSpc>
              <a:spcBef>
                <a:spcPts val="760"/>
              </a:spcBef>
              <a:buClr>
                <a:srgbClr val="000000"/>
              </a:buClr>
              <a:buFont typeface="Arial"/>
              <a:buChar char="•"/>
            </a:pPr>
            <a:r>
              <a:rPr b="1" lang="ru-RU" sz="3800" spc="-1" strike="noStrike">
                <a:solidFill>
                  <a:srgbClr val="000000"/>
                </a:solidFill>
                <a:latin typeface="Calibri"/>
              </a:rPr>
              <a:t>Озноблення спостерігається при повторній дії низької температури на кінцеві частини тіла (пальці рук і ніг, кінчик носа, вушні раковини та ін.). Внаслідок охолодження на цих ділянках розвиваються дистрофічні зміни шкіри, які проявляються застійною гіперемією і набряком. Після короткочасного повторного охолодження на місці набряклих і почервонілих тканин відбувається болісне свербіння і лущення шкіри.</a:t>
            </a:r>
            <a:endParaRPr b="0" lang="ru-RU" sz="3800" spc="-1" strike="noStrike">
              <a:latin typeface="Arial"/>
            </a:endParaRPr>
          </a:p>
          <a:p>
            <a:pPr marL="343080" indent="-342360" algn="just">
              <a:lnSpc>
                <a:spcPct val="100000"/>
              </a:lnSpc>
              <a:spcBef>
                <a:spcPts val="760"/>
              </a:spcBef>
              <a:buClr>
                <a:srgbClr val="000000"/>
              </a:buClr>
              <a:buFont typeface="Arial"/>
              <a:buChar char="•"/>
            </a:pPr>
            <a:r>
              <a:rPr b="1" lang="ru-RU" sz="3800" spc="-1" strike="noStrike">
                <a:solidFill>
                  <a:srgbClr val="000000"/>
                </a:solidFill>
                <a:latin typeface="Calibri"/>
              </a:rPr>
              <a:t>Відмороження характеризується різним ступенем дистрофічних і дегенеративних явищ, змін, які виникають у кінцевих частинах тіла. Тривале охолодження кінцівок призводить до ушкодження нервових закінчень і до розладу кровообігу, іноді з його припиненням. Чим нижча температура і триваліший час дії низької температури на організм, тим частіше і швидше виникає відмороження. Однак відомо, що відмороження може спостерігатися і при температурі вище 0 °С — так звана траншейна ступня - виникає у людей, які перебувають у нерухомому стані (снайпери) при наявності мокрого взуття і одягу, у робітників на земляних роботах.</a:t>
            </a:r>
            <a:endParaRPr b="0" lang="ru-RU" sz="3800" spc="-1" strike="noStrike">
              <a:latin typeface="Arial"/>
            </a:endParaRPr>
          </a:p>
          <a:p>
            <a:pPr algn="just">
              <a:lnSpc>
                <a:spcPct val="100000"/>
              </a:lnSpc>
              <a:spcBef>
                <a:spcPts val="641"/>
              </a:spcBef>
            </a:pPr>
            <a:endParaRPr b="0" lang="ru-RU" sz="3800" spc="-1" strike="noStrike">
              <a:latin typeface="Arial"/>
            </a:endParaRPr>
          </a:p>
          <a:p>
            <a:pPr>
              <a:lnSpc>
                <a:spcPct val="100000"/>
              </a:lnSpc>
              <a:spcBef>
                <a:spcPts val="641"/>
              </a:spcBef>
            </a:pPr>
            <a:endParaRPr b="0" lang="ru-RU" sz="3800" spc="-1" strike="noStrike">
              <a:latin typeface="Arial"/>
            </a:endParaRPr>
          </a:p>
        </p:txBody>
      </p:sp>
    </p:spTree>
  </p:cSld>
  <mc:AlternateContent>
    <mc:Choice Requires="p14">
      <p:transition spd="slow" p14:dur="2000"/>
    </mc:Choice>
    <mc:Fallback>
      <p:transition spd="slow"/>
    </mc:Fallback>
  </mc:AlternateContent>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6" name="CustomShape 1"/>
          <p:cNvSpPr/>
          <p:nvPr/>
        </p:nvSpPr>
        <p:spPr>
          <a:xfrm>
            <a:off x="357120" y="500040"/>
            <a:ext cx="8429040" cy="5928480"/>
          </a:xfrm>
          <a:prstGeom prst="rect">
            <a:avLst/>
          </a:prstGeom>
          <a:noFill/>
          <a:ln>
            <a:noFill/>
          </a:ln>
        </p:spPr>
        <p:style>
          <a:lnRef idx="0"/>
          <a:fillRef idx="0"/>
          <a:effectRef idx="0"/>
          <a:fontRef idx="minor"/>
        </p:style>
        <p:txBody>
          <a:bodyPr lIns="90000" rIns="90000" tIns="45000" bIns="45000">
            <a:normAutofit fontScale="97000"/>
          </a:bodyPr>
          <a:p>
            <a:pPr marL="343080" indent="-342360" algn="just">
              <a:lnSpc>
                <a:spcPct val="100000"/>
              </a:lnSpc>
              <a:spcBef>
                <a:spcPts val="641"/>
              </a:spcBef>
              <a:buClr>
                <a:srgbClr val="000000"/>
              </a:buClr>
              <a:buFont typeface="Arial"/>
              <a:buChar char="•"/>
            </a:pPr>
            <a:r>
              <a:rPr b="0" lang="ru-RU" sz="3200" spc="-1" strike="noStrike">
                <a:solidFill>
                  <a:srgbClr val="000000"/>
                </a:solidFill>
                <a:latin typeface="Calibri"/>
              </a:rPr>
              <a:t>При відмороженні спочатку судини звужуються, а пізніше розширюються, що призводить до набряку тканин. </a:t>
            </a:r>
            <a:endParaRPr b="0" lang="ru-RU" sz="3200" spc="-1" strike="noStrike">
              <a:latin typeface="Arial"/>
            </a:endParaRPr>
          </a:p>
          <a:p>
            <a:pPr marL="343080" indent="-342360" algn="just">
              <a:lnSpc>
                <a:spcPct val="100000"/>
              </a:lnSpc>
              <a:spcBef>
                <a:spcPts val="641"/>
              </a:spcBef>
              <a:buClr>
                <a:srgbClr val="000000"/>
              </a:buClr>
              <a:buFont typeface="Arial"/>
              <a:buChar char="•"/>
            </a:pPr>
            <a:r>
              <a:rPr b="0" lang="ru-RU" sz="3200" spc="-1" strike="noStrike">
                <a:solidFill>
                  <a:srgbClr val="000000"/>
                </a:solidFill>
                <a:latin typeface="Calibri"/>
              </a:rPr>
              <a:t>Під час відмороження виділяють </a:t>
            </a:r>
            <a:r>
              <a:rPr b="1" i="1" lang="ru-RU" sz="3200" spc="-1" strike="noStrike">
                <a:solidFill>
                  <a:srgbClr val="000000"/>
                </a:solidFill>
                <a:latin typeface="Calibri"/>
              </a:rPr>
              <a:t>дореактивний </a:t>
            </a:r>
            <a:r>
              <a:rPr b="0" lang="ru-RU" sz="3200" spc="-1" strike="noStrike">
                <a:solidFill>
                  <a:srgbClr val="000000"/>
                </a:solidFill>
                <a:latin typeface="Calibri"/>
              </a:rPr>
              <a:t>і </a:t>
            </a:r>
            <a:r>
              <a:rPr b="1" i="1" lang="ru-RU" sz="3200" spc="-1" strike="noStrike">
                <a:solidFill>
                  <a:srgbClr val="000000"/>
                </a:solidFill>
                <a:latin typeface="Calibri"/>
              </a:rPr>
              <a:t>реактивний періоди. </a:t>
            </a:r>
            <a:endParaRPr b="0" lang="ru-RU" sz="3200" spc="-1" strike="noStrike">
              <a:latin typeface="Arial"/>
            </a:endParaRPr>
          </a:p>
          <a:p>
            <a:pPr marL="343080" indent="-342360" algn="just">
              <a:lnSpc>
                <a:spcPct val="100000"/>
              </a:lnSpc>
              <a:spcBef>
                <a:spcPts val="641"/>
              </a:spcBef>
              <a:buClr>
                <a:srgbClr val="7030a0"/>
              </a:buClr>
              <a:buFont typeface="Arial"/>
              <a:buChar char="•"/>
            </a:pPr>
            <a:r>
              <a:rPr b="1" i="1" lang="ru-RU" sz="3200" spc="-1" strike="noStrike">
                <a:solidFill>
                  <a:srgbClr val="7030a0"/>
                </a:solidFill>
                <a:latin typeface="Calibri"/>
              </a:rPr>
              <a:t>Дореактивний період </a:t>
            </a:r>
            <a:r>
              <a:rPr b="0" lang="ru-RU" sz="3200" spc="-1" strike="noStrike">
                <a:solidFill>
                  <a:srgbClr val="000000"/>
                </a:solidFill>
                <a:latin typeface="Calibri"/>
              </a:rPr>
              <a:t>виникає при перебуванні потерпілого на холоді. Він характеризується похолодінням, побліднінням шкіри і втратою чутливості в ділянці відмороження, відчуттям поколювання і легким болем. </a:t>
            </a:r>
            <a:endParaRPr b="0" lang="ru-RU" sz="3200" spc="-1" strike="noStrike">
              <a:latin typeface="Arial"/>
            </a:endParaRPr>
          </a:p>
          <a:p>
            <a:pPr marL="343080" indent="-342360" algn="just">
              <a:lnSpc>
                <a:spcPct val="100000"/>
              </a:lnSpc>
              <a:spcBef>
                <a:spcPts val="641"/>
              </a:spcBef>
              <a:buClr>
                <a:srgbClr val="7030a0"/>
              </a:buClr>
              <a:buFont typeface="Arial"/>
              <a:buChar char="•"/>
            </a:pPr>
            <a:r>
              <a:rPr b="1" i="1" lang="ru-RU" sz="3200" spc="-1" strike="noStrike">
                <a:solidFill>
                  <a:srgbClr val="7030a0"/>
                </a:solidFill>
                <a:latin typeface="Calibri"/>
              </a:rPr>
              <a:t>Реактивний період </a:t>
            </a:r>
            <a:r>
              <a:rPr b="0" lang="ru-RU" sz="3200" spc="-1" strike="noStrike">
                <a:solidFill>
                  <a:srgbClr val="000000"/>
                </a:solidFill>
                <a:latin typeface="Calibri"/>
              </a:rPr>
              <a:t>починається після зігрівання тканин, зміни у них залежать від ступеня відмороження.</a:t>
            </a:r>
            <a:endParaRPr b="0" lang="ru-RU" sz="3200" spc="-1" strike="noStrike">
              <a:latin typeface="Arial"/>
            </a:endParaRPr>
          </a:p>
          <a:p>
            <a:pPr>
              <a:lnSpc>
                <a:spcPct val="100000"/>
              </a:lnSpc>
              <a:spcBef>
                <a:spcPts val="641"/>
              </a:spcBef>
            </a:pPr>
            <a:endParaRPr b="0" lang="ru-RU" sz="3200" spc="-1" strike="noStrike">
              <a:latin typeface="Arial"/>
            </a:endParaRPr>
          </a:p>
        </p:txBody>
      </p:sp>
    </p:spTree>
  </p:cSld>
  <mc:AlternateContent>
    <mc:Choice Requires="p14">
      <p:transition spd="slow" p14:dur="2000"/>
    </mc:Choice>
    <mc:Fallback>
      <p:transition spd="slow"/>
    </mc:Fallback>
  </mc:AlternateContent>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7" name="CustomShape 1"/>
          <p:cNvSpPr/>
          <p:nvPr/>
        </p:nvSpPr>
        <p:spPr>
          <a:xfrm>
            <a:off x="457200" y="285840"/>
            <a:ext cx="8471880" cy="6571440"/>
          </a:xfrm>
          <a:prstGeom prst="rect">
            <a:avLst/>
          </a:prstGeom>
          <a:noFill/>
          <a:ln>
            <a:noFill/>
          </a:ln>
        </p:spPr>
        <p:style>
          <a:lnRef idx="0"/>
          <a:fillRef idx="0"/>
          <a:effectRef idx="0"/>
          <a:fontRef idx="minor"/>
        </p:style>
        <p:txBody>
          <a:bodyPr lIns="90000" rIns="90000" tIns="45000" bIns="45000">
            <a:normAutofit fontScale="35000"/>
          </a:bodyPr>
          <a:p>
            <a:pPr marL="343080" indent="-342360" algn="ctr">
              <a:lnSpc>
                <a:spcPct val="100000"/>
              </a:lnSpc>
              <a:spcBef>
                <a:spcPts val="799"/>
              </a:spcBef>
              <a:buClr>
                <a:srgbClr val="7030a0"/>
              </a:buClr>
              <a:buFont typeface="Arial"/>
              <a:buChar char="•"/>
            </a:pPr>
            <a:r>
              <a:rPr b="1" lang="ru-RU" sz="4000" spc="-1" strike="noStrike">
                <a:solidFill>
                  <a:srgbClr val="7030a0"/>
                </a:solidFill>
                <a:latin typeface="Calibri"/>
              </a:rPr>
              <a:t>Розрізняють чотири ступені відмороження:</a:t>
            </a:r>
            <a:endParaRPr b="0" lang="ru-RU" sz="4000" spc="-1" strike="noStrike">
              <a:latin typeface="Arial"/>
            </a:endParaRPr>
          </a:p>
          <a:p>
            <a:pPr marL="343080" indent="-342360" algn="just">
              <a:lnSpc>
                <a:spcPct val="100000"/>
              </a:lnSpc>
              <a:spcBef>
                <a:spcPts val="680"/>
              </a:spcBef>
              <a:buClr>
                <a:srgbClr val="ff0000"/>
              </a:buClr>
              <a:buFont typeface="Arial"/>
              <a:buChar char="•"/>
            </a:pPr>
            <a:r>
              <a:rPr b="1" i="1" lang="ru-RU" sz="3400" spc="-1" strike="noStrike">
                <a:solidFill>
                  <a:srgbClr val="ff0000"/>
                </a:solidFill>
                <a:latin typeface="Calibri"/>
              </a:rPr>
              <a:t>При І ступені </a:t>
            </a:r>
            <a:r>
              <a:rPr b="1" lang="ru-RU" sz="3400" spc="-1" strike="noStrike">
                <a:solidFill>
                  <a:srgbClr val="000000"/>
                </a:solidFill>
                <a:latin typeface="Calibri"/>
              </a:rPr>
              <a:t>набрякає шкіра, звужуються судини та сповільнюється кровообіг у тканинах, шкіра бліда з багряно-синюшним відтінком. У потерпілих виникає біль, оніміння ушкодженої ділянки тіла. Хворі видужують через кілька днів.</a:t>
            </a:r>
            <a:endParaRPr b="0" lang="ru-RU" sz="3400" spc="-1" strike="noStrike">
              <a:latin typeface="Arial"/>
            </a:endParaRPr>
          </a:p>
          <a:p>
            <a:pPr marL="343080" indent="-342360" algn="just">
              <a:lnSpc>
                <a:spcPct val="100000"/>
              </a:lnSpc>
              <a:spcBef>
                <a:spcPts val="680"/>
              </a:spcBef>
              <a:buClr>
                <a:srgbClr val="ff0000"/>
              </a:buClr>
              <a:buFont typeface="Arial"/>
              <a:buChar char="•"/>
            </a:pPr>
            <a:r>
              <a:rPr b="1" i="1" lang="ru-RU" sz="3400" spc="-1" strike="noStrike">
                <a:solidFill>
                  <a:srgbClr val="ff0000"/>
                </a:solidFill>
                <a:latin typeface="Calibri"/>
              </a:rPr>
              <a:t>При II ступені </a:t>
            </a:r>
            <a:r>
              <a:rPr b="1" lang="ru-RU" sz="3400" spc="-1" strike="noStrike">
                <a:solidFill>
                  <a:srgbClr val="000000"/>
                </a:solidFill>
                <a:latin typeface="Calibri"/>
              </a:rPr>
              <a:t>наявні некротичні зміни поверхневих шарів шкіри, унаслідок чого утворюються пухирі, наповнені прозорою рідиною з жовтуватим відтінком, шкіра навколо синюшна з темно-червоними й фіолетовими плямами.</a:t>
            </a:r>
            <a:endParaRPr b="0" lang="ru-RU" sz="3400" spc="-1" strike="noStrike">
              <a:latin typeface="Arial"/>
            </a:endParaRPr>
          </a:p>
          <a:p>
            <a:pPr marL="343080" indent="-342360" algn="just">
              <a:lnSpc>
                <a:spcPct val="100000"/>
              </a:lnSpc>
              <a:spcBef>
                <a:spcPts val="680"/>
              </a:spcBef>
              <a:buClr>
                <a:srgbClr val="ff0000"/>
              </a:buClr>
              <a:buFont typeface="Arial"/>
              <a:buChar char="•"/>
            </a:pPr>
            <a:r>
              <a:rPr b="1" i="1" lang="ru-RU" sz="3400" spc="-1" strike="noStrike">
                <a:solidFill>
                  <a:srgbClr val="ff0000"/>
                </a:solidFill>
                <a:latin typeface="Calibri"/>
              </a:rPr>
              <a:t>III ступінь </a:t>
            </a:r>
            <a:r>
              <a:rPr b="1" lang="ru-RU" sz="3400" spc="-1" strike="noStrike">
                <a:solidFill>
                  <a:srgbClr val="000000"/>
                </a:solidFill>
                <a:latin typeface="Calibri"/>
              </a:rPr>
              <a:t>характеризується змертвінням шкіри і глибшим розміщенням м'яких тканин, пухирі наповнені кров'янистою рідиною. Загоєння відбувається повільно, після відшарування тканин, з утворенням ран і рубців.</a:t>
            </a:r>
            <a:endParaRPr b="0" lang="ru-RU" sz="3400" spc="-1" strike="noStrike">
              <a:latin typeface="Arial"/>
            </a:endParaRPr>
          </a:p>
          <a:p>
            <a:pPr marL="343080" indent="-342360" algn="just">
              <a:lnSpc>
                <a:spcPct val="100000"/>
              </a:lnSpc>
              <a:spcBef>
                <a:spcPts val="680"/>
              </a:spcBef>
              <a:buClr>
                <a:srgbClr val="ff0000"/>
              </a:buClr>
              <a:buFont typeface="Arial"/>
              <a:buChar char="•"/>
            </a:pPr>
            <a:r>
              <a:rPr b="1" i="1" lang="ru-RU" sz="3400" spc="-1" strike="noStrike">
                <a:solidFill>
                  <a:srgbClr val="ff0000"/>
                </a:solidFill>
                <a:latin typeface="Calibri"/>
              </a:rPr>
              <a:t>При IV ступені </a:t>
            </a:r>
            <a:r>
              <a:rPr b="1" lang="ru-RU" sz="3400" spc="-1" strike="noStrike">
                <a:solidFill>
                  <a:srgbClr val="000000"/>
                </a:solidFill>
                <a:latin typeface="Calibri"/>
              </a:rPr>
              <a:t>м'які тканини і кістки повністю мертвіють. Піс­ля появи демаркаційної лінії виразніше проявляються межі змертвіння. Відбувається поступова муміфікація змертвілих тканин з наступним їх відшаруванням.</a:t>
            </a:r>
            <a:endParaRPr b="0" lang="ru-RU" sz="3400" spc="-1" strike="noStrike">
              <a:latin typeface="Arial"/>
            </a:endParaRPr>
          </a:p>
          <a:p>
            <a:pPr>
              <a:lnSpc>
                <a:spcPct val="100000"/>
              </a:lnSpc>
              <a:spcBef>
                <a:spcPts val="641"/>
              </a:spcBef>
            </a:pPr>
            <a:endParaRPr b="0" lang="ru-RU" sz="3400" spc="-1" strike="noStrike">
              <a:latin typeface="Arial"/>
            </a:endParaRPr>
          </a:p>
        </p:txBody>
      </p:sp>
    </p:spTree>
  </p:cSld>
  <mc:AlternateContent>
    <mc:Choice Requires="p14">
      <p:transition spd="slow" p14:dur="2000"/>
    </mc:Choice>
    <mc:Fallback>
      <p:transition spd="slow"/>
    </mc:Fallback>
  </mc:AlternateContent>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78" name="Picture 2" descr=""/>
          <p:cNvPicPr/>
          <p:nvPr/>
        </p:nvPicPr>
        <p:blipFill>
          <a:blip r:embed="rId1"/>
          <a:srcRect l="29622" t="23445" r="32029" b="48253"/>
          <a:stretch/>
        </p:blipFill>
        <p:spPr>
          <a:xfrm>
            <a:off x="928800" y="214200"/>
            <a:ext cx="7357320" cy="3189240"/>
          </a:xfrm>
          <a:prstGeom prst="rect">
            <a:avLst/>
          </a:prstGeom>
          <a:ln w="9360">
            <a:noFill/>
          </a:ln>
        </p:spPr>
      </p:pic>
      <p:pic>
        <p:nvPicPr>
          <p:cNvPr id="179" name="Picture 2" descr=""/>
          <p:cNvPicPr/>
          <p:nvPr/>
        </p:nvPicPr>
        <p:blipFill>
          <a:blip r:embed="rId2"/>
          <a:srcRect l="29578" t="61540" r="31075" b="10157"/>
          <a:stretch/>
        </p:blipFill>
        <p:spPr>
          <a:xfrm>
            <a:off x="642960" y="3643200"/>
            <a:ext cx="7946640" cy="3214080"/>
          </a:xfrm>
          <a:prstGeom prst="rect">
            <a:avLst/>
          </a:prstGeom>
          <a:ln w="9360">
            <a:noFill/>
          </a:ln>
        </p:spPr>
      </p:pic>
    </p:spTree>
  </p:cSld>
  <mc:AlternateContent>
    <mc:Choice Requires="p14">
      <p:transition spd="slow" p14:dur="2000"/>
    </mc:Choice>
    <mc:Fallback>
      <p:transition spd="slow"/>
    </mc:Fallback>
  </mc:AlternateContent>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80" name="Picture 2" descr=""/>
          <p:cNvPicPr/>
          <p:nvPr/>
        </p:nvPicPr>
        <p:blipFill>
          <a:blip r:embed="rId1"/>
          <a:srcRect l="28009" t="36142" r="37419" b="28720"/>
          <a:stretch/>
        </p:blipFill>
        <p:spPr>
          <a:xfrm>
            <a:off x="1714320" y="214200"/>
            <a:ext cx="5428440" cy="2979360"/>
          </a:xfrm>
          <a:prstGeom prst="rect">
            <a:avLst/>
          </a:prstGeom>
          <a:ln w="9360">
            <a:noFill/>
          </a:ln>
        </p:spPr>
      </p:pic>
      <p:pic>
        <p:nvPicPr>
          <p:cNvPr id="181" name="Picture 3" descr=""/>
          <p:cNvPicPr/>
          <p:nvPr/>
        </p:nvPicPr>
        <p:blipFill>
          <a:blip r:embed="rId2"/>
          <a:srcRect l="29110" t="41029" r="30792" b="23839"/>
          <a:stretch/>
        </p:blipFill>
        <p:spPr>
          <a:xfrm>
            <a:off x="1357200" y="3361680"/>
            <a:ext cx="6714360" cy="3308040"/>
          </a:xfrm>
          <a:prstGeom prst="rect">
            <a:avLst/>
          </a:prstGeom>
          <a:ln w="9360">
            <a:noFill/>
          </a:ln>
        </p:spPr>
      </p:pic>
    </p:spTree>
  </p:cSld>
  <mc:AlternateContent>
    <mc:Choice Requires="p14">
      <p:transition spd="slow" p14:dur="2000"/>
    </mc:Choice>
    <mc:Fallback>
      <p:transition spd="slow"/>
    </mc:Fallback>
  </mc:AlternateContent>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2" name="CustomShape 1"/>
          <p:cNvSpPr/>
          <p:nvPr/>
        </p:nvSpPr>
        <p:spPr>
          <a:xfrm>
            <a:off x="142920" y="214200"/>
            <a:ext cx="8643240" cy="6428880"/>
          </a:xfrm>
          <a:prstGeom prst="rect">
            <a:avLst/>
          </a:prstGeom>
          <a:noFill/>
          <a:ln>
            <a:noFill/>
          </a:ln>
        </p:spPr>
        <p:style>
          <a:lnRef idx="0"/>
          <a:fillRef idx="0"/>
          <a:effectRef idx="0"/>
          <a:fontRef idx="minor"/>
        </p:style>
        <p:txBody>
          <a:bodyPr lIns="90000" rIns="90000" tIns="45000" bIns="45000">
            <a:normAutofit fontScale="88000"/>
          </a:bodyPr>
          <a:p>
            <a:pPr marL="343080" indent="-342360" algn="just">
              <a:lnSpc>
                <a:spcPct val="90000"/>
              </a:lnSpc>
              <a:buClr>
                <a:srgbClr val="ff0000"/>
              </a:buClr>
              <a:buFont typeface="Arial"/>
              <a:buChar char="•"/>
            </a:pPr>
            <a:r>
              <a:rPr b="1" i="1" lang="ru-RU" sz="2600" spc="-1" strike="noStrike">
                <a:solidFill>
                  <a:srgbClr val="ff0000"/>
                </a:solidFill>
                <a:latin typeface="Calibri"/>
              </a:rPr>
              <a:t>Профілактика відморожень. </a:t>
            </a:r>
            <a:r>
              <a:rPr b="1" lang="ru-RU" sz="2600" spc="-1" strike="noStrike">
                <a:solidFill>
                  <a:srgbClr val="000000"/>
                </a:solidFill>
                <a:latin typeface="Calibri"/>
              </a:rPr>
              <a:t>У профілактиці відморожень значне місце займають фізичні вправи, тренування, холодні обтирання. Дуже важливо, щоб при низькій температурі одяг людини був теплим, вільним, зручним. Ноги мають бути чистими, сухими, у теплому вільному взутті з м'якими шкарпетками або панчохами. У холодні, сирі дні людина повинна регулярно вживати гарячу їжу.</a:t>
            </a:r>
            <a:endParaRPr b="0" lang="ru-RU" sz="2600" spc="-1" strike="noStrike">
              <a:latin typeface="Arial"/>
            </a:endParaRPr>
          </a:p>
          <a:p>
            <a:pPr marL="343080" indent="-342360" algn="just">
              <a:lnSpc>
                <a:spcPct val="90000"/>
              </a:lnSpc>
              <a:buClr>
                <a:srgbClr val="ff0000"/>
              </a:buClr>
              <a:buFont typeface="Arial"/>
              <a:buChar char="•"/>
            </a:pPr>
            <a:r>
              <a:rPr b="1" i="1" lang="ru-RU" sz="2600" spc="-1" strike="noStrike">
                <a:solidFill>
                  <a:srgbClr val="ff0000"/>
                </a:solidFill>
                <a:latin typeface="Calibri"/>
              </a:rPr>
              <a:t>Перша медична допомога </a:t>
            </a:r>
            <a:r>
              <a:rPr b="1" lang="ru-RU" sz="2600" spc="-1" strike="noStrike">
                <a:solidFill>
                  <a:srgbClr val="000000"/>
                </a:solidFill>
                <a:latin typeface="Calibri"/>
              </a:rPr>
              <a:t>передбачає такі заходи. Обмороженого переносять у тепле приміщення і зігрівають його кінцівки у ванні з початковою температурою води +20 °С, яку потім протягом 40-60 хв поступово підвищують до +40 °С. Коли настає гіперемія шкіри і її потепління, кінцівки миють з милом, осушують м'яким рушником, змащують 5% настойкою йоду, а потім спиртом, кладуть напівспиртовий компрес або компрес із горілки, укладають гак, щоб вони були в трохи підвищеному положенні. Якщо немає умов для прийняття ванни, відморожені кінцівки протирають горілкою або спиртом і роблять масаж для їх потепління. Для поліпшення кровообігу і відновлення функцій організму рекомендуєтеся гаряча їжа, чай, кава, вино і вживання серцевих засобів.</a:t>
            </a:r>
            <a:endParaRPr b="0" lang="ru-RU" sz="2600" spc="-1" strike="noStrike">
              <a:latin typeface="Arial"/>
            </a:endParaRPr>
          </a:p>
        </p:txBody>
      </p:sp>
    </p:spTree>
  </p:cSld>
  <mc:AlternateContent>
    <mc:Choice Requires="p14">
      <p:transition spd="slow" p14:dur="2000"/>
    </mc:Choice>
    <mc:Fallback>
      <p:transition spd="slow"/>
    </mc:Fallback>
  </mc:AlternateContent>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3" name="CustomShape 1"/>
          <p:cNvSpPr/>
          <p:nvPr/>
        </p:nvSpPr>
        <p:spPr>
          <a:xfrm>
            <a:off x="214200" y="214200"/>
            <a:ext cx="8714880" cy="1713960"/>
          </a:xfrm>
          <a:prstGeom prst="rect">
            <a:avLst/>
          </a:prstGeom>
          <a:noFill/>
          <a:ln>
            <a:noFill/>
          </a:ln>
        </p:spPr>
        <p:style>
          <a:lnRef idx="0"/>
          <a:fillRef idx="0"/>
          <a:effectRef idx="0"/>
          <a:fontRef idx="minor"/>
        </p:style>
        <p:txBody>
          <a:bodyPr lIns="90000" rIns="90000" tIns="45000" bIns="45000" anchor="ctr">
            <a:normAutofit fontScale="69000"/>
          </a:bodyPr>
          <a:p>
            <a:pPr algn="just">
              <a:lnSpc>
                <a:spcPct val="100000"/>
              </a:lnSpc>
            </a:pPr>
            <a:r>
              <a:rPr b="1" i="1" lang="ru-RU" sz="2700" spc="-1" strike="noStrike">
                <a:solidFill>
                  <a:srgbClr val="ff0000"/>
                </a:solidFill>
                <a:latin typeface="Calibri"/>
              </a:rPr>
              <a:t>3. Електротравма</a:t>
            </a:r>
            <a:r>
              <a:rPr b="1" lang="ru-RU" sz="2700" spc="-1" strike="noStrike">
                <a:solidFill>
                  <a:srgbClr val="ff0000"/>
                </a:solidFill>
                <a:latin typeface="Calibri"/>
              </a:rPr>
              <a:t>. П'ять ступенів наслідків ураження електричним струмом. Ураження струмом високої напруги. Місцеві та загальні ознаки при ураженні електричним струмом та блискавкою. Схема надання невідкладної допомоги при поразці блискавкою. Перша допомога при електротравмі</a:t>
            </a:r>
            <a:endParaRPr b="0" lang="ru-RU" sz="2700" spc="-1" strike="noStrike">
              <a:latin typeface="Arial"/>
            </a:endParaRPr>
          </a:p>
        </p:txBody>
      </p:sp>
      <p:sp>
        <p:nvSpPr>
          <p:cNvPr id="184" name="CustomShape 2"/>
          <p:cNvSpPr/>
          <p:nvPr/>
        </p:nvSpPr>
        <p:spPr>
          <a:xfrm>
            <a:off x="214200" y="2071800"/>
            <a:ext cx="8714880" cy="4785480"/>
          </a:xfrm>
          <a:prstGeom prst="rect">
            <a:avLst/>
          </a:prstGeom>
          <a:noFill/>
          <a:ln>
            <a:noFill/>
          </a:ln>
        </p:spPr>
        <p:style>
          <a:lnRef idx="0"/>
          <a:fillRef idx="0"/>
          <a:effectRef idx="0"/>
          <a:fontRef idx="minor"/>
        </p:style>
        <p:txBody>
          <a:bodyPr lIns="90000" rIns="90000" tIns="45000" bIns="45000">
            <a:noAutofit/>
          </a:bodyPr>
          <a:p>
            <a:pPr marL="343080" indent="-342360" algn="just">
              <a:lnSpc>
                <a:spcPct val="80000"/>
              </a:lnSpc>
              <a:buClr>
                <a:srgbClr val="ff0000"/>
              </a:buClr>
              <a:buFont typeface="Arial"/>
              <a:buChar char="•"/>
            </a:pPr>
            <a:r>
              <a:rPr b="1" i="1" lang="ru-RU" sz="2400" spc="-1" strike="noStrike">
                <a:solidFill>
                  <a:srgbClr val="ff0000"/>
                </a:solidFill>
                <a:latin typeface="Calibri"/>
              </a:rPr>
              <a:t>Електротравма</a:t>
            </a:r>
            <a:r>
              <a:rPr b="1" i="1" lang="ru-RU" sz="2400" spc="-1" strike="noStrike">
                <a:solidFill>
                  <a:srgbClr val="000000"/>
                </a:solidFill>
                <a:latin typeface="Calibri"/>
              </a:rPr>
              <a:t> </a:t>
            </a:r>
            <a:r>
              <a:rPr b="1" lang="ru-RU" sz="2400" spc="-1" strike="noStrike">
                <a:solidFill>
                  <a:srgbClr val="000000"/>
                </a:solidFill>
                <a:latin typeface="Calibri"/>
              </a:rPr>
              <a:t>- ураження людини електричним струмом великої сили або блискавкою, яка викликає глибокі функціональні зміни центральної нервової, дихальної і серцево-судинної систем, які нерідко поєднуються з місцевими ушкодженнями тканин.</a:t>
            </a:r>
            <a:endParaRPr b="0" lang="ru-RU" sz="2400" spc="-1" strike="noStrike">
              <a:latin typeface="Arial"/>
            </a:endParaRPr>
          </a:p>
          <a:p>
            <a:pPr marL="343080" indent="-342360" algn="just">
              <a:lnSpc>
                <a:spcPct val="80000"/>
              </a:lnSpc>
              <a:buClr>
                <a:srgbClr val="000000"/>
              </a:buClr>
              <a:buFont typeface="Arial"/>
              <a:buChar char="•"/>
            </a:pPr>
            <a:r>
              <a:rPr b="1" lang="ru-RU" sz="2400" spc="-1" strike="noStrike">
                <a:solidFill>
                  <a:srgbClr val="000000"/>
                </a:solidFill>
                <a:latin typeface="Calibri"/>
              </a:rPr>
              <a:t>Дедалі ширше застосування електричної енергії в промисловості, на транспорті, у побуті та воєнних умовах призводить до збільшення електротравм. Зрідка джерелом електротравми є атмосферна електрика-блискавка. Стосовно загального травматизму на виробництві елек­тротравми становлять лише 2-2,5%, проте летальність при цьому виді травм ще досить висока.</a:t>
            </a:r>
            <a:endParaRPr b="0" lang="ru-RU" sz="2400" spc="-1" strike="noStrike">
              <a:latin typeface="Arial"/>
            </a:endParaRPr>
          </a:p>
          <a:p>
            <a:pPr marL="343080" indent="-342360" algn="just">
              <a:lnSpc>
                <a:spcPct val="80000"/>
              </a:lnSpc>
              <a:buClr>
                <a:srgbClr val="000000"/>
              </a:buClr>
              <a:buFont typeface="Arial"/>
              <a:buChar char="•"/>
            </a:pPr>
            <a:r>
              <a:rPr b="1" lang="ru-RU" sz="2400" spc="-1" strike="noStrike">
                <a:solidFill>
                  <a:srgbClr val="000000"/>
                </a:solidFill>
                <a:latin typeface="Calibri"/>
              </a:rPr>
              <a:t>Серед причин електротравматизму слід відзначити порушення правил техніки безпеки та індивідуального захисту, несправність приладів та устаткування.</a:t>
            </a:r>
            <a:endParaRPr b="0" lang="ru-RU" sz="2400" spc="-1" strike="noStrike">
              <a:latin typeface="Arial"/>
            </a:endParaRPr>
          </a:p>
        </p:txBody>
      </p:sp>
    </p:spTree>
  </p:cSld>
  <mc:AlternateContent>
    <mc:Choice Requires="p14">
      <p:transition spd="slow" p14:dur="2000"/>
    </mc:Choice>
    <mc:Fallback>
      <p:transition spd="slow"/>
    </mc:Fallback>
  </mc:AlternateContent>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5" name="CustomShape 1"/>
          <p:cNvSpPr/>
          <p:nvPr/>
        </p:nvSpPr>
        <p:spPr>
          <a:xfrm>
            <a:off x="214200" y="214200"/>
            <a:ext cx="8643240" cy="5911200"/>
          </a:xfrm>
          <a:prstGeom prst="rect">
            <a:avLst/>
          </a:prstGeom>
          <a:noFill/>
          <a:ln>
            <a:noFill/>
          </a:ln>
        </p:spPr>
        <p:style>
          <a:lnRef idx="0"/>
          <a:fillRef idx="0"/>
          <a:effectRef idx="0"/>
          <a:fontRef idx="minor"/>
        </p:style>
        <p:txBody>
          <a:bodyPr lIns="90000" rIns="90000" tIns="45000" bIns="45000">
            <a:noAutofit/>
          </a:bodyPr>
          <a:p>
            <a:pPr marL="343080" indent="-342360" algn="just">
              <a:lnSpc>
                <a:spcPct val="80000"/>
              </a:lnSpc>
              <a:buClr>
                <a:srgbClr val="7030a0"/>
              </a:buClr>
              <a:buFont typeface="Arial"/>
              <a:buChar char="•"/>
            </a:pPr>
            <a:r>
              <a:rPr b="1" i="1" lang="ru-RU" sz="2200" spc="-1" strike="noStrike">
                <a:solidFill>
                  <a:srgbClr val="7030a0"/>
                </a:solidFill>
                <a:latin typeface="Calibri"/>
              </a:rPr>
              <a:t>Механізм ушкодження. </a:t>
            </a:r>
            <a:r>
              <a:rPr b="1" lang="ru-RU" sz="2200" spc="-1" strike="noStrike">
                <a:solidFill>
                  <a:srgbClr val="ff0000"/>
                </a:solidFill>
                <a:latin typeface="Calibri"/>
              </a:rPr>
              <a:t>Електротравма</a:t>
            </a:r>
            <a:r>
              <a:rPr b="1" lang="ru-RU" sz="2200" spc="-1" strike="noStrike">
                <a:solidFill>
                  <a:srgbClr val="000000"/>
                </a:solidFill>
                <a:latin typeface="Calibri"/>
              </a:rPr>
              <a:t> виникає, коли людина опиняється в електричному полі або коли через її тіло електрострум проходить у землю, а також може бути наслідком дії індукційного струму. Травма частіше настає при безпосередньому контакті із струмопровідною частиною і рідше при стиканні з різними предметами, які ввімкнулися випадково в електричне поле. Електрострум чинить на організм локальний і загальний вплив. Проходячи через організм людини, електрострум перетворюється в джоулівське тепло, яке досягає 3000-4000 °С. Біля місця входу і виходу струму на шкірі утворюються термічні опіки - </a:t>
            </a:r>
            <a:r>
              <a:rPr b="1" lang="ru-RU" sz="2200" spc="-1" strike="noStrike">
                <a:solidFill>
                  <a:srgbClr val="ff0000"/>
                </a:solidFill>
                <a:latin typeface="Calibri"/>
              </a:rPr>
              <a:t>«знаки струму».</a:t>
            </a:r>
            <a:endParaRPr b="0" lang="ru-RU" sz="2200" spc="-1" strike="noStrike">
              <a:latin typeface="Arial"/>
            </a:endParaRPr>
          </a:p>
          <a:p>
            <a:pPr marL="343080" indent="-342360" algn="just">
              <a:lnSpc>
                <a:spcPct val="80000"/>
              </a:lnSpc>
              <a:buClr>
                <a:srgbClr val="000000"/>
              </a:buClr>
              <a:buFont typeface="Arial"/>
              <a:buChar char="•"/>
            </a:pPr>
            <a:r>
              <a:rPr b="1" lang="ru-RU" sz="2200" spc="-1" strike="noStrike">
                <a:solidFill>
                  <a:srgbClr val="000000"/>
                </a:solidFill>
                <a:latin typeface="Calibri"/>
              </a:rPr>
              <a:t>Електрострум також викликає </a:t>
            </a:r>
            <a:r>
              <a:rPr b="1" lang="ru-RU" sz="2200" spc="-1" strike="noStrike">
                <a:solidFill>
                  <a:srgbClr val="ff0000"/>
                </a:solidFill>
                <a:latin typeface="Calibri"/>
              </a:rPr>
              <a:t>хімічний електроліз </a:t>
            </a:r>
            <a:r>
              <a:rPr b="1" lang="ru-RU" sz="2200" spc="-1" strike="noStrike">
                <a:solidFill>
                  <a:srgbClr val="000000"/>
                </a:solidFill>
                <a:latin typeface="Calibri"/>
              </a:rPr>
              <a:t>у колоїдному середовищі тканин і </a:t>
            </a:r>
            <a:r>
              <a:rPr b="1" lang="ru-RU" sz="2200" spc="-1" strike="noStrike">
                <a:solidFill>
                  <a:srgbClr val="ff0000"/>
                </a:solidFill>
                <a:latin typeface="Calibri"/>
              </a:rPr>
              <a:t>механічне ушкодження </a:t>
            </a:r>
            <a:r>
              <a:rPr b="1" lang="ru-RU" sz="2200" spc="-1" strike="noStrike">
                <a:solidFill>
                  <a:srgbClr val="000000"/>
                </a:solidFill>
                <a:latin typeface="Calibri"/>
              </a:rPr>
              <a:t>у вигляді вдавлень, заглибин, дірчастих уражень, відривів частин тіла. </a:t>
            </a:r>
            <a:r>
              <a:rPr b="1" lang="ru-RU" sz="2200" spc="-1" strike="noStrike">
                <a:solidFill>
                  <a:srgbClr val="ff0000"/>
                </a:solidFill>
                <a:latin typeface="Calibri"/>
              </a:rPr>
              <a:t>Місцевий опік </a:t>
            </a:r>
            <a:r>
              <a:rPr b="1" lang="ru-RU" sz="2200" spc="-1" strike="noStrike">
                <a:solidFill>
                  <a:srgbClr val="000000"/>
                </a:solidFill>
                <a:latin typeface="Calibri"/>
              </a:rPr>
              <a:t>є окремим проявом загальної дії струму на організм. При будь-якій електротравмі струм діє на весь організм, насамперед на нервову та серцево-судинну системи, призводячи до швидких біохімічних та біоелектричних внутрішньомолекулярних змін. Ось чому при ураженні електричним струмом смертельний наслідок часто спостерігається навіть при незначних змінах шкіри.</a:t>
            </a:r>
            <a:endParaRPr b="0" lang="ru-RU" sz="2200" spc="-1" strike="noStrike">
              <a:latin typeface="Arial"/>
            </a:endParaRPr>
          </a:p>
          <a:p>
            <a:pPr marL="343080" indent="-342360" algn="just">
              <a:lnSpc>
                <a:spcPct val="80000"/>
              </a:lnSpc>
              <a:buClr>
                <a:srgbClr val="ff0000"/>
              </a:buClr>
              <a:buFont typeface="Arial"/>
              <a:buChar char="•"/>
            </a:pPr>
            <a:r>
              <a:rPr b="1" i="1" lang="ru-RU" sz="2200" spc="-1" strike="noStrike">
                <a:solidFill>
                  <a:srgbClr val="ff0000"/>
                </a:solidFill>
                <a:latin typeface="Calibri"/>
              </a:rPr>
              <a:t>Тяжкість ушкодження при електротравмі залежить від </a:t>
            </a:r>
            <a:r>
              <a:rPr b="1" lang="ru-RU" sz="2200" spc="-1" strike="noStrike">
                <a:solidFill>
                  <a:srgbClr val="000000"/>
                </a:solidFill>
                <a:latin typeface="Calibri"/>
              </a:rPr>
              <a:t>напруги й сили струму, тривалості дії, фізичних властивостей струму (постійний, змінний), фізіологічного стану організму, опору шкіри й від навколишнього середовища.</a:t>
            </a:r>
            <a:endParaRPr b="0" lang="ru-RU" sz="2200" spc="-1" strike="noStrike">
              <a:latin typeface="Arial"/>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0" name="CustomShape 1"/>
          <p:cNvSpPr/>
          <p:nvPr/>
        </p:nvSpPr>
        <p:spPr>
          <a:xfrm>
            <a:off x="357120" y="214200"/>
            <a:ext cx="8786160" cy="1285200"/>
          </a:xfrm>
          <a:prstGeom prst="rect">
            <a:avLst/>
          </a:prstGeom>
          <a:noFill/>
          <a:ln>
            <a:noFill/>
          </a:ln>
        </p:spPr>
        <p:style>
          <a:lnRef idx="0"/>
          <a:fillRef idx="0"/>
          <a:effectRef idx="0"/>
          <a:fontRef idx="minor"/>
        </p:style>
        <p:txBody>
          <a:bodyPr lIns="90000" rIns="90000" tIns="45000" bIns="45000" anchor="ctr">
            <a:noAutofit/>
          </a:bodyPr>
          <a:p>
            <a:pPr algn="just">
              <a:lnSpc>
                <a:spcPct val="100000"/>
              </a:lnSpc>
            </a:pPr>
            <a:r>
              <a:rPr b="1" lang="ru-RU" sz="2400" spc="-1" strike="noStrike">
                <a:solidFill>
                  <a:srgbClr val="ff0000"/>
                </a:solidFill>
                <a:latin typeface="Calibri"/>
              </a:rPr>
              <a:t>1. </a:t>
            </a:r>
            <a:r>
              <a:rPr b="1" i="1" lang="ru-RU" sz="2400" spc="-1" strike="noStrike" cap="all">
                <a:solidFill>
                  <a:srgbClr val="ff0000"/>
                </a:solidFill>
                <a:latin typeface="Calibri"/>
              </a:rPr>
              <a:t>Опіки</a:t>
            </a:r>
            <a:r>
              <a:rPr b="1" lang="ru-RU" sz="2400" spc="-1" strike="noStrike">
                <a:solidFill>
                  <a:srgbClr val="ff0000"/>
                </a:solidFill>
                <a:latin typeface="Calibri"/>
              </a:rPr>
              <a:t> як наслідок ушкодження різними факторами. Термічні опіки, їх ступені. Опіки, види, клінічна картина та невідкладна допомога. Поняття про опікову хворобу</a:t>
            </a:r>
            <a:endParaRPr b="0" lang="ru-RU" sz="2400" spc="-1" strike="noStrike">
              <a:latin typeface="Arial"/>
            </a:endParaRPr>
          </a:p>
        </p:txBody>
      </p:sp>
      <p:sp>
        <p:nvSpPr>
          <p:cNvPr id="141" name="CustomShape 2"/>
          <p:cNvSpPr/>
          <p:nvPr/>
        </p:nvSpPr>
        <p:spPr>
          <a:xfrm>
            <a:off x="214200" y="1643040"/>
            <a:ext cx="8643240" cy="5000040"/>
          </a:xfrm>
          <a:prstGeom prst="rect">
            <a:avLst/>
          </a:prstGeom>
          <a:noFill/>
          <a:ln>
            <a:noFill/>
          </a:ln>
        </p:spPr>
        <p:style>
          <a:lnRef idx="0"/>
          <a:fillRef idx="0"/>
          <a:effectRef idx="0"/>
          <a:fontRef idx="minor"/>
        </p:style>
        <p:txBody>
          <a:bodyPr lIns="90000" rIns="90000" tIns="45000" bIns="45000">
            <a:noAutofit/>
          </a:bodyPr>
          <a:p>
            <a:pPr marL="343080" indent="-342360" algn="just">
              <a:lnSpc>
                <a:spcPct val="90000"/>
              </a:lnSpc>
            </a:pPr>
            <a:endParaRPr b="0" lang="ru-RU" sz="1800" spc="-1" strike="noStrike">
              <a:latin typeface="Arial"/>
            </a:endParaRPr>
          </a:p>
          <a:p>
            <a:pPr marL="343080" indent="-342360" algn="just">
              <a:lnSpc>
                <a:spcPct val="90000"/>
              </a:lnSpc>
            </a:pPr>
            <a:endParaRPr b="0" lang="ru-RU" sz="1800" spc="-1" strike="noStrike">
              <a:latin typeface="Arial"/>
            </a:endParaRPr>
          </a:p>
          <a:p>
            <a:pPr marL="343080" indent="-342360" algn="just">
              <a:lnSpc>
                <a:spcPct val="100000"/>
              </a:lnSpc>
              <a:spcBef>
                <a:spcPts val="400"/>
              </a:spcBef>
            </a:pPr>
            <a:endParaRPr b="0" lang="ru-RU" sz="1800" spc="-1" strike="noStrike">
              <a:latin typeface="Arial"/>
            </a:endParaRPr>
          </a:p>
        </p:txBody>
      </p:sp>
      <p:sp>
        <p:nvSpPr>
          <p:cNvPr id="142" name="CustomShape 3"/>
          <p:cNvSpPr/>
          <p:nvPr/>
        </p:nvSpPr>
        <p:spPr>
          <a:xfrm>
            <a:off x="285840" y="1522800"/>
            <a:ext cx="8643240" cy="4847040"/>
          </a:xfrm>
          <a:prstGeom prst="rect">
            <a:avLst/>
          </a:prstGeom>
          <a:noFill/>
          <a:ln w="9360">
            <a:noFill/>
          </a:ln>
        </p:spPr>
        <p:style>
          <a:lnRef idx="0"/>
          <a:fillRef idx="0"/>
          <a:effectRef idx="0"/>
          <a:fontRef idx="minor"/>
        </p:style>
        <p:txBody>
          <a:bodyPr lIns="90000" rIns="90000" tIns="45000" bIns="45000" anchor="ctr">
            <a:spAutoFit/>
          </a:bodyPr>
          <a:p>
            <a:pPr algn="just">
              <a:lnSpc>
                <a:spcPct val="100000"/>
              </a:lnSpc>
            </a:pPr>
            <a:r>
              <a:rPr b="1" i="1" lang="ru-RU" sz="2400" spc="-1" strike="noStrike">
                <a:solidFill>
                  <a:srgbClr val="ff0000"/>
                </a:solidFill>
                <a:latin typeface="Arial"/>
                <a:ea typeface="Times New Roman"/>
              </a:rPr>
              <a:t>Опіками</a:t>
            </a:r>
            <a:r>
              <a:rPr b="1" i="1" lang="ru-RU" sz="2400" spc="-1" strike="noStrike">
                <a:solidFill>
                  <a:srgbClr val="000000"/>
                </a:solidFill>
                <a:latin typeface="Arial"/>
                <a:ea typeface="Times New Roman"/>
              </a:rPr>
              <a:t> називаються ушкодження тканин, що виникають унаслідок дії термічних, фізичних і хімічних агентів. </a:t>
            </a:r>
            <a:r>
              <a:rPr b="1" lang="ru-RU" sz="2000" spc="-1" strike="noStrike">
                <a:solidFill>
                  <a:srgbClr val="000000"/>
                </a:solidFill>
                <a:latin typeface="Arial"/>
                <a:ea typeface="Times New Roman"/>
              </a:rPr>
              <a:t>Розрізняють </a:t>
            </a:r>
            <a:r>
              <a:rPr b="1" lang="ru-RU" sz="2000" spc="-1" strike="noStrike">
                <a:solidFill>
                  <a:srgbClr val="7030a0"/>
                </a:solidFill>
                <a:latin typeface="Arial"/>
                <a:ea typeface="Times New Roman"/>
              </a:rPr>
              <a:t>термічні, хімічні </a:t>
            </a:r>
            <a:r>
              <a:rPr b="1" lang="ru-RU" sz="2000" spc="-1" strike="noStrike">
                <a:solidFill>
                  <a:srgbClr val="000000"/>
                </a:solidFill>
                <a:latin typeface="Arial"/>
                <a:ea typeface="Times New Roman"/>
              </a:rPr>
              <a:t>й </a:t>
            </a:r>
            <a:r>
              <a:rPr b="1" lang="ru-RU" sz="2000" spc="-1" strike="noStrike">
                <a:solidFill>
                  <a:srgbClr val="7030a0"/>
                </a:solidFill>
                <a:latin typeface="Arial"/>
                <a:ea typeface="Times New Roman"/>
              </a:rPr>
              <a:t>радіаційні опіки</a:t>
            </a:r>
            <a:r>
              <a:rPr b="1" lang="ru-RU" sz="2000" spc="-1" strike="noStrike">
                <a:solidFill>
                  <a:srgbClr val="000000"/>
                </a:solidFill>
                <a:latin typeface="Arial"/>
                <a:ea typeface="Times New Roman"/>
              </a:rPr>
              <a:t>.</a:t>
            </a:r>
            <a:endParaRPr b="0" lang="ru-RU" sz="2000" spc="-1" strike="noStrike">
              <a:latin typeface="Arial"/>
            </a:endParaRPr>
          </a:p>
          <a:p>
            <a:pPr algn="just">
              <a:lnSpc>
                <a:spcPct val="100000"/>
              </a:lnSpc>
            </a:pPr>
            <a:r>
              <a:rPr b="1" i="1" lang="ru-RU" sz="2000" spc="-1" strike="noStrike">
                <a:solidFill>
                  <a:srgbClr val="ff0000"/>
                </a:solidFill>
                <a:latin typeface="Arial"/>
                <a:ea typeface="Times New Roman"/>
              </a:rPr>
              <a:t>Термічні опіки </a:t>
            </a:r>
            <a:r>
              <a:rPr b="1" lang="ru-RU" sz="2000" spc="-1" strike="noStrike">
                <a:solidFill>
                  <a:srgbClr val="000000"/>
                </a:solidFill>
                <a:latin typeface="Arial"/>
                <a:ea typeface="Times New Roman"/>
              </a:rPr>
              <a:t>бувають у результаті дії на поверхню тіла людини високої температури. Загибель тканин настає внаслідок зсідання білків від безпосереднього впливу термічного фактора на тканини. </a:t>
            </a:r>
            <a:endParaRPr b="0" lang="ru-RU" sz="2000" spc="-1" strike="noStrike">
              <a:latin typeface="Arial"/>
            </a:endParaRPr>
          </a:p>
          <a:p>
            <a:pPr algn="just">
              <a:lnSpc>
                <a:spcPct val="100000"/>
              </a:lnSpc>
            </a:pPr>
            <a:r>
              <a:rPr b="1" i="1" lang="ru-RU" sz="2000" spc="-1" strike="noStrike">
                <a:solidFill>
                  <a:srgbClr val="00b050"/>
                </a:solidFill>
                <a:latin typeface="Arial"/>
                <a:ea typeface="Times New Roman"/>
              </a:rPr>
              <a:t>Важкість стану потерпілого від опіку залежить від поєднання дій різних факторів: </a:t>
            </a:r>
            <a:endParaRPr b="0" lang="ru-RU" sz="2000" spc="-1" strike="noStrike">
              <a:latin typeface="Arial"/>
            </a:endParaRPr>
          </a:p>
          <a:p>
            <a:pPr marL="216000" indent="244440" algn="just">
              <a:lnSpc>
                <a:spcPct val="100000"/>
              </a:lnSpc>
              <a:buClr>
                <a:srgbClr val="000000"/>
              </a:buClr>
              <a:buFont typeface="Wingdings" charset="2"/>
              <a:buChar char=""/>
            </a:pPr>
            <a:r>
              <a:rPr b="1" lang="ru-RU" sz="2000" spc="-1" strike="noStrike">
                <a:solidFill>
                  <a:srgbClr val="000000"/>
                </a:solidFill>
                <a:latin typeface="Arial"/>
                <a:ea typeface="Times New Roman"/>
              </a:rPr>
              <a:t>діючого агента (гарячої пари або рідини, полум'я, предмета, нагрітого до високої температури); </a:t>
            </a:r>
            <a:endParaRPr b="0" lang="ru-RU" sz="2000" spc="-1" strike="noStrike">
              <a:latin typeface="Arial"/>
            </a:endParaRPr>
          </a:p>
          <a:p>
            <a:pPr marL="216000" indent="244440" algn="just">
              <a:lnSpc>
                <a:spcPct val="100000"/>
              </a:lnSpc>
              <a:buClr>
                <a:srgbClr val="000000"/>
              </a:buClr>
              <a:buFont typeface="Wingdings" charset="2"/>
              <a:buChar char=""/>
            </a:pPr>
            <a:r>
              <a:rPr b="1" lang="ru-RU" sz="2000" spc="-1" strike="noStrike">
                <a:solidFill>
                  <a:srgbClr val="000000"/>
                </a:solidFill>
                <a:latin typeface="Arial"/>
                <a:ea typeface="Times New Roman"/>
              </a:rPr>
              <a:t>тривалості дії агента на тканини; </a:t>
            </a:r>
            <a:endParaRPr b="0" lang="ru-RU" sz="2000" spc="-1" strike="noStrike">
              <a:latin typeface="Arial"/>
            </a:endParaRPr>
          </a:p>
          <a:p>
            <a:pPr marL="216000" indent="244440" algn="just">
              <a:lnSpc>
                <a:spcPct val="100000"/>
              </a:lnSpc>
              <a:buClr>
                <a:srgbClr val="000000"/>
              </a:buClr>
              <a:buFont typeface="Wingdings" charset="2"/>
              <a:buChar char=""/>
            </a:pPr>
            <a:r>
              <a:rPr b="1" lang="ru-RU" sz="2000" spc="-1" strike="noStrike">
                <a:solidFill>
                  <a:srgbClr val="000000"/>
                </a:solidFill>
                <a:latin typeface="Arial"/>
                <a:ea typeface="Times New Roman"/>
              </a:rPr>
              <a:t>глибини й площини ушкодження тканин; </a:t>
            </a:r>
            <a:endParaRPr b="0" lang="ru-RU" sz="2000" spc="-1" strike="noStrike">
              <a:latin typeface="Arial"/>
            </a:endParaRPr>
          </a:p>
          <a:p>
            <a:pPr marL="216000" indent="244440" algn="just">
              <a:lnSpc>
                <a:spcPct val="100000"/>
              </a:lnSpc>
              <a:buClr>
                <a:srgbClr val="000000"/>
              </a:buClr>
              <a:buFont typeface="Wingdings" charset="2"/>
              <a:buChar char=""/>
            </a:pPr>
            <a:r>
              <a:rPr b="1" lang="ru-RU" sz="2000" spc="-1" strike="noStrike">
                <a:solidFill>
                  <a:srgbClr val="000000"/>
                </a:solidFill>
                <a:latin typeface="Arial"/>
                <a:ea typeface="Times New Roman"/>
              </a:rPr>
              <a:t>віку і стану потерпілого тощо.</a:t>
            </a:r>
            <a:endParaRPr b="0" lang="ru-RU" sz="2000" spc="-1" strike="noStrike">
              <a:latin typeface="Arial"/>
            </a:endParaRPr>
          </a:p>
        </p:txBody>
      </p:sp>
    </p:spTree>
  </p:cSld>
  <mc:AlternateContent>
    <mc:Choice Requires="p14">
      <p:transition spd="slow" p14:dur="2000"/>
    </mc:Choice>
    <mc:Fallback>
      <p:transition spd="slow"/>
    </mc:Fallback>
  </mc:AlternateContent>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6" name="CustomShape 1"/>
          <p:cNvSpPr/>
          <p:nvPr/>
        </p:nvSpPr>
        <p:spPr>
          <a:xfrm>
            <a:off x="214200" y="214200"/>
            <a:ext cx="8714880" cy="6285960"/>
          </a:xfrm>
          <a:prstGeom prst="rect">
            <a:avLst/>
          </a:prstGeom>
          <a:noFill/>
          <a:ln>
            <a:noFill/>
          </a:ln>
        </p:spPr>
        <p:style>
          <a:lnRef idx="0"/>
          <a:fillRef idx="0"/>
          <a:effectRef idx="0"/>
          <a:fontRef idx="minor"/>
        </p:style>
        <p:txBody>
          <a:bodyPr lIns="90000" rIns="90000" tIns="45000" bIns="45000">
            <a:noAutofit/>
          </a:bodyPr>
          <a:p>
            <a:pPr marL="343080" indent="-342360" algn="just">
              <a:lnSpc>
                <a:spcPct val="80000"/>
              </a:lnSpc>
              <a:buClr>
                <a:srgbClr val="000000"/>
              </a:buClr>
              <a:buFont typeface="Arial"/>
              <a:buChar char="•"/>
            </a:pPr>
            <a:r>
              <a:rPr b="1" lang="ru-RU" sz="2000" spc="-1" strike="noStrike">
                <a:solidFill>
                  <a:srgbClr val="000000"/>
                </a:solidFill>
                <a:latin typeface="Calibri"/>
              </a:rPr>
              <a:t>Струм вважається небезпечним при напрузі 40-50 В і при силі струму 0,1 А. Струми з числом періодів 40-70 за одну секунду є найнебезпечнішими. </a:t>
            </a:r>
            <a:endParaRPr b="0" lang="ru-RU" sz="2000" spc="-1" strike="noStrike">
              <a:latin typeface="Arial"/>
            </a:endParaRPr>
          </a:p>
          <a:p>
            <a:pPr marL="343080" indent="-342360" algn="just">
              <a:lnSpc>
                <a:spcPct val="80000"/>
              </a:lnSpc>
              <a:buClr>
                <a:srgbClr val="ff0000"/>
              </a:buClr>
              <a:buFont typeface="Arial"/>
              <a:buChar char="•"/>
            </a:pPr>
            <a:r>
              <a:rPr b="1" lang="ru-RU" sz="2000" spc="-1" strike="noStrike">
                <a:solidFill>
                  <a:srgbClr val="ff0000"/>
                </a:solidFill>
                <a:latin typeface="Calibri"/>
              </a:rPr>
              <a:t>Шкіра та інші тканини людини </a:t>
            </a:r>
            <a:r>
              <a:rPr b="1" lang="ru-RU" sz="2000" spc="-1" strike="noStrike">
                <a:solidFill>
                  <a:srgbClr val="000000"/>
                </a:solidFill>
                <a:latin typeface="Calibri"/>
              </a:rPr>
              <a:t>чинять певний опір струму, її змочування водою зменшує опір на 40%, а содовим розчином - на 60%. Чим грубіша шкіра, тим більша її опірність електроструму. При пітливості шкіра стає вологою, її опірність зменшується і небезпека ушкодження струмом різко зростає. </a:t>
            </a:r>
            <a:endParaRPr b="0" lang="ru-RU" sz="2000" spc="-1" strike="noStrike">
              <a:latin typeface="Arial"/>
            </a:endParaRPr>
          </a:p>
          <a:p>
            <a:pPr marL="343080" indent="-342360" algn="just">
              <a:lnSpc>
                <a:spcPct val="80000"/>
              </a:lnSpc>
              <a:buClr>
                <a:srgbClr val="000000"/>
              </a:buClr>
              <a:buFont typeface="Arial"/>
              <a:buChar char="•"/>
            </a:pPr>
            <a:r>
              <a:rPr b="1" lang="ru-RU" sz="2000" spc="-1" strike="noStrike">
                <a:solidFill>
                  <a:srgbClr val="000000"/>
                </a:solidFill>
                <a:latin typeface="Calibri"/>
              </a:rPr>
              <a:t>Знижують витривалість організму до електроструму </a:t>
            </a:r>
            <a:r>
              <a:rPr b="1" lang="ru-RU" sz="2000" spc="-1" strike="noStrike">
                <a:solidFill>
                  <a:srgbClr val="ff0000"/>
                </a:solidFill>
                <a:latin typeface="Calibri"/>
              </a:rPr>
              <a:t>перевтома, виснаження, голод, перегрівання тіла, спрага та ін. </a:t>
            </a:r>
            <a:endParaRPr b="0" lang="ru-RU" sz="2000" spc="-1" strike="noStrike">
              <a:latin typeface="Arial"/>
            </a:endParaRPr>
          </a:p>
          <a:p>
            <a:pPr marL="343080" indent="-342360" algn="just">
              <a:lnSpc>
                <a:spcPct val="80000"/>
              </a:lnSpc>
              <a:buClr>
                <a:srgbClr val="ff0000"/>
              </a:buClr>
              <a:buFont typeface="Arial"/>
              <a:buChar char="•"/>
            </a:pPr>
            <a:r>
              <a:rPr b="1" lang="ru-RU" sz="2000" spc="-1" strike="noStrike">
                <a:solidFill>
                  <a:srgbClr val="ff0000"/>
                </a:solidFill>
                <a:latin typeface="Calibri"/>
              </a:rPr>
              <a:t>Під час </a:t>
            </a:r>
            <a:r>
              <a:rPr b="1" lang="ru-RU" sz="2000" spc="-1" strike="noStrike">
                <a:solidFill>
                  <a:srgbClr val="000000"/>
                </a:solidFill>
                <a:latin typeface="Calibri"/>
              </a:rPr>
              <a:t>сну сила дії струму зменшується. </a:t>
            </a:r>
            <a:endParaRPr b="0" lang="ru-RU" sz="2000" spc="-1" strike="noStrike">
              <a:latin typeface="Arial"/>
            </a:endParaRPr>
          </a:p>
          <a:p>
            <a:pPr marL="343080" indent="-342360" algn="just">
              <a:lnSpc>
                <a:spcPct val="80000"/>
              </a:lnSpc>
              <a:buClr>
                <a:srgbClr val="7030a0"/>
              </a:buClr>
              <a:buFont typeface="Arial"/>
              <a:buChar char="•"/>
            </a:pPr>
            <a:r>
              <a:rPr b="1" lang="ru-RU" sz="2000" spc="-1" strike="noStrike">
                <a:solidFill>
                  <a:srgbClr val="7030a0"/>
                </a:solidFill>
                <a:latin typeface="Calibri"/>
              </a:rPr>
              <a:t>При підвищенні напруги понад 500 В </a:t>
            </a:r>
            <a:r>
              <a:rPr b="1" lang="ru-RU" sz="2000" spc="-1" strike="noStrike">
                <a:solidFill>
                  <a:srgbClr val="000000"/>
                </a:solidFill>
                <a:latin typeface="Calibri"/>
              </a:rPr>
              <a:t>величина опору шкіри вже не має значення, тому що в місці контакту утворюється «пробій» шкіри, виникають мітки струму, Перемінний струм з частотою 50 Гц небезпечніший, ніж постійний тієї ж напруги. Це положення стосується струму понад 500 Вольт. При даній напрузі небезпека вирівнюється, а при напрузі понад 500В </a:t>
            </a:r>
            <a:r>
              <a:rPr b="1" lang="ru-RU" sz="2000" spc="-1" strike="noStrike">
                <a:solidFill>
                  <a:srgbClr val="7030a0"/>
                </a:solidFill>
                <a:latin typeface="Calibri"/>
              </a:rPr>
              <a:t>постійний струм небезпечніший, ніж перемінний. </a:t>
            </a:r>
            <a:endParaRPr b="0" lang="ru-RU" sz="2000" spc="-1" strike="noStrike">
              <a:latin typeface="Arial"/>
            </a:endParaRPr>
          </a:p>
          <a:p>
            <a:pPr marL="343080" indent="-342360" algn="just">
              <a:lnSpc>
                <a:spcPct val="80000"/>
              </a:lnSpc>
              <a:buClr>
                <a:srgbClr val="000000"/>
              </a:buClr>
              <a:buFont typeface="Arial"/>
              <a:buChar char="•"/>
            </a:pPr>
            <a:r>
              <a:rPr b="1" lang="ru-RU" sz="2000" spc="-1" strike="noStrike">
                <a:solidFill>
                  <a:srgbClr val="000000"/>
                </a:solidFill>
                <a:latin typeface="Calibri"/>
              </a:rPr>
              <a:t>Умови, при яких виникає контакт людини з електричним струмом, впливають на характер і тяжкість електротравми. Чим триваліший контакт із предметами, які несуть струм, чим більша площа зіткнення, тим важчою буде електротравма. </a:t>
            </a:r>
            <a:endParaRPr b="0" lang="ru-RU" sz="2000" spc="-1" strike="noStrike">
              <a:latin typeface="Arial"/>
            </a:endParaRPr>
          </a:p>
          <a:p>
            <a:pPr marL="343080" indent="-342360" algn="just">
              <a:lnSpc>
                <a:spcPct val="80000"/>
              </a:lnSpc>
              <a:buClr>
                <a:srgbClr val="000000"/>
              </a:buClr>
              <a:buFont typeface="Arial"/>
              <a:buChar char="•"/>
            </a:pPr>
            <a:r>
              <a:rPr b="1" lang="ru-RU" sz="2000" spc="-1" strike="noStrike">
                <a:solidFill>
                  <a:srgbClr val="000000"/>
                </a:solidFill>
                <a:latin typeface="Calibri"/>
              </a:rPr>
              <a:t>Велике значення мають </a:t>
            </a:r>
            <a:r>
              <a:rPr b="1" i="1" lang="ru-RU" sz="2000" spc="-1" strike="noStrike">
                <a:solidFill>
                  <a:srgbClr val="ff0000"/>
                </a:solidFill>
                <a:latin typeface="Calibri"/>
              </a:rPr>
              <a:t>шляхи проходження струму в організмі </a:t>
            </a:r>
            <a:r>
              <a:rPr b="1" lang="ru-RU" sz="2000" spc="-1" strike="noStrike">
                <a:solidFill>
                  <a:srgbClr val="000000"/>
                </a:solidFill>
                <a:latin typeface="Calibri"/>
              </a:rPr>
              <a:t>- «петлі» струму. З них найбільш небезпечні петлі, при яких струм </a:t>
            </a:r>
            <a:r>
              <a:rPr b="1" lang="ru-RU" sz="2000" spc="-1" strike="noStrike">
                <a:solidFill>
                  <a:srgbClr val="7030a0"/>
                </a:solidFill>
                <a:latin typeface="Calibri"/>
              </a:rPr>
              <a:t>проходить через органи життєзабезпечення</a:t>
            </a:r>
            <a:r>
              <a:rPr b="1" lang="ru-RU" sz="2000" spc="-1" strike="noStrike">
                <a:solidFill>
                  <a:srgbClr val="000000"/>
                </a:solidFill>
                <a:latin typeface="Calibri"/>
              </a:rPr>
              <a:t>: </a:t>
            </a:r>
            <a:r>
              <a:rPr b="1" lang="ru-RU" sz="2000" spc="-1" strike="noStrike">
                <a:solidFill>
                  <a:srgbClr val="ff0000"/>
                </a:solidFill>
                <a:latin typeface="Calibri"/>
              </a:rPr>
              <a:t>«дві руки - дві ноги», «ліва рука — ноги», «рука - рука», «голова - ноги».</a:t>
            </a:r>
            <a:endParaRPr b="0" lang="ru-RU" sz="2000" spc="-1" strike="noStrike">
              <a:latin typeface="Arial"/>
            </a:endParaRPr>
          </a:p>
        </p:txBody>
      </p:sp>
    </p:spTree>
  </p:cSld>
  <mc:AlternateContent>
    <mc:Choice Requires="p14">
      <p:transition spd="slow" p14:dur="2000"/>
    </mc:Choice>
    <mc:Fallback>
      <p:transition spd="slow"/>
    </mc:Fallback>
  </mc:AlternateContent>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87" name="Picture 2" descr=""/>
          <p:cNvPicPr/>
          <p:nvPr/>
        </p:nvPicPr>
        <p:blipFill>
          <a:blip r:embed="rId1"/>
          <a:stretch/>
        </p:blipFill>
        <p:spPr>
          <a:xfrm>
            <a:off x="928800" y="0"/>
            <a:ext cx="3142440" cy="3142440"/>
          </a:xfrm>
          <a:prstGeom prst="rect">
            <a:avLst/>
          </a:prstGeom>
          <a:ln>
            <a:noFill/>
          </a:ln>
        </p:spPr>
      </p:pic>
      <p:pic>
        <p:nvPicPr>
          <p:cNvPr id="188" name="Picture 4" descr=""/>
          <p:cNvPicPr/>
          <p:nvPr/>
        </p:nvPicPr>
        <p:blipFill>
          <a:blip r:embed="rId2"/>
          <a:stretch/>
        </p:blipFill>
        <p:spPr>
          <a:xfrm>
            <a:off x="5214960" y="976320"/>
            <a:ext cx="3928320" cy="4857120"/>
          </a:xfrm>
          <a:prstGeom prst="rect">
            <a:avLst/>
          </a:prstGeom>
          <a:ln>
            <a:noFill/>
          </a:ln>
        </p:spPr>
      </p:pic>
      <p:pic>
        <p:nvPicPr>
          <p:cNvPr id="189" name="Picture 6" descr=""/>
          <p:cNvPicPr/>
          <p:nvPr/>
        </p:nvPicPr>
        <p:blipFill>
          <a:blip r:embed="rId3"/>
          <a:stretch/>
        </p:blipFill>
        <p:spPr>
          <a:xfrm>
            <a:off x="285840" y="3357720"/>
            <a:ext cx="4928400" cy="3320640"/>
          </a:xfrm>
          <a:prstGeom prst="rect">
            <a:avLst/>
          </a:prstGeom>
          <a:ln>
            <a:noFill/>
          </a:ln>
        </p:spPr>
      </p:pic>
    </p:spTree>
  </p:cSld>
  <mc:AlternateContent>
    <mc:Choice Requires="p14">
      <p:transition spd="slow" p14:dur="2000"/>
    </mc:Choice>
    <mc:Fallback>
      <p:transition spd="slow"/>
    </mc:Fallback>
  </mc:AlternateContent>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90" name="Picture 5" descr=""/>
          <p:cNvPicPr/>
          <p:nvPr/>
        </p:nvPicPr>
        <p:blipFill>
          <a:blip r:embed="rId1"/>
          <a:srcRect l="18809" t="29306" r="44145" b="30674"/>
          <a:stretch/>
        </p:blipFill>
        <p:spPr>
          <a:xfrm>
            <a:off x="0" y="785880"/>
            <a:ext cx="9143280" cy="5500080"/>
          </a:xfrm>
          <a:prstGeom prst="rect">
            <a:avLst/>
          </a:prstGeom>
          <a:ln w="9360">
            <a:noFill/>
          </a:ln>
        </p:spPr>
      </p:pic>
    </p:spTree>
  </p:cSld>
  <mc:AlternateContent>
    <mc:Choice Requires="p14">
      <p:transition spd="slow" p14:dur="2000"/>
    </mc:Choice>
    <mc:Fallback>
      <p:transition spd="slow"/>
    </mc:Fallback>
  </mc:AlternateContent>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91" name="Picture 2" descr=""/>
          <p:cNvPicPr/>
          <p:nvPr/>
        </p:nvPicPr>
        <p:blipFill>
          <a:blip r:embed="rId1"/>
          <a:stretch/>
        </p:blipFill>
        <p:spPr>
          <a:xfrm>
            <a:off x="1428840" y="0"/>
            <a:ext cx="7045560" cy="6857280"/>
          </a:xfrm>
          <a:prstGeom prst="rect">
            <a:avLst/>
          </a:prstGeom>
          <a:ln>
            <a:noFill/>
          </a:ln>
        </p:spPr>
      </p:pic>
    </p:spTree>
  </p:cSld>
  <mc:AlternateContent>
    <mc:Choice Requires="p14">
      <p:transition spd="slow" p14:dur="2000"/>
    </mc:Choice>
    <mc:Fallback>
      <p:transition spd="slow"/>
    </mc:Fallback>
  </mc:AlternateContent>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92" name="Picture 2" descr=""/>
          <p:cNvPicPr/>
          <p:nvPr/>
        </p:nvPicPr>
        <p:blipFill>
          <a:blip r:embed="rId1"/>
          <a:stretch/>
        </p:blipFill>
        <p:spPr>
          <a:xfrm>
            <a:off x="1000080" y="0"/>
            <a:ext cx="7214400" cy="6857280"/>
          </a:xfrm>
          <a:prstGeom prst="rect">
            <a:avLst/>
          </a:prstGeom>
          <a:ln>
            <a:noFill/>
          </a:ln>
        </p:spPr>
      </p:pic>
    </p:spTree>
  </p:cSld>
  <mc:AlternateContent>
    <mc:Choice Requires="p14">
      <p:transition spd="slow" p14:dur="2000"/>
    </mc:Choice>
    <mc:Fallback>
      <p:transition spd="slow"/>
    </mc:Fallback>
  </mc:AlternateContent>
</p:sld>
</file>

<file path=ppt/slides/slide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93" name="Picture 2" descr=""/>
          <p:cNvPicPr/>
          <p:nvPr/>
        </p:nvPicPr>
        <p:blipFill>
          <a:blip r:embed="rId1"/>
          <a:stretch/>
        </p:blipFill>
        <p:spPr>
          <a:xfrm>
            <a:off x="165600" y="1071720"/>
            <a:ext cx="8977680" cy="4285440"/>
          </a:xfrm>
          <a:prstGeom prst="rect">
            <a:avLst/>
          </a:prstGeom>
          <a:ln>
            <a:noFill/>
          </a:ln>
        </p:spPr>
      </p:pic>
    </p:spTree>
  </p:cSld>
  <mc:AlternateContent>
    <mc:Choice Requires="p14">
      <p:transition spd="slow" p14:dur="2000"/>
    </mc:Choice>
    <mc:Fallback>
      <p:transition spd="slow"/>
    </mc:Fallback>
  </mc:AlternateContent>
</p:sld>
</file>

<file path=ppt/slides/slide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94" name="Picture 2" descr=""/>
          <p:cNvPicPr/>
          <p:nvPr/>
        </p:nvPicPr>
        <p:blipFill>
          <a:blip r:embed="rId1"/>
          <a:stretch/>
        </p:blipFill>
        <p:spPr>
          <a:xfrm>
            <a:off x="357120" y="785880"/>
            <a:ext cx="5000040" cy="5919120"/>
          </a:xfrm>
          <a:prstGeom prst="rect">
            <a:avLst/>
          </a:prstGeom>
          <a:ln>
            <a:noFill/>
          </a:ln>
        </p:spPr>
      </p:pic>
      <p:sp>
        <p:nvSpPr>
          <p:cNvPr id="195" name="CustomShape 1"/>
          <p:cNvSpPr/>
          <p:nvPr/>
        </p:nvSpPr>
        <p:spPr>
          <a:xfrm>
            <a:off x="5500800" y="285840"/>
            <a:ext cx="3285360" cy="6399360"/>
          </a:xfrm>
          <a:prstGeom prst="rect">
            <a:avLst/>
          </a:prstGeom>
          <a:noFill/>
          <a:ln>
            <a:noFill/>
          </a:ln>
        </p:spPr>
        <p:style>
          <a:lnRef idx="0"/>
          <a:fillRef idx="0"/>
          <a:effectRef idx="0"/>
          <a:fontRef idx="minor"/>
        </p:style>
        <p:txBody>
          <a:bodyPr lIns="90000" rIns="90000" tIns="45000" bIns="45000">
            <a:spAutoFit/>
          </a:bodyPr>
          <a:p>
            <a:pPr algn="just">
              <a:lnSpc>
                <a:spcPct val="100000"/>
              </a:lnSpc>
            </a:pPr>
            <a:r>
              <a:rPr b="1" lang="ru-RU" sz="1800" spc="-1" strike="noStrike">
                <a:solidFill>
                  <a:srgbClr val="000000"/>
                </a:solidFill>
                <a:latin typeface="Calibri"/>
                <a:ea typeface="DejaVu Sans"/>
              </a:rPr>
              <a:t>Електротравма. </a:t>
            </a:r>
            <a:endParaRPr b="0" lang="ru-RU" sz="1800" spc="-1" strike="noStrike">
              <a:latin typeface="Arial"/>
            </a:endParaRPr>
          </a:p>
          <a:p>
            <a:pPr algn="just">
              <a:lnSpc>
                <a:spcPct val="100000"/>
              </a:lnSpc>
            </a:pPr>
            <a:r>
              <a:rPr b="1" lang="ru-RU" sz="1800" spc="-1" strike="noStrike">
                <a:solidFill>
                  <a:srgbClr val="000000"/>
                </a:solidFill>
                <a:latin typeface="Calibri"/>
                <a:ea typeface="DejaVu Sans"/>
              </a:rPr>
              <a:t>Рис. 1 - 3. Контактна електротравма при порушенні ізоляції електричного праски (220 в). Знаки струму. Рис. 1. До лікування. </a:t>
            </a:r>
            <a:endParaRPr b="0" lang="ru-RU" sz="1800" spc="-1" strike="noStrike">
              <a:latin typeface="Arial"/>
            </a:endParaRPr>
          </a:p>
          <a:p>
            <a:pPr algn="just">
              <a:lnSpc>
                <a:spcPct val="100000"/>
              </a:lnSpc>
            </a:pPr>
            <a:r>
              <a:rPr b="1" lang="ru-RU" sz="1800" spc="-1" strike="noStrike">
                <a:solidFill>
                  <a:srgbClr val="000000"/>
                </a:solidFill>
                <a:latin typeface="Calibri"/>
                <a:ea typeface="DejaVu Sans"/>
              </a:rPr>
              <a:t>Рис. 2. В період лікування. </a:t>
            </a:r>
            <a:endParaRPr b="0" lang="ru-RU" sz="1800" spc="-1" strike="noStrike">
              <a:latin typeface="Arial"/>
            </a:endParaRPr>
          </a:p>
          <a:p>
            <a:pPr algn="just">
              <a:lnSpc>
                <a:spcPct val="100000"/>
              </a:lnSpc>
            </a:pPr>
            <a:r>
              <a:rPr b="1" lang="ru-RU" sz="1800" spc="-1" strike="noStrike">
                <a:solidFill>
                  <a:srgbClr val="000000"/>
                </a:solidFill>
                <a:latin typeface="Calibri"/>
                <a:ea typeface="DejaVu Sans"/>
              </a:rPr>
              <a:t>Рис. 3. Після загоєння. </a:t>
            </a:r>
            <a:endParaRPr b="0" lang="ru-RU" sz="1800" spc="-1" strike="noStrike">
              <a:latin typeface="Arial"/>
            </a:endParaRPr>
          </a:p>
          <a:p>
            <a:pPr algn="just">
              <a:lnSpc>
                <a:spcPct val="100000"/>
              </a:lnSpc>
            </a:pPr>
            <a:r>
              <a:rPr b="1" lang="ru-RU" sz="1800" spc="-1" strike="noStrike">
                <a:solidFill>
                  <a:srgbClr val="000000"/>
                </a:solidFill>
                <a:latin typeface="Calibri"/>
                <a:ea typeface="DejaVu Sans"/>
              </a:rPr>
              <a:t>Рис. 4. Контактна електротравма (220 в). Знаки струму на </a:t>
            </a:r>
            <a:r>
              <a:rPr b="1" lang="ru-RU" sz="1800" spc="-1" strike="noStrike" u="sng">
                <a:solidFill>
                  <a:srgbClr val="0000ff"/>
                </a:solidFill>
                <a:uFillTx/>
                <a:latin typeface="Calibri"/>
                <a:ea typeface="DejaVu Sans"/>
                <a:hlinkClick r:id="rId2"/>
              </a:rPr>
              <a:t>передпліччі</a:t>
            </a:r>
            <a:r>
              <a:rPr b="1" lang="ru-RU" sz="1800" spc="-1" strike="noStrike">
                <a:solidFill>
                  <a:srgbClr val="000000"/>
                </a:solidFill>
                <a:latin typeface="Calibri"/>
                <a:ea typeface="DejaVu Sans"/>
              </a:rPr>
              <a:t>. </a:t>
            </a:r>
            <a:endParaRPr b="0" lang="ru-RU" sz="1800" spc="-1" strike="noStrike">
              <a:latin typeface="Arial"/>
            </a:endParaRPr>
          </a:p>
          <a:p>
            <a:pPr algn="just">
              <a:lnSpc>
                <a:spcPct val="100000"/>
              </a:lnSpc>
            </a:pPr>
            <a:r>
              <a:rPr b="1" lang="ru-RU" sz="1800" spc="-1" strike="noStrike">
                <a:solidFill>
                  <a:srgbClr val="000000"/>
                </a:solidFill>
                <a:latin typeface="Calibri"/>
                <a:ea typeface="DejaVu Sans"/>
              </a:rPr>
              <a:t>Рис. 5. Знаки струму при електротравми від вилки проводу (220 в). </a:t>
            </a:r>
            <a:endParaRPr b="0" lang="ru-RU" sz="1800" spc="-1" strike="noStrike">
              <a:latin typeface="Arial"/>
            </a:endParaRPr>
          </a:p>
          <a:p>
            <a:pPr algn="just">
              <a:lnSpc>
                <a:spcPct val="100000"/>
              </a:lnSpc>
            </a:pPr>
            <a:r>
              <a:rPr b="1" lang="ru-RU" sz="1800" spc="-1" strike="noStrike">
                <a:solidFill>
                  <a:srgbClr val="000000"/>
                </a:solidFill>
                <a:latin typeface="Calibri"/>
                <a:ea typeface="DejaVu Sans"/>
              </a:rPr>
              <a:t>Рис. 6. Контактна електротравма обличчя і волосистої частини голови з ураженням кістки. </a:t>
            </a:r>
            <a:endParaRPr b="0" lang="ru-RU" sz="1800" spc="-1" strike="noStrike">
              <a:latin typeface="Arial"/>
            </a:endParaRPr>
          </a:p>
          <a:p>
            <a:pPr algn="just">
              <a:lnSpc>
                <a:spcPct val="100000"/>
              </a:lnSpc>
            </a:pPr>
            <a:r>
              <a:rPr b="1" lang="ru-RU" sz="1800" spc="-1" strike="noStrike">
                <a:solidFill>
                  <a:srgbClr val="000000"/>
                </a:solidFill>
                <a:latin typeface="Calibri"/>
                <a:ea typeface="DejaVu Sans"/>
              </a:rPr>
              <a:t>Рис. 7. Опік електричною дугою обличчя, шиї та верхньої кінцівки при ремонті електроустановки під напругою (380 в).</a:t>
            </a:r>
            <a:endParaRPr b="0" lang="ru-RU" sz="1800" spc="-1" strike="noStrike">
              <a:latin typeface="Arial"/>
            </a:endParaRPr>
          </a:p>
        </p:txBody>
      </p:sp>
    </p:spTree>
  </p:cSld>
  <mc:AlternateContent>
    <mc:Choice Requires="p14">
      <p:transition spd="slow" p14:dur="2000"/>
    </mc:Choice>
    <mc:Fallback>
      <p:transition spd="slow"/>
    </mc:Fallback>
  </mc:AlternateContent>
</p:sld>
</file>

<file path=ppt/slides/slide3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96" name="Picture 2" descr=""/>
          <p:cNvPicPr/>
          <p:nvPr/>
        </p:nvPicPr>
        <p:blipFill>
          <a:blip r:embed="rId1"/>
          <a:srcRect l="8790" t="14656" r="37419" b="9178"/>
          <a:stretch/>
        </p:blipFill>
        <p:spPr>
          <a:xfrm>
            <a:off x="857160" y="214200"/>
            <a:ext cx="7718040" cy="6143040"/>
          </a:xfrm>
          <a:prstGeom prst="rect">
            <a:avLst/>
          </a:prstGeom>
          <a:ln w="9360">
            <a:noFill/>
          </a:ln>
        </p:spPr>
      </p:pic>
    </p:spTree>
  </p:cSld>
  <mc:AlternateContent>
    <mc:Choice Requires="p14">
      <p:transition spd="slow" p14:dur="2000"/>
    </mc:Choice>
    <mc:Fallback>
      <p:transition spd="slow"/>
    </mc:Fallback>
  </mc:AlternateContent>
</p:sld>
</file>

<file path=ppt/slides/slide3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97" name="Picture 2" descr=""/>
          <p:cNvPicPr/>
          <p:nvPr/>
        </p:nvPicPr>
        <p:blipFill>
          <a:blip r:embed="rId1"/>
          <a:srcRect l="8790" t="32234" r="35222" b="25787"/>
          <a:stretch/>
        </p:blipFill>
        <p:spPr>
          <a:xfrm>
            <a:off x="1357200" y="0"/>
            <a:ext cx="6500160" cy="3071160"/>
          </a:xfrm>
          <a:prstGeom prst="rect">
            <a:avLst/>
          </a:prstGeom>
          <a:ln w="9360">
            <a:noFill/>
          </a:ln>
        </p:spPr>
      </p:pic>
      <p:pic>
        <p:nvPicPr>
          <p:cNvPr id="198" name="Picture 3" descr=""/>
          <p:cNvPicPr/>
          <p:nvPr/>
        </p:nvPicPr>
        <p:blipFill>
          <a:blip r:embed="rId2"/>
          <a:srcRect l="16513" t="26570" r="40678" b="8007"/>
          <a:stretch/>
        </p:blipFill>
        <p:spPr>
          <a:xfrm>
            <a:off x="214200" y="3214800"/>
            <a:ext cx="3741840" cy="3214080"/>
          </a:xfrm>
          <a:prstGeom prst="rect">
            <a:avLst/>
          </a:prstGeom>
          <a:ln w="9360">
            <a:noFill/>
          </a:ln>
        </p:spPr>
      </p:pic>
      <p:pic>
        <p:nvPicPr>
          <p:cNvPr id="199" name="Picture 4" descr=""/>
          <p:cNvPicPr/>
          <p:nvPr/>
        </p:nvPicPr>
        <p:blipFill>
          <a:blip r:embed="rId3"/>
          <a:srcRect l="12119" t="33602" r="41226" b="12697"/>
          <a:stretch/>
        </p:blipFill>
        <p:spPr>
          <a:xfrm>
            <a:off x="4071960" y="3214800"/>
            <a:ext cx="4733640" cy="3398760"/>
          </a:xfrm>
          <a:prstGeom prst="rect">
            <a:avLst/>
          </a:prstGeom>
          <a:ln w="9360">
            <a:noFill/>
          </a:ln>
        </p:spPr>
      </p:pic>
    </p:spTree>
  </p:cSld>
  <mc:AlternateContent>
    <mc:Choice Requires="p14">
      <p:transition spd="slow" p14:dur="2000"/>
    </mc:Choice>
    <mc:Fallback>
      <p:transition spd="slow"/>
    </mc:Fallback>
  </mc:AlternateContent>
</p:sld>
</file>

<file path=ppt/slides/slide3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00" name="Picture 2" descr=""/>
          <p:cNvPicPr/>
          <p:nvPr/>
        </p:nvPicPr>
        <p:blipFill>
          <a:blip r:embed="rId1"/>
          <a:srcRect l="12083" t="54705" r="47302" b="21885"/>
          <a:stretch/>
        </p:blipFill>
        <p:spPr>
          <a:xfrm>
            <a:off x="500040" y="214200"/>
            <a:ext cx="7488360" cy="2428200"/>
          </a:xfrm>
          <a:prstGeom prst="rect">
            <a:avLst/>
          </a:prstGeom>
          <a:ln w="9360">
            <a:noFill/>
          </a:ln>
        </p:spPr>
      </p:pic>
      <p:pic>
        <p:nvPicPr>
          <p:cNvPr id="201" name="Picture 5" descr=""/>
          <p:cNvPicPr/>
          <p:nvPr/>
        </p:nvPicPr>
        <p:blipFill>
          <a:blip r:embed="rId2"/>
          <a:srcRect l="11532" t="16604" r="44558" b="11137"/>
          <a:stretch/>
        </p:blipFill>
        <p:spPr>
          <a:xfrm>
            <a:off x="2500200" y="2562840"/>
            <a:ext cx="4642920" cy="4294440"/>
          </a:xfrm>
          <a:prstGeom prst="rect">
            <a:avLst/>
          </a:prstGeom>
          <a:ln w="9360">
            <a:noFill/>
          </a:ln>
        </p:spPr>
      </p:pic>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3" name="CustomShape 1"/>
          <p:cNvSpPr/>
          <p:nvPr/>
        </p:nvSpPr>
        <p:spPr>
          <a:xfrm>
            <a:off x="214200" y="285840"/>
            <a:ext cx="8643240" cy="6571440"/>
          </a:xfrm>
          <a:prstGeom prst="rect">
            <a:avLst/>
          </a:prstGeom>
          <a:noFill/>
          <a:ln>
            <a:noFill/>
          </a:ln>
        </p:spPr>
        <p:style>
          <a:lnRef idx="0"/>
          <a:fillRef idx="0"/>
          <a:effectRef idx="0"/>
          <a:fontRef idx="minor"/>
        </p:style>
        <p:txBody>
          <a:bodyPr lIns="90000" rIns="90000" tIns="45000" bIns="45000">
            <a:normAutofit fontScale="51000"/>
          </a:bodyPr>
          <a:p>
            <a:pPr marL="343080" indent="-342360" algn="ctr">
              <a:lnSpc>
                <a:spcPct val="100000"/>
              </a:lnSpc>
              <a:spcBef>
                <a:spcPts val="519"/>
              </a:spcBef>
              <a:buClr>
                <a:srgbClr val="00b050"/>
              </a:buClr>
              <a:buFont typeface="Arial"/>
              <a:buChar char="•"/>
            </a:pPr>
            <a:r>
              <a:rPr b="1" lang="ru-RU" sz="2600" spc="-1" strike="noStrike">
                <a:solidFill>
                  <a:srgbClr val="00b050"/>
                </a:solidFill>
                <a:latin typeface="Arial Black"/>
                <a:ea typeface="Times New Roman"/>
              </a:rPr>
              <a:t>Залежно від глибини ушкодження опіки поділяють на чотири ступені. </a:t>
            </a:r>
            <a:endParaRPr b="0" lang="ru-RU" sz="2600" spc="-1" strike="noStrike">
              <a:latin typeface="Arial"/>
            </a:endParaRPr>
          </a:p>
          <a:p>
            <a:pPr marL="343080" indent="-342360" algn="just">
              <a:lnSpc>
                <a:spcPct val="100000"/>
              </a:lnSpc>
              <a:buClr>
                <a:srgbClr val="ff0000"/>
              </a:buClr>
              <a:buFont typeface="Wingdings" charset="2"/>
              <a:buChar char=""/>
            </a:pPr>
            <a:r>
              <a:rPr b="1" lang="ru-RU" sz="1900" spc="-1" strike="noStrike">
                <a:solidFill>
                  <a:srgbClr val="ff0000"/>
                </a:solidFill>
                <a:latin typeface="Arial Black"/>
                <a:ea typeface="Times New Roman"/>
              </a:rPr>
              <a:t>Опіки І ступеня </a:t>
            </a:r>
            <a:r>
              <a:rPr b="1" lang="ru-RU" sz="1900" spc="-1" strike="noStrike">
                <a:solidFill>
                  <a:srgbClr val="000000"/>
                </a:solidFill>
                <a:latin typeface="Arial Black"/>
                <a:ea typeface="Times New Roman"/>
              </a:rPr>
              <a:t>характеризуються почервонінням, набряком і наявністю пекучого болю у результаті безпосередньої дії температурного фактора на нервові закінчення і здавлювання їх набряклими тканинами. Усі явища через 3-7 днів зникають, деколи залишаючи пігментні ділянки шкіри.</a:t>
            </a:r>
            <a:endParaRPr b="0" lang="ru-RU" sz="1900" spc="-1" strike="noStrike">
              <a:latin typeface="Arial"/>
            </a:endParaRPr>
          </a:p>
          <a:p>
            <a:pPr marL="343080" indent="-342360" algn="just">
              <a:lnSpc>
                <a:spcPct val="100000"/>
              </a:lnSpc>
              <a:buClr>
                <a:srgbClr val="000000"/>
              </a:buClr>
              <a:buFont typeface="Wingdings" charset="2"/>
              <a:buChar char=""/>
            </a:pPr>
            <a:r>
              <a:rPr b="1" lang="ru-RU" sz="1900" spc="-1" strike="noStrike">
                <a:solidFill>
                  <a:srgbClr val="000000"/>
                </a:solidFill>
                <a:latin typeface="Arial Black"/>
                <a:ea typeface="Times New Roman"/>
              </a:rPr>
              <a:t>При </a:t>
            </a:r>
            <a:r>
              <a:rPr b="1" lang="ru-RU" sz="1900" spc="-1" strike="noStrike">
                <a:solidFill>
                  <a:srgbClr val="ff0000"/>
                </a:solidFill>
                <a:latin typeface="Arial Black"/>
                <a:ea typeface="Times New Roman"/>
              </a:rPr>
              <a:t>опіках II ступеня </a:t>
            </a:r>
            <a:r>
              <a:rPr b="1" lang="ru-RU" sz="1900" spc="-1" strike="noStrike">
                <a:solidFill>
                  <a:srgbClr val="000000"/>
                </a:solidFill>
                <a:latin typeface="Arial Black"/>
                <a:ea typeface="Times New Roman"/>
              </a:rPr>
              <a:t>ушкоджуються поверхневі шари шкіри, ви­никає почервоніння шкірних покривів, різної величини пухирці з дещо мутнуватою рідиною, деяке збудження, прискорення пульсу, підви­щення температури тіла, особливо при нагноєнні пухирців. При опіках більше 15 % поверхні тіла може виникнути опіковий шок. Такі опіки загоюються через 8-14 днів без утворення рубців, якщо нема нагною­вання.</a:t>
            </a:r>
            <a:endParaRPr b="0" lang="ru-RU" sz="1900" spc="-1" strike="noStrike">
              <a:latin typeface="Arial"/>
            </a:endParaRPr>
          </a:p>
          <a:p>
            <a:pPr marL="343080" indent="-342360" algn="just">
              <a:lnSpc>
                <a:spcPct val="100000"/>
              </a:lnSpc>
              <a:buClr>
                <a:srgbClr val="000000"/>
              </a:buClr>
              <a:buFont typeface="Wingdings" charset="2"/>
              <a:buChar char=""/>
            </a:pPr>
            <a:r>
              <a:rPr b="1" lang="ru-RU" sz="1900" spc="-1" strike="noStrike">
                <a:solidFill>
                  <a:srgbClr val="000000"/>
                </a:solidFill>
                <a:latin typeface="Arial Black"/>
                <a:ea typeface="Times New Roman"/>
              </a:rPr>
              <a:t>При опіках </a:t>
            </a:r>
            <a:r>
              <a:rPr b="1" lang="ru-RU" sz="1900" spc="-1" strike="noStrike">
                <a:solidFill>
                  <a:srgbClr val="ff0000"/>
                </a:solidFill>
                <a:latin typeface="Arial Black"/>
                <a:ea typeface="Times New Roman"/>
              </a:rPr>
              <a:t>III ступеня </a:t>
            </a:r>
            <a:r>
              <a:rPr b="1" lang="ru-RU" sz="1900" spc="-1" strike="noStrike">
                <a:solidFill>
                  <a:srgbClr val="000000"/>
                </a:solidFill>
                <a:latin typeface="Arial Black"/>
                <a:ea typeface="Times New Roman"/>
              </a:rPr>
              <a:t>ушкоджуються як поверхневі, так і глибокі шари шкіри. Для </a:t>
            </a:r>
            <a:r>
              <a:rPr b="1" i="1" lang="ru-RU" sz="1900" spc="-1" strike="noStrike">
                <a:solidFill>
                  <a:srgbClr val="ff0000"/>
                </a:solidFill>
                <a:latin typeface="Arial Black"/>
                <a:ea typeface="Times New Roman"/>
              </a:rPr>
              <a:t>ІІІ-А ступеня </a:t>
            </a:r>
            <a:r>
              <a:rPr b="1" lang="ru-RU" sz="1900" spc="-1" strike="noStrike">
                <a:solidFill>
                  <a:srgbClr val="000000"/>
                </a:solidFill>
                <a:latin typeface="Arial Black"/>
                <a:ea typeface="Times New Roman"/>
              </a:rPr>
              <a:t>характерне ушкодження поверхневих шарів шкіри. Ранева поверхня покривається світло-коричневим або сірим струпом. Період загоювання триває до 3-4 тижнів без рубців або з утворенням ніжних рубців. При опіках </a:t>
            </a:r>
            <a:r>
              <a:rPr b="1" i="1" lang="ru-RU" sz="1900" spc="-1" strike="noStrike">
                <a:solidFill>
                  <a:srgbClr val="ff0000"/>
                </a:solidFill>
                <a:latin typeface="Arial Black"/>
                <a:ea typeface="Times New Roman"/>
              </a:rPr>
              <a:t>ІІІ-Б ступеня </a:t>
            </a:r>
            <a:r>
              <a:rPr b="1" lang="ru-RU" sz="1900" spc="-1" strike="noStrike">
                <a:solidFill>
                  <a:srgbClr val="000000"/>
                </a:solidFill>
                <a:latin typeface="Arial Black"/>
                <a:ea typeface="Times New Roman"/>
              </a:rPr>
              <a:t>наявне повне змертвіння на всю глибину, утворюється твердий темно-коричневий струп, що відпадає через 3-5 тижнів, залишаючи великі й деформовані рубці.</a:t>
            </a:r>
            <a:endParaRPr b="0" lang="ru-RU" sz="1900" spc="-1" strike="noStrike">
              <a:latin typeface="Arial"/>
            </a:endParaRPr>
          </a:p>
          <a:p>
            <a:pPr marL="343080" indent="-342360" algn="just">
              <a:lnSpc>
                <a:spcPct val="100000"/>
              </a:lnSpc>
              <a:buClr>
                <a:srgbClr val="ff0000"/>
              </a:buClr>
              <a:buFont typeface="Wingdings" charset="2"/>
              <a:buChar char=""/>
            </a:pPr>
            <a:r>
              <a:rPr b="1" lang="ru-RU" sz="1900" spc="-1" strike="noStrike">
                <a:solidFill>
                  <a:srgbClr val="ff0000"/>
                </a:solidFill>
                <a:latin typeface="Arial Black"/>
                <a:ea typeface="Times New Roman"/>
              </a:rPr>
              <a:t>Опіки IV ступеня </a:t>
            </a:r>
            <a:r>
              <a:rPr b="1" lang="ru-RU" sz="1900" spc="-1" strike="noStrike">
                <a:solidFill>
                  <a:srgbClr val="000000"/>
                </a:solidFill>
                <a:latin typeface="Arial Black"/>
                <a:ea typeface="Times New Roman"/>
              </a:rPr>
              <a:t>- це ушкодження всієї шкіри, підлеглих тканин аж до кісток. При цьому утворюється коричневий або чорний струп, через який просвічуються тромбовані венозні судини.</a:t>
            </a:r>
            <a:endParaRPr b="0" lang="ru-RU" sz="1900" spc="-1" strike="noStrike">
              <a:latin typeface="Arial"/>
            </a:endParaRPr>
          </a:p>
          <a:p>
            <a:pPr marL="343080" indent="-342360" algn="just">
              <a:lnSpc>
                <a:spcPct val="100000"/>
              </a:lnSpc>
              <a:spcBef>
                <a:spcPts val="380"/>
              </a:spcBef>
            </a:pPr>
            <a:endParaRPr b="0" lang="ru-RU" sz="1900" spc="-1" strike="noStrike">
              <a:latin typeface="Arial"/>
            </a:endParaRPr>
          </a:p>
          <a:p>
            <a:pPr marL="343080" indent="-342360" algn="just">
              <a:lnSpc>
                <a:spcPct val="100000"/>
              </a:lnSpc>
              <a:spcBef>
                <a:spcPts val="439"/>
              </a:spcBef>
            </a:pPr>
            <a:endParaRPr b="0" lang="ru-RU" sz="1900" spc="-1" strike="noStrike">
              <a:latin typeface="Arial"/>
            </a:endParaRPr>
          </a:p>
          <a:p>
            <a:pPr marL="343080" indent="-342360" algn="just">
              <a:lnSpc>
                <a:spcPct val="100000"/>
              </a:lnSpc>
              <a:spcBef>
                <a:spcPts val="400"/>
              </a:spcBef>
            </a:pPr>
            <a:endParaRPr b="0" lang="ru-RU" sz="1900" spc="-1" strike="noStrike">
              <a:latin typeface="Arial"/>
            </a:endParaRPr>
          </a:p>
        </p:txBody>
      </p:sp>
    </p:spTree>
  </p:cSld>
  <mc:AlternateContent>
    <mc:Choice Requires="p14">
      <p:transition spd="slow" p14:dur="2000"/>
    </mc:Choice>
    <mc:Fallback>
      <p:transition spd="slow"/>
    </mc:Fallback>
  </mc:AlternateContent>
</p:sld>
</file>

<file path=ppt/slides/slide4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2" name="CustomShape 1"/>
          <p:cNvSpPr/>
          <p:nvPr/>
        </p:nvSpPr>
        <p:spPr>
          <a:xfrm>
            <a:off x="428760" y="214200"/>
            <a:ext cx="8429040" cy="6285960"/>
          </a:xfrm>
          <a:prstGeom prst="rect">
            <a:avLst/>
          </a:prstGeom>
          <a:noFill/>
          <a:ln>
            <a:noFill/>
          </a:ln>
        </p:spPr>
        <p:style>
          <a:lnRef idx="0"/>
          <a:fillRef idx="0"/>
          <a:effectRef idx="0"/>
          <a:fontRef idx="minor"/>
        </p:style>
        <p:txBody>
          <a:bodyPr lIns="90000" rIns="90000" tIns="45000" bIns="45000">
            <a:normAutofit/>
          </a:bodyPr>
          <a:p>
            <a:pPr marL="343080" indent="-342360" algn="just">
              <a:lnSpc>
                <a:spcPct val="100000"/>
              </a:lnSpc>
              <a:buClr>
                <a:srgbClr val="000000"/>
              </a:buClr>
              <a:buFont typeface="Arial"/>
              <a:buChar char="•"/>
            </a:pPr>
            <a:r>
              <a:rPr b="1" lang="ru-RU" sz="2000" spc="-1" strike="noStrike">
                <a:solidFill>
                  <a:srgbClr val="000000"/>
                </a:solidFill>
                <a:latin typeface="Calibri"/>
              </a:rPr>
              <a:t>Особливе місце серед уражень електрострумом посідає ураження блискавкою. </a:t>
            </a:r>
            <a:endParaRPr b="0" lang="ru-RU" sz="2000" spc="-1" strike="noStrike">
              <a:latin typeface="Arial"/>
            </a:endParaRPr>
          </a:p>
          <a:p>
            <a:pPr marL="343080" indent="-342360" algn="just">
              <a:lnSpc>
                <a:spcPct val="100000"/>
              </a:lnSpc>
              <a:buClr>
                <a:srgbClr val="ff0000"/>
              </a:buClr>
              <a:buFont typeface="Arial"/>
              <a:buChar char="•"/>
            </a:pPr>
            <a:r>
              <a:rPr b="1" i="1" lang="ru-RU" sz="2000" spc="-1" strike="noStrike">
                <a:solidFill>
                  <a:srgbClr val="ff0000"/>
                </a:solidFill>
                <a:latin typeface="Calibri"/>
              </a:rPr>
              <a:t>Блискавка</a:t>
            </a:r>
            <a:r>
              <a:rPr b="1" i="1" lang="ru-RU" sz="2000" spc="-1" strike="noStrike">
                <a:solidFill>
                  <a:srgbClr val="000000"/>
                </a:solidFill>
                <a:latin typeface="Calibri"/>
              </a:rPr>
              <a:t> </a:t>
            </a:r>
            <a:r>
              <a:rPr b="1" lang="ru-RU" sz="2000" spc="-1" strike="noStrike">
                <a:solidFill>
                  <a:srgbClr val="000000"/>
                </a:solidFill>
                <a:latin typeface="Calibri"/>
              </a:rPr>
              <a:t>- це величезний електричний розряд в атмосфері. Напруга струму досягає мільйона вольт, сила струму - сотні тисяч ампер. Тривалість розряду - доля секунди. Дія блискавки подібна до дії струму високої напруги. При ураженні блискавкою у 80-90 % випадків виникає знепритомнення. Порушення серцевої діяльності зустрічається рідше, що пояснюється високою напругою в зоні розряду й короткочасністю його дії.</a:t>
            </a:r>
            <a:endParaRPr b="0" lang="ru-RU" sz="2000" spc="-1" strike="noStrike">
              <a:latin typeface="Arial"/>
            </a:endParaRPr>
          </a:p>
          <a:p>
            <a:pPr marL="343080" indent="-342360" algn="just">
              <a:lnSpc>
                <a:spcPct val="100000"/>
              </a:lnSpc>
              <a:buClr>
                <a:srgbClr val="0070c0"/>
              </a:buClr>
              <a:buFont typeface="Arial"/>
              <a:buChar char="•"/>
            </a:pPr>
            <a:r>
              <a:rPr b="1" lang="ru-RU" sz="2000" spc="-1" strike="noStrike">
                <a:solidFill>
                  <a:srgbClr val="0070c0"/>
                </a:solidFill>
                <a:latin typeface="Calibri"/>
              </a:rPr>
              <a:t>Для виникнення електротравми не обов'язковий безпосередній контакт із предметом носієм струму. </a:t>
            </a:r>
            <a:r>
              <a:rPr b="1" lang="ru-RU" sz="2000" spc="-1" strike="noStrike">
                <a:solidFill>
                  <a:srgbClr val="000000"/>
                </a:solidFill>
                <a:latin typeface="Calibri"/>
              </a:rPr>
              <a:t>При високій напрузі електрострум може вразити людину на відстані, через дуговий розряд. Небезпека збільшується в сиру погоду через підвищення електропровідності повітря. При падінні на землю високовольтного дроту електрострум «розтікається» на обмеженій ділянці землі. </a:t>
            </a:r>
            <a:endParaRPr b="0" lang="ru-RU" sz="2000" spc="-1" strike="noStrike">
              <a:latin typeface="Arial"/>
            </a:endParaRPr>
          </a:p>
          <a:p>
            <a:pPr marL="343080" indent="-342360" algn="just">
              <a:lnSpc>
                <a:spcPct val="100000"/>
              </a:lnSpc>
              <a:buClr>
                <a:srgbClr val="000000"/>
              </a:buClr>
              <a:buFont typeface="Arial"/>
              <a:buChar char="•"/>
            </a:pPr>
            <a:r>
              <a:rPr b="1" lang="ru-RU" sz="2000" spc="-1" strike="noStrike">
                <a:solidFill>
                  <a:srgbClr val="000000"/>
                </a:solidFill>
                <a:latin typeface="Calibri"/>
              </a:rPr>
              <a:t>Може виникнути «</a:t>
            </a:r>
            <a:r>
              <a:rPr b="1" i="1" lang="ru-RU" sz="2000" spc="-1" strike="noStrike">
                <a:solidFill>
                  <a:srgbClr val="7030a0"/>
                </a:solidFill>
                <a:latin typeface="Calibri"/>
              </a:rPr>
              <a:t>крокова» напруга</a:t>
            </a:r>
            <a:r>
              <a:rPr b="1" lang="ru-RU" sz="2000" spc="-1" strike="noStrike">
                <a:solidFill>
                  <a:srgbClr val="000000"/>
                </a:solidFill>
                <a:latin typeface="Calibri"/>
              </a:rPr>
              <a:t> при переміщенні до місця падіння дроту. Небезпечна зона поблизу дроту, який упав, у радіусі складає 10 кроків і повинна враховуватись при наданні допомоги: не можна переміщуватись до потерпілого широкими кроками.</a:t>
            </a:r>
            <a:endParaRPr b="0" lang="ru-RU" sz="2000" spc="-1" strike="noStrike">
              <a:latin typeface="Arial"/>
            </a:endParaRPr>
          </a:p>
        </p:txBody>
      </p:sp>
    </p:spTree>
  </p:cSld>
  <mc:AlternateContent>
    <mc:Choice Requires="p14">
      <p:transition spd="slow" p14:dur="2000"/>
    </mc:Choice>
    <mc:Fallback>
      <p:transition spd="slow"/>
    </mc:Fallback>
  </mc:AlternateContent>
</p:sld>
</file>

<file path=ppt/slides/slide4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3" name="CustomShape 1"/>
          <p:cNvSpPr/>
          <p:nvPr/>
        </p:nvSpPr>
        <p:spPr>
          <a:xfrm>
            <a:off x="285840" y="357120"/>
            <a:ext cx="8643240" cy="6500160"/>
          </a:xfrm>
          <a:prstGeom prst="rect">
            <a:avLst/>
          </a:prstGeom>
          <a:noFill/>
          <a:ln>
            <a:noFill/>
          </a:ln>
        </p:spPr>
        <p:style>
          <a:lnRef idx="0"/>
          <a:fillRef idx="0"/>
          <a:effectRef idx="0"/>
          <a:fontRef idx="minor"/>
        </p:style>
        <p:txBody>
          <a:bodyPr lIns="90000" rIns="90000" tIns="45000" bIns="45000">
            <a:normAutofit fontScale="34000"/>
          </a:bodyPr>
          <a:p>
            <a:pPr marL="343080" indent="-342360" algn="just">
              <a:lnSpc>
                <a:spcPct val="100000"/>
              </a:lnSpc>
              <a:spcBef>
                <a:spcPts val="641"/>
              </a:spcBef>
              <a:buClr>
                <a:srgbClr val="ff0000"/>
              </a:buClr>
              <a:buFont typeface="Arial"/>
              <a:buChar char="•"/>
            </a:pPr>
            <a:r>
              <a:rPr b="1" i="1" lang="ru-RU" sz="3200" spc="-1" strike="noStrike">
                <a:solidFill>
                  <a:srgbClr val="ff0000"/>
                </a:solidFill>
                <a:latin typeface="Calibri"/>
              </a:rPr>
              <a:t>Симптоми.</a:t>
            </a:r>
            <a:r>
              <a:rPr b="1" i="1" lang="ru-RU" sz="3200" spc="-1" strike="noStrike">
                <a:solidFill>
                  <a:srgbClr val="000000"/>
                </a:solidFill>
                <a:latin typeface="Calibri"/>
              </a:rPr>
              <a:t> </a:t>
            </a:r>
            <a:r>
              <a:rPr b="1" lang="ru-RU" sz="3200" spc="-1" strike="noStrike">
                <a:solidFill>
                  <a:srgbClr val="000000"/>
                </a:solidFill>
                <a:latin typeface="Calibri"/>
              </a:rPr>
              <a:t>Клінічно електротравма проявляється місцевими й загальними симптомами. Локальні зміни виражаються у формі </a:t>
            </a:r>
            <a:r>
              <a:rPr b="1" i="1" lang="ru-RU" sz="3200" spc="-1" strike="noStrike">
                <a:solidFill>
                  <a:srgbClr val="ff0000"/>
                </a:solidFill>
                <a:latin typeface="Calibri"/>
              </a:rPr>
              <a:t>термічних опіків і специфічних «знаків струму». </a:t>
            </a:r>
            <a:r>
              <a:rPr b="1" lang="ru-RU" sz="3200" spc="-1" strike="noStrike">
                <a:solidFill>
                  <a:srgbClr val="000000"/>
                </a:solidFill>
                <a:latin typeface="Calibri"/>
              </a:rPr>
              <a:t>При інтенсивному утворенні термічної енергії (вольтова дуга) настають глибокі </a:t>
            </a:r>
            <a:r>
              <a:rPr b="1" i="1" lang="ru-RU" sz="3200" spc="-1" strike="noStrike">
                <a:solidFill>
                  <a:srgbClr val="ff0000"/>
                </a:solidFill>
                <a:latin typeface="Calibri"/>
              </a:rPr>
              <a:t>опіки з обвугленням </a:t>
            </a:r>
            <a:r>
              <a:rPr b="1" lang="ru-RU" sz="3200" spc="-1" strike="noStrike">
                <a:solidFill>
                  <a:srgbClr val="000000"/>
                </a:solidFill>
                <a:latin typeface="Calibri"/>
              </a:rPr>
              <a:t>уражених ділянок тіла. </a:t>
            </a:r>
            <a:r>
              <a:rPr b="1" i="1" lang="ru-RU" sz="3200" spc="-1" strike="noStrike">
                <a:solidFill>
                  <a:srgbClr val="ff0000"/>
                </a:solidFill>
                <a:latin typeface="Calibri"/>
              </a:rPr>
              <a:t>«Знаки струму»</a:t>
            </a:r>
            <a:r>
              <a:rPr b="1" lang="ru-RU" sz="3200" spc="-1" strike="noStrike">
                <a:solidFill>
                  <a:srgbClr val="000000"/>
                </a:solidFill>
                <a:latin typeface="Calibri"/>
              </a:rPr>
              <a:t> утворюються біля його місця входу й виходу: їх розмір 2x3 сантиметри. Вони мають вигляд сірих, щільних плям; іноді ці сухі ділянки шкіри трохи виступають над її поверхнею. У деяких випадках на місці плям утворюється опіковий струп. На відміну від термічних опіків навколо цих плям немає гіперемії, болісності й на шкірі зберігається волосся та пушок. При проникненні струму в глибину шкірного покриву під впливом термічного електролізу може настати </a:t>
            </a:r>
            <a:r>
              <a:rPr b="1" i="1" lang="ru-RU" sz="3200" spc="-1" strike="noStrike">
                <a:solidFill>
                  <a:srgbClr val="ff0000"/>
                </a:solidFill>
                <a:latin typeface="Calibri"/>
              </a:rPr>
              <a:t>обвуглення тканин з утворенням пари й газу</a:t>
            </a:r>
            <a:r>
              <a:rPr b="1" lang="ru-RU" sz="3200" spc="-1" strike="noStrike">
                <a:solidFill>
                  <a:srgbClr val="000000"/>
                </a:solidFill>
                <a:latin typeface="Calibri"/>
              </a:rPr>
              <a:t>, з ураженням глибше розміщених тканин і появою в них коміркової будови із сплющенням епітеліальних тканин. М'язи в деяких випадках обвуглюються, а іноді розшаровуються у вигляді окремих м'язових груп. Кісткова тканина на місці дії вольтової дуги розтоплюється. Локальні прояви при ураженні блискавкою мають форму деревовидних гіперемійованих смуг на шкірі. Утворюються вони внаслідок паралічу шкірних судин і зникають через декілька днів.</a:t>
            </a:r>
            <a:endParaRPr b="0" lang="ru-RU" sz="3200" spc="-1" strike="noStrike">
              <a:latin typeface="Arial"/>
            </a:endParaRPr>
          </a:p>
        </p:txBody>
      </p:sp>
    </p:spTree>
  </p:cSld>
  <mc:AlternateContent>
    <mc:Choice Requires="p14">
      <p:transition spd="slow" p14:dur="2000"/>
    </mc:Choice>
    <mc:Fallback>
      <p:transition spd="slow"/>
    </mc:Fallback>
  </mc:AlternateContent>
</p:sld>
</file>

<file path=ppt/slides/slide4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4" name="CustomShape 1"/>
          <p:cNvSpPr/>
          <p:nvPr/>
        </p:nvSpPr>
        <p:spPr>
          <a:xfrm>
            <a:off x="357120" y="214200"/>
            <a:ext cx="8500320" cy="6500160"/>
          </a:xfrm>
          <a:prstGeom prst="rect">
            <a:avLst/>
          </a:prstGeom>
          <a:noFill/>
          <a:ln>
            <a:noFill/>
          </a:ln>
        </p:spPr>
        <p:style>
          <a:lnRef idx="0"/>
          <a:fillRef idx="0"/>
          <a:effectRef idx="0"/>
          <a:fontRef idx="minor"/>
        </p:style>
        <p:txBody>
          <a:bodyPr lIns="90000" rIns="90000" tIns="45000" bIns="45000">
            <a:normAutofit fontScale="16000"/>
          </a:bodyPr>
          <a:p>
            <a:pPr marL="343080" indent="-342360" algn="just">
              <a:lnSpc>
                <a:spcPct val="100000"/>
              </a:lnSpc>
              <a:buClr>
                <a:srgbClr val="ff0000"/>
              </a:buClr>
              <a:buFont typeface="Arial"/>
              <a:buChar char="•"/>
            </a:pPr>
            <a:r>
              <a:rPr b="1" i="1" lang="ru-RU" sz="5100" spc="-1" strike="noStrike">
                <a:solidFill>
                  <a:srgbClr val="ff0000"/>
                </a:solidFill>
                <a:latin typeface="Calibri"/>
              </a:rPr>
              <a:t>Загальні явища при електротравмі </a:t>
            </a:r>
            <a:r>
              <a:rPr b="1" lang="ru-RU" sz="3600" spc="-1" strike="noStrike">
                <a:solidFill>
                  <a:srgbClr val="000000"/>
                </a:solidFill>
                <a:latin typeface="Calibri"/>
              </a:rPr>
              <a:t>зумовлені дією струму на центральну та периферичну нервову систему і проявляються затемненням свідомості, підвищенням тонусу мускулатури, що супроводжується судомним скороченням окремих груп м'язів, які нерідко переходять в генералізовані судоми, розладом серцево-судинної і дихальної функції, часто до повної їх зупинки.</a:t>
            </a:r>
            <a:endParaRPr b="0" lang="ru-RU" sz="3600" spc="-1" strike="noStrike">
              <a:latin typeface="Arial"/>
            </a:endParaRPr>
          </a:p>
          <a:p>
            <a:pPr marL="343080" indent="-342360" algn="just">
              <a:lnSpc>
                <a:spcPct val="100000"/>
              </a:lnSpc>
              <a:buClr>
                <a:srgbClr val="000000"/>
              </a:buClr>
              <a:buFont typeface="Arial"/>
              <a:buChar char="•"/>
            </a:pPr>
            <a:r>
              <a:rPr b="1" lang="ru-RU" sz="3600" spc="-1" strike="noStrike">
                <a:solidFill>
                  <a:srgbClr val="000000"/>
                </a:solidFill>
                <a:latin typeface="Calibri"/>
              </a:rPr>
              <a:t>Внаслідок тонічного скорочення м'язів буває важко відірвати потерпілого від струмоведучої частини. У легких випадках електротравми потерпілий швидко приходить до пам'яті. Але він ще протягом деякого часу відчуває загальну слабкість, розбитість, запаморочення і головний біль. У тяжких випадках затемнена свідомість зберігається тривалий час. У потерпілого при цьому може відбуватися розширення границь серця і глухі тони, сповільнений, напружений, іноді прискорений пульс. При тяжких формах електротравми спостерігається і торпідний шок, який інколи переходить в клінічну смерть із припиненням серцевої діяльності й дихання. Причиною смерті під час електротравми можуть бути розлад кровообігу й набряк мозку, первинний параліч вазомоторного та дихального центрів або первинне ураження серцевого м'яза й великих судин.</a:t>
            </a:r>
            <a:endParaRPr b="0" lang="ru-RU" sz="3600" spc="-1" strike="noStrike">
              <a:latin typeface="Arial"/>
            </a:endParaRPr>
          </a:p>
          <a:p>
            <a:pPr marL="343080" indent="-342360" algn="just">
              <a:lnSpc>
                <a:spcPct val="100000"/>
              </a:lnSpc>
              <a:buClr>
                <a:srgbClr val="000000"/>
              </a:buClr>
              <a:buFont typeface="Arial"/>
              <a:buChar char="•"/>
            </a:pPr>
            <a:r>
              <a:rPr b="1" lang="ru-RU" sz="3600" spc="-1" strike="noStrike">
                <a:solidFill>
                  <a:srgbClr val="000000"/>
                </a:solidFill>
                <a:latin typeface="Calibri"/>
              </a:rPr>
              <a:t>Смерть від електротравми може настати миттєво або через деякий час після оживлення. Вторинна смерть здебільшого є наслідком паралічу серця, але зумовлюється й набряком легень, мозку і вторинним паралічем серцево-судинного та дихального центрів.</a:t>
            </a:r>
            <a:endParaRPr b="0" lang="ru-RU" sz="3600" spc="-1" strike="noStrike">
              <a:latin typeface="Arial"/>
            </a:endParaRPr>
          </a:p>
        </p:txBody>
      </p:sp>
    </p:spTree>
  </p:cSld>
  <mc:AlternateContent>
    <mc:Choice Requires="p14">
      <p:transition spd="slow" p14:dur="2000"/>
    </mc:Choice>
    <mc:Fallback>
      <p:transition spd="slow"/>
    </mc:Fallback>
  </mc:AlternateContent>
</p:sld>
</file>

<file path=ppt/slides/slide4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5" name="CustomShape 1"/>
          <p:cNvSpPr/>
          <p:nvPr/>
        </p:nvSpPr>
        <p:spPr>
          <a:xfrm>
            <a:off x="357120" y="214200"/>
            <a:ext cx="8500320" cy="6428880"/>
          </a:xfrm>
          <a:prstGeom prst="rect">
            <a:avLst/>
          </a:prstGeom>
          <a:noFill/>
          <a:ln>
            <a:noFill/>
          </a:ln>
        </p:spPr>
        <p:style>
          <a:lnRef idx="0"/>
          <a:fillRef idx="0"/>
          <a:effectRef idx="0"/>
          <a:fontRef idx="minor"/>
        </p:style>
        <p:txBody>
          <a:bodyPr lIns="90000" rIns="90000" tIns="45000" bIns="45000">
            <a:normAutofit fontScale="22000"/>
          </a:bodyPr>
          <a:p>
            <a:pPr marL="343080" indent="-342360" algn="just">
              <a:lnSpc>
                <a:spcPct val="100000"/>
              </a:lnSpc>
              <a:buClr>
                <a:srgbClr val="ff0000"/>
              </a:buClr>
              <a:buFont typeface="Arial"/>
              <a:buChar char="•"/>
            </a:pPr>
            <a:r>
              <a:rPr b="1" i="1" lang="ru-RU" sz="3200" spc="-1" strike="noStrike">
                <a:solidFill>
                  <a:srgbClr val="ff0000"/>
                </a:solidFill>
                <a:latin typeface="Calibri"/>
              </a:rPr>
              <a:t>Профілактика. </a:t>
            </a:r>
            <a:r>
              <a:rPr b="1" lang="ru-RU" sz="3200" spc="-1" strike="noStrike">
                <a:solidFill>
                  <a:srgbClr val="000000"/>
                </a:solidFill>
                <a:latin typeface="Calibri"/>
              </a:rPr>
              <a:t>Профілактика електротравм полягає в дотриманні заходів техніки безпеки. З робітниками на виробництві зокрема і населенням загалом необхідно обов'язково проводити спеціальний інструктаж щодо правил користування електроприладами. Відповідними службами здійснюється точний облік усіх ушкоджень електричним струмом і застосовуються відповідні заходи, спрямовані на усунення електротравм, що повторюються.</a:t>
            </a:r>
            <a:endParaRPr b="0" lang="ru-RU" sz="3200" spc="-1" strike="noStrike">
              <a:latin typeface="Arial"/>
            </a:endParaRPr>
          </a:p>
          <a:p>
            <a:pPr algn="just">
              <a:lnSpc>
                <a:spcPct val="100000"/>
              </a:lnSpc>
            </a:pPr>
            <a:endParaRPr b="0" lang="ru-RU" sz="3200" spc="-1" strike="noStrike">
              <a:latin typeface="Arial"/>
            </a:endParaRPr>
          </a:p>
          <a:p>
            <a:pPr marL="343080" indent="-342360" algn="just">
              <a:lnSpc>
                <a:spcPct val="100000"/>
              </a:lnSpc>
              <a:buClr>
                <a:srgbClr val="ff0000"/>
              </a:buClr>
              <a:buFont typeface="Arial"/>
              <a:buChar char="•"/>
            </a:pPr>
            <a:r>
              <a:rPr b="1" i="1" lang="ru-RU" sz="3200" spc="-1" strike="noStrike">
                <a:solidFill>
                  <a:srgbClr val="ff0000"/>
                </a:solidFill>
                <a:latin typeface="Calibri"/>
              </a:rPr>
              <a:t>Перша медична допомога. </a:t>
            </a:r>
            <a:r>
              <a:rPr b="1" lang="ru-RU" sz="3200" spc="-1" strike="noStrike">
                <a:solidFill>
                  <a:srgbClr val="000000"/>
                </a:solidFill>
                <a:latin typeface="Calibri"/>
              </a:rPr>
              <a:t>У більшості випадків потерпілих від ураження електрострумом можна врятувати. При цьому людина, яка надає допомогу, повинна бути дуже уважною, тому що найменша необережність може коштувати їй життя. </a:t>
            </a:r>
            <a:endParaRPr b="0" lang="ru-RU" sz="3200" spc="-1" strike="noStrike">
              <a:latin typeface="Arial"/>
            </a:endParaRPr>
          </a:p>
          <a:p>
            <a:pPr marL="343080" indent="-342360" algn="just">
              <a:lnSpc>
                <a:spcPct val="100000"/>
              </a:lnSpc>
              <a:buClr>
                <a:srgbClr val="000000"/>
              </a:buClr>
              <a:buFont typeface="Arial"/>
              <a:buChar char="•"/>
            </a:pPr>
            <a:r>
              <a:rPr b="1" lang="ru-RU" sz="3200" spc="-1" strike="noStrike">
                <a:solidFill>
                  <a:srgbClr val="000000"/>
                </a:solidFill>
                <a:latin typeface="Calibri"/>
              </a:rPr>
              <a:t>Найперше необхідно встановити кількість потерпілих, яке джерело струму стало причиною нещасного випадку, і припинити подальшу дію струму на потерпілого.</a:t>
            </a:r>
            <a:endParaRPr b="0" lang="ru-RU" sz="3200" spc="-1" strike="noStrike">
              <a:latin typeface="Arial"/>
            </a:endParaRPr>
          </a:p>
          <a:p>
            <a:pPr marL="343080" indent="-342360" algn="just">
              <a:lnSpc>
                <a:spcPct val="100000"/>
              </a:lnSpc>
              <a:buClr>
                <a:srgbClr val="000000"/>
              </a:buClr>
              <a:buFont typeface="Arial"/>
              <a:buChar char="•"/>
            </a:pPr>
            <a:r>
              <a:rPr b="1" lang="ru-RU" sz="3200" spc="-1" strike="noStrike">
                <a:solidFill>
                  <a:srgbClr val="000000"/>
                </a:solidFill>
                <a:latin typeface="Calibri"/>
              </a:rPr>
              <a:t> </a:t>
            </a:r>
            <a:r>
              <a:rPr b="1" lang="ru-RU" sz="3200" spc="-1" strike="noStrike">
                <a:solidFill>
                  <a:srgbClr val="000000"/>
                </a:solidFill>
                <a:latin typeface="Calibri"/>
              </a:rPr>
              <a:t>Якщо поруч є люди, треба попросити їх викликати «швидку допомогу», чітко зазначивши місцеперебування і кількість потерпілих. </a:t>
            </a:r>
            <a:endParaRPr b="0" lang="ru-RU" sz="3200" spc="-1" strike="noStrike">
              <a:latin typeface="Arial"/>
            </a:endParaRPr>
          </a:p>
          <a:p>
            <a:pPr marL="343080" indent="-342360" algn="just">
              <a:lnSpc>
                <a:spcPct val="100000"/>
              </a:lnSpc>
              <a:buClr>
                <a:srgbClr val="000000"/>
              </a:buClr>
              <a:buFont typeface="Arial"/>
              <a:buChar char="•"/>
            </a:pPr>
            <a:r>
              <a:rPr b="1" lang="ru-RU" sz="3200" spc="-1" strike="noStrike">
                <a:solidFill>
                  <a:srgbClr val="000000"/>
                </a:solidFill>
                <a:latin typeface="Calibri"/>
              </a:rPr>
              <a:t>Оточуючі мають допомогти обмежити доступ до цього місця інших осіб і взяти участь у наданні першої долікарської допомоги. </a:t>
            </a:r>
            <a:endParaRPr b="0" lang="ru-RU" sz="3200" spc="-1" strike="noStrike">
              <a:latin typeface="Arial"/>
            </a:endParaRPr>
          </a:p>
          <a:p>
            <a:pPr marL="343080" indent="-342360" algn="just">
              <a:lnSpc>
                <a:spcPct val="100000"/>
              </a:lnSpc>
              <a:buClr>
                <a:srgbClr val="000000"/>
              </a:buClr>
              <a:buFont typeface="Arial"/>
              <a:buChar char="•"/>
            </a:pPr>
            <a:r>
              <a:rPr b="1" lang="ru-RU" sz="3200" spc="-1" strike="noStrike">
                <a:solidFill>
                  <a:srgbClr val="000000"/>
                </a:solidFill>
                <a:latin typeface="Calibri"/>
              </a:rPr>
              <a:t>Для припинення подальшої дії електроструму на потерпілого треба вимкнути рубильник, викрутити запобіжники, вийняти вилку із розетки. Якщо цього зробити неможливо, потрібно перерубати дріт сокирою із сухим дерев'яним держаком. Дріт слід відсунути сухою палицею, книгою, сухою дошкою тощо.</a:t>
            </a:r>
            <a:endParaRPr b="0" lang="ru-RU" sz="3200" spc="-1" strike="noStrike">
              <a:latin typeface="Arial"/>
            </a:endParaRPr>
          </a:p>
        </p:txBody>
      </p:sp>
    </p:spTree>
  </p:cSld>
  <mc:AlternateContent>
    <mc:Choice Requires="p14">
      <p:transition spd="slow" p14:dur="2000"/>
    </mc:Choice>
    <mc:Fallback>
      <p:transition spd="slow"/>
    </mc:Fallback>
  </mc:AlternateContent>
</p:sld>
</file>

<file path=ppt/slides/slide4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6" name="CustomShape 1"/>
          <p:cNvSpPr/>
          <p:nvPr/>
        </p:nvSpPr>
        <p:spPr>
          <a:xfrm>
            <a:off x="0" y="214200"/>
            <a:ext cx="8929080" cy="6643080"/>
          </a:xfrm>
          <a:prstGeom prst="rect">
            <a:avLst/>
          </a:prstGeom>
          <a:noFill/>
          <a:ln>
            <a:noFill/>
          </a:ln>
        </p:spPr>
        <p:style>
          <a:lnRef idx="0"/>
          <a:fillRef idx="0"/>
          <a:effectRef idx="0"/>
          <a:fontRef idx="minor"/>
        </p:style>
        <p:txBody>
          <a:bodyPr lIns="90000" rIns="90000" tIns="45000" bIns="45000">
            <a:normAutofit fontScale="32000"/>
          </a:bodyPr>
          <a:p>
            <a:pPr marL="343080" indent="-342360" algn="just">
              <a:lnSpc>
                <a:spcPct val="90000"/>
              </a:lnSpc>
              <a:buClr>
                <a:srgbClr val="000000"/>
              </a:buClr>
              <a:buFont typeface="Arial"/>
              <a:buChar char="•"/>
            </a:pPr>
            <a:r>
              <a:rPr b="1" lang="ru-RU" sz="2900" spc="-1" strike="noStrike">
                <a:solidFill>
                  <a:srgbClr val="000000"/>
                </a:solidFill>
                <a:latin typeface="Calibri"/>
              </a:rPr>
              <a:t>Обірвані дроти необхідно також заземлити або затушувати, з'єднавши їх кінці між собою. Якщо дріт перерізати немає чим, то потерпілого відтягують за одяг, нижній край сорочки, ремінь. Робити це необхідно однією рукою, обгорнувши її плащем, вовняним шарфом, джемпером або будь-якою іншою сухою тканиною. </a:t>
            </a:r>
            <a:endParaRPr b="0" lang="ru-RU" sz="2900" spc="-1" strike="noStrike">
              <a:latin typeface="Arial"/>
            </a:endParaRPr>
          </a:p>
          <a:p>
            <a:pPr marL="343080" indent="-342360" algn="just">
              <a:lnSpc>
                <a:spcPct val="90000"/>
              </a:lnSpc>
              <a:buClr>
                <a:srgbClr val="000000"/>
              </a:buClr>
              <a:buFont typeface="Arial"/>
              <a:buChar char="•"/>
            </a:pPr>
            <a:r>
              <a:rPr b="1" lang="ru-RU" sz="2900" spc="-1" strike="noStrike">
                <a:solidFill>
                  <a:srgbClr val="000000"/>
                </a:solidFill>
                <a:latin typeface="Calibri"/>
              </a:rPr>
              <a:t>У разі, коли потерпілий лежить на землі й контактує із дротом високої напруги, до нього потрібно підходити дрібними кроками або стрибати на одній або двох щільно стиснутих ногах, щоб самому не потрапити під «крокову» напругу. Для безпеки слід стати на суху дошку, гумову підстилку, стопку газет або книг, сухий одяг. Взуття повинно бути без гвіздків. </a:t>
            </a:r>
            <a:endParaRPr b="0" lang="ru-RU" sz="2900" spc="-1" strike="noStrike">
              <a:latin typeface="Arial"/>
            </a:endParaRPr>
          </a:p>
          <a:p>
            <a:pPr marL="343080" indent="-342360" algn="just">
              <a:lnSpc>
                <a:spcPct val="90000"/>
              </a:lnSpc>
              <a:buClr>
                <a:srgbClr val="000000"/>
              </a:buClr>
              <a:buFont typeface="Arial"/>
              <a:buChar char="•"/>
            </a:pPr>
            <a:r>
              <a:rPr b="1" lang="ru-RU" sz="2900" spc="-1" strike="noStrike">
                <a:solidFill>
                  <a:srgbClr val="000000"/>
                </a:solidFill>
                <a:latin typeface="Calibri"/>
              </a:rPr>
              <a:t>Якщо потерпілий не знепритомнів, але його не можна відірвати від дроту, йому потрібно порадити підстрибнути. У цей момент виникає розрив контакту із землею і дія струму припиняється. Після припинення дії струму починають надавати першу допомогу.</a:t>
            </a:r>
            <a:endParaRPr b="0" lang="ru-RU" sz="2900" spc="-1" strike="noStrike">
              <a:latin typeface="Arial"/>
            </a:endParaRPr>
          </a:p>
          <a:p>
            <a:pPr marL="343080" indent="-342360" algn="just">
              <a:lnSpc>
                <a:spcPct val="90000"/>
              </a:lnSpc>
              <a:buClr>
                <a:srgbClr val="000000"/>
              </a:buClr>
              <a:buFont typeface="Arial"/>
              <a:buChar char="•"/>
            </a:pPr>
            <a:r>
              <a:rPr b="1" lang="ru-RU" sz="2900" spc="-1" strike="noStrike">
                <a:solidFill>
                  <a:srgbClr val="000000"/>
                </a:solidFill>
                <a:latin typeface="Calibri"/>
              </a:rPr>
              <a:t>Потерпілого кладуть на спину, розстібають одяг і звільняють від стиснення шию, груди, живіт. </a:t>
            </a:r>
            <a:endParaRPr b="0" lang="ru-RU" sz="2900" spc="-1" strike="noStrike">
              <a:latin typeface="Arial"/>
            </a:endParaRPr>
          </a:p>
          <a:p>
            <a:pPr marL="343080" indent="-342360" algn="just">
              <a:lnSpc>
                <a:spcPct val="90000"/>
              </a:lnSpc>
              <a:buClr>
                <a:srgbClr val="000000"/>
              </a:buClr>
              <a:buFont typeface="Arial"/>
              <a:buChar char="•"/>
            </a:pPr>
            <a:r>
              <a:rPr b="1" lang="ru-RU" sz="2900" spc="-1" strike="noStrike">
                <a:solidFill>
                  <a:srgbClr val="000000"/>
                </a:solidFill>
                <a:latin typeface="Calibri"/>
              </a:rPr>
              <a:t>Забезпечують доступ свіжого повітря і для стимуляції дихання дають понюхати нашатирний спирт. </a:t>
            </a:r>
            <a:endParaRPr b="0" lang="ru-RU" sz="2900" spc="-1" strike="noStrike">
              <a:latin typeface="Arial"/>
            </a:endParaRPr>
          </a:p>
          <a:p>
            <a:pPr marL="343080" indent="-342360" algn="just">
              <a:lnSpc>
                <a:spcPct val="90000"/>
              </a:lnSpc>
              <a:buClr>
                <a:srgbClr val="000000"/>
              </a:buClr>
              <a:buFont typeface="Arial"/>
              <a:buChar char="•"/>
            </a:pPr>
            <a:r>
              <a:rPr b="1" lang="ru-RU" sz="2900" spc="-1" strike="noStrike">
                <a:solidFill>
                  <a:srgbClr val="000000"/>
                </a:solidFill>
                <a:latin typeface="Calibri"/>
              </a:rPr>
              <a:t>Якщо потерпілий притомний, без тяжких опіків і травм кінцівок, можна дати йому протибольові й заспокійливі засоби, наприклад анальгін, амідопірин, краплі Зеленіна, настоянку валеріани та транспортувати у лікарню. </a:t>
            </a:r>
            <a:endParaRPr b="0" lang="ru-RU" sz="2900" spc="-1" strike="noStrike">
              <a:latin typeface="Arial"/>
            </a:endParaRPr>
          </a:p>
          <a:p>
            <a:pPr marL="343080" indent="-342360" algn="just">
              <a:lnSpc>
                <a:spcPct val="90000"/>
              </a:lnSpc>
              <a:buClr>
                <a:srgbClr val="000000"/>
              </a:buClr>
              <a:buFont typeface="Arial"/>
              <a:buChar char="•"/>
            </a:pPr>
            <a:r>
              <a:rPr b="1" lang="ru-RU" sz="2900" spc="-1" strike="noStrike">
                <a:solidFill>
                  <a:srgbClr val="000000"/>
                </a:solidFill>
                <a:latin typeface="Calibri"/>
              </a:rPr>
              <a:t>При тяжких ушкодженнях із явищами клінічної смерті до прибуття машини «швидкої допомоги» слід негайно приступити до штучної вентиляції легенів («рот у рот», «рот у ніс» та ін.). </a:t>
            </a:r>
            <a:endParaRPr b="0" lang="ru-RU" sz="2900" spc="-1" strike="noStrike">
              <a:latin typeface="Arial"/>
            </a:endParaRPr>
          </a:p>
          <a:p>
            <a:pPr marL="343080" indent="-342360" algn="just">
              <a:lnSpc>
                <a:spcPct val="90000"/>
              </a:lnSpc>
              <a:buClr>
                <a:srgbClr val="000000"/>
              </a:buClr>
              <a:buFont typeface="Arial"/>
              <a:buChar char="•"/>
            </a:pPr>
            <a:r>
              <a:rPr b="1" lang="ru-RU" sz="2900" spc="-1" strike="noStrike">
                <a:solidFill>
                  <a:srgbClr val="000000"/>
                </a:solidFill>
                <a:latin typeface="Calibri"/>
              </a:rPr>
              <a:t>У спеціальній машині для реанімації й оживлення проводяться комплекси заходів (штучну вентиляцію апаратним методом, масаж серця, введення серцевих засобів, лобеліну і т. ін.). </a:t>
            </a:r>
            <a:endParaRPr b="0" lang="ru-RU" sz="2900" spc="-1" strike="noStrike">
              <a:latin typeface="Arial"/>
            </a:endParaRPr>
          </a:p>
          <a:p>
            <a:pPr marL="343080" indent="-342360" algn="just">
              <a:lnSpc>
                <a:spcPct val="90000"/>
              </a:lnSpc>
              <a:buClr>
                <a:srgbClr val="000000"/>
              </a:buClr>
              <a:buFont typeface="Arial"/>
              <a:buChar char="•"/>
            </a:pPr>
            <a:r>
              <a:rPr b="1" lang="ru-RU" sz="2900" spc="-1" strike="noStrike">
                <a:solidFill>
                  <a:srgbClr val="000000"/>
                </a:solidFill>
                <a:latin typeface="Calibri"/>
              </a:rPr>
              <a:t>При ураженні блискавкою вживають таких же заходів.</a:t>
            </a:r>
            <a:endParaRPr b="0" lang="ru-RU" sz="2900" spc="-1" strike="noStrike">
              <a:latin typeface="Arial"/>
            </a:endParaRPr>
          </a:p>
          <a:p>
            <a:pPr>
              <a:lnSpc>
                <a:spcPct val="100000"/>
              </a:lnSpc>
              <a:spcBef>
                <a:spcPts val="641"/>
              </a:spcBef>
            </a:pPr>
            <a:endParaRPr b="0" lang="ru-RU" sz="2900" spc="-1" strike="noStrike">
              <a:latin typeface="Arial"/>
            </a:endParaRPr>
          </a:p>
        </p:txBody>
      </p:sp>
    </p:spTree>
  </p:cSld>
  <mc:AlternateContent>
    <mc:Choice Requires="p14">
      <p:transition spd="slow" p14:dur="2000"/>
    </mc:Choice>
    <mc:Fallback>
      <p:transition spd="slow"/>
    </mc:Fallback>
  </mc:AlternateContent>
</p:sld>
</file>

<file path=ppt/slides/slide4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7" name="CustomShape 1"/>
          <p:cNvSpPr/>
          <p:nvPr/>
        </p:nvSpPr>
        <p:spPr>
          <a:xfrm>
            <a:off x="285840" y="0"/>
            <a:ext cx="8714880" cy="1928160"/>
          </a:xfrm>
          <a:prstGeom prst="rect">
            <a:avLst/>
          </a:prstGeom>
          <a:noFill/>
          <a:ln>
            <a:noFill/>
          </a:ln>
        </p:spPr>
        <p:style>
          <a:lnRef idx="0"/>
          <a:fillRef idx="0"/>
          <a:effectRef idx="0"/>
          <a:fontRef idx="minor"/>
        </p:style>
        <p:txBody>
          <a:bodyPr lIns="90000" rIns="90000" tIns="45000" bIns="45000" anchor="ctr">
            <a:noAutofit/>
          </a:bodyPr>
          <a:p>
            <a:pPr algn="just">
              <a:lnSpc>
                <a:spcPct val="100000"/>
              </a:lnSpc>
            </a:pPr>
            <a:r>
              <a:rPr b="1" i="1" lang="ru-RU" sz="2400" spc="-1" strike="noStrike">
                <a:solidFill>
                  <a:srgbClr val="ff0000"/>
                </a:solidFill>
                <a:latin typeface="Calibri"/>
              </a:rPr>
              <a:t>4. </a:t>
            </a:r>
            <a:r>
              <a:rPr b="1" i="1" lang="ru-RU" sz="2200" spc="-1" strike="noStrike">
                <a:solidFill>
                  <a:srgbClr val="ff0000"/>
                </a:solidFill>
                <a:latin typeface="Calibri"/>
              </a:rPr>
              <a:t>Утоплення</a:t>
            </a:r>
            <a:r>
              <a:rPr b="1" lang="ru-RU" sz="2200" spc="-1" strike="noStrike">
                <a:solidFill>
                  <a:srgbClr val="ff0000"/>
                </a:solidFill>
                <a:latin typeface="Calibri"/>
              </a:rPr>
              <a:t>. Механізми розвитку термінального стану при втопленні. Істинне втоплення, асфіксичне втоплення, синкопальне утоплення. Утоплення в прісній воді. Утоплення в морській воді. Перша допомога при утопленні. Схема надання першої медичної допомоги при істинному ("синьому") утопленні. Надання невідкладної допомоги при «білому» утопленні. </a:t>
            </a:r>
            <a:endParaRPr b="0" lang="ru-RU" sz="2200" spc="-1" strike="noStrike">
              <a:latin typeface="Arial"/>
            </a:endParaRPr>
          </a:p>
        </p:txBody>
      </p:sp>
      <p:sp>
        <p:nvSpPr>
          <p:cNvPr id="208" name="CustomShape 2"/>
          <p:cNvSpPr/>
          <p:nvPr/>
        </p:nvSpPr>
        <p:spPr>
          <a:xfrm>
            <a:off x="285840" y="2071800"/>
            <a:ext cx="8571960" cy="4785480"/>
          </a:xfrm>
          <a:prstGeom prst="rect">
            <a:avLst/>
          </a:prstGeom>
          <a:noFill/>
          <a:ln>
            <a:noFill/>
          </a:ln>
        </p:spPr>
        <p:style>
          <a:lnRef idx="0"/>
          <a:fillRef idx="0"/>
          <a:effectRef idx="0"/>
          <a:fontRef idx="minor"/>
        </p:style>
        <p:txBody>
          <a:bodyPr lIns="90000" rIns="90000" tIns="45000" bIns="45000">
            <a:noAutofit/>
          </a:bodyPr>
          <a:p>
            <a:pPr marL="343080" indent="-342360" algn="just">
              <a:lnSpc>
                <a:spcPct val="100000"/>
              </a:lnSpc>
              <a:spcBef>
                <a:spcPts val="479"/>
              </a:spcBef>
              <a:buClr>
                <a:srgbClr val="ff0000"/>
              </a:buClr>
              <a:buFont typeface="Arial"/>
              <a:buChar char="•"/>
            </a:pPr>
            <a:r>
              <a:rPr b="1" lang="ru-RU" sz="2400" spc="-1" strike="noStrike">
                <a:solidFill>
                  <a:srgbClr val="ff0000"/>
                </a:solidFill>
                <a:latin typeface="Calibri"/>
              </a:rPr>
              <a:t>Утоплення</a:t>
            </a:r>
            <a:r>
              <a:rPr b="1" lang="ru-RU" sz="1800" spc="-1" strike="noStrike">
                <a:solidFill>
                  <a:srgbClr val="000000"/>
                </a:solidFill>
                <a:latin typeface="Calibri"/>
              </a:rPr>
              <a:t> - це один з видів механічної асфіксії, при якому механічним чинником є будь-яка рідина (вода, вино, нафта тощо), яка потрапляє в дихальні шляхи. Для того, щоб людина загинула від утоплення, необов'язковим є занурення тіла у велике водоймище. Людина може втопитися навіть у калюжі, тазу, діжці тощо. Це можливо у випадках, коли людина в стані сильного алкогольного сп'яніння або, наприклад, під час епілептичного нападу потрапляє обличчям у калюжу води.</a:t>
            </a:r>
            <a:endParaRPr b="0" lang="ru-RU" sz="1800" spc="-1" strike="noStrike">
              <a:latin typeface="Arial"/>
            </a:endParaRPr>
          </a:p>
          <a:p>
            <a:pPr marL="343080" indent="-342360" algn="just">
              <a:lnSpc>
                <a:spcPct val="100000"/>
              </a:lnSpc>
              <a:spcBef>
                <a:spcPts val="360"/>
              </a:spcBef>
              <a:buClr>
                <a:srgbClr val="000000"/>
              </a:buClr>
              <a:buFont typeface="Arial"/>
              <a:buChar char="•"/>
            </a:pPr>
            <a:r>
              <a:rPr b="1" lang="ru-RU" sz="1800" spc="-1" strike="noStrike">
                <a:solidFill>
                  <a:srgbClr val="000000"/>
                </a:solidFill>
                <a:latin typeface="Calibri"/>
              </a:rPr>
              <a:t>Людина, перебуваючи під водою, спочатку затримує дихання зазвичай протягом 1 хв., іноді трохи більше, що залежить від витривалості і тренованості. </a:t>
            </a:r>
            <a:endParaRPr b="0" lang="ru-RU" sz="1800" spc="-1" strike="noStrike">
              <a:latin typeface="Arial"/>
            </a:endParaRPr>
          </a:p>
          <a:p>
            <a:pPr marL="343080" indent="-342360" algn="just">
              <a:lnSpc>
                <a:spcPct val="100000"/>
              </a:lnSpc>
              <a:spcBef>
                <a:spcPts val="360"/>
              </a:spcBef>
              <a:buClr>
                <a:srgbClr val="000000"/>
              </a:buClr>
              <a:buFont typeface="Arial"/>
              <a:buChar char="•"/>
            </a:pPr>
            <a:r>
              <a:rPr b="1" lang="ru-RU" sz="1800" spc="-1" strike="noStrike">
                <a:solidFill>
                  <a:srgbClr val="000000"/>
                </a:solidFill>
                <a:latin typeface="Calibri"/>
              </a:rPr>
              <a:t>Коли затримувати дихання більше неможливо, рот розкривається, і вода стрімко надходить у дихальні шляхи, одночасно частково потрапляючи і в шлунок. Людина починає дихати у воді - настає період задишки. Під час першого вдиху вода надходить у горло, внаслідок чого подразнюється слизова оболонка і виникає кашель. Після цього настає нетривале припинення дихання, потім з'являється кінцеве дихання, яке через 5-6 хв. припиняється, а через 10-15 хв. наступає смерть.</a:t>
            </a:r>
            <a:endParaRPr b="0" lang="ru-RU" sz="1800" spc="-1" strike="noStrike">
              <a:latin typeface="Arial"/>
            </a:endParaRPr>
          </a:p>
          <a:p>
            <a:pPr>
              <a:lnSpc>
                <a:spcPct val="100000"/>
              </a:lnSpc>
              <a:spcBef>
                <a:spcPts val="360"/>
              </a:spcBef>
            </a:pPr>
            <a:endParaRPr b="0" lang="ru-RU" sz="1800" spc="-1" strike="noStrike">
              <a:latin typeface="Arial"/>
            </a:endParaRPr>
          </a:p>
        </p:txBody>
      </p:sp>
    </p:spTree>
  </p:cSld>
  <mc:AlternateContent>
    <mc:Choice Requires="p14">
      <p:transition spd="slow" p14:dur="2000"/>
    </mc:Choice>
    <mc:Fallback>
      <p:transition spd="slow"/>
    </mc:Fallback>
  </mc:AlternateContent>
</p:sld>
</file>

<file path=ppt/slides/slide4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9" name="CustomShape 1"/>
          <p:cNvSpPr/>
          <p:nvPr/>
        </p:nvSpPr>
        <p:spPr>
          <a:xfrm>
            <a:off x="285840" y="357120"/>
            <a:ext cx="8571960" cy="6214320"/>
          </a:xfrm>
          <a:prstGeom prst="rect">
            <a:avLst/>
          </a:prstGeom>
          <a:noFill/>
          <a:ln>
            <a:noFill/>
          </a:ln>
        </p:spPr>
        <p:style>
          <a:lnRef idx="0"/>
          <a:fillRef idx="0"/>
          <a:effectRef idx="0"/>
          <a:fontRef idx="minor"/>
        </p:style>
        <p:txBody>
          <a:bodyPr lIns="90000" rIns="90000" tIns="45000" bIns="45000">
            <a:noAutofit/>
          </a:bodyPr>
          <a:p>
            <a:pPr marL="343080" indent="-342360" algn="ctr">
              <a:lnSpc>
                <a:spcPct val="80000"/>
              </a:lnSpc>
              <a:buClr>
                <a:srgbClr val="ff0000"/>
              </a:buClr>
              <a:buFont typeface="Arial"/>
              <a:buChar char="•"/>
            </a:pPr>
            <a:r>
              <a:rPr b="1" lang="ru-RU" sz="2800" spc="-1" strike="noStrike">
                <a:solidFill>
                  <a:srgbClr val="ff0000"/>
                </a:solidFill>
                <a:latin typeface="Calibri"/>
              </a:rPr>
              <a:t>Надання першої допомоги при утопленні</a:t>
            </a:r>
            <a:endParaRPr b="0" lang="ru-RU" sz="2800" spc="-1" strike="noStrike">
              <a:latin typeface="Arial"/>
            </a:endParaRPr>
          </a:p>
          <a:p>
            <a:pPr algn="just">
              <a:lnSpc>
                <a:spcPct val="80000"/>
              </a:lnSpc>
            </a:pPr>
            <a:endParaRPr b="0" lang="ru-RU" sz="2800" spc="-1" strike="noStrike">
              <a:latin typeface="Arial"/>
            </a:endParaRPr>
          </a:p>
          <a:p>
            <a:pPr marL="343080" indent="-342360" algn="just">
              <a:lnSpc>
                <a:spcPct val="80000"/>
              </a:lnSpc>
              <a:buClr>
                <a:srgbClr val="000000"/>
              </a:buClr>
              <a:buFont typeface="Arial"/>
              <a:buChar char="•"/>
            </a:pPr>
            <a:r>
              <a:rPr b="1" lang="ru-RU" sz="2000" spc="-1" strike="noStrike">
                <a:solidFill>
                  <a:srgbClr val="000000"/>
                </a:solidFill>
                <a:latin typeface="Calibri"/>
              </a:rPr>
              <a:t>У разі нещасного випадку треба якнайшвидше допомогти потопельнику. Якщо на місці події немає рятувальних засобів (човна, рятувального круга), потопельника потрібно рятувати вплав. При цьому рятувальник повинен знати послідовність і швидко виконувати необхідні в тій чи іншій ситуації дії. </a:t>
            </a:r>
            <a:endParaRPr b="0" lang="ru-RU" sz="2000" spc="-1" strike="noStrike">
              <a:latin typeface="Arial"/>
            </a:endParaRPr>
          </a:p>
          <a:p>
            <a:pPr marL="343080" indent="-342360" algn="just">
              <a:lnSpc>
                <a:spcPct val="80000"/>
              </a:lnSpc>
              <a:buClr>
                <a:srgbClr val="000000"/>
              </a:buClr>
              <a:buFont typeface="Arial"/>
              <a:buChar char="•"/>
            </a:pPr>
            <a:r>
              <a:rPr b="1" lang="ru-RU" sz="2000" spc="-1" strike="noStrike">
                <a:solidFill>
                  <a:srgbClr val="000000"/>
                </a:solidFill>
                <a:latin typeface="Calibri"/>
              </a:rPr>
              <a:t>Спочатку необхідно добігти берегом якнайближче до того місця, навпроти якого гине людина, на ходу знімаючи з себе одяг та взуття. </a:t>
            </a:r>
            <a:endParaRPr b="0" lang="ru-RU" sz="2000" spc="-1" strike="noStrike">
              <a:latin typeface="Arial"/>
            </a:endParaRPr>
          </a:p>
          <a:p>
            <a:pPr marL="343080" indent="-342360" algn="just">
              <a:lnSpc>
                <a:spcPct val="80000"/>
              </a:lnSpc>
              <a:buClr>
                <a:srgbClr val="000000"/>
              </a:buClr>
              <a:buFont typeface="Arial"/>
              <a:buChar char="•"/>
            </a:pPr>
            <a:r>
              <a:rPr b="1" lang="ru-RU" sz="2000" spc="-1" strike="noStrike">
                <a:solidFill>
                  <a:srgbClr val="000000"/>
                </a:solidFill>
                <a:latin typeface="Calibri"/>
              </a:rPr>
              <a:t>Потім увійти у воду і пливти з урахуванням швидкості течії, зберігаючи при цьому силу для рятувальних дій. </a:t>
            </a:r>
            <a:endParaRPr b="0" lang="ru-RU" sz="2000" spc="-1" strike="noStrike">
              <a:latin typeface="Arial"/>
            </a:endParaRPr>
          </a:p>
          <a:p>
            <a:pPr marL="343080" indent="-342360" algn="just">
              <a:lnSpc>
                <a:spcPct val="80000"/>
              </a:lnSpc>
              <a:buClr>
                <a:srgbClr val="000000"/>
              </a:buClr>
              <a:buFont typeface="Arial"/>
              <a:buChar char="•"/>
            </a:pPr>
            <a:r>
              <a:rPr b="1" lang="ru-RU" sz="2000" spc="-1" strike="noStrike">
                <a:solidFill>
                  <a:srgbClr val="000000"/>
                </a:solidFill>
                <a:latin typeface="Calibri"/>
              </a:rPr>
              <a:t>Якщо потерпілий занурився у воду, то необхідно пірнути й знайти його. </a:t>
            </a:r>
            <a:endParaRPr b="0" lang="ru-RU" sz="2000" spc="-1" strike="noStrike">
              <a:latin typeface="Arial"/>
            </a:endParaRPr>
          </a:p>
          <a:p>
            <a:pPr marL="343080" indent="-342360" algn="just">
              <a:lnSpc>
                <a:spcPct val="80000"/>
              </a:lnSpc>
              <a:buClr>
                <a:srgbClr val="000000"/>
              </a:buClr>
              <a:buFont typeface="Arial"/>
              <a:buChar char="•"/>
            </a:pPr>
            <a:r>
              <a:rPr b="1" lang="ru-RU" sz="2000" spc="-1" strike="noStrike">
                <a:solidFill>
                  <a:srgbClr val="000000"/>
                </a:solidFill>
                <a:latin typeface="Calibri"/>
              </a:rPr>
              <a:t>Коли потерпілий лежить на дні, то, наблизившись до нього, слід охопити його попід руки, відштовхнутися від дна і випливти на поверхню води. </a:t>
            </a:r>
            <a:endParaRPr b="0" lang="ru-RU" sz="2000" spc="-1" strike="noStrike">
              <a:latin typeface="Arial"/>
            </a:endParaRPr>
          </a:p>
          <a:p>
            <a:pPr marL="343080" indent="-342360" algn="just">
              <a:lnSpc>
                <a:spcPct val="80000"/>
              </a:lnSpc>
              <a:buClr>
                <a:srgbClr val="000000"/>
              </a:buClr>
              <a:buFont typeface="Arial"/>
              <a:buChar char="•"/>
            </a:pPr>
            <a:r>
              <a:rPr b="1" lang="ru-RU" sz="2000" spc="-1" strike="noStrike">
                <a:solidFill>
                  <a:srgbClr val="000000"/>
                </a:solidFill>
                <a:latin typeface="Calibri"/>
              </a:rPr>
              <a:t>Якщо потопельник борсається на поверхні, треба спробувати його заспокоїти і краще підпливати ззаду, бо спереляку він може вхопити рятувальника.</a:t>
            </a:r>
            <a:endParaRPr b="0" lang="ru-RU" sz="2000" spc="-1" strike="noStrike">
              <a:latin typeface="Arial"/>
            </a:endParaRPr>
          </a:p>
          <a:p>
            <a:pPr marL="343080" indent="-342360" algn="just">
              <a:lnSpc>
                <a:spcPct val="80000"/>
              </a:lnSpc>
              <a:buClr>
                <a:srgbClr val="000000"/>
              </a:buClr>
              <a:buFont typeface="Arial"/>
              <a:buChar char="•"/>
            </a:pPr>
            <a:r>
              <a:rPr b="1" lang="ru-RU" sz="2000" spc="-1" strike="noStrike">
                <a:solidFill>
                  <a:srgbClr val="000000"/>
                </a:solidFill>
                <a:latin typeface="Calibri"/>
              </a:rPr>
              <a:t>Рятувальникові необхідно пам'ятати, що коли потопельник вхопив його і не відпускає, занурення під воду сприяє звільненню від нього, оскільки потопельник буде прагнути залишатись над водою. Якщо ж цей прийом не дозволить звільнитися, то слід застосувати больовий прийом або больовий прийом у поєднанні із зануренням.</a:t>
            </a:r>
            <a:endParaRPr b="0" lang="ru-RU" sz="2000" spc="-1" strike="noStrike">
              <a:latin typeface="Arial"/>
            </a:endParaRPr>
          </a:p>
        </p:txBody>
      </p:sp>
    </p:spTree>
  </p:cSld>
  <mc:AlternateContent>
    <mc:Choice Requires="p14">
      <p:transition spd="slow" p14:dur="2000"/>
    </mc:Choice>
    <mc:Fallback>
      <p:transition spd="slow"/>
    </mc:Fallback>
  </mc:AlternateContent>
</p:sld>
</file>

<file path=ppt/slides/slide4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10" name="Picture 2" descr=""/>
          <p:cNvPicPr/>
          <p:nvPr/>
        </p:nvPicPr>
        <p:blipFill>
          <a:blip r:embed="rId1"/>
          <a:stretch/>
        </p:blipFill>
        <p:spPr>
          <a:xfrm>
            <a:off x="1785960" y="285840"/>
            <a:ext cx="6290640" cy="3144960"/>
          </a:xfrm>
          <a:prstGeom prst="rect">
            <a:avLst/>
          </a:prstGeom>
          <a:ln>
            <a:noFill/>
          </a:ln>
        </p:spPr>
      </p:pic>
      <p:pic>
        <p:nvPicPr>
          <p:cNvPr id="211" name="Picture 5" descr=""/>
          <p:cNvPicPr/>
          <p:nvPr/>
        </p:nvPicPr>
        <p:blipFill>
          <a:blip r:embed="rId2"/>
          <a:srcRect l="13181" t="39075" r="57191" b="38489"/>
          <a:stretch/>
        </p:blipFill>
        <p:spPr>
          <a:xfrm>
            <a:off x="1285920" y="3573360"/>
            <a:ext cx="7071480" cy="3011760"/>
          </a:xfrm>
          <a:prstGeom prst="rect">
            <a:avLst/>
          </a:prstGeom>
          <a:ln w="9360">
            <a:noFill/>
          </a:ln>
        </p:spPr>
      </p:pic>
    </p:spTree>
  </p:cSld>
  <mc:AlternateContent>
    <mc:Choice Requires="p14">
      <p:transition spd="slow" p14:dur="2000"/>
    </mc:Choice>
    <mc:Fallback>
      <p:transition spd="slow"/>
    </mc:Fallback>
  </mc:AlternateContent>
</p:sld>
</file>

<file path=ppt/slides/slide4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12" name="Picture 4" descr=""/>
          <p:cNvPicPr/>
          <p:nvPr/>
        </p:nvPicPr>
        <p:blipFill>
          <a:blip r:embed="rId1"/>
          <a:stretch/>
        </p:blipFill>
        <p:spPr>
          <a:xfrm>
            <a:off x="1714320" y="0"/>
            <a:ext cx="5714280" cy="6857280"/>
          </a:xfrm>
          <a:prstGeom prst="rect">
            <a:avLst/>
          </a:prstGeom>
          <a:ln>
            <a:noFill/>
          </a:ln>
        </p:spPr>
      </p:pic>
    </p:spTree>
  </p:cSld>
  <mc:AlternateContent>
    <mc:Choice Requires="p14">
      <p:transition spd="slow" p14:dur="2000"/>
    </mc:Choice>
    <mc:Fallback>
      <p:transition spd="slow"/>
    </mc:Fallback>
  </mc:AlternateContent>
</p:sld>
</file>

<file path=ppt/slides/slide4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3" name="CustomShape 1"/>
          <p:cNvSpPr/>
          <p:nvPr/>
        </p:nvSpPr>
        <p:spPr>
          <a:xfrm>
            <a:off x="285840" y="214200"/>
            <a:ext cx="8571960" cy="6643080"/>
          </a:xfrm>
          <a:prstGeom prst="rect">
            <a:avLst/>
          </a:prstGeom>
          <a:noFill/>
          <a:ln>
            <a:noFill/>
          </a:ln>
        </p:spPr>
        <p:style>
          <a:lnRef idx="0"/>
          <a:fillRef idx="0"/>
          <a:effectRef idx="0"/>
          <a:fontRef idx="minor"/>
        </p:style>
        <p:txBody>
          <a:bodyPr lIns="90000" rIns="90000" tIns="45000" bIns="45000">
            <a:normAutofit fontScale="26000"/>
          </a:bodyPr>
          <a:p>
            <a:pPr marL="343080" indent="-342360" algn="just">
              <a:lnSpc>
                <a:spcPct val="100000"/>
              </a:lnSpc>
              <a:spcBef>
                <a:spcPts val="641"/>
              </a:spcBef>
              <a:buClr>
                <a:srgbClr val="000000"/>
              </a:buClr>
              <a:buFont typeface="Arial"/>
              <a:buChar char="•"/>
            </a:pPr>
            <a:r>
              <a:rPr b="1" lang="ru-RU" sz="3200" spc="-1" strike="noStrike">
                <a:solidFill>
                  <a:srgbClr val="000000"/>
                </a:solidFill>
                <a:latin typeface="Calibri"/>
              </a:rPr>
              <a:t>Характер надання допомоги після винесення потерпілого з води залежить від тяжкості його стану. При утопленні може виникнути так звані "</a:t>
            </a:r>
            <a:r>
              <a:rPr b="1" lang="ru-RU" sz="3200" spc="-1" strike="noStrike">
                <a:solidFill>
                  <a:srgbClr val="ff0000"/>
                </a:solidFill>
                <a:latin typeface="Calibri"/>
              </a:rPr>
              <a:t>синя</a:t>
            </a:r>
            <a:r>
              <a:rPr b="1" lang="ru-RU" sz="3200" spc="-1" strike="noStrike">
                <a:solidFill>
                  <a:srgbClr val="000000"/>
                </a:solidFill>
                <a:latin typeface="Calibri"/>
              </a:rPr>
              <a:t>" та "</a:t>
            </a:r>
            <a:r>
              <a:rPr b="1" lang="ru-RU" sz="3200" spc="-1" strike="noStrike">
                <a:solidFill>
                  <a:srgbClr val="ff0000"/>
                </a:solidFill>
                <a:latin typeface="Calibri"/>
              </a:rPr>
              <a:t>біла</a:t>
            </a:r>
            <a:r>
              <a:rPr b="1" lang="ru-RU" sz="3200" spc="-1" strike="noStrike">
                <a:solidFill>
                  <a:srgbClr val="000000"/>
                </a:solidFill>
                <a:latin typeface="Calibri"/>
              </a:rPr>
              <a:t>" асфіксії. </a:t>
            </a:r>
            <a:endParaRPr b="0" lang="ru-RU" sz="3200" spc="-1" strike="noStrike">
              <a:latin typeface="Arial"/>
            </a:endParaRPr>
          </a:p>
          <a:p>
            <a:pPr marL="343080" indent="-342360" algn="just">
              <a:lnSpc>
                <a:spcPct val="100000"/>
              </a:lnSpc>
              <a:spcBef>
                <a:spcPts val="641"/>
              </a:spcBef>
              <a:buClr>
                <a:srgbClr val="ff0000"/>
              </a:buClr>
              <a:buFont typeface="Arial"/>
              <a:buChar char="•"/>
            </a:pPr>
            <a:r>
              <a:rPr b="1" lang="ru-RU" sz="3200" spc="-1" strike="noStrike">
                <a:solidFill>
                  <a:srgbClr val="ff0000"/>
                </a:solidFill>
                <a:latin typeface="Calibri"/>
              </a:rPr>
              <a:t>Синя асфіксія </a:t>
            </a:r>
            <a:r>
              <a:rPr b="1" lang="ru-RU" sz="3200" spc="-1" strike="noStrike">
                <a:solidFill>
                  <a:srgbClr val="000000"/>
                </a:solidFill>
                <a:latin typeface="Calibri"/>
              </a:rPr>
              <a:t>виникає, якщо вода потрапляє у дихальні шляхи і шлунок. </a:t>
            </a:r>
            <a:endParaRPr b="0" lang="ru-RU" sz="3200" spc="-1" strike="noStrike">
              <a:latin typeface="Arial"/>
            </a:endParaRPr>
          </a:p>
          <a:p>
            <a:pPr marL="343080" indent="-342360" algn="just">
              <a:lnSpc>
                <a:spcPct val="100000"/>
              </a:lnSpc>
              <a:spcBef>
                <a:spcPts val="641"/>
              </a:spcBef>
              <a:buClr>
                <a:srgbClr val="ff0000"/>
              </a:buClr>
              <a:buFont typeface="Arial"/>
              <a:buChar char="•"/>
            </a:pPr>
            <a:r>
              <a:rPr b="1" lang="ru-RU" sz="3200" spc="-1" strike="noStrike">
                <a:solidFill>
                  <a:srgbClr val="ff0000"/>
                </a:solidFill>
                <a:latin typeface="Calibri"/>
              </a:rPr>
              <a:t>Біла асфіксія </a:t>
            </a:r>
            <a:r>
              <a:rPr b="1" lang="ru-RU" sz="3200" spc="-1" strike="noStrike">
                <a:solidFill>
                  <a:srgbClr val="000000"/>
                </a:solidFill>
                <a:latin typeface="Calibri"/>
              </a:rPr>
              <a:t>виникає при раптовій зупинці дихання під водою, внаслідок чого вода майже не потрапляє у дихальні шляхи. В такому стані заходи, спрямовані на реанімацію потопельника, здійснюються негайно після витягнення його з води. </a:t>
            </a:r>
            <a:endParaRPr b="0" lang="ru-RU" sz="3200" spc="-1" strike="noStrike">
              <a:latin typeface="Arial"/>
            </a:endParaRPr>
          </a:p>
          <a:p>
            <a:pPr marL="343080" indent="-342360" algn="just">
              <a:lnSpc>
                <a:spcPct val="100000"/>
              </a:lnSpc>
              <a:spcBef>
                <a:spcPts val="641"/>
              </a:spcBef>
              <a:buClr>
                <a:srgbClr val="7030a0"/>
              </a:buClr>
              <a:buFont typeface="Arial"/>
              <a:buChar char="•"/>
            </a:pPr>
            <a:r>
              <a:rPr b="1" lang="ru-RU" sz="3200" spc="-1" strike="noStrike">
                <a:solidFill>
                  <a:srgbClr val="7030a0"/>
                </a:solidFill>
                <a:latin typeface="Calibri"/>
              </a:rPr>
              <a:t>Якщо потерпілий не втратив свідомості</a:t>
            </a:r>
            <a:r>
              <a:rPr b="1" lang="ru-RU" sz="3200" spc="-1" strike="noStrike">
                <a:solidFill>
                  <a:srgbClr val="000000"/>
                </a:solidFill>
                <a:latin typeface="Calibri"/>
              </a:rPr>
              <a:t>, пульс та дихання задовільні, його слід покласти на тверду суху поверхню так, щоб голова була низько опущена, роздягнути, розтерти сухим рушником, переодягнути в сухий одяг, обгорнути теплою ковдрою та дати гарячий чай чи каву. </a:t>
            </a:r>
            <a:endParaRPr b="0" lang="ru-RU" sz="3200" spc="-1" strike="noStrike">
              <a:latin typeface="Arial"/>
            </a:endParaRPr>
          </a:p>
          <a:p>
            <a:pPr marL="343080" indent="-342360" algn="just">
              <a:lnSpc>
                <a:spcPct val="100000"/>
              </a:lnSpc>
              <a:spcBef>
                <a:spcPts val="641"/>
              </a:spcBef>
              <a:buClr>
                <a:srgbClr val="7030a0"/>
              </a:buClr>
              <a:buFont typeface="Arial"/>
              <a:buChar char="•"/>
            </a:pPr>
            <a:r>
              <a:rPr b="1" lang="ru-RU" sz="3200" spc="-1" strike="noStrike">
                <a:solidFill>
                  <a:srgbClr val="7030a0"/>
                </a:solidFill>
                <a:latin typeface="Calibri"/>
              </a:rPr>
              <a:t>Якщо свідомість відсутня</a:t>
            </a:r>
            <a:r>
              <a:rPr b="1" lang="ru-RU" sz="3200" spc="-1" strike="noStrike">
                <a:solidFill>
                  <a:srgbClr val="000000"/>
                </a:solidFill>
                <a:latin typeface="Calibri"/>
              </a:rPr>
              <a:t>, але є пульс та дихання необхідно піднести до носа потерпілого вату, змочену нашатирним спиртом, покласти потерпілого вниз головою та звільнити дихальні шляхи від слизу і сторонніх тіл.</a:t>
            </a:r>
            <a:endParaRPr b="0" lang="ru-RU" sz="3200" spc="-1" strike="noStrike">
              <a:latin typeface="Arial"/>
            </a:endParaRPr>
          </a:p>
          <a:p>
            <a:pPr marL="343080" indent="-342360" algn="just">
              <a:lnSpc>
                <a:spcPct val="100000"/>
              </a:lnSpc>
              <a:spcBef>
                <a:spcPts val="641"/>
              </a:spcBef>
              <a:buClr>
                <a:srgbClr val="000000"/>
              </a:buClr>
              <a:buFont typeface="Arial"/>
              <a:buChar char="•"/>
            </a:pPr>
            <a:r>
              <a:rPr b="1" lang="ru-RU" sz="3200" spc="-1" strike="noStrike">
                <a:solidFill>
                  <a:srgbClr val="000000"/>
                </a:solidFill>
                <a:latin typeface="Calibri"/>
              </a:rPr>
              <a:t>При </a:t>
            </a:r>
            <a:r>
              <a:rPr b="1" lang="ru-RU" sz="3200" spc="-1" strike="noStrike">
                <a:solidFill>
                  <a:srgbClr val="ff0000"/>
                </a:solidFill>
                <a:latin typeface="Calibri"/>
              </a:rPr>
              <a:t>зупинці серця та дихання </a:t>
            </a:r>
            <a:r>
              <a:rPr b="1" lang="ru-RU" sz="3200" spc="-1" strike="noStrike">
                <a:solidFill>
                  <a:srgbClr val="000000"/>
                </a:solidFill>
                <a:latin typeface="Calibri"/>
              </a:rPr>
              <a:t>застосовувати найпростіші методи оживлення організму (штучна вентиляція легень та непрямий масаж серця). Але перш за все, потрібно якнайшвидше звільнити дихальні шляхи і шлунок потерпілого від води. </a:t>
            </a:r>
            <a:endParaRPr b="0" lang="ru-RU" sz="3200" spc="-1" strike="noStrike">
              <a:latin typeface="Arial"/>
            </a:endParaRPr>
          </a:p>
          <a:p>
            <a:pPr marL="343080" indent="-342360" algn="just">
              <a:lnSpc>
                <a:spcPct val="100000"/>
              </a:lnSpc>
              <a:spcBef>
                <a:spcPts val="641"/>
              </a:spcBef>
              <a:buClr>
                <a:srgbClr val="000000"/>
              </a:buClr>
              <a:buFont typeface="Arial"/>
              <a:buChar char="•"/>
            </a:pPr>
            <a:r>
              <a:rPr b="1" lang="ru-RU" sz="3200" spc="-1" strike="noStrike">
                <a:solidFill>
                  <a:srgbClr val="000000"/>
                </a:solidFill>
                <a:latin typeface="Calibri"/>
              </a:rPr>
              <a:t>Після надання першої допомоги, незалежно від ступеню тяжкості стану, потерпілого необхідно відправити до найближчого медичного закладу, оскільки навіть у легких випадках утоплення можливі тяжкі ускладнення, що можуть призвести до смерті.</a:t>
            </a:r>
            <a:endParaRPr b="0" lang="ru-RU" sz="3200" spc="-1" strike="noStrike">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44" name="Picture 2" descr=""/>
          <p:cNvPicPr/>
          <p:nvPr/>
        </p:nvPicPr>
        <p:blipFill>
          <a:blip r:embed="rId1"/>
          <a:stretch/>
        </p:blipFill>
        <p:spPr>
          <a:xfrm>
            <a:off x="214200" y="0"/>
            <a:ext cx="8714520" cy="3085920"/>
          </a:xfrm>
          <a:prstGeom prst="rect">
            <a:avLst/>
          </a:prstGeom>
          <a:ln>
            <a:noFill/>
          </a:ln>
        </p:spPr>
      </p:pic>
      <p:pic>
        <p:nvPicPr>
          <p:cNvPr id="145" name="Picture 3" descr=""/>
          <p:cNvPicPr/>
          <p:nvPr/>
        </p:nvPicPr>
        <p:blipFill>
          <a:blip r:embed="rId2"/>
          <a:srcRect l="26911" t="38095" r="17647" b="23839"/>
          <a:stretch/>
        </p:blipFill>
        <p:spPr>
          <a:xfrm>
            <a:off x="1000080" y="3500280"/>
            <a:ext cx="7857360" cy="3033720"/>
          </a:xfrm>
          <a:prstGeom prst="rect">
            <a:avLst/>
          </a:prstGeom>
          <a:ln w="9360">
            <a:noFill/>
          </a:ln>
        </p:spPr>
      </p:pic>
    </p:spTree>
  </p:cSld>
  <mc:AlternateContent>
    <mc:Choice Requires="p14">
      <p:transition spd="slow" p14:dur="2000"/>
    </mc:Choice>
    <mc:Fallback>
      <p:transition spd="slow"/>
    </mc:Fallback>
  </mc:AlternateContent>
</p:sld>
</file>

<file path=ppt/slides/slide5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4" name="CustomShape 1"/>
          <p:cNvSpPr/>
          <p:nvPr/>
        </p:nvSpPr>
        <p:spPr>
          <a:xfrm>
            <a:off x="428760" y="428760"/>
            <a:ext cx="8357400" cy="6000120"/>
          </a:xfrm>
          <a:prstGeom prst="rect">
            <a:avLst/>
          </a:prstGeom>
          <a:noFill/>
          <a:ln>
            <a:noFill/>
          </a:ln>
        </p:spPr>
        <p:style>
          <a:lnRef idx="0"/>
          <a:fillRef idx="0"/>
          <a:effectRef idx="0"/>
          <a:fontRef idx="minor"/>
        </p:style>
        <p:txBody>
          <a:bodyPr lIns="90000" rIns="90000" tIns="45000" bIns="45000">
            <a:normAutofit/>
          </a:bodyPr>
          <a:p>
            <a:pPr marL="343080" indent="-342360" algn="just">
              <a:lnSpc>
                <a:spcPct val="80000"/>
              </a:lnSpc>
              <a:buClr>
                <a:srgbClr val="000000"/>
              </a:buClr>
              <a:buFont typeface="Arial"/>
              <a:buChar char="•"/>
            </a:pPr>
            <a:r>
              <a:rPr b="1" lang="ru-RU" sz="2400" spc="-1" strike="noStrike">
                <a:solidFill>
                  <a:srgbClr val="000000"/>
                </a:solidFill>
                <a:latin typeface="Calibri"/>
              </a:rPr>
              <a:t>Не слід забувати, що </a:t>
            </a:r>
            <a:r>
              <a:rPr b="1" lang="ru-RU" sz="2400" spc="-1" strike="noStrike">
                <a:solidFill>
                  <a:srgbClr val="7030a0"/>
                </a:solidFill>
                <a:latin typeface="Calibri"/>
              </a:rPr>
              <a:t>тепловіддача у воді у кілька разів більша</a:t>
            </a:r>
            <a:r>
              <a:rPr b="1" lang="ru-RU" sz="2400" spc="-1" strike="noStrike">
                <a:solidFill>
                  <a:srgbClr val="000000"/>
                </a:solidFill>
                <a:latin typeface="Calibri"/>
              </a:rPr>
              <a:t>. Тому чим менше ваше тіло буде у воді, тим краще. Не слід скидати одяг, якщо він не тягне до дна. Роздягнена людини набагато швидше втрачає тепло, тому навіть у теплій воді потрібно рухатись тільки для того, щоб утримуватися на плаву.</a:t>
            </a:r>
            <a:endParaRPr b="0" lang="ru-RU" sz="2400" spc="-1" strike="noStrike">
              <a:latin typeface="Arial"/>
            </a:endParaRPr>
          </a:p>
          <a:p>
            <a:pPr marL="343080" indent="-342360" algn="just">
              <a:lnSpc>
                <a:spcPct val="80000"/>
              </a:lnSpc>
              <a:buClr>
                <a:srgbClr val="7030a0"/>
              </a:buClr>
              <a:buFont typeface="Arial"/>
              <a:buChar char="•"/>
            </a:pPr>
            <a:r>
              <a:rPr b="1" lang="ru-RU" sz="2400" spc="-1" strike="noStrike">
                <a:solidFill>
                  <a:srgbClr val="7030a0"/>
                </a:solidFill>
                <a:latin typeface="Calibri"/>
              </a:rPr>
              <a:t>Щоб не виникли судоми</a:t>
            </a:r>
            <a:r>
              <a:rPr b="1" lang="ru-RU" sz="2400" spc="-1" strike="noStrike">
                <a:solidFill>
                  <a:srgbClr val="000000"/>
                </a:solidFill>
                <a:latin typeface="Calibri"/>
              </a:rPr>
              <a:t>, треба робити статичну гімнастику, по черзі напружуючи м'язи всіх частин тіла. Якщо починає "хапати корч", слід зробити глибокий вдих, зануритися у воду з головою, випрямити ногу і сильно потягнути себе за великий палець ступні. Повторювати це доти, доки судома не мине.</a:t>
            </a:r>
            <a:endParaRPr b="0" lang="ru-RU" sz="2400" spc="-1" strike="noStrike">
              <a:latin typeface="Arial"/>
            </a:endParaRPr>
          </a:p>
          <a:p>
            <a:pPr marL="343080" indent="-342360" algn="just">
              <a:lnSpc>
                <a:spcPct val="80000"/>
              </a:lnSpc>
              <a:buClr>
                <a:srgbClr val="7030a0"/>
              </a:buClr>
              <a:buFont typeface="Arial"/>
              <a:buChar char="•"/>
            </a:pPr>
            <a:r>
              <a:rPr b="1" lang="ru-RU" sz="2400" spc="-1" strike="noStrike">
                <a:solidFill>
                  <a:srgbClr val="7030a0"/>
                </a:solidFill>
                <a:latin typeface="Calibri"/>
              </a:rPr>
              <a:t>Якщо ви в рятувальному жилеті</a:t>
            </a:r>
            <a:r>
              <a:rPr b="1" lang="ru-RU" sz="2400" spc="-1" strike="noStrike">
                <a:solidFill>
                  <a:srgbClr val="000000"/>
                </a:solidFill>
                <a:latin typeface="Calibri"/>
              </a:rPr>
              <a:t>, використайте для збереження тепла </a:t>
            </a:r>
            <a:r>
              <a:rPr b="1" lang="ru-RU" sz="2400" spc="-1" strike="noStrike">
                <a:solidFill>
                  <a:srgbClr val="7030a0"/>
                </a:solidFill>
                <a:latin typeface="Calibri"/>
              </a:rPr>
              <a:t>спеціальну позу</a:t>
            </a:r>
            <a:r>
              <a:rPr b="1" lang="ru-RU" sz="2400" spc="-1" strike="noStrike">
                <a:solidFill>
                  <a:srgbClr val="000000"/>
                </a:solidFill>
                <a:latin typeface="Calibri"/>
              </a:rPr>
              <a:t>: лежачи на спині, тримайте голову над водою, руками охопіть з обох боків грудну клітку, зігніть коліна і підтягніть їх до підборіддя. Так можна уникнути охолодження кінцівок та органів малого тазу.</a:t>
            </a:r>
            <a:endParaRPr b="0" lang="ru-RU" sz="2400" spc="-1" strike="noStrike">
              <a:latin typeface="Arial"/>
            </a:endParaRPr>
          </a:p>
        </p:txBody>
      </p:sp>
    </p:spTree>
  </p:cSld>
  <mc:AlternateContent>
    <mc:Choice Requires="p14">
      <p:transition spd="slow" p14:dur="2000"/>
    </mc:Choice>
    <mc:Fallback>
      <p:transition spd="slow"/>
    </mc:Fallback>
  </mc:AlternateContent>
</p:sld>
</file>

<file path=ppt/slides/slide5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15" name="Picture 2" descr=""/>
          <p:cNvPicPr/>
          <p:nvPr/>
        </p:nvPicPr>
        <p:blipFill>
          <a:blip r:embed="rId1"/>
          <a:stretch/>
        </p:blipFill>
        <p:spPr>
          <a:xfrm>
            <a:off x="1571760" y="-6120"/>
            <a:ext cx="6428880" cy="6863400"/>
          </a:xfrm>
          <a:prstGeom prst="rect">
            <a:avLst/>
          </a:prstGeom>
          <a:ln>
            <a:noFill/>
          </a:ln>
        </p:spPr>
      </p:pic>
    </p:spTree>
  </p:cSld>
  <mc:AlternateContent>
    <mc:Choice Requires="p14">
      <p:transition spd="slow" p14:dur="2000"/>
    </mc:Choice>
    <mc:Fallback>
      <p:transition spd="slow"/>
    </mc:Fallback>
  </mc:AlternateContent>
</p:sld>
</file>

<file path=ppt/slides/slide5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16" name="Picture 5" descr=""/>
          <p:cNvPicPr/>
          <p:nvPr/>
        </p:nvPicPr>
        <p:blipFill>
          <a:blip r:embed="rId1"/>
          <a:srcRect l="29655" t="19532" r="31376" b="33602"/>
          <a:stretch/>
        </p:blipFill>
        <p:spPr>
          <a:xfrm>
            <a:off x="214200" y="214200"/>
            <a:ext cx="8740080" cy="5908680"/>
          </a:xfrm>
          <a:prstGeom prst="rect">
            <a:avLst/>
          </a:prstGeom>
          <a:ln w="9360">
            <a:noFill/>
          </a:ln>
        </p:spPr>
      </p:pic>
    </p:spTree>
  </p:cSld>
  <mc:AlternateContent>
    <mc:Choice Requires="p14">
      <p:transition spd="slow" p14:dur="2000"/>
    </mc:Choice>
    <mc:Fallback>
      <p:transition spd="slow"/>
    </mc:Fallback>
  </mc:AlternateContent>
</p:sld>
</file>

<file path=ppt/slides/slide5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7" name="CustomShape 1"/>
          <p:cNvSpPr/>
          <p:nvPr/>
        </p:nvSpPr>
        <p:spPr>
          <a:xfrm>
            <a:off x="357120" y="274680"/>
            <a:ext cx="8328960" cy="1142280"/>
          </a:xfrm>
          <a:prstGeom prst="rect">
            <a:avLst/>
          </a:prstGeom>
          <a:noFill/>
          <a:ln>
            <a:noFill/>
          </a:ln>
        </p:spPr>
        <p:style>
          <a:lnRef idx="0"/>
          <a:fillRef idx="0"/>
          <a:effectRef idx="0"/>
          <a:fontRef idx="minor"/>
        </p:style>
        <p:txBody>
          <a:bodyPr lIns="90000" rIns="90000" tIns="45000" bIns="45000" anchor="ctr">
            <a:normAutofit/>
          </a:bodyPr>
          <a:p>
            <a:pPr algn="ctr">
              <a:lnSpc>
                <a:spcPct val="100000"/>
              </a:lnSpc>
            </a:pPr>
            <a:r>
              <a:rPr b="1" i="1" lang="ru-RU" sz="3200" spc="-1" strike="noStrike">
                <a:solidFill>
                  <a:srgbClr val="ff0000"/>
                </a:solidFill>
                <a:latin typeface="Calibri"/>
              </a:rPr>
              <a:t>5. Тепловий і сонячний удар</a:t>
            </a:r>
            <a:r>
              <a:rPr b="1" lang="ru-RU" sz="3200" spc="-1" strike="noStrike">
                <a:solidFill>
                  <a:srgbClr val="ff0000"/>
                </a:solidFill>
                <a:latin typeface="Calibri"/>
              </a:rPr>
              <a:t>, їх причини, ознаки, перша допомога. </a:t>
            </a:r>
            <a:endParaRPr b="0" lang="ru-RU" sz="3200" spc="-1" strike="noStrike">
              <a:latin typeface="Arial"/>
            </a:endParaRPr>
          </a:p>
        </p:txBody>
      </p:sp>
      <p:sp>
        <p:nvSpPr>
          <p:cNvPr id="218" name="CustomShape 2"/>
          <p:cNvSpPr/>
          <p:nvPr/>
        </p:nvSpPr>
        <p:spPr>
          <a:xfrm>
            <a:off x="214200" y="1600200"/>
            <a:ext cx="8643240" cy="5257080"/>
          </a:xfrm>
          <a:prstGeom prst="rect">
            <a:avLst/>
          </a:prstGeom>
          <a:noFill/>
          <a:ln>
            <a:noFill/>
          </a:ln>
        </p:spPr>
        <p:style>
          <a:lnRef idx="0"/>
          <a:fillRef idx="0"/>
          <a:effectRef idx="0"/>
          <a:fontRef idx="minor"/>
        </p:style>
        <p:txBody>
          <a:bodyPr lIns="90000" rIns="90000" tIns="45000" bIns="45000">
            <a:normAutofit fontScale="6000"/>
          </a:bodyPr>
          <a:p>
            <a:pPr marL="343080" indent="-342360" algn="just">
              <a:lnSpc>
                <a:spcPct val="100000"/>
              </a:lnSpc>
              <a:spcBef>
                <a:spcPts val="1199"/>
              </a:spcBef>
              <a:buClr>
                <a:srgbClr val="ff0000"/>
              </a:buClr>
              <a:buFont typeface="Arial"/>
              <a:buChar char="•"/>
            </a:pPr>
            <a:r>
              <a:rPr b="1" lang="ru-RU" sz="6000" spc="-1" strike="noStrike">
                <a:solidFill>
                  <a:srgbClr val="ff0000"/>
                </a:solidFill>
                <a:latin typeface="Calibri"/>
              </a:rPr>
              <a:t>Тепловий і сонячний удар</a:t>
            </a:r>
            <a:r>
              <a:rPr b="1" lang="ru-RU" sz="5100" spc="-1" strike="noStrike">
                <a:solidFill>
                  <a:srgbClr val="000000"/>
                </a:solidFill>
                <a:latin typeface="Calibri"/>
              </a:rPr>
              <a:t> - це патологічні стани, що супроводжуються сильним головним болем, головокружінням, загальною слабкістю, зблідненням, сповільненням рухів. </a:t>
            </a:r>
            <a:endParaRPr b="0" lang="ru-RU" sz="5100" spc="-1" strike="noStrike">
              <a:latin typeface="Arial"/>
            </a:endParaRPr>
          </a:p>
          <a:p>
            <a:pPr marL="343080" indent="-342360" algn="just">
              <a:lnSpc>
                <a:spcPct val="100000"/>
              </a:lnSpc>
              <a:spcBef>
                <a:spcPts val="1020"/>
              </a:spcBef>
              <a:buClr>
                <a:srgbClr val="000000"/>
              </a:buClr>
              <a:buFont typeface="Arial"/>
              <a:buChar char="•"/>
            </a:pPr>
            <a:r>
              <a:rPr b="1" lang="ru-RU" sz="5100" spc="-1" strike="noStrike">
                <a:solidFill>
                  <a:srgbClr val="000000"/>
                </a:solidFill>
                <a:latin typeface="Calibri"/>
              </a:rPr>
              <a:t>В такому стані є можлива нудота, блювання, короткочасна втрата свідомості, підвищення температури тіла до +40-+41°С. При подальшому впливі високої температури шкіра обличчя й губ синіє, посилюється задишка. Пульс стає слабким і може зовсім зникнути. З'являється занепокоєння, марення, галюцинації та судороги. Якщо у людини з'явились ознаки перегрівання, необхідно одразу ж викликати лікаря. Людину, що отримала тепловий чи сонячний удар, потрібно покласти у прохолодне місце, підійняти її голову, розстебнути одяг. Для збільшення тепловіддачі на лоб покласти холодний компрес і змочити одяг водою. Якщо людина не знепритомніла, корисно дати їй міцний холодний чай, холодну воду. У випадку зупинки дихання і серцевої діяльності необхідно до прибуття лікаря почати зовнішній масаж серця і штучну вентиляцію легень.</a:t>
            </a:r>
            <a:endParaRPr b="0" lang="ru-RU" sz="5100" spc="-1" strike="noStrike">
              <a:latin typeface="Arial"/>
            </a:endParaRPr>
          </a:p>
          <a:p>
            <a:pPr marL="343080" indent="-342360" algn="just">
              <a:lnSpc>
                <a:spcPct val="100000"/>
              </a:lnSpc>
              <a:spcBef>
                <a:spcPts val="1020"/>
              </a:spcBef>
              <a:buClr>
                <a:srgbClr val="000000"/>
              </a:buClr>
              <a:buFont typeface="Arial"/>
              <a:buChar char="•"/>
            </a:pPr>
            <a:r>
              <a:rPr b="1" lang="ru-RU" sz="5100" spc="-1" strike="noStrike">
                <a:solidFill>
                  <a:srgbClr val="000000"/>
                </a:solidFill>
                <a:latin typeface="Calibri"/>
              </a:rPr>
              <a:t>Для запобігання перегріванню на сонці голову слід прикривати світлим головним убором, що добре відбиває сонячні промені.</a:t>
            </a:r>
            <a:endParaRPr b="0" lang="ru-RU" sz="5100" spc="-1" strike="noStrike">
              <a:latin typeface="Arial"/>
            </a:endParaRPr>
          </a:p>
        </p:txBody>
      </p:sp>
    </p:spTree>
  </p:cSld>
  <mc:AlternateContent>
    <mc:Choice Requires="p14">
      <p:transition spd="slow" p14:dur="2000"/>
    </mc:Choice>
    <mc:Fallback>
      <p:transition spd="slow"/>
    </mc:Fallback>
  </mc:AlternateContent>
</p:sld>
</file>

<file path=ppt/slides/slide5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9" name="CustomShape 1"/>
          <p:cNvSpPr/>
          <p:nvPr/>
        </p:nvSpPr>
        <p:spPr>
          <a:xfrm>
            <a:off x="285840" y="214200"/>
            <a:ext cx="8643240" cy="6500160"/>
          </a:xfrm>
          <a:prstGeom prst="rect">
            <a:avLst/>
          </a:prstGeom>
          <a:noFill/>
          <a:ln>
            <a:noFill/>
          </a:ln>
        </p:spPr>
        <p:style>
          <a:lnRef idx="0"/>
          <a:fillRef idx="0"/>
          <a:effectRef idx="0"/>
          <a:fontRef idx="minor"/>
        </p:style>
        <p:txBody>
          <a:bodyPr lIns="90000" rIns="90000" tIns="45000" bIns="45000">
            <a:noAutofit/>
          </a:bodyPr>
          <a:p>
            <a:pPr marL="343080" indent="-342360" algn="just">
              <a:lnSpc>
                <a:spcPct val="80000"/>
              </a:lnSpc>
              <a:buClr>
                <a:srgbClr val="000000"/>
              </a:buClr>
              <a:buFont typeface="Arial"/>
              <a:buChar char="•"/>
            </a:pPr>
            <a:r>
              <a:rPr b="1" lang="ru-RU" sz="2000" spc="-1" strike="noStrike">
                <a:solidFill>
                  <a:srgbClr val="000000"/>
                </a:solidFill>
                <a:latin typeface="Calibri"/>
              </a:rPr>
              <a:t>Значне перегрівання організму, що виникає в тих випадках, коли порушується тепловий баланс і віддача теплоти, яка надходить ззовні, і тієї, яка утворюється в організмі, з певних причин утруднена. Перегріванню сприяє підвищена температура повітря, його значна вологість, одяг, виготовлений із прогумованих і брезентових тканин, надмірне фізичне навантаження, нестача води для пиття.</a:t>
            </a:r>
            <a:endParaRPr b="0" lang="ru-RU" sz="2000" spc="-1" strike="noStrike">
              <a:latin typeface="Arial"/>
            </a:endParaRPr>
          </a:p>
          <a:p>
            <a:pPr marL="343080" indent="-342360" algn="just">
              <a:lnSpc>
                <a:spcPct val="80000"/>
              </a:lnSpc>
              <a:buClr>
                <a:srgbClr val="ff0000"/>
              </a:buClr>
              <a:buFont typeface="Arial"/>
              <a:buChar char="•"/>
            </a:pPr>
            <a:r>
              <a:rPr b="1" lang="ru-RU" sz="2800" spc="-1" strike="noStrike">
                <a:solidFill>
                  <a:srgbClr val="ff0000"/>
                </a:solidFill>
                <a:latin typeface="Calibri"/>
              </a:rPr>
              <a:t>Сонячний удар</a:t>
            </a:r>
            <a:r>
              <a:rPr b="1" lang="ru-RU" sz="2000" spc="-1" strike="noStrike">
                <a:solidFill>
                  <a:srgbClr val="000000"/>
                </a:solidFill>
                <a:latin typeface="Calibri"/>
              </a:rPr>
              <a:t> — це є різновид теплового. Він виникає в тому випадку, коли людина з непокритою головою тривалий час знаходиться під прямим сонячним промінням. Його виникненню сприяє загальне перегрівання організму.</a:t>
            </a:r>
            <a:endParaRPr b="0" lang="ru-RU" sz="2000" spc="-1" strike="noStrike">
              <a:latin typeface="Arial"/>
            </a:endParaRPr>
          </a:p>
          <a:p>
            <a:pPr marL="343080" indent="-342360" algn="just">
              <a:lnSpc>
                <a:spcPct val="80000"/>
              </a:lnSpc>
              <a:buClr>
                <a:srgbClr val="ff0000"/>
              </a:buClr>
              <a:buFont typeface="Arial"/>
              <a:buChar char="•"/>
            </a:pPr>
            <a:r>
              <a:rPr b="1" lang="ru-RU" sz="2000" spc="-1" strike="noStrike">
                <a:solidFill>
                  <a:srgbClr val="ff0000"/>
                </a:solidFill>
                <a:latin typeface="Calibri"/>
              </a:rPr>
              <a:t>Симптоми.</a:t>
            </a:r>
            <a:r>
              <a:rPr b="1" lang="ru-RU" sz="2000" spc="-1" strike="noStrike">
                <a:solidFill>
                  <a:srgbClr val="000000"/>
                </a:solidFill>
                <a:latin typeface="Calibri"/>
              </a:rPr>
              <a:t> Погіршення самопочуття, слабкість, розбитість. Відчуття сильного жару. Почервоніння шкіри. Рясне виділення поту. Посилене серцебиття, задишка, пульсація і важкість у скронях. Запаморочення, головний біль, іноді блювота. Температура тіла підвищується до 38-40 °С. Частота пульсу досягає 100-120 ударів за хвилину. При подальшому зростанні температури до 40-41°С пульс збільшується до 140-160 ударів за хвилину, зростає збудження, рухове занепокоєння, зменшується пітливість, що вказує на зрив пристосувальних реакцій. У важких випадках теплового удару можливі затьмарення свідомості, аж до повної втрати, судоми різних груп м'язів, порушення дихання і кровообігу. Можуть бути галюцинації, марення. Шкіра суха, гаряча, язик теж сухий, пульс слабкий, аритмічний. Дихання стає поверхневим і нечастим.</a:t>
            </a:r>
            <a:endParaRPr b="0" lang="ru-RU" sz="2000" spc="-1" strike="noStrike">
              <a:latin typeface="Arial"/>
            </a:endParaRPr>
          </a:p>
        </p:txBody>
      </p:sp>
    </p:spTree>
  </p:cSld>
  <mc:AlternateContent>
    <mc:Choice Requires="p14">
      <p:transition spd="slow" p14:dur="2000"/>
    </mc:Choice>
    <mc:Fallback>
      <p:transition spd="slow"/>
    </mc:Fallback>
  </mc:AlternateContent>
</p:sld>
</file>

<file path=ppt/slides/slide5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0" name="CustomShape 1"/>
          <p:cNvSpPr/>
          <p:nvPr/>
        </p:nvSpPr>
        <p:spPr>
          <a:xfrm>
            <a:off x="214200" y="214200"/>
            <a:ext cx="8471880" cy="6357240"/>
          </a:xfrm>
          <a:prstGeom prst="rect">
            <a:avLst/>
          </a:prstGeom>
          <a:noFill/>
          <a:ln>
            <a:noFill/>
          </a:ln>
        </p:spPr>
        <p:style>
          <a:lnRef idx="0"/>
          <a:fillRef idx="0"/>
          <a:effectRef idx="0"/>
          <a:fontRef idx="minor"/>
        </p:style>
        <p:txBody>
          <a:bodyPr lIns="90000" rIns="90000" tIns="45000" bIns="45000">
            <a:noAutofit/>
          </a:bodyPr>
          <a:p>
            <a:pPr marL="343080" indent="-342360" algn="ctr">
              <a:lnSpc>
                <a:spcPct val="100000"/>
              </a:lnSpc>
              <a:buClr>
                <a:srgbClr val="ff0000"/>
              </a:buClr>
              <a:buFont typeface="Arial"/>
              <a:buChar char="•"/>
            </a:pPr>
            <a:r>
              <a:rPr b="1" i="1" lang="ru-RU" sz="2000" spc="-1" strike="noStrike">
                <a:solidFill>
                  <a:srgbClr val="ff0000"/>
                </a:solidFill>
                <a:latin typeface="Calibri"/>
              </a:rPr>
              <a:t>Профілактика і перша допомога</a:t>
            </a:r>
            <a:endParaRPr b="0" lang="ru-RU" sz="2000" spc="-1" strike="noStrike">
              <a:latin typeface="Arial"/>
            </a:endParaRPr>
          </a:p>
          <a:p>
            <a:pPr marL="343080" indent="-342360" algn="just">
              <a:lnSpc>
                <a:spcPct val="100000"/>
              </a:lnSpc>
              <a:buClr>
                <a:srgbClr val="000000"/>
              </a:buClr>
              <a:buFont typeface="Arial"/>
              <a:buChar char="•"/>
            </a:pPr>
            <a:r>
              <a:rPr b="1" lang="ru-RU" sz="1600" spc="-1" strike="noStrike">
                <a:solidFill>
                  <a:srgbClr val="000000"/>
                </a:solidFill>
                <a:latin typeface="Calibri"/>
              </a:rPr>
              <a:t>Щоб уникнути теплового і сонячного удару, не слід перегріватись, не витрачати води і солей з організму, влітку носити головний убір, переважно білого кольору. У спекотну погоду слід збільшувати кількість води, не рекомендується їсти жирну, висококалорійну їжу.</a:t>
            </a:r>
            <a:endParaRPr b="0" lang="ru-RU" sz="1600" spc="-1" strike="noStrike">
              <a:latin typeface="Arial"/>
            </a:endParaRPr>
          </a:p>
          <a:p>
            <a:pPr marL="343080" indent="-342360" algn="just">
              <a:lnSpc>
                <a:spcPct val="100000"/>
              </a:lnSpc>
              <a:buClr>
                <a:srgbClr val="000000"/>
              </a:buClr>
              <a:buFont typeface="Arial"/>
              <a:buChar char="•"/>
            </a:pPr>
            <a:r>
              <a:rPr b="1" lang="ru-RU" sz="1600" spc="-1" strike="noStrike">
                <a:solidFill>
                  <a:srgbClr val="000000"/>
                </a:solidFill>
                <a:latin typeface="Calibri"/>
              </a:rPr>
              <a:t>Якщо при тепловому ударі не надати своєчасної допомоги, можливе настання смерті. Смерть настає внаслідок порушення дихання і кровообігу.</a:t>
            </a:r>
            <a:endParaRPr b="0" lang="ru-RU" sz="1600" spc="-1" strike="noStrike">
              <a:latin typeface="Arial"/>
            </a:endParaRPr>
          </a:p>
          <a:p>
            <a:pPr marL="343080" indent="-342360" algn="just">
              <a:lnSpc>
                <a:spcPct val="100000"/>
              </a:lnSpc>
              <a:buClr>
                <a:srgbClr val="000000"/>
              </a:buClr>
              <a:buFont typeface="Arial"/>
              <a:buChar char="•"/>
            </a:pPr>
            <a:r>
              <a:rPr b="1" lang="ru-RU" sz="1600" spc="-1" strike="noStrike">
                <a:solidFill>
                  <a:srgbClr val="000000"/>
                </a:solidFill>
                <a:latin typeface="Calibri"/>
              </a:rPr>
              <a:t>У вигляді допомоги, потрібно швидко перенести потерпілого в прохолодне місце, покласти на спину, піднявши дещо ноги, зняти або розстебнути одяг. </a:t>
            </a:r>
            <a:endParaRPr b="0" lang="ru-RU" sz="1600" spc="-1" strike="noStrike">
              <a:latin typeface="Arial"/>
            </a:endParaRPr>
          </a:p>
          <a:p>
            <a:pPr marL="343080" indent="-342360" algn="just">
              <a:lnSpc>
                <a:spcPct val="100000"/>
              </a:lnSpc>
              <a:buClr>
                <a:srgbClr val="000000"/>
              </a:buClr>
              <a:buFont typeface="Arial"/>
              <a:buChar char="•"/>
            </a:pPr>
            <a:r>
              <a:rPr b="1" lang="ru-RU" sz="1600" spc="-1" strike="noStrike">
                <a:solidFill>
                  <a:srgbClr val="000000"/>
                </a:solidFill>
                <a:latin typeface="Calibri"/>
              </a:rPr>
              <a:t>Змочити голову холодною водою або покласти на неї змочений холодною водою рушник, холодні примочки на лоб, тім'яну ділянку, потилицю, на пахові, підключичні, підколінні, пахвові ділянки, де зосереджено багато кровоносних судин. </a:t>
            </a:r>
            <a:endParaRPr b="0" lang="ru-RU" sz="1600" spc="-1" strike="noStrike">
              <a:latin typeface="Arial"/>
            </a:endParaRPr>
          </a:p>
          <a:p>
            <a:pPr marL="343080" indent="-342360" algn="just">
              <a:lnSpc>
                <a:spcPct val="100000"/>
              </a:lnSpc>
              <a:buClr>
                <a:srgbClr val="000000"/>
              </a:buClr>
              <a:buFont typeface="Arial"/>
              <a:buChar char="•"/>
            </a:pPr>
            <a:r>
              <a:rPr b="1" lang="ru-RU" sz="1600" spc="-1" strike="noStrike">
                <a:solidFill>
                  <a:srgbClr val="000000"/>
                </a:solidFill>
                <a:latin typeface="Calibri"/>
              </a:rPr>
              <a:t>Можна зробити вологе обгортання або протерти тіло потерпілого шматочком льоду, облити його прохолодною водою, але обережно і не довго. Температура тіла потерпілого не повинна бути нижча від 38 °С.</a:t>
            </a:r>
            <a:endParaRPr b="0" lang="ru-RU" sz="1600" spc="-1" strike="noStrike">
              <a:latin typeface="Arial"/>
            </a:endParaRPr>
          </a:p>
          <a:p>
            <a:pPr marL="343080" indent="-342360" algn="just">
              <a:lnSpc>
                <a:spcPct val="100000"/>
              </a:lnSpc>
              <a:buClr>
                <a:srgbClr val="000000"/>
              </a:buClr>
              <a:buFont typeface="Arial"/>
              <a:buChar char="•"/>
            </a:pPr>
            <a:r>
              <a:rPr b="1" lang="ru-RU" sz="1600" spc="-1" strike="noStrike">
                <a:solidFill>
                  <a:srgbClr val="000000"/>
                </a:solidFill>
                <a:latin typeface="Calibri"/>
              </a:rPr>
              <a:t>Якщо людина не втратила свідомість, їй потрібно дати міцного холодного чаю або холодної підсоленої води (1/2 чайної ложки солі на 0,5 л води).</a:t>
            </a:r>
            <a:endParaRPr b="0" lang="ru-RU" sz="1600" spc="-1" strike="noStrike">
              <a:latin typeface="Arial"/>
            </a:endParaRPr>
          </a:p>
          <a:p>
            <a:pPr marL="343080" indent="-342360" algn="just">
              <a:lnSpc>
                <a:spcPct val="100000"/>
              </a:lnSpc>
              <a:buClr>
                <a:srgbClr val="000000"/>
              </a:buClr>
              <a:buFont typeface="Arial"/>
              <a:buChar char="•"/>
            </a:pPr>
            <a:r>
              <a:rPr b="1" lang="ru-RU" sz="1600" spc="-1" strike="noStrike">
                <a:solidFill>
                  <a:srgbClr val="000000"/>
                </a:solidFill>
                <a:latin typeface="Calibri"/>
              </a:rPr>
              <a:t>У важких випадках слід одразу зважити на характер дихання потерпілого, перевірити, чи не порушена у нього прохідність дихальних шляхів. Виявивши, що язик запав, а в роті є блювотні маси, повернути голову потерпілого на бік і очистити порожнину рота бинтом або носовою хустинкою, накрученою на палець.</a:t>
            </a:r>
            <a:endParaRPr b="0" lang="ru-RU" sz="1600" spc="-1" strike="noStrike">
              <a:latin typeface="Arial"/>
            </a:endParaRPr>
          </a:p>
          <a:p>
            <a:pPr marL="343080" indent="-342360" algn="just">
              <a:lnSpc>
                <a:spcPct val="100000"/>
              </a:lnSpc>
              <a:buClr>
                <a:srgbClr val="000000"/>
              </a:buClr>
              <a:buFont typeface="Arial"/>
              <a:buChar char="•"/>
            </a:pPr>
            <a:r>
              <a:rPr b="1" lang="ru-RU" sz="1600" spc="-1" strike="noStrike">
                <a:solidFill>
                  <a:srgbClr val="000000"/>
                </a:solidFill>
                <a:latin typeface="Calibri"/>
              </a:rPr>
              <a:t>Якщо дихання слабке або його немає взагалі, терміново почати робити штучне дихання методом «рот у рот» або «рот у ніс» до появи самостійного глибокого дихання. Якщо ж при цьому не відчувається пульс, а зіниці розширені і не реагують на світло, слід провести весь комплекс реанімації—штучне дихання і непрямий масаж серця.</a:t>
            </a:r>
            <a:endParaRPr b="0" lang="ru-RU" sz="1600" spc="-1" strike="noStrike">
              <a:latin typeface="Arial"/>
            </a:endParaRPr>
          </a:p>
        </p:txBody>
      </p:sp>
    </p:spTree>
  </p:cSld>
  <mc:AlternateContent>
    <mc:Choice Requires="p14">
      <p:transition spd="slow" p14:dur="2000"/>
    </mc:Choice>
    <mc:Fallback>
      <p:transition spd="slow"/>
    </mc:Fallback>
  </mc:AlternateContent>
</p:sld>
</file>

<file path=ppt/slides/slide5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1" name="CustomShape 1"/>
          <p:cNvSpPr/>
          <p:nvPr/>
        </p:nvSpPr>
        <p:spPr>
          <a:xfrm>
            <a:off x="457200" y="0"/>
            <a:ext cx="8228880" cy="642240"/>
          </a:xfrm>
          <a:prstGeom prst="rect">
            <a:avLst/>
          </a:prstGeom>
          <a:noFill/>
          <a:ln>
            <a:noFill/>
          </a:ln>
        </p:spPr>
        <p:style>
          <a:lnRef idx="0"/>
          <a:fillRef idx="0"/>
          <a:effectRef idx="0"/>
          <a:fontRef idx="minor"/>
        </p:style>
        <p:txBody>
          <a:bodyPr lIns="90000" rIns="90000" tIns="45000" bIns="45000" anchor="ctr">
            <a:normAutofit/>
          </a:bodyPr>
          <a:p>
            <a:pPr algn="ctr">
              <a:lnSpc>
                <a:spcPct val="100000"/>
              </a:lnSpc>
            </a:pPr>
            <a:r>
              <a:rPr b="1" i="1" lang="ru-RU" sz="3600" spc="-1" strike="noStrike">
                <a:solidFill>
                  <a:srgbClr val="ff0000"/>
                </a:solidFill>
                <a:latin typeface="Calibri"/>
              </a:rPr>
              <a:t>6. Радіаційні ураження</a:t>
            </a:r>
            <a:r>
              <a:rPr b="0" lang="ru-RU" sz="3600" spc="-1" strike="noStrike">
                <a:solidFill>
                  <a:srgbClr val="ff0000"/>
                </a:solidFill>
                <a:latin typeface="Calibri"/>
              </a:rPr>
              <a:t>. </a:t>
            </a:r>
            <a:endParaRPr b="0" lang="ru-RU" sz="3600" spc="-1" strike="noStrike">
              <a:latin typeface="Arial"/>
            </a:endParaRPr>
          </a:p>
        </p:txBody>
      </p:sp>
      <p:sp>
        <p:nvSpPr>
          <p:cNvPr id="222" name="CustomShape 2"/>
          <p:cNvSpPr/>
          <p:nvPr/>
        </p:nvSpPr>
        <p:spPr>
          <a:xfrm>
            <a:off x="142920" y="857160"/>
            <a:ext cx="8786160" cy="5268240"/>
          </a:xfrm>
          <a:prstGeom prst="rect">
            <a:avLst/>
          </a:prstGeom>
          <a:noFill/>
          <a:ln>
            <a:noFill/>
          </a:ln>
        </p:spPr>
        <p:style>
          <a:lnRef idx="0"/>
          <a:fillRef idx="0"/>
          <a:effectRef idx="0"/>
          <a:fontRef idx="minor"/>
        </p:style>
        <p:txBody>
          <a:bodyPr lIns="90000" rIns="90000" tIns="45000" bIns="45000">
            <a:normAutofit/>
          </a:bodyPr>
          <a:p>
            <a:pPr marL="343080" indent="-342360" algn="just">
              <a:lnSpc>
                <a:spcPct val="80000"/>
              </a:lnSpc>
              <a:buClr>
                <a:srgbClr val="ff0000"/>
              </a:buClr>
              <a:buFont typeface="Arial"/>
              <a:buChar char="•"/>
            </a:pPr>
            <a:r>
              <a:rPr b="1" i="1" lang="ru-RU" sz="3200" spc="-1" strike="noStrike">
                <a:solidFill>
                  <a:srgbClr val="ff0000"/>
                </a:solidFill>
                <a:latin typeface="Calibri"/>
              </a:rPr>
              <a:t>Радіаційне або променеве ураження</a:t>
            </a:r>
            <a:r>
              <a:rPr b="1" i="1" lang="ru-RU" sz="2800" spc="-1" strike="noStrike">
                <a:solidFill>
                  <a:srgbClr val="000000"/>
                </a:solidFill>
                <a:latin typeface="Calibri"/>
              </a:rPr>
              <a:t> — ушкодження органа, тканини або системи органів, спричинене дією іонізуючого випромінювання і деякими іншими видами випромінювання, наприклад — інфрачервоного, ультрафіолетового тощо. </a:t>
            </a:r>
            <a:endParaRPr b="0" lang="ru-RU" sz="2800" spc="-1" strike="noStrike">
              <a:latin typeface="Arial"/>
            </a:endParaRPr>
          </a:p>
          <a:p>
            <a:pPr marL="343080" indent="-342360" algn="just">
              <a:lnSpc>
                <a:spcPct val="80000"/>
              </a:lnSpc>
              <a:buClr>
                <a:srgbClr val="000000"/>
              </a:buClr>
              <a:buFont typeface="Arial"/>
              <a:buChar char="•"/>
            </a:pPr>
            <a:r>
              <a:rPr b="1" i="1" lang="ru-RU" sz="2800" spc="-1" strike="noStrike">
                <a:solidFill>
                  <a:srgbClr val="000000"/>
                </a:solidFill>
                <a:latin typeface="Calibri"/>
              </a:rPr>
              <a:t>Зумовлене найчастіше біологічною дією </a:t>
            </a:r>
            <a:r>
              <a:rPr b="1" i="1" lang="ru-RU" sz="2800" spc="-1" strike="noStrike">
                <a:solidFill>
                  <a:srgbClr val="00b050"/>
                </a:solidFill>
                <a:latin typeface="Calibri"/>
              </a:rPr>
              <a:t>іонізуючого випромінювання</a:t>
            </a:r>
            <a:r>
              <a:rPr b="1" i="1" lang="ru-RU" sz="2800" spc="-1" strike="noStrike">
                <a:solidFill>
                  <a:srgbClr val="000000"/>
                </a:solidFill>
                <a:latin typeface="Calibri"/>
              </a:rPr>
              <a:t>. Ушкодження, що виникають під час променевого ураження іонізуючим випромінюванням, породжують </a:t>
            </a:r>
            <a:r>
              <a:rPr b="1" i="1" lang="ru-RU" sz="2800" spc="-1" strike="noStrike">
                <a:solidFill>
                  <a:srgbClr val="7030a0"/>
                </a:solidFill>
                <a:latin typeface="Calibri"/>
              </a:rPr>
              <a:t>променеву хворобу</a:t>
            </a:r>
            <a:r>
              <a:rPr b="1" i="1" lang="ru-RU" sz="2800" spc="-1" strike="noStrike">
                <a:solidFill>
                  <a:srgbClr val="000000"/>
                </a:solidFill>
                <a:latin typeface="Calibri"/>
              </a:rPr>
              <a:t>. Променеве ураження від </a:t>
            </a:r>
            <a:r>
              <a:rPr b="1" i="1" lang="ru-RU" sz="2800" spc="-1" strike="noStrike">
                <a:solidFill>
                  <a:srgbClr val="00b050"/>
                </a:solidFill>
                <a:latin typeface="Calibri"/>
              </a:rPr>
              <a:t>інфрачервоного випромінювання </a:t>
            </a:r>
            <a:r>
              <a:rPr b="1" i="1" lang="ru-RU" sz="2800" spc="-1" strike="noStrike">
                <a:solidFill>
                  <a:srgbClr val="000000"/>
                </a:solidFill>
                <a:latin typeface="Calibri"/>
              </a:rPr>
              <a:t>проявляється тепловими опіками, перегріванням. </a:t>
            </a:r>
            <a:r>
              <a:rPr b="1" i="1" lang="ru-RU" sz="2800" spc="-1" strike="noStrike">
                <a:solidFill>
                  <a:srgbClr val="00b050"/>
                </a:solidFill>
                <a:latin typeface="Calibri"/>
              </a:rPr>
              <a:t>Ультрафіолетове випромінювання</a:t>
            </a:r>
            <a:r>
              <a:rPr b="1" i="1" lang="ru-RU" sz="2800" spc="-1" strike="noStrike">
                <a:solidFill>
                  <a:srgbClr val="000000"/>
                </a:solidFill>
                <a:latin typeface="Calibri"/>
              </a:rPr>
              <a:t> виявляє головним чином хімічну дію.</a:t>
            </a:r>
            <a:endParaRPr b="0" lang="ru-RU" sz="2800" spc="-1" strike="noStrike">
              <a:latin typeface="Arial"/>
            </a:endParaRPr>
          </a:p>
          <a:p>
            <a:pPr algn="just">
              <a:lnSpc>
                <a:spcPct val="80000"/>
              </a:lnSpc>
            </a:pPr>
            <a:endParaRPr b="0" lang="ru-RU" sz="2800" spc="-1" strike="noStrike">
              <a:latin typeface="Arial"/>
            </a:endParaRPr>
          </a:p>
        </p:txBody>
      </p:sp>
    </p:spTree>
  </p:cSld>
  <mc:AlternateContent>
    <mc:Choice Requires="p14">
      <p:transition spd="slow" p14:dur="2000"/>
    </mc:Choice>
    <mc:Fallback>
      <p:transition spd="slow"/>
    </mc:Fallback>
  </mc:AlternateContent>
</p:sld>
</file>

<file path=ppt/slides/slide5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3" name="CustomShape 1"/>
          <p:cNvSpPr/>
          <p:nvPr/>
        </p:nvSpPr>
        <p:spPr>
          <a:xfrm>
            <a:off x="285840" y="285840"/>
            <a:ext cx="8643240" cy="5839560"/>
          </a:xfrm>
          <a:prstGeom prst="rect">
            <a:avLst/>
          </a:prstGeom>
          <a:noFill/>
          <a:ln>
            <a:noFill/>
          </a:ln>
        </p:spPr>
        <p:style>
          <a:lnRef idx="0"/>
          <a:fillRef idx="0"/>
          <a:effectRef idx="0"/>
          <a:fontRef idx="minor"/>
        </p:style>
        <p:txBody>
          <a:bodyPr lIns="90000" rIns="90000" tIns="45000" bIns="45000">
            <a:noAutofit/>
          </a:bodyPr>
          <a:p>
            <a:pPr marL="343080" indent="-342360" algn="just">
              <a:lnSpc>
                <a:spcPct val="100000"/>
              </a:lnSpc>
              <a:spcBef>
                <a:spcPts val="561"/>
              </a:spcBef>
              <a:buClr>
                <a:srgbClr val="ff0000"/>
              </a:buClr>
              <a:buFont typeface="Arial"/>
              <a:buChar char="•"/>
            </a:pPr>
            <a:r>
              <a:rPr b="1" i="1" lang="ru-RU" sz="2800" spc="-1" strike="noStrike">
                <a:solidFill>
                  <a:srgbClr val="ff0000"/>
                </a:solidFill>
                <a:latin typeface="Calibri"/>
              </a:rPr>
              <a:t>ПРОМЕНЕВА ХВОРОБА</a:t>
            </a:r>
            <a:r>
              <a:rPr b="1" lang="ru-RU" sz="2000" spc="-1" strike="noStrike">
                <a:solidFill>
                  <a:srgbClr val="000000"/>
                </a:solidFill>
                <a:latin typeface="Calibri"/>
              </a:rPr>
              <a:t> (англ. </a:t>
            </a:r>
            <a:r>
              <a:rPr b="1" i="1" lang="ru-RU" sz="2000" spc="-1" strike="noStrike">
                <a:solidFill>
                  <a:srgbClr val="000000"/>
                </a:solidFill>
                <a:latin typeface="Calibri"/>
              </a:rPr>
              <a:t>radiation sickness; також аcute radiation syndrome</a:t>
            </a:r>
            <a:r>
              <a:rPr b="1" lang="ru-RU" sz="2000" spc="-1" strike="noStrike">
                <a:solidFill>
                  <a:srgbClr val="000000"/>
                </a:solidFill>
                <a:latin typeface="Calibri"/>
              </a:rPr>
              <a:t>) — захворювання, що виникає в результаті одержання підвищеної дози радіації, включаючи опромінення рентгенівськими променями, гамма-променями, нейтронами й іншими видами ядерного випромінювання у вигляді опадів чи вибуху атомної бомби. </a:t>
            </a:r>
            <a:endParaRPr b="0" lang="ru-RU" sz="2000" spc="-1" strike="noStrike">
              <a:latin typeface="Arial"/>
            </a:endParaRPr>
          </a:p>
          <a:p>
            <a:pPr marL="343080" indent="-342360" algn="just">
              <a:lnSpc>
                <a:spcPct val="100000"/>
              </a:lnSpc>
              <a:spcBef>
                <a:spcPts val="400"/>
              </a:spcBef>
              <a:buClr>
                <a:srgbClr val="000000"/>
              </a:buClr>
              <a:buFont typeface="Arial"/>
              <a:buChar char="•"/>
            </a:pPr>
            <a:r>
              <a:rPr b="1" lang="ru-RU" sz="2000" spc="-1" strike="noStrike">
                <a:solidFill>
                  <a:srgbClr val="000000"/>
                </a:solidFill>
                <a:latin typeface="Calibri"/>
              </a:rPr>
              <a:t>Подібне випромінювання іонізує атоми тіла, виникає слабкість, нудота й інші симптоми. Клітини тіла можуть постраждати навіть при невеликих дозах, що приводить до лейкемії. Може спричинити порушення в генах, що, у свою чергу, веде до народження хворих дітей чи дітей з генними мутаціями. </a:t>
            </a:r>
            <a:endParaRPr b="0" lang="ru-RU" sz="2000" spc="-1" strike="noStrike">
              <a:latin typeface="Arial"/>
            </a:endParaRPr>
          </a:p>
          <a:p>
            <a:pPr marL="343080" indent="-342360" algn="just">
              <a:lnSpc>
                <a:spcPct val="100000"/>
              </a:lnSpc>
              <a:spcBef>
                <a:spcPts val="400"/>
              </a:spcBef>
              <a:buClr>
                <a:srgbClr val="000000"/>
              </a:buClr>
              <a:buFont typeface="Arial"/>
              <a:buChar char="•"/>
            </a:pPr>
            <a:r>
              <a:rPr b="1" lang="ru-RU" sz="2000" spc="-1" strike="noStrike">
                <a:solidFill>
                  <a:srgbClr val="000000"/>
                </a:solidFill>
                <a:latin typeface="Calibri"/>
              </a:rPr>
              <a:t>Розрізняють </a:t>
            </a:r>
            <a:r>
              <a:rPr b="1" lang="ru-RU" sz="2000" spc="-1" strike="noStrike">
                <a:solidFill>
                  <a:srgbClr val="ff0000"/>
                </a:solidFill>
                <a:latin typeface="Calibri"/>
              </a:rPr>
              <a:t>гостру</a:t>
            </a:r>
            <a:r>
              <a:rPr b="1" lang="ru-RU" sz="2000" spc="-1" strike="noStrike">
                <a:solidFill>
                  <a:srgbClr val="000000"/>
                </a:solidFill>
                <a:latin typeface="Calibri"/>
              </a:rPr>
              <a:t> і </a:t>
            </a:r>
            <a:r>
              <a:rPr b="1" lang="ru-RU" sz="2000" spc="-1" strike="noStrike">
                <a:solidFill>
                  <a:srgbClr val="ff0000"/>
                </a:solidFill>
                <a:latin typeface="Calibri"/>
              </a:rPr>
              <a:t>хронічну форми променевої хвороби</a:t>
            </a:r>
            <a:r>
              <a:rPr b="1" lang="ru-RU" sz="2000" spc="-1" strike="noStrike">
                <a:solidFill>
                  <a:srgbClr val="000000"/>
                </a:solidFill>
                <a:latin typeface="Calibri"/>
              </a:rPr>
              <a:t>. </a:t>
            </a:r>
            <a:endParaRPr b="0" lang="ru-RU" sz="2000" spc="-1" strike="noStrike">
              <a:latin typeface="Arial"/>
            </a:endParaRPr>
          </a:p>
          <a:p>
            <a:pPr marL="343080" indent="-342360" algn="just">
              <a:lnSpc>
                <a:spcPct val="100000"/>
              </a:lnSpc>
              <a:spcBef>
                <a:spcPts val="400"/>
              </a:spcBef>
              <a:buClr>
                <a:srgbClr val="7030a0"/>
              </a:buClr>
              <a:buFont typeface="Arial"/>
              <a:buChar char="•"/>
            </a:pPr>
            <a:r>
              <a:rPr b="1" i="1" lang="ru-RU" sz="2000" spc="-1" strike="noStrike">
                <a:solidFill>
                  <a:srgbClr val="7030a0"/>
                </a:solidFill>
                <a:latin typeface="Calibri"/>
              </a:rPr>
              <a:t>До заходів невідкладної медичної допомоги відносять такі</a:t>
            </a:r>
            <a:r>
              <a:rPr b="1" lang="ru-RU" sz="2000" spc="-1" strike="noStrike">
                <a:solidFill>
                  <a:srgbClr val="000000"/>
                </a:solidFill>
                <a:latin typeface="Calibri"/>
              </a:rPr>
              <a:t>: механічне усунення радіоактивних речовин із організму людини шляхом промивання шлунка теплою водою, вживання проносних і сечогінних засобів, промивання рота і очей, застосовування відхаркувальних препаратів при попаданні радіоактивних речовин в дихальні шляхи.</a:t>
            </a:r>
            <a:endParaRPr b="0" lang="ru-RU" sz="2000" spc="-1" strike="noStrike">
              <a:latin typeface="Arial"/>
            </a:endParaRPr>
          </a:p>
        </p:txBody>
      </p:sp>
    </p:spTree>
  </p:cSld>
  <mc:AlternateContent>
    <mc:Choice Requires="p14">
      <p:transition spd="slow" p14:dur="2000"/>
    </mc:Choice>
    <mc:Fallback>
      <p:transition spd="slow"/>
    </mc:Fallback>
  </mc:AlternateContent>
</p:sld>
</file>

<file path=ppt/slides/slide5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24" name="Picture 2" descr=""/>
          <p:cNvPicPr/>
          <p:nvPr/>
        </p:nvPicPr>
        <p:blipFill>
          <a:blip r:embed="rId1"/>
          <a:stretch/>
        </p:blipFill>
        <p:spPr>
          <a:xfrm>
            <a:off x="0" y="0"/>
            <a:ext cx="9143280" cy="6857280"/>
          </a:xfrm>
          <a:prstGeom prst="rect">
            <a:avLst/>
          </a:prstGeom>
          <a:ln>
            <a:noFill/>
          </a:ln>
        </p:spPr>
      </p:pic>
    </p:spTree>
  </p:cSld>
  <mc:AlternateContent>
    <mc:Choice Requires="p14">
      <p:transition spd="slow" p14:dur="2000"/>
    </mc:Choice>
    <mc:Fallback>
      <p:transition spd="slow"/>
    </mc:Fallback>
  </mc:AlternateContent>
</p:sld>
</file>

<file path=ppt/slides/slide5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5" name="CustomShape 1"/>
          <p:cNvSpPr/>
          <p:nvPr/>
        </p:nvSpPr>
        <p:spPr>
          <a:xfrm>
            <a:off x="142920" y="285840"/>
            <a:ext cx="8714880" cy="6357240"/>
          </a:xfrm>
          <a:prstGeom prst="rect">
            <a:avLst/>
          </a:prstGeom>
          <a:noFill/>
          <a:ln>
            <a:noFill/>
          </a:ln>
        </p:spPr>
        <p:style>
          <a:lnRef idx="0"/>
          <a:fillRef idx="0"/>
          <a:effectRef idx="0"/>
          <a:fontRef idx="minor"/>
        </p:style>
        <p:txBody>
          <a:bodyPr lIns="90000" rIns="90000" tIns="45000" bIns="45000">
            <a:normAutofit fontScale="1000"/>
          </a:bodyPr>
          <a:p>
            <a:pPr marL="343080" indent="-342360" algn="ctr">
              <a:lnSpc>
                <a:spcPct val="100000"/>
              </a:lnSpc>
              <a:buClr>
                <a:srgbClr val="ff0000"/>
              </a:buClr>
              <a:buFont typeface="Arial"/>
              <a:buChar char="•"/>
            </a:pPr>
            <a:r>
              <a:rPr b="1" lang="ru-RU" sz="8800" spc="-1" strike="noStrike">
                <a:solidFill>
                  <a:srgbClr val="ff0000"/>
                </a:solidFill>
                <a:latin typeface="Calibri"/>
              </a:rPr>
              <a:t>Ступені променевої хвороби</a:t>
            </a:r>
            <a:endParaRPr b="0" lang="ru-RU" sz="8800" spc="-1" strike="noStrike">
              <a:latin typeface="Arial"/>
            </a:endParaRPr>
          </a:p>
          <a:p>
            <a:pPr marL="343080" indent="-342360" algn="just">
              <a:lnSpc>
                <a:spcPct val="100000"/>
              </a:lnSpc>
              <a:buClr>
                <a:srgbClr val="ff0000"/>
              </a:buClr>
              <a:buFont typeface="Arial"/>
              <a:buChar char="•"/>
            </a:pPr>
            <a:r>
              <a:rPr b="1" lang="ru-RU" sz="8000" spc="-1" strike="noStrike">
                <a:solidFill>
                  <a:srgbClr val="ff0000"/>
                </a:solidFill>
                <a:latin typeface="Calibri"/>
              </a:rPr>
              <a:t>Променева хвороба 1-го (легкого) ступеня</a:t>
            </a:r>
            <a:r>
              <a:rPr b="1" lang="ru-RU" sz="8000" spc="-1" strike="noStrike">
                <a:solidFill>
                  <a:srgbClr val="000000"/>
                </a:solidFill>
                <a:latin typeface="Calibri"/>
              </a:rPr>
              <a:t> виникає при загальній експозиційній дозі опромінення 100…200Р. Прихований період може тривати 2-3 тижні, після чого з'являється нездужання, загальна слабкість, почуття важкості в голові, стиснення в грудях, підвищення пітливості, періодичне підвищення температури. У крові зменшується вміст лейкоцитів.</a:t>
            </a:r>
            <a:endParaRPr b="0" lang="ru-RU" sz="8000" spc="-1" strike="noStrike">
              <a:latin typeface="Arial"/>
            </a:endParaRPr>
          </a:p>
          <a:p>
            <a:pPr marL="343080" indent="-342360" algn="just">
              <a:lnSpc>
                <a:spcPct val="100000"/>
              </a:lnSpc>
              <a:buClr>
                <a:srgbClr val="ff0000"/>
              </a:buClr>
              <a:buFont typeface="Arial"/>
              <a:buChar char="•"/>
            </a:pPr>
            <a:r>
              <a:rPr b="1" lang="ru-RU" sz="8000" spc="-1" strike="noStrike">
                <a:solidFill>
                  <a:srgbClr val="ff0000"/>
                </a:solidFill>
                <a:latin typeface="Calibri"/>
              </a:rPr>
              <a:t>Променева хвороба 2-го (середнього) ступеня</a:t>
            </a:r>
            <a:r>
              <a:rPr b="1" lang="ru-RU" sz="8000" spc="-1" strike="noStrike">
                <a:solidFill>
                  <a:srgbClr val="000000"/>
                </a:solidFill>
                <a:latin typeface="Calibri"/>
              </a:rPr>
              <a:t> виникає при загальній експозиційній дозі опромінення 200…400Р. Прихований період триває близько 1 тижня. Проявляється у вигляді важкого нездужання, розладу нервової системи, головних болях, запамороченнях, часто буває блювання й пронос, підвищується температура, кількість лейкоцитів (особливо лімфоцитів) зменшується в 2 рази. Лікування триває 1,5-2 місяці. Летальність — до 20 % випадків.</a:t>
            </a:r>
            <a:endParaRPr b="0" lang="ru-RU" sz="8000" spc="-1" strike="noStrike">
              <a:latin typeface="Arial"/>
            </a:endParaRPr>
          </a:p>
          <a:p>
            <a:pPr marL="343080" indent="-342360" algn="just">
              <a:lnSpc>
                <a:spcPct val="100000"/>
              </a:lnSpc>
              <a:buClr>
                <a:srgbClr val="ff0000"/>
              </a:buClr>
              <a:buFont typeface="Arial"/>
              <a:buChar char="•"/>
            </a:pPr>
            <a:r>
              <a:rPr b="1" lang="ru-RU" sz="8000" spc="-1" strike="noStrike">
                <a:solidFill>
                  <a:srgbClr val="ff0000"/>
                </a:solidFill>
                <a:latin typeface="Calibri"/>
              </a:rPr>
              <a:t>Променева хвороба 3-го (важкого) ступеня</a:t>
            </a:r>
            <a:r>
              <a:rPr b="1" lang="ru-RU" sz="8000" spc="-1" strike="noStrike">
                <a:solidFill>
                  <a:srgbClr val="000000"/>
                </a:solidFill>
                <a:latin typeface="Calibri"/>
              </a:rPr>
              <a:t> виникає при загальній експозиційній дозі опромінення 400…600Р. Прихований період — до декількох годин. Відзначають ті ж ознаки, тільки у важчій формі. Крім того, можлива втрата свідомості, крововиливи на слизуваті оболонки і як наслідок — запальні процеси. Без лікування в 20…70 % випадків наступає смерть від інфекційних ускладнень або кровотеч.</a:t>
            </a:r>
            <a:endParaRPr b="0" lang="ru-RU" sz="8000" spc="-1" strike="noStrike">
              <a:latin typeface="Arial"/>
            </a:endParaRPr>
          </a:p>
          <a:p>
            <a:pPr marL="343080" indent="-342360" algn="just">
              <a:lnSpc>
                <a:spcPct val="100000"/>
              </a:lnSpc>
              <a:buClr>
                <a:srgbClr val="ff0000"/>
              </a:buClr>
              <a:buFont typeface="Arial"/>
              <a:buChar char="•"/>
            </a:pPr>
            <a:r>
              <a:rPr b="1" lang="ru-RU" sz="8000" spc="-1" strike="noStrike">
                <a:solidFill>
                  <a:srgbClr val="ff0000"/>
                </a:solidFill>
                <a:latin typeface="Calibri"/>
              </a:rPr>
              <a:t>Променева хвороба 4-го (украй важкого) ступеня</a:t>
            </a:r>
            <a:r>
              <a:rPr b="1" lang="ru-RU" sz="8000" spc="-1" strike="noStrike">
                <a:solidFill>
                  <a:srgbClr val="000000"/>
                </a:solidFill>
                <a:latin typeface="Calibri"/>
              </a:rPr>
              <a:t> виникає при дозі більше 600 Р, що без лікування звичайно закінчується смертю впродовж 2-х тижнів. </a:t>
            </a:r>
            <a:r>
              <a:rPr b="1" lang="ru-RU" sz="8000" spc="-1" strike="noStrike">
                <a:solidFill>
                  <a:srgbClr val="00b050"/>
                </a:solidFill>
                <a:latin typeface="Calibri"/>
              </a:rPr>
              <a:t>Розрізняють:</a:t>
            </a:r>
            <a:endParaRPr b="0" lang="ru-RU" sz="8000" spc="-1" strike="noStrike">
              <a:latin typeface="Arial"/>
            </a:endParaRPr>
          </a:p>
          <a:p>
            <a:pPr lvl="1" marL="743040" indent="-285120" algn="just">
              <a:lnSpc>
                <a:spcPct val="100000"/>
              </a:lnSpc>
              <a:buClr>
                <a:srgbClr val="7030a0"/>
              </a:buClr>
              <a:buFont typeface="Arial"/>
              <a:buChar char="–"/>
            </a:pPr>
            <a:r>
              <a:rPr b="1" lang="ru-RU" sz="8000" spc="-1" strike="noStrike">
                <a:solidFill>
                  <a:srgbClr val="7030a0"/>
                </a:solidFill>
                <a:latin typeface="Calibri"/>
              </a:rPr>
              <a:t>перехідну форму (600…1000 Р);</a:t>
            </a:r>
            <a:endParaRPr b="0" lang="ru-RU" sz="8000" spc="-1" strike="noStrike">
              <a:latin typeface="Arial"/>
            </a:endParaRPr>
          </a:p>
          <a:p>
            <a:pPr lvl="1" marL="743040" indent="-285120" algn="just">
              <a:lnSpc>
                <a:spcPct val="100000"/>
              </a:lnSpc>
              <a:buClr>
                <a:srgbClr val="7030a0"/>
              </a:buClr>
              <a:buFont typeface="Arial"/>
              <a:buChar char="–"/>
            </a:pPr>
            <a:r>
              <a:rPr b="1" lang="ru-RU" sz="8000" spc="-1" strike="noStrike">
                <a:solidFill>
                  <a:srgbClr val="7030a0"/>
                </a:solidFill>
                <a:latin typeface="Calibri"/>
              </a:rPr>
              <a:t>кишкову (1000…8000 Р);</a:t>
            </a:r>
            <a:endParaRPr b="0" lang="ru-RU" sz="8000" spc="-1" strike="noStrike">
              <a:latin typeface="Arial"/>
            </a:endParaRPr>
          </a:p>
          <a:p>
            <a:pPr lvl="1" marL="743040" indent="-285120" algn="just">
              <a:lnSpc>
                <a:spcPct val="100000"/>
              </a:lnSpc>
              <a:buClr>
                <a:srgbClr val="7030a0"/>
              </a:buClr>
              <a:buFont typeface="Arial"/>
              <a:buChar char="–"/>
            </a:pPr>
            <a:r>
              <a:rPr b="1" lang="ru-RU" sz="8000" spc="-1" strike="noStrike">
                <a:solidFill>
                  <a:srgbClr val="7030a0"/>
                </a:solidFill>
                <a:latin typeface="Calibri"/>
              </a:rPr>
              <a:t>церебральну (більше 8000 Р).</a:t>
            </a:r>
            <a:endParaRPr b="0" lang="ru-RU" sz="8000" spc="-1" strike="noStrike">
              <a:latin typeface="Arial"/>
            </a:endParaRPr>
          </a:p>
          <a:p>
            <a:pPr>
              <a:lnSpc>
                <a:spcPct val="100000"/>
              </a:lnSpc>
              <a:spcBef>
                <a:spcPts val="641"/>
              </a:spcBef>
            </a:pPr>
            <a:endParaRPr b="0" lang="ru-RU" sz="8000" spc="-1" strike="noStrike">
              <a:latin typeface="Arial"/>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46" name="Picture 2" descr=""/>
          <p:cNvPicPr/>
          <p:nvPr/>
        </p:nvPicPr>
        <p:blipFill>
          <a:blip r:embed="rId1"/>
          <a:srcRect l="33501" t="37121" r="35222" b="25787"/>
          <a:stretch/>
        </p:blipFill>
        <p:spPr>
          <a:xfrm>
            <a:off x="214200" y="142920"/>
            <a:ext cx="4214160" cy="2809080"/>
          </a:xfrm>
          <a:prstGeom prst="rect">
            <a:avLst/>
          </a:prstGeom>
          <a:ln w="9360">
            <a:noFill/>
          </a:ln>
        </p:spPr>
      </p:pic>
      <p:pic>
        <p:nvPicPr>
          <p:cNvPr id="147" name="Picture 3" descr=""/>
          <p:cNvPicPr/>
          <p:nvPr/>
        </p:nvPicPr>
        <p:blipFill>
          <a:blip r:embed="rId2"/>
          <a:srcRect l="31307" t="37121" r="34124" b="22859"/>
          <a:stretch/>
        </p:blipFill>
        <p:spPr>
          <a:xfrm>
            <a:off x="4643280" y="0"/>
            <a:ext cx="4500000" cy="2928240"/>
          </a:xfrm>
          <a:prstGeom prst="rect">
            <a:avLst/>
          </a:prstGeom>
          <a:ln w="9360">
            <a:noFill/>
          </a:ln>
        </p:spPr>
      </p:pic>
      <p:pic>
        <p:nvPicPr>
          <p:cNvPr id="148" name="Picture 4" descr=""/>
          <p:cNvPicPr/>
          <p:nvPr/>
        </p:nvPicPr>
        <p:blipFill>
          <a:blip r:embed="rId3"/>
          <a:srcRect l="38443" t="22470" r="34124" b="37510"/>
          <a:stretch/>
        </p:blipFill>
        <p:spPr>
          <a:xfrm>
            <a:off x="357120" y="3286080"/>
            <a:ext cx="4006800" cy="3285360"/>
          </a:xfrm>
          <a:prstGeom prst="rect">
            <a:avLst/>
          </a:prstGeom>
          <a:ln w="9360">
            <a:noFill/>
          </a:ln>
        </p:spPr>
      </p:pic>
      <p:pic>
        <p:nvPicPr>
          <p:cNvPr id="149" name="Picture 6" descr=""/>
          <p:cNvPicPr/>
          <p:nvPr/>
        </p:nvPicPr>
        <p:blipFill>
          <a:blip r:embed="rId4"/>
          <a:stretch/>
        </p:blipFill>
        <p:spPr>
          <a:xfrm>
            <a:off x="4857840" y="3429000"/>
            <a:ext cx="3864600" cy="2618640"/>
          </a:xfrm>
          <a:prstGeom prst="rect">
            <a:avLst/>
          </a:prstGeom>
          <a:ln>
            <a:noFill/>
          </a:ln>
        </p:spPr>
      </p:pic>
      <p:sp>
        <p:nvSpPr>
          <p:cNvPr id="150" name="CustomShape 1"/>
          <p:cNvSpPr/>
          <p:nvPr/>
        </p:nvSpPr>
        <p:spPr>
          <a:xfrm>
            <a:off x="5929200" y="6143760"/>
            <a:ext cx="1428120" cy="394920"/>
          </a:xfrm>
          <a:prstGeom prst="rect">
            <a:avLst/>
          </a:prstGeom>
          <a:noFill/>
          <a:ln>
            <a:noFill/>
          </a:ln>
        </p:spPr>
        <p:style>
          <a:lnRef idx="0"/>
          <a:fillRef idx="0"/>
          <a:effectRef idx="0"/>
          <a:fontRef idx="minor"/>
        </p:style>
        <p:txBody>
          <a:bodyPr lIns="90000" rIns="90000" tIns="45000" bIns="45000">
            <a:spAutoFit/>
          </a:bodyPr>
          <a:p>
            <a:pPr>
              <a:lnSpc>
                <a:spcPct val="100000"/>
              </a:lnSpc>
            </a:pPr>
            <a:r>
              <a:rPr b="1" i="1" lang="ru-RU" sz="2000" spc="-1" strike="noStrike">
                <a:solidFill>
                  <a:srgbClr val="000000"/>
                </a:solidFill>
                <a:latin typeface="Calibri"/>
                <a:ea typeface="DejaVu Sans"/>
              </a:rPr>
              <a:t>4 стадія</a:t>
            </a:r>
            <a:endParaRPr b="0" lang="ru-RU" sz="2000" spc="-1" strike="noStrike">
              <a:latin typeface="Arial"/>
            </a:endParaRPr>
          </a:p>
        </p:txBody>
      </p:sp>
    </p:spTree>
  </p:cSld>
  <mc:AlternateContent>
    <mc:Choice Requires="p14">
      <p:transition spd="slow" p14:dur="2000"/>
    </mc:Choice>
    <mc:Fallback>
      <p:transition spd="slow"/>
    </mc:Fallback>
  </mc:AlternateContent>
</p:sld>
</file>

<file path=ppt/slides/slide6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6" name="CustomShape 1"/>
          <p:cNvSpPr/>
          <p:nvPr/>
        </p:nvSpPr>
        <p:spPr>
          <a:xfrm>
            <a:off x="285840" y="0"/>
            <a:ext cx="8400240" cy="856440"/>
          </a:xfrm>
          <a:prstGeom prst="rect">
            <a:avLst/>
          </a:prstGeom>
          <a:noFill/>
          <a:ln>
            <a:noFill/>
          </a:ln>
        </p:spPr>
        <p:style>
          <a:lnRef idx="0"/>
          <a:fillRef idx="0"/>
          <a:effectRef idx="0"/>
          <a:fontRef idx="minor"/>
        </p:style>
        <p:txBody>
          <a:bodyPr lIns="90000" rIns="90000" tIns="45000" bIns="45000" anchor="ctr">
            <a:normAutofit fontScale="91000"/>
          </a:bodyPr>
          <a:p>
            <a:pPr algn="ctr">
              <a:lnSpc>
                <a:spcPct val="100000"/>
              </a:lnSpc>
            </a:pPr>
            <a:r>
              <a:rPr b="1" i="1" lang="ru-RU" sz="3200" spc="-1" strike="noStrike">
                <a:solidFill>
                  <a:srgbClr val="ff0000"/>
                </a:solidFill>
                <a:latin typeface="Calibri"/>
              </a:rPr>
              <a:t>7. Укуси тварин</a:t>
            </a:r>
            <a:r>
              <a:rPr b="1" lang="ru-RU" sz="3200" spc="-1" strike="noStrike">
                <a:solidFill>
                  <a:srgbClr val="ff0000"/>
                </a:solidFill>
                <a:latin typeface="Calibri"/>
              </a:rPr>
              <a:t> (собак, павуків, бджіл, змій тощо), ознаки, причини та перша допомога.</a:t>
            </a:r>
            <a:endParaRPr b="0" lang="ru-RU" sz="3200" spc="-1" strike="noStrike">
              <a:latin typeface="Arial"/>
            </a:endParaRPr>
          </a:p>
        </p:txBody>
      </p:sp>
      <p:sp>
        <p:nvSpPr>
          <p:cNvPr id="227" name="CustomShape 2"/>
          <p:cNvSpPr/>
          <p:nvPr/>
        </p:nvSpPr>
        <p:spPr>
          <a:xfrm>
            <a:off x="214200" y="928800"/>
            <a:ext cx="8643240" cy="5785920"/>
          </a:xfrm>
          <a:prstGeom prst="rect">
            <a:avLst/>
          </a:prstGeom>
          <a:noFill/>
          <a:ln>
            <a:noFill/>
          </a:ln>
        </p:spPr>
        <p:style>
          <a:lnRef idx="0"/>
          <a:fillRef idx="0"/>
          <a:effectRef idx="0"/>
          <a:fontRef idx="minor"/>
        </p:style>
        <p:txBody>
          <a:bodyPr lIns="90000" rIns="90000" tIns="45000" bIns="45000">
            <a:noAutofit/>
          </a:bodyPr>
          <a:p>
            <a:pPr marL="343080" indent="-342360" algn="just">
              <a:lnSpc>
                <a:spcPct val="100000"/>
              </a:lnSpc>
              <a:spcBef>
                <a:spcPts val="561"/>
              </a:spcBef>
              <a:buClr>
                <a:srgbClr val="7030a0"/>
              </a:buClr>
              <a:buFont typeface="Arial"/>
              <a:buChar char="•"/>
            </a:pPr>
            <a:r>
              <a:rPr b="1" i="1" lang="ru-RU" sz="2800" spc="-1" strike="noStrike">
                <a:solidFill>
                  <a:srgbClr val="7030a0"/>
                </a:solidFill>
                <a:latin typeface="Calibri"/>
              </a:rPr>
              <a:t>Отруєні </a:t>
            </a:r>
            <a:r>
              <a:rPr b="1" lang="ru-RU" sz="2800" spc="-1" strike="noStrike">
                <a:solidFill>
                  <a:srgbClr val="7030a0"/>
                </a:solidFill>
                <a:latin typeface="Calibri"/>
              </a:rPr>
              <a:t>рани </a:t>
            </a:r>
            <a:r>
              <a:rPr b="1" lang="ru-RU" sz="2600" spc="-1" strike="noStrike">
                <a:solidFill>
                  <a:srgbClr val="000000"/>
                </a:solidFill>
                <a:latin typeface="Calibri"/>
              </a:rPr>
              <a:t>виникають унаслідок проникнення різних отруйних речовин - бойових і радіоактивних отрут, при укусі змій, скорпіонів тощо. Вони характеризуються тяжким перебігом із симптомами загального отруєння організму. </a:t>
            </a:r>
            <a:endParaRPr b="0" lang="ru-RU" sz="2600" spc="-1" strike="noStrike">
              <a:latin typeface="Arial"/>
            </a:endParaRPr>
          </a:p>
          <a:p>
            <a:pPr marL="343080" indent="-342360" algn="just">
              <a:lnSpc>
                <a:spcPct val="100000"/>
              </a:lnSpc>
              <a:spcBef>
                <a:spcPts val="519"/>
              </a:spcBef>
              <a:buClr>
                <a:srgbClr val="000000"/>
              </a:buClr>
              <a:buFont typeface="Arial"/>
              <a:buChar char="•"/>
            </a:pPr>
            <a:r>
              <a:rPr b="1" lang="ru-RU" sz="2600" spc="-1" strike="noStrike">
                <a:solidFill>
                  <a:srgbClr val="000000"/>
                </a:solidFill>
                <a:latin typeface="Calibri"/>
              </a:rPr>
              <a:t>При </a:t>
            </a:r>
            <a:r>
              <a:rPr b="1" i="1" lang="ru-RU" sz="2600" spc="-1" strike="noStrike">
                <a:solidFill>
                  <a:srgbClr val="ff0000"/>
                </a:solidFill>
                <a:latin typeface="Calibri"/>
              </a:rPr>
              <a:t>укусах змій (гадюк, гюрзи, піщаної ефи) </a:t>
            </a:r>
            <a:r>
              <a:rPr b="1" lang="ru-RU" sz="2600" spc="-1" strike="noStrike">
                <a:solidFill>
                  <a:srgbClr val="000000"/>
                </a:solidFill>
                <a:latin typeface="Calibri"/>
              </a:rPr>
              <a:t>виникають такі </a:t>
            </a:r>
            <a:r>
              <a:rPr b="1" i="1" lang="ru-RU" sz="2600" spc="-1" strike="noStrike">
                <a:solidFill>
                  <a:srgbClr val="00b050"/>
                </a:solidFill>
                <a:latin typeface="Calibri"/>
              </a:rPr>
              <a:t>симптоми</a:t>
            </a:r>
            <a:r>
              <a:rPr b="1" lang="ru-RU" sz="2600" spc="-1" strike="noStrike">
                <a:solidFill>
                  <a:srgbClr val="000000"/>
                </a:solidFill>
                <a:latin typeface="Calibri"/>
              </a:rPr>
              <a:t>: сильний і тривалий біль, набряк, підшкірні крововиливи, з'являються пухирці, наповнені кров'янистою рідиною. Одночасно виникають </a:t>
            </a:r>
            <a:r>
              <a:rPr b="1" i="1" lang="ru-RU" sz="2600" spc="-1" strike="noStrike">
                <a:solidFill>
                  <a:srgbClr val="00b050"/>
                </a:solidFill>
                <a:latin typeface="Calibri"/>
              </a:rPr>
              <a:t>загальні симптоми</a:t>
            </a:r>
            <a:r>
              <a:rPr b="1" lang="ru-RU" sz="2600" spc="-1" strike="noStrike">
                <a:solidFill>
                  <a:srgbClr val="000000"/>
                </a:solidFill>
                <a:latin typeface="Calibri"/>
              </a:rPr>
              <a:t>: запаморочення, слабкість, нудота, пітливість, задишка, прискорення серцебиття, різке зниження артеріального тиску, непритомність, колапс - якщо отрута потрапила у кров. Через кілька годин або діб може настати смерть.</a:t>
            </a:r>
            <a:endParaRPr b="0" lang="ru-RU" sz="2600" spc="-1" strike="noStrike">
              <a:latin typeface="Arial"/>
            </a:endParaRPr>
          </a:p>
        </p:txBody>
      </p:sp>
    </p:spTree>
  </p:cSld>
  <mc:AlternateContent>
    <mc:Choice Requires="p14">
      <p:transition spd="slow" p14:dur="2000"/>
    </mc:Choice>
    <mc:Fallback>
      <p:transition spd="slow"/>
    </mc:Fallback>
  </mc:AlternateContent>
</p:sld>
</file>

<file path=ppt/slides/slide6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28" name="Picture 2" descr=""/>
          <p:cNvPicPr/>
          <p:nvPr/>
        </p:nvPicPr>
        <p:blipFill>
          <a:blip r:embed="rId1"/>
          <a:stretch/>
        </p:blipFill>
        <p:spPr>
          <a:xfrm>
            <a:off x="285840" y="785880"/>
            <a:ext cx="8643240" cy="5214240"/>
          </a:xfrm>
          <a:prstGeom prst="rect">
            <a:avLst/>
          </a:prstGeom>
          <a:ln>
            <a:noFill/>
          </a:ln>
        </p:spPr>
      </p:pic>
    </p:spTree>
  </p:cSld>
  <mc:AlternateContent>
    <mc:Choice Requires="p14">
      <p:transition spd="slow" p14:dur="2000"/>
    </mc:Choice>
    <mc:Fallback>
      <p:transition spd="slow"/>
    </mc:Fallback>
  </mc:AlternateContent>
</p:sld>
</file>

<file path=ppt/slides/slide6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9" name="CustomShape 1"/>
          <p:cNvSpPr/>
          <p:nvPr/>
        </p:nvSpPr>
        <p:spPr>
          <a:xfrm>
            <a:off x="357120" y="285840"/>
            <a:ext cx="8500320" cy="6214320"/>
          </a:xfrm>
          <a:prstGeom prst="rect">
            <a:avLst/>
          </a:prstGeom>
          <a:noFill/>
          <a:ln>
            <a:noFill/>
          </a:ln>
        </p:spPr>
        <p:style>
          <a:lnRef idx="0"/>
          <a:fillRef idx="0"/>
          <a:effectRef idx="0"/>
          <a:fontRef idx="minor"/>
        </p:style>
        <p:txBody>
          <a:bodyPr lIns="90000" rIns="90000" tIns="45000" bIns="45000">
            <a:normAutofit fontScale="68000"/>
          </a:bodyPr>
          <a:p>
            <a:pPr marL="343080" indent="-342360" algn="just">
              <a:lnSpc>
                <a:spcPct val="100000"/>
              </a:lnSpc>
              <a:spcBef>
                <a:spcPts val="641"/>
              </a:spcBef>
              <a:buClr>
                <a:srgbClr val="ff0000"/>
              </a:buClr>
              <a:buFont typeface="Arial"/>
              <a:buChar char="•"/>
            </a:pPr>
            <a:r>
              <a:rPr b="1" i="1" lang="ru-RU" sz="3200" spc="-1" strike="noStrike">
                <a:solidFill>
                  <a:srgbClr val="ff0000"/>
                </a:solidFill>
                <a:latin typeface="Calibri"/>
              </a:rPr>
              <a:t>Укуси бджіл</a:t>
            </a:r>
            <a:r>
              <a:rPr b="1" i="1" lang="ru-RU" sz="3200" spc="-1" strike="noStrike">
                <a:solidFill>
                  <a:srgbClr val="000000"/>
                </a:solidFill>
                <a:latin typeface="Calibri"/>
              </a:rPr>
              <a:t>, </a:t>
            </a:r>
            <a:r>
              <a:rPr b="1" lang="ru-RU" sz="3200" spc="-1" strike="noStrike">
                <a:solidFill>
                  <a:srgbClr val="000000"/>
                </a:solidFill>
                <a:latin typeface="Calibri"/>
              </a:rPr>
              <a:t>зокрема при підвищеній чутливості хворого до бджолиної отрути, також становлять певну небезпеку. </a:t>
            </a:r>
            <a:r>
              <a:rPr b="1" i="1" lang="ru-RU" sz="3200" spc="-1" strike="noStrike">
                <a:solidFill>
                  <a:srgbClr val="00b050"/>
                </a:solidFill>
                <a:latin typeface="Calibri"/>
              </a:rPr>
              <a:t>Ознаки. </a:t>
            </a:r>
            <a:r>
              <a:rPr b="1" lang="ru-RU" sz="3200" spc="-1" strike="noStrike">
                <a:solidFill>
                  <a:srgbClr val="000000"/>
                </a:solidFill>
                <a:latin typeface="Calibri"/>
              </a:rPr>
              <a:t>Пекучий біль, набряк тканин у ділянці укусу, що швидко збільшується, слабкість, головний біль, нудота, блювання. При багаторазових укусах, особливо у дітей, і за підвищеної чутливості до бджолиної отрути можливі непритомність, порушення дихання і серцевої діяльності.</a:t>
            </a:r>
            <a:endParaRPr b="0" lang="ru-RU" sz="3200" spc="-1" strike="noStrike">
              <a:latin typeface="Arial"/>
            </a:endParaRPr>
          </a:p>
          <a:p>
            <a:pPr marL="343080" indent="-342360" algn="just">
              <a:lnSpc>
                <a:spcPct val="100000"/>
              </a:lnSpc>
              <a:spcBef>
                <a:spcPts val="641"/>
              </a:spcBef>
              <a:buClr>
                <a:srgbClr val="7030a0"/>
              </a:buClr>
              <a:buFont typeface="Arial"/>
              <a:buChar char="•"/>
            </a:pPr>
            <a:r>
              <a:rPr b="1" i="1" lang="ru-RU" sz="3200" spc="-1" strike="noStrike">
                <a:solidFill>
                  <a:srgbClr val="7030a0"/>
                </a:solidFill>
                <a:latin typeface="Calibri"/>
              </a:rPr>
              <a:t>Перша допомога. </a:t>
            </a:r>
            <a:r>
              <a:rPr b="1" lang="ru-RU" sz="3200" spc="-1" strike="noStrike">
                <a:solidFill>
                  <a:srgbClr val="000000"/>
                </a:solidFill>
                <a:latin typeface="Calibri"/>
              </a:rPr>
              <a:t>Необхідно швидко видалити жало, якщо воно залишиться в місці укусу, а потім до рани прикласти вату, змочену нашатирним або винним спиртом, горілкою, розчином перекису водню, марганцевокислого калію. Після цього прикладають холодний компрес, потерпілому дають випити склянку гарячого чаю.</a:t>
            </a:r>
            <a:endParaRPr b="0" lang="ru-RU" sz="3200" spc="-1" strike="noStrike">
              <a:latin typeface="Arial"/>
            </a:endParaRPr>
          </a:p>
        </p:txBody>
      </p:sp>
    </p:spTree>
  </p:cSld>
  <mc:AlternateContent>
    <mc:Choice Requires="p14">
      <p:transition spd="slow" p14:dur="2000"/>
    </mc:Choice>
    <mc:Fallback>
      <p:transition spd="slow"/>
    </mc:Fallback>
  </mc:AlternateContent>
</p:sld>
</file>

<file path=ppt/slides/slide6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0" name="CustomShape 1"/>
          <p:cNvSpPr/>
          <p:nvPr/>
        </p:nvSpPr>
        <p:spPr>
          <a:xfrm>
            <a:off x="457200" y="357120"/>
            <a:ext cx="8328960" cy="6000120"/>
          </a:xfrm>
          <a:prstGeom prst="rect">
            <a:avLst/>
          </a:prstGeom>
          <a:noFill/>
          <a:ln>
            <a:noFill/>
          </a:ln>
        </p:spPr>
        <p:style>
          <a:lnRef idx="0"/>
          <a:fillRef idx="0"/>
          <a:effectRef idx="0"/>
          <a:fontRef idx="minor"/>
        </p:style>
        <p:txBody>
          <a:bodyPr lIns="90000" rIns="90000" tIns="45000" bIns="45000">
            <a:noAutofit/>
          </a:bodyPr>
          <a:p>
            <a:pPr marL="343080" indent="-342360" algn="just">
              <a:lnSpc>
                <a:spcPct val="80000"/>
              </a:lnSpc>
              <a:buClr>
                <a:srgbClr val="ff0000"/>
              </a:buClr>
              <a:buFont typeface="Arial"/>
              <a:buChar char="•"/>
            </a:pPr>
            <a:r>
              <a:rPr b="1" lang="ru-RU" sz="3200" spc="-1" strike="noStrike">
                <a:solidFill>
                  <a:srgbClr val="ff0000"/>
                </a:solidFill>
                <a:latin typeface="Calibri"/>
              </a:rPr>
              <a:t>Ураження отрутою риб і медуз</a:t>
            </a:r>
            <a:endParaRPr b="0" lang="ru-RU" sz="3200" spc="-1" strike="noStrike">
              <a:latin typeface="Arial"/>
            </a:endParaRPr>
          </a:p>
          <a:p>
            <a:pPr marL="343080" indent="-342360" algn="just">
              <a:lnSpc>
                <a:spcPct val="80000"/>
              </a:lnSpc>
              <a:buClr>
                <a:srgbClr val="000000"/>
              </a:buClr>
              <a:buFont typeface="Arial"/>
              <a:buChar char="•"/>
            </a:pPr>
            <a:r>
              <a:rPr b="1" lang="ru-RU" sz="2500" spc="-1" strike="noStrike">
                <a:solidFill>
                  <a:srgbClr val="000000"/>
                </a:solidFill>
                <a:latin typeface="Calibri"/>
              </a:rPr>
              <a:t>У рибалок і купальників, особливо у спортсменів-підводників, можливі уколи шипами та голками спинних плавників риб, що живуть у Чорному морі (морського йоржа, скорпіона і морського дракончика).</a:t>
            </a:r>
            <a:endParaRPr b="0" lang="ru-RU" sz="2500" spc="-1" strike="noStrike">
              <a:latin typeface="Arial"/>
            </a:endParaRPr>
          </a:p>
          <a:p>
            <a:pPr marL="343080" indent="-342360" algn="just">
              <a:lnSpc>
                <a:spcPct val="80000"/>
              </a:lnSpc>
              <a:buClr>
                <a:srgbClr val="00b050"/>
              </a:buClr>
              <a:buFont typeface="Arial"/>
              <a:buChar char="•"/>
            </a:pPr>
            <a:r>
              <a:rPr b="1" i="1" lang="ru-RU" sz="2500" spc="-1" strike="noStrike">
                <a:solidFill>
                  <a:srgbClr val="00b050"/>
                </a:solidFill>
                <a:latin typeface="Calibri"/>
              </a:rPr>
              <a:t>Ознаки.</a:t>
            </a:r>
            <a:r>
              <a:rPr b="1" i="1" lang="ru-RU" sz="2500" spc="-1" strike="noStrike">
                <a:solidFill>
                  <a:srgbClr val="000000"/>
                </a:solidFill>
                <a:latin typeface="Calibri"/>
              </a:rPr>
              <a:t> </a:t>
            </a:r>
            <a:r>
              <a:rPr b="1" lang="ru-RU" sz="2500" spc="-1" strike="noStrike">
                <a:solidFill>
                  <a:srgbClr val="000000"/>
                </a:solidFill>
                <a:latin typeface="Calibri"/>
              </a:rPr>
              <a:t>В місці ураження з'являються різкий біль, набряк. Коли шкіра стикається з деякими видами медуз, виникає хімічний опік. Він виявляє себе пекучим болем, відчуттям жару, почервонінням, значним набряком. У потерпілого може настати приступ бронхіальної астми</a:t>
            </a:r>
            <a:endParaRPr b="0" lang="ru-RU" sz="2500" spc="-1" strike="noStrike">
              <a:latin typeface="Arial"/>
            </a:endParaRPr>
          </a:p>
          <a:p>
            <a:pPr marL="343080" indent="-342360" algn="just">
              <a:lnSpc>
                <a:spcPct val="80000"/>
              </a:lnSpc>
              <a:buClr>
                <a:srgbClr val="7030a0"/>
              </a:buClr>
              <a:buFont typeface="Arial"/>
              <a:buChar char="•"/>
            </a:pPr>
            <a:r>
              <a:rPr b="1" i="1" lang="ru-RU" sz="2500" spc="-1" strike="noStrike">
                <a:solidFill>
                  <a:srgbClr val="7030a0"/>
                </a:solidFill>
                <a:latin typeface="Calibri"/>
              </a:rPr>
              <a:t>Перша допомога.</a:t>
            </a:r>
            <a:r>
              <a:rPr b="1" i="1" lang="ru-RU" sz="2500" spc="-1" strike="noStrike">
                <a:solidFill>
                  <a:srgbClr val="000000"/>
                </a:solidFill>
                <a:latin typeface="Calibri"/>
              </a:rPr>
              <a:t> </a:t>
            </a:r>
            <a:r>
              <a:rPr b="1" lang="ru-RU" sz="2500" spc="-1" strike="noStrike">
                <a:solidFill>
                  <a:srgbClr val="000000"/>
                </a:solidFill>
                <a:latin typeface="Calibri"/>
              </a:rPr>
              <a:t>Не треба поспішно спиняти кровотечу при уколі голками риб'ячих плавників. Місце уколу слід змазати йодною настоянкою чи марганцевим розчином, а також прикласти до рани холодний компрес. Коли шкіру обпекли щупальці медузи, її слиз видаляють, обмиваючи уражене місце, змазують рану вазеліном та прикладають до неї холодний компрес.</a:t>
            </a:r>
            <a:endParaRPr b="0" lang="ru-RU" sz="2500" spc="-1" strike="noStrike">
              <a:latin typeface="Arial"/>
            </a:endParaRPr>
          </a:p>
        </p:txBody>
      </p:sp>
    </p:spTree>
  </p:cSld>
  <mc:AlternateContent>
    <mc:Choice Requires="p14">
      <p:transition spd="slow" p14:dur="2000"/>
    </mc:Choice>
    <mc:Fallback>
      <p:transition spd="slow"/>
    </mc:Fallback>
  </mc:AlternateContent>
</p:sld>
</file>

<file path=ppt/slides/slide6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1" name="CustomShape 1"/>
          <p:cNvSpPr/>
          <p:nvPr/>
        </p:nvSpPr>
        <p:spPr>
          <a:xfrm>
            <a:off x="457200" y="357120"/>
            <a:ext cx="8471880" cy="5714280"/>
          </a:xfrm>
          <a:prstGeom prst="rect">
            <a:avLst/>
          </a:prstGeom>
          <a:noFill/>
          <a:ln>
            <a:noFill/>
          </a:ln>
        </p:spPr>
        <p:style>
          <a:lnRef idx="0"/>
          <a:fillRef idx="0"/>
          <a:effectRef idx="0"/>
          <a:fontRef idx="minor"/>
        </p:style>
        <p:txBody>
          <a:bodyPr lIns="90000" rIns="90000" tIns="45000" bIns="45000">
            <a:normAutofit fontScale="45000"/>
          </a:bodyPr>
          <a:p>
            <a:pPr marL="343080" indent="-342360" algn="just">
              <a:lnSpc>
                <a:spcPct val="100000"/>
              </a:lnSpc>
              <a:spcBef>
                <a:spcPts val="921"/>
              </a:spcBef>
              <a:buClr>
                <a:srgbClr val="ff0000"/>
              </a:buClr>
              <a:buFont typeface="Arial"/>
              <a:buChar char="•"/>
            </a:pPr>
            <a:r>
              <a:rPr b="1" lang="ru-RU" sz="4600" spc="-1" strike="noStrike">
                <a:solidFill>
                  <a:srgbClr val="ff0000"/>
                </a:solidFill>
                <a:latin typeface="Calibri"/>
              </a:rPr>
              <a:t>Укуси скажених тварин</a:t>
            </a:r>
            <a:endParaRPr b="0" lang="ru-RU" sz="4600" spc="-1" strike="noStrike">
              <a:latin typeface="Arial"/>
            </a:endParaRPr>
          </a:p>
          <a:p>
            <a:pPr marL="343080" indent="-342360" algn="just">
              <a:lnSpc>
                <a:spcPct val="100000"/>
              </a:lnSpc>
              <a:spcBef>
                <a:spcPts val="680"/>
              </a:spcBef>
              <a:buClr>
                <a:srgbClr val="000000"/>
              </a:buClr>
              <a:buFont typeface="Arial"/>
              <a:buChar char="•"/>
            </a:pPr>
            <a:r>
              <a:rPr b="1" lang="ru-RU" sz="3400" spc="-1" strike="noStrike">
                <a:solidFill>
                  <a:srgbClr val="000000"/>
                </a:solidFill>
                <a:latin typeface="Calibri"/>
              </a:rPr>
              <a:t>Сказ найчастіше поширюють собаки, лисиці й вовки. </a:t>
            </a:r>
            <a:r>
              <a:rPr b="1" i="1" lang="ru-RU" sz="3400" spc="-1" strike="noStrike">
                <a:solidFill>
                  <a:srgbClr val="00b050"/>
                </a:solidFill>
                <a:latin typeface="Calibri"/>
              </a:rPr>
              <a:t>Ознаками</a:t>
            </a:r>
            <a:r>
              <a:rPr b="1" i="1" lang="ru-RU" sz="3400" spc="-1" strike="noStrike">
                <a:solidFill>
                  <a:srgbClr val="000000"/>
                </a:solidFill>
                <a:latin typeface="Calibri"/>
              </a:rPr>
              <a:t> </a:t>
            </a:r>
            <a:r>
              <a:rPr b="1" lang="ru-RU" sz="3400" spc="-1" strike="noStrike">
                <a:solidFill>
                  <a:srgbClr val="000000"/>
                </a:solidFill>
                <a:latin typeface="Calibri"/>
              </a:rPr>
              <a:t>цієї хвороби є неспокійна поведінка в собак, параліч, водобоязнь. Тварина, покусавши людину, може заразити її сказом ще до появи у неї всіх цих ознак. Тому будь-який укус слід вважати підозрілим щодо зараження на сказ.</a:t>
            </a:r>
            <a:endParaRPr b="0" lang="ru-RU" sz="3400" spc="-1" strike="noStrike">
              <a:latin typeface="Arial"/>
            </a:endParaRPr>
          </a:p>
          <a:p>
            <a:pPr marL="343080" indent="-342360" algn="just">
              <a:lnSpc>
                <a:spcPct val="100000"/>
              </a:lnSpc>
              <a:spcBef>
                <a:spcPts val="680"/>
              </a:spcBef>
              <a:buClr>
                <a:srgbClr val="000000"/>
              </a:buClr>
              <a:buFont typeface="Arial"/>
              <a:buChar char="•"/>
            </a:pPr>
            <a:r>
              <a:rPr b="1" lang="ru-RU" sz="3400" spc="-1" strike="noStrike">
                <a:solidFill>
                  <a:srgbClr val="000000"/>
                </a:solidFill>
                <a:latin typeface="Calibri"/>
              </a:rPr>
              <a:t>Тварину з ознаками сказу необхідно ізолювати і тримати під наглядом. При знищенні хворої тварини її голову треба надіслати на дослідження до ветеринарної лікарні.</a:t>
            </a:r>
            <a:endParaRPr b="0" lang="ru-RU" sz="3400" spc="-1" strike="noStrike">
              <a:latin typeface="Arial"/>
            </a:endParaRPr>
          </a:p>
          <a:p>
            <a:pPr marL="343080" indent="-342360" algn="just">
              <a:lnSpc>
                <a:spcPct val="100000"/>
              </a:lnSpc>
              <a:spcBef>
                <a:spcPts val="680"/>
              </a:spcBef>
              <a:buClr>
                <a:srgbClr val="7030a0"/>
              </a:buClr>
              <a:buFont typeface="Arial"/>
              <a:buChar char="•"/>
            </a:pPr>
            <a:r>
              <a:rPr b="1" i="1" lang="ru-RU" sz="3400" spc="-1" strike="noStrike">
                <a:solidFill>
                  <a:srgbClr val="7030a0"/>
                </a:solidFill>
                <a:latin typeface="Calibri"/>
              </a:rPr>
              <a:t>Перша допомога. </a:t>
            </a:r>
            <a:r>
              <a:rPr b="1" lang="ru-RU" sz="3400" spc="-1" strike="noStrike">
                <a:solidFill>
                  <a:srgbClr val="000000"/>
                </a:solidFill>
                <a:latin typeface="Calibri"/>
              </a:rPr>
              <a:t>Рану після укусу скаженої тварини змазують йодною настоянкою, на уражене місце накладають пов'язку. Потім потерпілого направляють на амбулаторне чи стаціонарне лікування та на пастерівську станцію для щеплення проти сказу.</a:t>
            </a:r>
            <a:endParaRPr b="0" lang="ru-RU" sz="3400" spc="-1" strike="noStrike">
              <a:latin typeface="Arial"/>
            </a:endParaRPr>
          </a:p>
        </p:txBody>
      </p:sp>
    </p:spTree>
  </p:cSld>
  <mc:AlternateContent>
    <mc:Choice Requires="p14">
      <p:transition spd="slow" p14:dur="2000"/>
    </mc:Choice>
    <mc:Fallback>
      <p:transition spd="slow"/>
    </mc:Fallback>
  </mc:AlternateContent>
</p:sld>
</file>

<file path=ppt/slides/slide6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32" name="Picture 2" descr=""/>
          <p:cNvPicPr/>
          <p:nvPr/>
        </p:nvPicPr>
        <p:blipFill>
          <a:blip r:embed="rId1"/>
          <a:stretch/>
        </p:blipFill>
        <p:spPr>
          <a:xfrm>
            <a:off x="571320" y="577800"/>
            <a:ext cx="8286120" cy="6279480"/>
          </a:xfrm>
          <a:prstGeom prst="rect">
            <a:avLst/>
          </a:prstGeom>
          <a:ln>
            <a:noFill/>
          </a:ln>
        </p:spPr>
      </p:pic>
    </p:spTree>
  </p:cSld>
  <mc:AlternateContent>
    <mc:Choice Requires="p14">
      <p:transition spd="slow" p14:dur="2000"/>
    </mc:Choice>
    <mc:Fallback>
      <p:transition spd="slow"/>
    </mc:Fallback>
  </mc:AlternateContent>
</p:sld>
</file>

<file path=ppt/slides/slide6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3" name="CustomShape 1"/>
          <p:cNvSpPr/>
          <p:nvPr/>
        </p:nvSpPr>
        <p:spPr>
          <a:xfrm>
            <a:off x="142920" y="214200"/>
            <a:ext cx="8786160" cy="6643080"/>
          </a:xfrm>
          <a:prstGeom prst="rect">
            <a:avLst/>
          </a:prstGeom>
          <a:noFill/>
          <a:ln>
            <a:noFill/>
          </a:ln>
        </p:spPr>
        <p:style>
          <a:lnRef idx="0"/>
          <a:fillRef idx="0"/>
          <a:effectRef idx="0"/>
          <a:fontRef idx="minor"/>
        </p:style>
        <p:txBody>
          <a:bodyPr lIns="90000" rIns="90000" tIns="45000" bIns="45000">
            <a:noAutofit/>
          </a:bodyPr>
          <a:p>
            <a:pPr marL="343080" indent="-342360" algn="just">
              <a:lnSpc>
                <a:spcPct val="100000"/>
              </a:lnSpc>
              <a:spcBef>
                <a:spcPts val="479"/>
              </a:spcBef>
              <a:buClr>
                <a:srgbClr val="ff0000"/>
              </a:buClr>
              <a:buFont typeface="Arial"/>
              <a:buChar char="•"/>
            </a:pPr>
            <a:r>
              <a:rPr b="1" lang="ru-RU" sz="2400" spc="-1" strike="noStrike">
                <a:solidFill>
                  <a:srgbClr val="ff0000"/>
                </a:solidFill>
                <a:latin typeface="Calibri"/>
              </a:rPr>
              <a:t>Укуси павуків. </a:t>
            </a:r>
            <a:r>
              <a:rPr b="1" lang="ru-RU" sz="2000" spc="-1" strike="noStrike">
                <a:solidFill>
                  <a:srgbClr val="000000"/>
                </a:solidFill>
                <a:latin typeface="Calibri"/>
              </a:rPr>
              <a:t>Зазвичай, укуси павуків трапляються під час екскурсій, експедицій, відпочинку на природі, сільськогосподарських робіт. </a:t>
            </a:r>
            <a:endParaRPr b="0" lang="ru-RU" sz="2000" spc="-1" strike="noStrike">
              <a:latin typeface="Arial"/>
            </a:endParaRPr>
          </a:p>
          <a:p>
            <a:pPr marL="343080" indent="-342360" algn="just">
              <a:lnSpc>
                <a:spcPct val="80000"/>
              </a:lnSpc>
              <a:buClr>
                <a:srgbClr val="000000"/>
              </a:buClr>
              <a:buFont typeface="Arial"/>
              <a:buChar char="•"/>
            </a:pPr>
            <a:r>
              <a:rPr b="1" lang="ru-RU" sz="2000" spc="-1" strike="noStrike">
                <a:solidFill>
                  <a:srgbClr val="000000"/>
                </a:solidFill>
                <a:latin typeface="Calibri"/>
              </a:rPr>
              <a:t>Будь-який павук може вкусити і отруйний (тарантул, чорна вдова, бурий павук-відлюдник тощо) і неотруйний, але неотруйні павуки не несуть загрози для життя людини, тому необхідно вміти відрізняти отруйних комах, щоб своєчасно надати першу допомогу потерпілому. </a:t>
            </a:r>
            <a:endParaRPr b="0" lang="ru-RU" sz="2000" spc="-1" strike="noStrike">
              <a:latin typeface="Arial"/>
            </a:endParaRPr>
          </a:p>
          <a:p>
            <a:pPr marL="343080" indent="-342360" algn="just">
              <a:lnSpc>
                <a:spcPct val="80000"/>
              </a:lnSpc>
              <a:buClr>
                <a:srgbClr val="ff0000"/>
              </a:buClr>
              <a:buFont typeface="Arial"/>
              <a:buChar char="•"/>
            </a:pPr>
            <a:r>
              <a:rPr b="1" lang="ru-RU" sz="2000" spc="-1" strike="noStrike">
                <a:solidFill>
                  <a:srgbClr val="ff0000"/>
                </a:solidFill>
                <a:latin typeface="Calibri"/>
              </a:rPr>
              <a:t>Тарантул.</a:t>
            </a:r>
            <a:r>
              <a:rPr b="1" lang="ru-RU" sz="2000" spc="-1" strike="noStrike">
                <a:solidFill>
                  <a:srgbClr val="000000"/>
                </a:solidFill>
                <a:latin typeface="Calibri"/>
              </a:rPr>
              <a:t>Цей павук відрізняється великими розмірами і воліє жити в пустелях і степах. Укус тарантула за відчуттями нагадує укус бджоли, а в місці укусу з'являється відразу невелика припухлість. Людина після укусу тарантула практично відразу починає відчувати слабкість, сонливість, апатію. </a:t>
            </a:r>
            <a:endParaRPr b="0" lang="ru-RU" sz="2000" spc="-1" strike="noStrike">
              <a:latin typeface="Arial"/>
            </a:endParaRPr>
          </a:p>
          <a:p>
            <a:pPr marL="343080" indent="-342360" algn="just">
              <a:lnSpc>
                <a:spcPct val="80000"/>
              </a:lnSpc>
              <a:buClr>
                <a:srgbClr val="ff0000"/>
              </a:buClr>
              <a:buFont typeface="Arial"/>
              <a:buChar char="•"/>
            </a:pPr>
            <a:r>
              <a:rPr b="1" lang="ru-RU" sz="2000" spc="-1" strike="noStrike">
                <a:solidFill>
                  <a:srgbClr val="ff0000"/>
                </a:solidFill>
                <a:latin typeface="Calibri"/>
              </a:rPr>
              <a:t>"Чорна вдова".</a:t>
            </a:r>
            <a:r>
              <a:rPr b="1" lang="ru-RU" sz="2000" spc="-1" strike="noStrike">
                <a:solidFill>
                  <a:srgbClr val="000000"/>
                </a:solidFill>
                <a:latin typeface="Calibri"/>
              </a:rPr>
              <a:t> На чорному черевці членистоногого чітко видно малюнок у вигляді пісочного годинника. Укус каракурти практично не болить, людина може відчути лише легкий укол. Але вже через пару годин виникають перші симптоми інтоксикації організму: почервоніння і припухлість у місці укусу, поширення болю в області попереку, живота, лопаток, литкових м'язів, нудота, слабкість, запаморочення. У двох випадках із ста виникає зупинка серця.</a:t>
            </a:r>
            <a:br/>
            <a:r>
              <a:rPr b="1" lang="ru-RU" sz="2000" spc="-1" strike="noStrike">
                <a:solidFill>
                  <a:srgbClr val="ff0000"/>
                </a:solidFill>
                <a:latin typeface="Calibri"/>
              </a:rPr>
              <a:t>Бурий павук-відлюдник</a:t>
            </a:r>
            <a:r>
              <a:rPr b="1" lang="ru-RU" sz="2000" spc="-1" strike="noStrike">
                <a:solidFill>
                  <a:srgbClr val="000000"/>
                </a:solidFill>
                <a:latin typeface="Calibri"/>
              </a:rPr>
              <a:t> відрізняється наявністю специфічного малюнка на спині у вигляді скрипки. У місці укусу комахи виникає незначне печіння, але вже через 7-8 годин виникає сильний біль, формується пухир з рідиною, що лопається і залишає після себе виразку, яка продовжує збільшуватися в розмірах. При цьому, потерпілий може відчувати занепокоєння, біль по всьому тілу, температура тіла підвищується. Укус може бути смертельний для маленьких дітей.</a:t>
            </a:r>
            <a:endParaRPr b="0" lang="ru-RU" sz="2000" spc="-1" strike="noStrike">
              <a:latin typeface="Arial"/>
            </a:endParaRPr>
          </a:p>
        </p:txBody>
      </p:sp>
    </p:spTree>
  </p:cSld>
  <mc:AlternateContent>
    <mc:Choice Requires="p14">
      <p:transition spd="slow" p14:dur="2000"/>
    </mc:Choice>
    <mc:Fallback>
      <p:transition spd="slow"/>
    </mc:Fallback>
  </mc:AlternateContent>
</p:sld>
</file>

<file path=ppt/slides/slide6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4" name="CustomShape 1"/>
          <p:cNvSpPr/>
          <p:nvPr/>
        </p:nvSpPr>
        <p:spPr>
          <a:xfrm>
            <a:off x="457200" y="428760"/>
            <a:ext cx="8471880" cy="6214320"/>
          </a:xfrm>
          <a:prstGeom prst="rect">
            <a:avLst/>
          </a:prstGeom>
          <a:noFill/>
          <a:ln>
            <a:noFill/>
          </a:ln>
        </p:spPr>
        <p:style>
          <a:lnRef idx="0"/>
          <a:fillRef idx="0"/>
          <a:effectRef idx="0"/>
          <a:fontRef idx="minor"/>
        </p:style>
        <p:txBody>
          <a:bodyPr lIns="90000" rIns="90000" tIns="45000" bIns="45000">
            <a:normAutofit fontScale="56000"/>
          </a:bodyPr>
          <a:p>
            <a:pPr marL="343080" indent="-342360" algn="just">
              <a:lnSpc>
                <a:spcPct val="100000"/>
              </a:lnSpc>
              <a:spcBef>
                <a:spcPts val="720"/>
              </a:spcBef>
              <a:buClr>
                <a:srgbClr val="7030a0"/>
              </a:buClr>
              <a:buFont typeface="Arial"/>
              <a:buChar char="•"/>
            </a:pPr>
            <a:r>
              <a:rPr b="1" lang="ru-RU" sz="3600" spc="-1" strike="noStrike">
                <a:solidFill>
                  <a:srgbClr val="7030a0"/>
                </a:solidFill>
                <a:latin typeface="Calibri"/>
              </a:rPr>
              <a:t>Перша допомога при укусі отруйного павука полягає в наступному:</a:t>
            </a:r>
            <a:endParaRPr b="0" lang="ru-RU" sz="3600" spc="-1" strike="noStrike">
              <a:latin typeface="Arial"/>
            </a:endParaRPr>
          </a:p>
          <a:p>
            <a:pPr marL="343080" indent="-342360" algn="just">
              <a:lnSpc>
                <a:spcPct val="100000"/>
              </a:lnSpc>
              <a:spcBef>
                <a:spcPts val="641"/>
              </a:spcBef>
              <a:buClr>
                <a:srgbClr val="000000"/>
              </a:buClr>
              <a:buFont typeface="Arial"/>
              <a:buChar char="•"/>
            </a:pPr>
            <a:r>
              <a:rPr b="1" lang="ru-RU" sz="3200" spc="-1" strike="noStrike">
                <a:solidFill>
                  <a:srgbClr val="000000"/>
                </a:solidFill>
                <a:latin typeface="Calibri"/>
              </a:rPr>
              <a:t>Місце укусу слід ретельно промити великою кількістю води, бажано з милом.</a:t>
            </a:r>
            <a:endParaRPr b="0" lang="ru-RU" sz="3200" spc="-1" strike="noStrike">
              <a:latin typeface="Arial"/>
            </a:endParaRPr>
          </a:p>
          <a:p>
            <a:pPr marL="343080" indent="-342360" algn="just">
              <a:lnSpc>
                <a:spcPct val="100000"/>
              </a:lnSpc>
              <a:spcBef>
                <a:spcPts val="641"/>
              </a:spcBef>
              <a:buClr>
                <a:srgbClr val="000000"/>
              </a:buClr>
              <a:buFont typeface="Arial"/>
              <a:buChar char="•"/>
            </a:pPr>
            <a:r>
              <a:rPr b="1" lang="ru-RU" sz="3200" spc="-1" strike="noStrike">
                <a:solidFill>
                  <a:srgbClr val="000000"/>
                </a:solidFill>
                <a:latin typeface="Calibri"/>
              </a:rPr>
              <a:t>Уражену кінцівку знерухомити — зафіксувати за допомогою палиці, дошки.</a:t>
            </a:r>
            <a:endParaRPr b="0" lang="ru-RU" sz="3200" spc="-1" strike="noStrike">
              <a:latin typeface="Arial"/>
            </a:endParaRPr>
          </a:p>
          <a:p>
            <a:pPr marL="343080" indent="-342360" algn="just">
              <a:lnSpc>
                <a:spcPct val="100000"/>
              </a:lnSpc>
              <a:spcBef>
                <a:spcPts val="641"/>
              </a:spcBef>
              <a:buClr>
                <a:srgbClr val="000000"/>
              </a:buClr>
              <a:buFont typeface="Arial"/>
              <a:buChar char="•"/>
            </a:pPr>
            <a:r>
              <a:rPr b="1" lang="ru-RU" sz="3200" spc="-1" strike="noStrike">
                <a:solidFill>
                  <a:srgbClr val="000000"/>
                </a:solidFill>
                <a:latin typeface="Calibri"/>
              </a:rPr>
              <a:t>Якщо місце укусу нога або рука, треба вище місця укусу накласти щільну пов'язку. Вона потрібна для того, щоб отрута не поширювалася по організму дуже швидко. З цією ж метою бажано, щоб потерпілий прийняв горизонтальне положення.</a:t>
            </a:r>
            <a:endParaRPr b="0" lang="ru-RU" sz="3200" spc="-1" strike="noStrike">
              <a:latin typeface="Arial"/>
            </a:endParaRPr>
          </a:p>
          <a:p>
            <a:pPr marL="343080" indent="-342360" algn="just">
              <a:lnSpc>
                <a:spcPct val="100000"/>
              </a:lnSpc>
              <a:spcBef>
                <a:spcPts val="641"/>
              </a:spcBef>
              <a:buClr>
                <a:srgbClr val="000000"/>
              </a:buClr>
              <a:buFont typeface="Arial"/>
              <a:buChar char="•"/>
            </a:pPr>
            <a:r>
              <a:rPr b="1" lang="ru-RU" sz="3200" spc="-1" strike="noStrike">
                <a:solidFill>
                  <a:srgbClr val="000000"/>
                </a:solidFill>
                <a:latin typeface="Calibri"/>
              </a:rPr>
              <a:t>До місця укусу необхідно прикласти холодний компрес.</a:t>
            </a:r>
            <a:endParaRPr b="0" lang="ru-RU" sz="3200" spc="-1" strike="noStrike">
              <a:latin typeface="Arial"/>
            </a:endParaRPr>
          </a:p>
          <a:p>
            <a:pPr marL="343080" indent="-342360" algn="just">
              <a:lnSpc>
                <a:spcPct val="100000"/>
              </a:lnSpc>
              <a:spcBef>
                <a:spcPts val="641"/>
              </a:spcBef>
              <a:buClr>
                <a:srgbClr val="000000"/>
              </a:buClr>
              <a:buFont typeface="Arial"/>
              <a:buChar char="•"/>
            </a:pPr>
            <a:r>
              <a:rPr b="1" lang="ru-RU" sz="3200" spc="-1" strike="noStrike">
                <a:solidFill>
                  <a:srgbClr val="000000"/>
                </a:solidFill>
                <a:latin typeface="Calibri"/>
              </a:rPr>
              <a:t>Рясно поїти потерпілого.</a:t>
            </a:r>
            <a:endParaRPr b="0" lang="ru-RU" sz="3200" spc="-1" strike="noStrike">
              <a:latin typeface="Arial"/>
            </a:endParaRPr>
          </a:p>
          <a:p>
            <a:pPr marL="343080" indent="-342360" algn="just">
              <a:lnSpc>
                <a:spcPct val="100000"/>
              </a:lnSpc>
              <a:spcBef>
                <a:spcPts val="641"/>
              </a:spcBef>
              <a:buClr>
                <a:srgbClr val="000000"/>
              </a:buClr>
              <a:buFont typeface="Arial"/>
              <a:buChar char="•"/>
            </a:pPr>
            <a:r>
              <a:rPr b="1" lang="ru-RU" sz="3200" spc="-1" strike="noStrike">
                <a:solidFill>
                  <a:srgbClr val="000000"/>
                </a:solidFill>
                <a:latin typeface="Calibri"/>
              </a:rPr>
              <a:t>Дорослому можна дати такі препарати, як ацетамінофен або аспірин, дітям — парацетамол.</a:t>
            </a:r>
            <a:endParaRPr b="0" lang="ru-RU" sz="3200" spc="-1" strike="noStrike">
              <a:latin typeface="Arial"/>
            </a:endParaRPr>
          </a:p>
          <a:p>
            <a:pPr marL="343080" indent="-342360" algn="just">
              <a:lnSpc>
                <a:spcPct val="100000"/>
              </a:lnSpc>
              <a:spcBef>
                <a:spcPts val="641"/>
              </a:spcBef>
              <a:buClr>
                <a:srgbClr val="000000"/>
              </a:buClr>
              <a:buFont typeface="Arial"/>
              <a:buChar char="•"/>
            </a:pPr>
            <a:r>
              <a:rPr b="1" lang="ru-RU" sz="3200" spc="-1" strike="noStrike">
                <a:solidFill>
                  <a:srgbClr val="000000"/>
                </a:solidFill>
                <a:latin typeface="Calibri"/>
              </a:rPr>
              <a:t>Доставити потерпілого в медичний заклад для введення протиотрути.</a:t>
            </a:r>
            <a:endParaRPr b="0" lang="ru-RU" sz="3200" spc="-1" strike="noStrike">
              <a:latin typeface="Arial"/>
            </a:endParaRPr>
          </a:p>
        </p:txBody>
      </p:sp>
    </p:spTree>
  </p:cSld>
  <mc:AlternateContent>
    <mc:Choice Requires="p14">
      <p:transition spd="slow" p14:dur="2000"/>
    </mc:Choice>
    <mc:Fallback>
      <p:transition spd="slow"/>
    </mc:Fallback>
  </mc:AlternateContent>
</p:sld>
</file>

<file path=ppt/slides/slide6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5" name="CustomShape 1"/>
          <p:cNvSpPr/>
          <p:nvPr/>
        </p:nvSpPr>
        <p:spPr>
          <a:xfrm>
            <a:off x="857160" y="285840"/>
            <a:ext cx="7824240" cy="928080"/>
          </a:xfrm>
          <a:prstGeom prst="rect">
            <a:avLst/>
          </a:prstGeom>
          <a:noFill/>
          <a:ln>
            <a:noFill/>
          </a:ln>
        </p:spPr>
        <p:style>
          <a:lnRef idx="0"/>
          <a:fillRef idx="0"/>
          <a:effectRef idx="0"/>
          <a:fontRef idx="minor"/>
        </p:style>
        <p:txBody>
          <a:bodyPr lIns="90000" rIns="90000" tIns="45000" bIns="45000" anchor="ctr">
            <a:normAutofit fontScale="64000"/>
          </a:bodyPr>
          <a:p>
            <a:pPr algn="ctr">
              <a:lnSpc>
                <a:spcPct val="100000"/>
              </a:lnSpc>
            </a:pPr>
            <a:r>
              <a:rPr b="1" lang="ru-RU" sz="4400" spc="-1" strike="noStrike">
                <a:solidFill>
                  <a:srgbClr val="000000"/>
                </a:solidFill>
                <a:latin typeface="Calibri"/>
              </a:rPr>
              <a:t>Домашнє завдання </a:t>
            </a:r>
            <a:br/>
            <a:r>
              <a:rPr b="1" lang="ru-RU" sz="4400" spc="-1" strike="noStrike">
                <a:solidFill>
                  <a:srgbClr val="000000"/>
                </a:solidFill>
                <a:latin typeface="Calibri"/>
              </a:rPr>
              <a:t>(самостійна робота)</a:t>
            </a:r>
            <a:endParaRPr b="0" lang="ru-RU" sz="4400" spc="-1" strike="noStrike">
              <a:latin typeface="Arial"/>
            </a:endParaRPr>
          </a:p>
        </p:txBody>
      </p:sp>
      <p:sp>
        <p:nvSpPr>
          <p:cNvPr id="236" name="CustomShape 2"/>
          <p:cNvSpPr/>
          <p:nvPr/>
        </p:nvSpPr>
        <p:spPr>
          <a:xfrm>
            <a:off x="642960" y="1571760"/>
            <a:ext cx="8038440" cy="4428360"/>
          </a:xfrm>
          <a:prstGeom prst="rect">
            <a:avLst/>
          </a:prstGeom>
          <a:noFill/>
          <a:ln>
            <a:noFill/>
          </a:ln>
        </p:spPr>
        <p:style>
          <a:lnRef idx="0"/>
          <a:fillRef idx="0"/>
          <a:effectRef idx="0"/>
          <a:fontRef idx="minor"/>
        </p:style>
        <p:txBody>
          <a:bodyPr lIns="90000" rIns="90000" tIns="45000" bIns="45000">
            <a:normAutofit/>
          </a:bodyPr>
          <a:p>
            <a:pPr marL="514440" indent="-513720" algn="just">
              <a:lnSpc>
                <a:spcPct val="100000"/>
              </a:lnSpc>
              <a:spcBef>
                <a:spcPts val="720"/>
              </a:spcBef>
              <a:buClr>
                <a:srgbClr val="ff0000"/>
              </a:buClr>
              <a:buFont typeface="Wingdings" charset="2"/>
              <a:buChar char=""/>
            </a:pPr>
            <a:r>
              <a:rPr b="1" lang="ru-RU" sz="3600" spc="-1" strike="noStrike">
                <a:solidFill>
                  <a:srgbClr val="ff0000"/>
                </a:solidFill>
                <a:latin typeface="Calibri"/>
              </a:rPr>
              <a:t>Проаналізувати методики оцінки площі опіків.</a:t>
            </a:r>
            <a:endParaRPr b="0" lang="ru-RU" sz="3600" spc="-1" strike="noStrike">
              <a:latin typeface="Arial"/>
            </a:endParaRPr>
          </a:p>
          <a:p>
            <a:pPr marL="514440" indent="-513720" algn="just">
              <a:lnSpc>
                <a:spcPct val="100000"/>
              </a:lnSpc>
              <a:spcBef>
                <a:spcPts val="720"/>
              </a:spcBef>
              <a:buClr>
                <a:srgbClr val="ff0000"/>
              </a:buClr>
              <a:buFont typeface="Wingdings" charset="2"/>
              <a:buChar char=""/>
            </a:pPr>
            <a:r>
              <a:rPr b="1" lang="ru-RU" sz="3600" spc="-1" strike="noStrike">
                <a:solidFill>
                  <a:srgbClr val="ff0000"/>
                </a:solidFill>
                <a:latin typeface="Calibri"/>
              </a:rPr>
              <a:t>Прогноз опікової хвороби (прогностичні індекси)</a:t>
            </a:r>
            <a:endParaRPr b="0" lang="ru-RU" sz="3600" spc="-1" strike="noStrike">
              <a:latin typeface="Arial"/>
            </a:endParaRPr>
          </a:p>
        </p:txBody>
      </p:sp>
    </p:spTree>
  </p:cSld>
  <mc:AlternateContent>
    <mc:Choice Requires="p14">
      <p:transition spd="slow" p14:dur="2000"/>
    </mc:Choice>
    <mc:Fallback>
      <p:transition spd="slow"/>
    </mc:Fallback>
  </mc:AlternateContent>
</p:sld>
</file>

<file path=ppt/slides/slide6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7" name="CustomShape 1"/>
          <p:cNvSpPr/>
          <p:nvPr/>
        </p:nvSpPr>
        <p:spPr>
          <a:xfrm>
            <a:off x="857160" y="428760"/>
            <a:ext cx="7929000" cy="6309720"/>
          </a:xfrm>
          <a:prstGeom prst="rect">
            <a:avLst/>
          </a:prstGeom>
          <a:noFill/>
          <a:ln>
            <a:noFill/>
          </a:ln>
        </p:spPr>
        <p:style>
          <a:lnRef idx="0"/>
          <a:fillRef idx="0"/>
          <a:effectRef idx="0"/>
          <a:fontRef idx="minor"/>
        </p:style>
        <p:txBody>
          <a:bodyPr lIns="90000" rIns="90000" tIns="45000" bIns="45000">
            <a:spAutoFit/>
          </a:bodyPr>
          <a:p>
            <a:pPr marL="514440" indent="-513720" algn="just">
              <a:lnSpc>
                <a:spcPct val="100000"/>
              </a:lnSpc>
            </a:pPr>
            <a:r>
              <a:rPr b="1" lang="ru-RU" sz="2800" spc="-1" strike="noStrike">
                <a:solidFill>
                  <a:srgbClr val="0070c0"/>
                </a:solidFill>
                <a:latin typeface="Calibri"/>
                <a:ea typeface="DejaVu Sans"/>
              </a:rPr>
              <a:t>Перегляньте відео: </a:t>
            </a:r>
            <a:endParaRPr b="0" lang="ru-RU" sz="2800" spc="-1" strike="noStrike">
              <a:latin typeface="Arial"/>
            </a:endParaRPr>
          </a:p>
          <a:p>
            <a:pPr marL="514440" indent="-513720" algn="just">
              <a:lnSpc>
                <a:spcPct val="100000"/>
              </a:lnSpc>
              <a:buClr>
                <a:srgbClr val="ff0000"/>
              </a:buClr>
              <a:buFont typeface="StarSymbol"/>
              <a:buChar char="-"/>
            </a:pPr>
            <a:r>
              <a:rPr b="1" lang="ru-RU" sz="2000" spc="-1" strike="noStrike">
                <a:solidFill>
                  <a:srgbClr val="ff0000"/>
                </a:solidFill>
                <a:latin typeface="Calibri"/>
                <a:ea typeface="DejaVu Sans"/>
              </a:rPr>
              <a:t>опіки:</a:t>
            </a:r>
            <a:r>
              <a:rPr b="1" lang="ru-RU" sz="2000" spc="-1" strike="noStrike">
                <a:solidFill>
                  <a:srgbClr val="0070c0"/>
                </a:solidFill>
                <a:latin typeface="Calibri"/>
                <a:ea typeface="DejaVu Sans"/>
              </a:rPr>
              <a:t>  </a:t>
            </a:r>
            <a:r>
              <a:rPr b="1" lang="ru-RU" sz="2000" spc="-1" strike="noStrike" u="sng">
                <a:solidFill>
                  <a:srgbClr val="0000ff"/>
                </a:solidFill>
                <a:uFillTx/>
                <a:latin typeface="Calibri"/>
                <a:ea typeface="DejaVu Sans"/>
                <a:hlinkClick r:id="rId1"/>
              </a:rPr>
              <a:t>https</a:t>
            </a:r>
            <a:r>
              <a:rPr b="1" lang="ru-RU" sz="2000" spc="-1" strike="noStrike" u="sng">
                <a:solidFill>
                  <a:srgbClr val="0000ff"/>
                </a:solidFill>
                <a:uFillTx/>
                <a:latin typeface="Calibri"/>
                <a:ea typeface="DejaVu Sans"/>
                <a:hlinkClick r:id="rId2"/>
              </a:rPr>
              <a:t>://</a:t>
            </a:r>
            <a:r>
              <a:rPr b="1" lang="ru-RU" sz="2000" spc="-1" strike="noStrike" u="sng">
                <a:solidFill>
                  <a:srgbClr val="0000ff"/>
                </a:solidFill>
                <a:uFillTx/>
                <a:latin typeface="Calibri"/>
                <a:ea typeface="DejaVu Sans"/>
                <a:hlinkClick r:id="rId3"/>
              </a:rPr>
              <a:t>www.youtube.com/watch?v=4TsQpfnR-h8</a:t>
            </a:r>
            <a:endParaRPr b="0" lang="ru-RU" sz="2000" spc="-1" strike="noStrike">
              <a:latin typeface="Arial"/>
            </a:endParaRPr>
          </a:p>
          <a:p>
            <a:pPr marL="514440" indent="-513720" algn="just">
              <a:lnSpc>
                <a:spcPct val="100000"/>
              </a:lnSpc>
              <a:buClr>
                <a:srgbClr val="ff0000"/>
              </a:buClr>
              <a:buFont typeface="StarSymbol"/>
              <a:buChar char="-"/>
            </a:pPr>
            <a:r>
              <a:rPr b="1" lang="ru-RU" sz="2000" spc="-1" strike="noStrike">
                <a:solidFill>
                  <a:srgbClr val="ff0000"/>
                </a:solidFill>
                <a:latin typeface="Calibri"/>
                <a:ea typeface="DejaVu Sans"/>
              </a:rPr>
              <a:t>обмороження: </a:t>
            </a:r>
            <a:r>
              <a:rPr b="1" lang="ru-RU" sz="2000" spc="-1" strike="noStrike" u="sng">
                <a:solidFill>
                  <a:srgbClr val="0000ff"/>
                </a:solidFill>
                <a:uFillTx/>
                <a:latin typeface="Calibri"/>
                <a:ea typeface="DejaVu Sans"/>
                <a:hlinkClick r:id="rId4"/>
              </a:rPr>
              <a:t>https://</a:t>
            </a:r>
            <a:r>
              <a:rPr b="1" lang="ru-RU" sz="2000" spc="-1" strike="noStrike" u="sng">
                <a:solidFill>
                  <a:srgbClr val="0000ff"/>
                </a:solidFill>
                <a:uFillTx/>
                <a:latin typeface="Calibri"/>
                <a:ea typeface="DejaVu Sans"/>
                <a:hlinkClick r:id="rId5"/>
              </a:rPr>
              <a:t>www.youtube.com/watch?v=n34dRQmkdAU</a:t>
            </a:r>
            <a:endParaRPr b="0" lang="ru-RU" sz="2000" spc="-1" strike="noStrike">
              <a:latin typeface="Arial"/>
            </a:endParaRPr>
          </a:p>
          <a:p>
            <a:pPr marL="514440" indent="-513720" algn="just">
              <a:lnSpc>
                <a:spcPct val="100000"/>
              </a:lnSpc>
              <a:buClr>
                <a:srgbClr val="ff0000"/>
              </a:buClr>
              <a:buFont typeface="StarSymbol"/>
              <a:buChar char="-"/>
            </a:pPr>
            <a:r>
              <a:rPr b="1" lang="ru-RU" sz="2000" spc="-1" strike="noStrike">
                <a:solidFill>
                  <a:srgbClr val="ff0000"/>
                </a:solidFill>
                <a:latin typeface="Calibri"/>
                <a:ea typeface="DejaVu Sans"/>
              </a:rPr>
              <a:t>електротравми: </a:t>
            </a:r>
            <a:r>
              <a:rPr b="1" lang="ru-RU" sz="2000" spc="-1" strike="noStrike" u="sng">
                <a:solidFill>
                  <a:srgbClr val="0000ff"/>
                </a:solidFill>
                <a:uFillTx/>
                <a:latin typeface="Calibri"/>
                <a:ea typeface="DejaVu Sans"/>
                <a:hlinkClick r:id="rId6"/>
              </a:rPr>
              <a:t>https://</a:t>
            </a:r>
            <a:r>
              <a:rPr b="1" lang="ru-RU" sz="2000" spc="-1" strike="noStrike" u="sng">
                <a:solidFill>
                  <a:srgbClr val="0000ff"/>
                </a:solidFill>
                <a:uFillTx/>
                <a:latin typeface="Calibri"/>
                <a:ea typeface="DejaVu Sans"/>
                <a:hlinkClick r:id="rId7"/>
              </a:rPr>
              <a:t>www.youtube.com/watch?v=GXqLdMk2JsE</a:t>
            </a:r>
            <a:endParaRPr b="0" lang="ru-RU" sz="2000" spc="-1" strike="noStrike">
              <a:latin typeface="Arial"/>
            </a:endParaRPr>
          </a:p>
          <a:p>
            <a:pPr marL="514440" indent="-513720" algn="just">
              <a:lnSpc>
                <a:spcPct val="100000"/>
              </a:lnSpc>
              <a:buClr>
                <a:srgbClr val="ff0000"/>
              </a:buClr>
              <a:buFont typeface="StarSymbol"/>
              <a:buChar char="-"/>
            </a:pPr>
            <a:r>
              <a:rPr b="1" lang="ru-RU" sz="2000" spc="-1" strike="noStrike">
                <a:solidFill>
                  <a:srgbClr val="ff0000"/>
                </a:solidFill>
                <a:latin typeface="Calibri"/>
                <a:ea typeface="DejaVu Sans"/>
              </a:rPr>
              <a:t>укуси: </a:t>
            </a:r>
            <a:r>
              <a:rPr b="1" lang="ru-RU" sz="2000" spc="-1" strike="noStrike" u="sng">
                <a:solidFill>
                  <a:srgbClr val="0000ff"/>
                </a:solidFill>
                <a:uFillTx/>
                <a:latin typeface="Calibri"/>
                <a:ea typeface="DejaVu Sans"/>
                <a:hlinkClick r:id="rId8"/>
              </a:rPr>
              <a:t>https://</a:t>
            </a:r>
            <a:r>
              <a:rPr b="1" lang="ru-RU" sz="2000" spc="-1" strike="noStrike" u="sng">
                <a:solidFill>
                  <a:srgbClr val="0000ff"/>
                </a:solidFill>
                <a:uFillTx/>
                <a:latin typeface="Calibri"/>
                <a:ea typeface="DejaVu Sans"/>
                <a:hlinkClick r:id="rId9"/>
              </a:rPr>
              <a:t>www.youtube.com/watch?v=SS4pCAD5rAc</a:t>
            </a:r>
            <a:endParaRPr b="0" lang="ru-RU" sz="2000" spc="-1" strike="noStrike">
              <a:latin typeface="Arial"/>
            </a:endParaRPr>
          </a:p>
          <a:p>
            <a:pPr marL="514440" indent="-513720" algn="just">
              <a:lnSpc>
                <a:spcPct val="100000"/>
              </a:lnSpc>
              <a:buClr>
                <a:srgbClr val="ff0000"/>
              </a:buClr>
              <a:buFont typeface="StarSymbol"/>
              <a:buChar char="-"/>
            </a:pPr>
            <a:r>
              <a:rPr b="1" lang="ru-RU" sz="2000" spc="-1" strike="noStrike" u="sng">
                <a:solidFill>
                  <a:srgbClr val="0000ff"/>
                </a:solidFill>
                <a:uFillTx/>
                <a:latin typeface="Calibri"/>
                <a:ea typeface="DejaVu Sans"/>
                <a:hlinkClick r:id="rId10"/>
              </a:rPr>
              <a:t>https://</a:t>
            </a:r>
            <a:r>
              <a:rPr b="1" lang="ru-RU" sz="2000" spc="-1" strike="noStrike" u="sng">
                <a:solidFill>
                  <a:srgbClr val="0000ff"/>
                </a:solidFill>
                <a:uFillTx/>
                <a:latin typeface="Calibri"/>
                <a:ea typeface="DejaVu Sans"/>
                <a:hlinkClick r:id="rId11"/>
              </a:rPr>
              <a:t>www.youtube.com/watch?v=E5tuFTfmYqQ</a:t>
            </a:r>
            <a:endParaRPr b="0" lang="ru-RU" sz="2000" spc="-1" strike="noStrike">
              <a:latin typeface="Arial"/>
            </a:endParaRPr>
          </a:p>
          <a:p>
            <a:pPr marL="514440" indent="-513720" algn="just">
              <a:lnSpc>
                <a:spcPct val="100000"/>
              </a:lnSpc>
              <a:buClr>
                <a:srgbClr val="ff0000"/>
              </a:buClr>
              <a:buFont typeface="StarSymbol"/>
              <a:buChar char="-"/>
            </a:pPr>
            <a:r>
              <a:rPr b="1" lang="ru-RU" sz="2000" spc="-1" strike="noStrike" u="sng">
                <a:solidFill>
                  <a:srgbClr val="0000ff"/>
                </a:solidFill>
                <a:uFillTx/>
                <a:latin typeface="Calibri"/>
                <a:ea typeface="DejaVu Sans"/>
                <a:hlinkClick r:id="rId12"/>
              </a:rPr>
              <a:t>https://</a:t>
            </a:r>
            <a:r>
              <a:rPr b="1" lang="ru-RU" sz="2000" spc="-1" strike="noStrike" u="sng">
                <a:solidFill>
                  <a:srgbClr val="0000ff"/>
                </a:solidFill>
                <a:uFillTx/>
                <a:latin typeface="Calibri"/>
                <a:ea typeface="DejaVu Sans"/>
                <a:hlinkClick r:id="rId13"/>
              </a:rPr>
              <a:t>www.youtube.com/watch?v=aBQN3nYnyRc</a:t>
            </a:r>
            <a:endParaRPr b="0" lang="ru-RU" sz="2000" spc="-1" strike="noStrike">
              <a:latin typeface="Arial"/>
            </a:endParaRPr>
          </a:p>
          <a:p>
            <a:pPr marL="514440" indent="-513720" algn="just">
              <a:lnSpc>
                <a:spcPct val="100000"/>
              </a:lnSpc>
              <a:buClr>
                <a:srgbClr val="ff0000"/>
              </a:buClr>
              <a:buFont typeface="StarSymbol"/>
              <a:buChar char="-"/>
            </a:pPr>
            <a:r>
              <a:rPr b="1" lang="ru-RU" sz="2000" spc="-1" strike="noStrike" u="sng">
                <a:solidFill>
                  <a:srgbClr val="0000ff"/>
                </a:solidFill>
                <a:uFillTx/>
                <a:latin typeface="Calibri"/>
                <a:ea typeface="DejaVu Sans"/>
                <a:hlinkClick r:id="rId14"/>
              </a:rPr>
              <a:t>https://</a:t>
            </a:r>
            <a:r>
              <a:rPr b="1" lang="ru-RU" sz="2000" spc="-1" strike="noStrike" u="sng">
                <a:solidFill>
                  <a:srgbClr val="0000ff"/>
                </a:solidFill>
                <a:uFillTx/>
                <a:latin typeface="Calibri"/>
                <a:ea typeface="DejaVu Sans"/>
                <a:hlinkClick r:id="rId15"/>
              </a:rPr>
              <a:t>www.youtube.com/watch?v=kmySZ5ra8kM</a:t>
            </a:r>
            <a:endParaRPr b="0" lang="ru-RU" sz="2000" spc="-1" strike="noStrike">
              <a:latin typeface="Arial"/>
            </a:endParaRPr>
          </a:p>
          <a:p>
            <a:pPr marL="514440" indent="-513720" algn="just">
              <a:lnSpc>
                <a:spcPct val="100000"/>
              </a:lnSpc>
              <a:buClr>
                <a:srgbClr val="ff0000"/>
              </a:buClr>
              <a:buFont typeface="StarSymbol"/>
              <a:buChar char="-"/>
            </a:pPr>
            <a:r>
              <a:rPr b="1" lang="ru-RU" sz="2000" spc="-1" strike="noStrike" u="sng">
                <a:solidFill>
                  <a:srgbClr val="0000ff"/>
                </a:solidFill>
                <a:uFillTx/>
                <a:latin typeface="Calibri"/>
                <a:ea typeface="DejaVu Sans"/>
                <a:hlinkClick r:id="rId16"/>
              </a:rPr>
              <a:t>https</a:t>
            </a:r>
            <a:r>
              <a:rPr b="1" lang="ru-RU" sz="2000" spc="-1" strike="noStrike" u="sng">
                <a:solidFill>
                  <a:srgbClr val="0000ff"/>
                </a:solidFill>
                <a:uFillTx/>
                <a:latin typeface="Calibri"/>
                <a:ea typeface="DejaVu Sans"/>
                <a:hlinkClick r:id="rId17"/>
              </a:rPr>
              <a:t>://</a:t>
            </a:r>
            <a:r>
              <a:rPr b="1" lang="ru-RU" sz="2000" spc="-1" strike="noStrike" u="sng">
                <a:solidFill>
                  <a:srgbClr val="0000ff"/>
                </a:solidFill>
                <a:uFillTx/>
                <a:latin typeface="Calibri"/>
                <a:ea typeface="DejaVu Sans"/>
                <a:hlinkClick r:id="rId18"/>
              </a:rPr>
              <a:t>www.youtube.com/watch?v=eYUnAbUD4-E</a:t>
            </a:r>
            <a:endParaRPr b="0" lang="ru-RU" sz="2000" spc="-1" strike="noStrike">
              <a:latin typeface="Arial"/>
            </a:endParaRPr>
          </a:p>
          <a:p>
            <a:pPr marL="514440" indent="-513720" algn="just">
              <a:lnSpc>
                <a:spcPct val="100000"/>
              </a:lnSpc>
              <a:buClr>
                <a:srgbClr val="ff0000"/>
              </a:buClr>
              <a:buFont typeface="StarSymbol"/>
              <a:buChar char="-"/>
            </a:pPr>
            <a:r>
              <a:rPr b="1" lang="ru-RU" sz="2000" spc="-1" strike="noStrike">
                <a:solidFill>
                  <a:srgbClr val="ff0000"/>
                </a:solidFill>
                <a:latin typeface="Calibri"/>
                <a:ea typeface="DejaVu Sans"/>
              </a:rPr>
              <a:t>отруєння: </a:t>
            </a:r>
            <a:endParaRPr b="0" lang="ru-RU" sz="2000" spc="-1" strike="noStrike">
              <a:latin typeface="Arial"/>
            </a:endParaRPr>
          </a:p>
          <a:p>
            <a:pPr marL="514440" indent="-513720" algn="just">
              <a:lnSpc>
                <a:spcPct val="100000"/>
              </a:lnSpc>
              <a:buClr>
                <a:srgbClr val="ff0000"/>
              </a:buClr>
              <a:buFont typeface="StarSymbol"/>
              <a:buChar char="-"/>
            </a:pPr>
            <a:r>
              <a:rPr b="1" lang="ru-RU" sz="2000" spc="-1" strike="noStrike" u="sng">
                <a:solidFill>
                  <a:srgbClr val="0000ff"/>
                </a:solidFill>
                <a:uFillTx/>
                <a:latin typeface="Calibri"/>
                <a:ea typeface="DejaVu Sans"/>
                <a:hlinkClick r:id="rId19"/>
              </a:rPr>
              <a:t>https</a:t>
            </a:r>
            <a:r>
              <a:rPr b="1" lang="ru-RU" sz="2000" spc="-1" strike="noStrike" u="sng">
                <a:solidFill>
                  <a:srgbClr val="0000ff"/>
                </a:solidFill>
                <a:uFillTx/>
                <a:latin typeface="Calibri"/>
                <a:ea typeface="DejaVu Sans"/>
                <a:hlinkClick r:id="rId20"/>
              </a:rPr>
              <a:t>://</a:t>
            </a:r>
            <a:r>
              <a:rPr b="1" lang="ru-RU" sz="2000" spc="-1" strike="noStrike" u="sng">
                <a:solidFill>
                  <a:srgbClr val="0000ff"/>
                </a:solidFill>
                <a:uFillTx/>
                <a:latin typeface="Calibri"/>
                <a:ea typeface="DejaVu Sans"/>
                <a:hlinkClick r:id="rId21"/>
              </a:rPr>
              <a:t>www.youtube.com/watch?v=a5i_iXY-MwM</a:t>
            </a:r>
            <a:endParaRPr b="0" lang="ru-RU" sz="2000" spc="-1" strike="noStrike">
              <a:latin typeface="Arial"/>
            </a:endParaRPr>
          </a:p>
          <a:p>
            <a:pPr marL="514440" indent="-513720" algn="just">
              <a:lnSpc>
                <a:spcPct val="100000"/>
              </a:lnSpc>
              <a:buClr>
                <a:srgbClr val="ff0000"/>
              </a:buClr>
              <a:buFont typeface="StarSymbol"/>
              <a:buChar char="-"/>
            </a:pPr>
            <a:r>
              <a:rPr b="1" lang="ru-RU" sz="2000" spc="-1" strike="noStrike" u="sng">
                <a:solidFill>
                  <a:srgbClr val="0000ff"/>
                </a:solidFill>
                <a:uFillTx/>
                <a:latin typeface="Calibri"/>
                <a:ea typeface="DejaVu Sans"/>
                <a:hlinkClick r:id="rId22"/>
              </a:rPr>
              <a:t>https</a:t>
            </a:r>
            <a:r>
              <a:rPr b="1" lang="ru-RU" sz="2000" spc="-1" strike="noStrike" u="sng">
                <a:solidFill>
                  <a:srgbClr val="0000ff"/>
                </a:solidFill>
                <a:uFillTx/>
                <a:latin typeface="Calibri"/>
                <a:ea typeface="DejaVu Sans"/>
                <a:hlinkClick r:id="rId23"/>
              </a:rPr>
              <a:t>://</a:t>
            </a:r>
            <a:r>
              <a:rPr b="1" lang="ru-RU" sz="2000" spc="-1" strike="noStrike" u="sng">
                <a:solidFill>
                  <a:srgbClr val="0000ff"/>
                </a:solidFill>
                <a:uFillTx/>
                <a:latin typeface="Calibri"/>
                <a:ea typeface="DejaVu Sans"/>
                <a:hlinkClick r:id="rId24"/>
              </a:rPr>
              <a:t>www.youtube.com/watch?v=2q47uMUhisY</a:t>
            </a:r>
            <a:endParaRPr b="0" lang="ru-RU" sz="2000" spc="-1" strike="noStrike">
              <a:latin typeface="Arial"/>
            </a:endParaRPr>
          </a:p>
          <a:p>
            <a:pPr marL="514440" indent="-513720" algn="just">
              <a:lnSpc>
                <a:spcPct val="100000"/>
              </a:lnSpc>
              <a:buClr>
                <a:srgbClr val="ff0000"/>
              </a:buClr>
              <a:buFont typeface="StarSymbol"/>
              <a:buChar char="-"/>
            </a:pPr>
            <a:r>
              <a:rPr b="1" lang="ru-RU" sz="2000" spc="-1" strike="noStrike" u="sng">
                <a:solidFill>
                  <a:srgbClr val="0000ff"/>
                </a:solidFill>
                <a:uFillTx/>
                <a:latin typeface="Calibri"/>
                <a:ea typeface="DejaVu Sans"/>
                <a:hlinkClick r:id="rId25"/>
              </a:rPr>
              <a:t>https://</a:t>
            </a:r>
            <a:r>
              <a:rPr b="1" lang="ru-RU" sz="2000" spc="-1" strike="noStrike" u="sng">
                <a:solidFill>
                  <a:srgbClr val="0000ff"/>
                </a:solidFill>
                <a:uFillTx/>
                <a:latin typeface="Calibri"/>
                <a:ea typeface="DejaVu Sans"/>
                <a:hlinkClick r:id="rId26"/>
              </a:rPr>
              <a:t>www.youtube.com/watch?v=93oOjk-JaFo</a:t>
            </a:r>
            <a:endParaRPr b="0" lang="ru-RU" sz="2000" spc="-1" strike="noStrike">
              <a:latin typeface="Arial"/>
            </a:endParaRPr>
          </a:p>
          <a:p>
            <a:pPr marL="514440" indent="-513720" algn="just">
              <a:lnSpc>
                <a:spcPct val="100000"/>
              </a:lnSpc>
              <a:buClr>
                <a:srgbClr val="ff0000"/>
              </a:buClr>
              <a:buFont typeface="StarSymbol"/>
              <a:buChar char="-"/>
            </a:pPr>
            <a:r>
              <a:rPr b="1" lang="ru-RU" sz="2000" spc="-1" strike="noStrike" u="sng">
                <a:solidFill>
                  <a:srgbClr val="0000ff"/>
                </a:solidFill>
                <a:uFillTx/>
                <a:latin typeface="Calibri"/>
                <a:ea typeface="DejaVu Sans"/>
                <a:hlinkClick r:id="rId27"/>
              </a:rPr>
              <a:t>https://</a:t>
            </a:r>
            <a:r>
              <a:rPr b="1" lang="ru-RU" sz="2000" spc="-1" strike="noStrike" u="sng">
                <a:solidFill>
                  <a:srgbClr val="0000ff"/>
                </a:solidFill>
                <a:uFillTx/>
                <a:latin typeface="Calibri"/>
                <a:ea typeface="DejaVu Sans"/>
                <a:hlinkClick r:id="rId28"/>
              </a:rPr>
              <a:t>www.youtube.com/watch?v=bjCa9rOtJ5A</a:t>
            </a:r>
            <a:endParaRPr b="0" lang="ru-RU" sz="2000" spc="-1" strike="noStrike">
              <a:latin typeface="Arial"/>
            </a:endParaRPr>
          </a:p>
          <a:p>
            <a:pPr marL="514440" indent="-513720" algn="just">
              <a:lnSpc>
                <a:spcPct val="100000"/>
              </a:lnSpc>
              <a:buClr>
                <a:srgbClr val="ff0000"/>
              </a:buClr>
              <a:buFont typeface="StarSymbol"/>
              <a:buChar char="-"/>
            </a:pPr>
            <a:r>
              <a:rPr b="1" lang="ru-RU" sz="2000" spc="-1" strike="noStrike" u="sng">
                <a:solidFill>
                  <a:srgbClr val="0000ff"/>
                </a:solidFill>
                <a:uFillTx/>
                <a:latin typeface="Calibri"/>
                <a:ea typeface="DejaVu Sans"/>
                <a:hlinkClick r:id="rId29"/>
              </a:rPr>
              <a:t>https://</a:t>
            </a:r>
            <a:r>
              <a:rPr b="1" lang="ru-RU" sz="2000" spc="-1" strike="noStrike" u="sng">
                <a:solidFill>
                  <a:srgbClr val="0000ff"/>
                </a:solidFill>
                <a:uFillTx/>
                <a:latin typeface="Calibri"/>
                <a:ea typeface="DejaVu Sans"/>
                <a:hlinkClick r:id="rId30"/>
              </a:rPr>
              <a:t>www.youtube.com/watch?v=Nl1nInk7A0M</a:t>
            </a:r>
            <a:endParaRPr b="0" lang="ru-RU" sz="2000" spc="-1" strike="noStrike">
              <a:latin typeface="Arial"/>
            </a:endParaRPr>
          </a:p>
          <a:p>
            <a:pPr marL="514440" indent="-513720" algn="just">
              <a:lnSpc>
                <a:spcPct val="100000"/>
              </a:lnSpc>
              <a:buClr>
                <a:srgbClr val="ff0000"/>
              </a:buClr>
              <a:buFont typeface="StarSymbol"/>
              <a:buChar char="-"/>
            </a:pPr>
            <a:r>
              <a:rPr b="1" lang="ru-RU" sz="2000" spc="-1" strike="noStrike">
                <a:solidFill>
                  <a:srgbClr val="ff0000"/>
                </a:solidFill>
                <a:latin typeface="Calibri"/>
                <a:ea typeface="DejaVu Sans"/>
              </a:rPr>
              <a:t>утоплення:  </a:t>
            </a:r>
            <a:r>
              <a:rPr b="1" lang="ru-RU" sz="2000" spc="-1" strike="noStrike" u="sng">
                <a:solidFill>
                  <a:srgbClr val="0000ff"/>
                </a:solidFill>
                <a:uFillTx/>
                <a:latin typeface="Calibri"/>
                <a:ea typeface="DejaVu Sans"/>
                <a:hlinkClick r:id="rId31"/>
              </a:rPr>
              <a:t>https://</a:t>
            </a:r>
            <a:r>
              <a:rPr b="1" lang="ru-RU" sz="2000" spc="-1" strike="noStrike" u="sng">
                <a:solidFill>
                  <a:srgbClr val="0000ff"/>
                </a:solidFill>
                <a:uFillTx/>
                <a:latin typeface="Calibri"/>
                <a:ea typeface="DejaVu Sans"/>
                <a:hlinkClick r:id="rId32"/>
              </a:rPr>
              <a:t>www.youtube.com/watch?v=tlAGHYD3j04&amp;t=10s</a:t>
            </a:r>
            <a:endParaRPr b="0" lang="ru-RU" sz="2000" spc="-1" strike="noStrike">
              <a:latin typeface="Arial"/>
            </a:endParaRPr>
          </a:p>
          <a:p>
            <a:pPr algn="just">
              <a:lnSpc>
                <a:spcPct val="100000"/>
              </a:lnSpc>
            </a:pPr>
            <a:endParaRPr b="0" lang="ru-RU" sz="2000" spc="-1" strike="noStrike">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1" name="CustomShape 1"/>
          <p:cNvSpPr/>
          <p:nvPr/>
        </p:nvSpPr>
        <p:spPr>
          <a:xfrm>
            <a:off x="457200" y="285840"/>
            <a:ext cx="8400240" cy="6214320"/>
          </a:xfrm>
          <a:prstGeom prst="rect">
            <a:avLst/>
          </a:prstGeom>
          <a:noFill/>
          <a:ln>
            <a:noFill/>
          </a:ln>
        </p:spPr>
        <p:style>
          <a:lnRef idx="0"/>
          <a:fillRef idx="0"/>
          <a:effectRef idx="0"/>
          <a:fontRef idx="minor"/>
        </p:style>
        <p:txBody>
          <a:bodyPr lIns="90000" rIns="90000" tIns="45000" bIns="45000">
            <a:normAutofit fontScale="34000"/>
          </a:bodyPr>
          <a:p>
            <a:pPr marL="343080" indent="-342360" algn="ctr">
              <a:lnSpc>
                <a:spcPct val="100000"/>
              </a:lnSpc>
              <a:spcBef>
                <a:spcPts val="680"/>
              </a:spcBef>
              <a:buClr>
                <a:srgbClr val="ff0000"/>
              </a:buClr>
              <a:buFont typeface="Arial"/>
              <a:buChar char="•"/>
            </a:pPr>
            <a:r>
              <a:rPr b="1" lang="ru-RU" sz="3400" spc="-1" strike="noStrike">
                <a:solidFill>
                  <a:srgbClr val="ff0000"/>
                </a:solidFill>
                <a:latin typeface="Calibri"/>
              </a:rPr>
              <a:t>Важкість опіків залежить від глибини і площини ушкодженої поверхні.</a:t>
            </a:r>
            <a:endParaRPr b="0" lang="ru-RU" sz="3400" spc="-1" strike="noStrike">
              <a:latin typeface="Arial"/>
            </a:endParaRPr>
          </a:p>
          <a:p>
            <a:pPr marL="343080" indent="-342360" algn="just">
              <a:lnSpc>
                <a:spcPct val="100000"/>
              </a:lnSpc>
              <a:spcBef>
                <a:spcPts val="641"/>
              </a:spcBef>
              <a:buClr>
                <a:srgbClr val="000000"/>
              </a:buClr>
              <a:buFont typeface="Arial"/>
              <a:buChar char="•"/>
            </a:pPr>
            <a:r>
              <a:rPr b="1" lang="ru-RU" sz="3200" spc="-1" strike="noStrike">
                <a:solidFill>
                  <a:srgbClr val="000000"/>
                </a:solidFill>
                <a:latin typeface="Calibri"/>
              </a:rPr>
              <a:t>Для швидкого підрахунку площі користуються </a:t>
            </a:r>
            <a:r>
              <a:rPr b="1" i="1" lang="ru-RU" sz="3200" spc="-1" strike="noStrike">
                <a:solidFill>
                  <a:srgbClr val="7030a0"/>
                </a:solidFill>
                <a:latin typeface="Calibri"/>
              </a:rPr>
              <a:t>правилом «дев'яток»</a:t>
            </a:r>
            <a:r>
              <a:rPr b="1" lang="ru-RU" sz="3200" spc="-1" strike="noStrike">
                <a:solidFill>
                  <a:srgbClr val="000000"/>
                </a:solidFill>
                <a:latin typeface="Calibri"/>
              </a:rPr>
              <a:t>, тобто по 9% поверхні тіла становлять: голова і шия; поверхня одної кінцівки; груди й живіт; задня поверхня тулуба (спина); одна нижня кінцівка (стегна), гомілка стегна; промежина - 1%. Разом це 100%.</a:t>
            </a:r>
            <a:endParaRPr b="0" lang="ru-RU" sz="3200" spc="-1" strike="noStrike">
              <a:latin typeface="Arial"/>
            </a:endParaRPr>
          </a:p>
          <a:p>
            <a:pPr marL="343080" indent="-342360" algn="just">
              <a:lnSpc>
                <a:spcPct val="100000"/>
              </a:lnSpc>
              <a:spcBef>
                <a:spcPts val="641"/>
              </a:spcBef>
              <a:buClr>
                <a:srgbClr val="000000"/>
              </a:buClr>
              <a:buFont typeface="Arial"/>
              <a:buChar char="•"/>
            </a:pPr>
            <a:r>
              <a:rPr b="1" lang="ru-RU" sz="3200" spc="-1" strike="noStrike">
                <a:solidFill>
                  <a:srgbClr val="000000"/>
                </a:solidFill>
                <a:latin typeface="Calibri"/>
              </a:rPr>
              <a:t>Для вимірювання невеликої площі опіку використовують </a:t>
            </a:r>
            <a:r>
              <a:rPr b="1" i="1" lang="ru-RU" sz="3200" spc="-1" strike="noStrike">
                <a:solidFill>
                  <a:srgbClr val="7030a0"/>
                </a:solidFill>
                <a:latin typeface="Calibri"/>
              </a:rPr>
              <a:t>правило «долоні»: </a:t>
            </a:r>
            <a:r>
              <a:rPr b="1" lang="ru-RU" sz="3200" spc="-1" strike="noStrike">
                <a:solidFill>
                  <a:srgbClr val="000000"/>
                </a:solidFill>
                <a:latin typeface="Calibri"/>
              </a:rPr>
              <a:t>площа долоні людини в середньому становить 1,0-1,2% площі його тіла.</a:t>
            </a:r>
            <a:endParaRPr b="0" lang="ru-RU" sz="3200" spc="-1" strike="noStrike">
              <a:latin typeface="Arial"/>
            </a:endParaRPr>
          </a:p>
          <a:p>
            <a:pPr marL="343080" indent="-342360" algn="just">
              <a:lnSpc>
                <a:spcPct val="100000"/>
              </a:lnSpc>
              <a:spcBef>
                <a:spcPts val="641"/>
              </a:spcBef>
              <a:buClr>
                <a:srgbClr val="000000"/>
              </a:buClr>
              <a:buFont typeface="Arial"/>
              <a:buChar char="•"/>
            </a:pPr>
            <a:r>
              <a:rPr b="1" lang="ru-RU" sz="3200" spc="-1" strike="noStrike">
                <a:solidFill>
                  <a:srgbClr val="000000"/>
                </a:solidFill>
                <a:latin typeface="Calibri"/>
              </a:rPr>
              <a:t>До </a:t>
            </a:r>
            <a:r>
              <a:rPr b="1" lang="ru-RU" sz="3200" spc="-1" strike="noStrike">
                <a:solidFill>
                  <a:srgbClr val="ff0000"/>
                </a:solidFill>
                <a:latin typeface="Calibri"/>
              </a:rPr>
              <a:t>важких опіків </a:t>
            </a:r>
            <a:r>
              <a:rPr b="1" lang="ru-RU" sz="3200" spc="-1" strike="noStrike">
                <a:solidFill>
                  <a:srgbClr val="000000"/>
                </a:solidFill>
                <a:latin typeface="Calibri"/>
              </a:rPr>
              <a:t>належать опіки II, III, IVступенів площиною ушкодження більше 20% поверхні тіла, ускладнені шоком, променевою хворобою та опіками дихальних шляхів.</a:t>
            </a:r>
            <a:endParaRPr b="0" lang="ru-RU" sz="3200" spc="-1" strike="noStrike">
              <a:latin typeface="Arial"/>
            </a:endParaRPr>
          </a:p>
          <a:p>
            <a:pPr marL="343080" indent="-342360" algn="just">
              <a:lnSpc>
                <a:spcPct val="100000"/>
              </a:lnSpc>
              <a:spcBef>
                <a:spcPts val="641"/>
              </a:spcBef>
              <a:buClr>
                <a:srgbClr val="000000"/>
              </a:buClr>
              <a:buFont typeface="Arial"/>
              <a:buChar char="•"/>
            </a:pPr>
            <a:r>
              <a:rPr b="1" lang="ru-RU" sz="3200" spc="-1" strike="noStrike">
                <a:solidFill>
                  <a:srgbClr val="000000"/>
                </a:solidFill>
                <a:latin typeface="Calibri"/>
              </a:rPr>
              <a:t>Опіки </a:t>
            </a:r>
            <a:r>
              <a:rPr b="1" lang="ru-RU" sz="3200" spc="-1" strike="noStrike">
                <a:solidFill>
                  <a:srgbClr val="ff0000"/>
                </a:solidFill>
                <a:latin typeface="Calibri"/>
              </a:rPr>
              <a:t>середньої важкості </a:t>
            </a:r>
            <a:r>
              <a:rPr b="1" lang="ru-RU" sz="3200" spc="-1" strike="noStrike">
                <a:solidFill>
                  <a:srgbClr val="000000"/>
                </a:solidFill>
                <a:latin typeface="Calibri"/>
              </a:rPr>
              <a:t>- це опіки II—ІІІ ступенів з площиною ураження 10-20% загальної площі тіла; опіки І ступеня з ушкодженням 50% поверхні тіла, але при загальному задовільному стані потерпілого.</a:t>
            </a:r>
            <a:endParaRPr b="0" lang="ru-RU" sz="3200" spc="-1" strike="noStrike">
              <a:latin typeface="Arial"/>
            </a:endParaRPr>
          </a:p>
          <a:p>
            <a:pPr marL="343080" indent="-342360" algn="just">
              <a:lnSpc>
                <a:spcPct val="100000"/>
              </a:lnSpc>
              <a:spcBef>
                <a:spcPts val="641"/>
              </a:spcBef>
              <a:buClr>
                <a:srgbClr val="000000"/>
              </a:buClr>
              <a:buFont typeface="Arial"/>
              <a:buChar char="•"/>
            </a:pPr>
            <a:r>
              <a:rPr b="1" lang="ru-RU" sz="3200" spc="-1" strike="noStrike">
                <a:solidFill>
                  <a:srgbClr val="000000"/>
                </a:solidFill>
                <a:latin typeface="Calibri"/>
              </a:rPr>
              <a:t>До </a:t>
            </a:r>
            <a:r>
              <a:rPr b="1" lang="ru-RU" sz="3200" spc="-1" strike="noStrike">
                <a:solidFill>
                  <a:srgbClr val="ff0000"/>
                </a:solidFill>
                <a:latin typeface="Calibri"/>
              </a:rPr>
              <a:t>легких опіків </a:t>
            </a:r>
            <a:r>
              <a:rPr b="1" lang="ru-RU" sz="3200" spc="-1" strike="noStrike">
                <a:solidFill>
                  <a:srgbClr val="000000"/>
                </a:solidFill>
                <a:latin typeface="Calibri"/>
              </a:rPr>
              <a:t>належать обмежені опіки III—IV ступенів; опіки II ступеня з площиною ушкодження менше 10% поверхні тіла; опіки І ступеня з площиною ушкодження менше 40% поверхні тіла.</a:t>
            </a:r>
            <a:endParaRPr b="0" lang="ru-RU" sz="3200" spc="-1" strike="noStrike">
              <a:latin typeface="Arial"/>
            </a:endParaRPr>
          </a:p>
          <a:p>
            <a:pPr marL="343080" indent="-342360">
              <a:lnSpc>
                <a:spcPct val="100000"/>
              </a:lnSpc>
              <a:spcBef>
                <a:spcPts val="641"/>
              </a:spcBef>
            </a:pPr>
            <a:endParaRPr b="0" lang="ru-RU" sz="3200" spc="-1" strike="noStrike">
              <a:latin typeface="Arial"/>
            </a:endParaRPr>
          </a:p>
        </p:txBody>
      </p:sp>
    </p:spTree>
  </p:cSld>
  <mc:AlternateContent>
    <mc:Choice Requires="p14">
      <p:transition spd="slow" p14:dur="2000"/>
    </mc:Choice>
    <mc:Fallback>
      <p:transition spd="slow"/>
    </mc:Fallback>
  </mc:AlternateContent>
</p:sld>
</file>

<file path=ppt/slides/slide7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38" name="Picture 2" descr=""/>
          <p:cNvPicPr/>
          <p:nvPr/>
        </p:nvPicPr>
        <p:blipFill>
          <a:blip r:embed="rId1"/>
          <a:srcRect l="25261" t="21491" r="25884" b="6250"/>
          <a:stretch/>
        </p:blipFill>
        <p:spPr>
          <a:xfrm>
            <a:off x="857160" y="214200"/>
            <a:ext cx="7571880" cy="6295320"/>
          </a:xfrm>
          <a:prstGeom prst="rect">
            <a:avLst/>
          </a:prstGeom>
          <a:ln w="9360">
            <a:noFill/>
          </a:ln>
        </p:spPr>
      </p:pic>
    </p:spTree>
  </p:cSld>
  <mc:AlternateContent>
    <mc:Choice Requires="p14">
      <p:transition spd="slow" p14:dur="2000"/>
    </mc:Choice>
    <mc:Fallback>
      <p:transition spd="slow"/>
    </mc:Fallback>
  </mc:AlternateContent>
</p:sld>
</file>

<file path=ppt/slides/slide7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39" name="Picture 2" descr=""/>
          <p:cNvPicPr/>
          <p:nvPr/>
        </p:nvPicPr>
        <p:blipFill>
          <a:blip r:embed="rId1"/>
          <a:srcRect l="24714" t="30281" r="25884" b="27741"/>
          <a:stretch/>
        </p:blipFill>
        <p:spPr>
          <a:xfrm>
            <a:off x="357120" y="428760"/>
            <a:ext cx="8521920" cy="4071240"/>
          </a:xfrm>
          <a:prstGeom prst="rect">
            <a:avLst/>
          </a:prstGeom>
          <a:ln w="9360">
            <a:noFill/>
          </a:ln>
        </p:spPr>
      </p:pic>
      <p:pic>
        <p:nvPicPr>
          <p:cNvPr id="240" name="Picture 3" descr=""/>
          <p:cNvPicPr/>
          <p:nvPr/>
        </p:nvPicPr>
        <p:blipFill>
          <a:blip r:embed="rId2"/>
          <a:srcRect l="24714" t="31260" r="25336" b="56073"/>
          <a:stretch/>
        </p:blipFill>
        <p:spPr>
          <a:xfrm>
            <a:off x="285840" y="4643280"/>
            <a:ext cx="8643240" cy="1234080"/>
          </a:xfrm>
          <a:prstGeom prst="rect">
            <a:avLst/>
          </a:prstGeom>
          <a:ln w="9360">
            <a:noFill/>
          </a:ln>
        </p:spPr>
      </p:pic>
    </p:spTree>
  </p:cSld>
  <mc:AlternateContent>
    <mc:Choice Requires="p14">
      <p:transition spd="slow" p14:dur="2000"/>
    </mc:Choice>
    <mc:Fallback>
      <p:transition spd="slow"/>
    </mc:Fallback>
  </mc:AlternateContent>
</p:sld>
</file>

<file path=ppt/slides/slide7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1" name="CustomShape 1"/>
          <p:cNvSpPr/>
          <p:nvPr/>
        </p:nvSpPr>
        <p:spPr>
          <a:xfrm>
            <a:off x="714240" y="2214720"/>
            <a:ext cx="7538400" cy="1443960"/>
          </a:xfrm>
          <a:prstGeom prst="rect">
            <a:avLst/>
          </a:prstGeom>
          <a:noFill/>
          <a:ln>
            <a:noFill/>
          </a:ln>
        </p:spPr>
        <p:style>
          <a:lnRef idx="0"/>
          <a:fillRef idx="0"/>
          <a:effectRef idx="0"/>
          <a:fontRef idx="minor"/>
        </p:style>
        <p:txBody>
          <a:bodyPr lIns="90000" rIns="90000" tIns="45000" bIns="45000" anchor="ctr">
            <a:noAutofit/>
          </a:bodyPr>
          <a:p>
            <a:pPr algn="ctr">
              <a:lnSpc>
                <a:spcPct val="100000"/>
              </a:lnSpc>
            </a:pPr>
            <a:r>
              <a:rPr b="1" i="1" lang="ru-RU" sz="4400" spc="-1" strike="noStrike">
                <a:solidFill>
                  <a:srgbClr val="ff0000"/>
                </a:solidFill>
                <a:latin typeface="Calibri"/>
              </a:rPr>
              <a:t>Дякую за увагу!</a:t>
            </a:r>
            <a:endParaRPr b="0" lang="ru-RU" sz="4400" spc="-1" strike="noStrike">
              <a:latin typeface="Arial"/>
            </a:endParaRPr>
          </a:p>
        </p:txBody>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52" name="Picture 2" descr=""/>
          <p:cNvPicPr/>
          <p:nvPr/>
        </p:nvPicPr>
        <p:blipFill>
          <a:blip r:embed="rId1"/>
          <a:srcRect l="15926" t="19532" r="17099" b="10157"/>
          <a:stretch/>
        </p:blipFill>
        <p:spPr>
          <a:xfrm>
            <a:off x="214200" y="500040"/>
            <a:ext cx="8714880" cy="5142960"/>
          </a:xfrm>
          <a:prstGeom prst="rect">
            <a:avLst/>
          </a:prstGeom>
          <a:ln w="9360">
            <a:noFill/>
          </a:ln>
        </p:spPr>
      </p:pic>
      <p:sp>
        <p:nvSpPr>
          <p:cNvPr id="153" name="CustomShape 1"/>
          <p:cNvSpPr/>
          <p:nvPr/>
        </p:nvSpPr>
        <p:spPr>
          <a:xfrm>
            <a:off x="3857760" y="5929200"/>
            <a:ext cx="2428200" cy="36432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ru-RU" sz="1800" spc="-1" strike="noStrike">
                <a:solidFill>
                  <a:srgbClr val="ff0000"/>
                </a:solidFill>
                <a:latin typeface="Calibri"/>
                <a:ea typeface="DejaVu Sans"/>
              </a:rPr>
              <a:t>ПРАВИЛО 9</a:t>
            </a:r>
            <a:endParaRPr b="0" lang="ru-RU" sz="1800" spc="-1" strike="noStrike">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54" name="Picture 2" descr=""/>
          <p:cNvPicPr/>
          <p:nvPr/>
        </p:nvPicPr>
        <p:blipFill>
          <a:blip r:embed="rId1"/>
          <a:srcRect l="12634" t="22470" r="17099" b="26767"/>
          <a:stretch/>
        </p:blipFill>
        <p:spPr>
          <a:xfrm>
            <a:off x="0" y="1214280"/>
            <a:ext cx="8791560" cy="3571200"/>
          </a:xfrm>
          <a:prstGeom prst="rect">
            <a:avLst/>
          </a:prstGeom>
          <a:ln w="9360">
            <a:noFill/>
          </a:ln>
        </p:spPr>
      </p:pic>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1102</TotalTime>
  <Application>LibreOffice/6.2.2.2$Windows_X86_64 LibreOffice_project/2b840030fec2aae0fd2658d8d4f9548af4e3518d</Application>
  <Words>6600</Words>
  <Paragraphs>273</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2019-04-01T20:52:18Z</dcterms:created>
  <dc:creator>hp</dc:creator>
  <dc:description/>
  <dc:language>ru-RU</dc:language>
  <cp:lastModifiedBy/>
  <dcterms:modified xsi:type="dcterms:W3CDTF">2021-05-15T07:52:37Z</dcterms:modified>
  <cp:revision>179</cp:revision>
  <dc:subject/>
  <dc:title>ОСНОВИ МЕДИЧНИХ ЗНАНЬ</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12.0000</vt:lpwstr>
  </property>
  <property fmtid="{D5CDD505-2E9C-101B-9397-08002B2CF9AE}" pid="3" name="HiddenSlides">
    <vt:i4>0</vt:i4>
  </property>
  <property fmtid="{D5CDD505-2E9C-101B-9397-08002B2CF9AE}" pid="4" name="HyperlinksChanged">
    <vt:bool>0</vt:bool>
  </property>
  <property fmtid="{D5CDD505-2E9C-101B-9397-08002B2CF9AE}" pid="5" name="LinksUpToDate">
    <vt:bool>0</vt:bool>
  </property>
  <property fmtid="{D5CDD505-2E9C-101B-9397-08002B2CF9AE}" pid="6" name="MMClips">
    <vt:i4>0</vt:i4>
  </property>
  <property fmtid="{D5CDD505-2E9C-101B-9397-08002B2CF9AE}" pid="7" name="Notes">
    <vt:i4>2</vt:i4>
  </property>
  <property fmtid="{D5CDD505-2E9C-101B-9397-08002B2CF9AE}" pid="8" name="PresentationFormat">
    <vt:lpwstr>Экран (4:3)</vt:lpwstr>
  </property>
  <property fmtid="{D5CDD505-2E9C-101B-9397-08002B2CF9AE}" pid="9" name="ScaleCrop">
    <vt:bool>0</vt:bool>
  </property>
  <property fmtid="{D5CDD505-2E9C-101B-9397-08002B2CF9AE}" pid="10" name="ShareDoc">
    <vt:bool>0</vt:bool>
  </property>
  <property fmtid="{D5CDD505-2E9C-101B-9397-08002B2CF9AE}" pid="11" name="Slides">
    <vt:i4>72</vt:i4>
  </property>
</Properties>
</file>