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265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343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717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4520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00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6483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2543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760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109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73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066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17618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8788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38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787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55114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219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123E99E-4CD4-45CA-BADA-2F53A628557C}" type="datetimeFigureOut">
              <a:rPr lang="uk-UA" smtClean="0"/>
              <a:t>10.02.2021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1BD42C8-F7F4-47FE-9239-87D1C9FB48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503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05" y="1700835"/>
            <a:ext cx="10892790" cy="1282395"/>
          </a:xfrm>
        </p:spPr>
        <p:txBody>
          <a:bodyPr>
            <a:noAutofit/>
          </a:bodyPr>
          <a:lstStyle/>
          <a:p>
            <a:r>
              <a:rPr lang="uk-UA" sz="6000" b="1" dirty="0">
                <a:latin typeface="Arial" panose="020B0604020202020204" pitchFamily="34" charset="0"/>
                <a:cs typeface="Arial" panose="020B0604020202020204" pitchFamily="34" charset="0"/>
              </a:rPr>
              <a:t>Введення в </a:t>
            </a:r>
            <a:r>
              <a:rPr lang="uk-UA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токсикологію</a:t>
            </a:r>
            <a:endParaRPr lang="uk-UA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ЛЕКЦІЯ 1</a:t>
            </a:r>
            <a:endParaRPr lang="uk-UA" sz="3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386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5214" y="755462"/>
            <a:ext cx="10363826" cy="550817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За агрегатним станом:</a:t>
            </a:r>
            <a:endParaRPr lang="uk-UA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Гази.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Пари.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Аерозолі.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Рідкі сполуки.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Тверді сполуки.</a:t>
            </a:r>
          </a:p>
          <a:p>
            <a:pPr marL="0" indent="0">
              <a:buNone/>
            </a:pP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За хімічною будовою:</a:t>
            </a:r>
            <a:endParaRPr lang="uk-UA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Органічні.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Неорганічні.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Елементоорганічні.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40131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1500" y="492572"/>
            <a:ext cx="10728960" cy="59425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За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характер</a:t>
            </a:r>
            <a:r>
              <a:rPr lang="uk-UA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ом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в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пливу на організм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П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сихотропно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наркотики (кока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н, оп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ій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), БО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(б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-зет, ЛСД);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Н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ерв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ов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о-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парал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тич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ної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карбофос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зарин);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Шкірно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резорбтивно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дихлор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тан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ртуть, м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ш’як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Загально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токсич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ної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що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провод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жуються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симптомами г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поксич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их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судо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набряку мозку,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паралич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(циан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й вод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ень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алкоголь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та йо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сурогат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Задушливої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з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симптомом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набряку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лег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ень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(оксид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нітрогену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фосген);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С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ьо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зогіної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та подразнюючої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ії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хлорп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крин, БО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пар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сильн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х кислот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 лугів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lv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7. Мутагенні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8. Канцерогенні;</a:t>
            </a:r>
          </a:p>
          <a:p>
            <a:pPr marL="0" lv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9. Впливають на репродуктивну функцію.</a:t>
            </a:r>
          </a:p>
          <a:p>
            <a:pPr marL="0" indent="0">
              <a:buNone/>
            </a:pPr>
            <a:endParaRPr lang="uk-UA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71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5790" y="629732"/>
            <a:ext cx="11018520" cy="56224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7. За 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ознакою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вибіркової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токсичност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С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ерд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цев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токсиканти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викликають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порушення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сердцевого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ритму, 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ураження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серд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цев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ого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м'яз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серд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цев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глікозиди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солі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барі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калі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Нервові токсиканти – викликають психічні порушення, параліч, кому (наркотики, фосфорорганічні сполуки, алкоголь);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Печінкові отрути – викликають ураження печінки (отруйні гриби, феноли);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Ниркові отрути – викликають ураження нирок (сполуки важких металів, щавлева кислота);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Кров'яні отрути – викликають руйнування еритроцитів, змінюють властивість гемоглобіну зв'язуватися з киснем крові (нітрит, миш'яковистий водень);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Шлунково-кишкові отрути – вражають різні відділи шлунково-кишкового тракту (сполуки важких металів, сильні кислоти і луги); </a:t>
            </a:r>
          </a:p>
          <a:p>
            <a:pPr marL="0" indent="0" algn="just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7. Легеневі отрути – вражають легені, викликають набряк легень (оксиди нітрогену).</a:t>
            </a:r>
          </a:p>
          <a:p>
            <a:pPr marL="0" indent="0">
              <a:buNone/>
            </a:pPr>
            <a:endParaRPr lang="uk-UA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106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1470" y="458282"/>
            <a:ext cx="11475720" cy="6159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8. Гігієнічна класифікація: 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 – надзвичайно токсичні;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II – високо токсичні; 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III – 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помірно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токсичні;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IV – малотоксичні.</a:t>
            </a:r>
          </a:p>
          <a:p>
            <a:pPr marL="0" indent="0">
              <a:buNone/>
            </a:pP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залежності від шляху проникнення в організм: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Інгаляційні.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Пероральні.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Ін’єкційні.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uk-UA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Перкутанні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10. За механізмом дії:</a:t>
            </a:r>
            <a:endParaRPr lang="uk-UA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Отрути, що здатні реагувати з багатьма компонентами клітин різних органів та систем.</a:t>
            </a:r>
          </a:p>
          <a:p>
            <a:pPr marL="0" indent="0">
              <a:buNone/>
            </a:pP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Отрути, що реагують тільки з певним компонентом клітини (синильна кислота).</a:t>
            </a:r>
          </a:p>
          <a:p>
            <a:pPr marL="0" indent="0">
              <a:buNone/>
            </a:pPr>
            <a:endParaRPr lang="uk-UA" cap="none" dirty="0"/>
          </a:p>
        </p:txBody>
      </p:sp>
    </p:spTree>
    <p:extLst>
      <p:ext uri="{BB962C8B-B14F-4D97-AF65-F5344CB8AC3E}">
        <p14:creationId xmlns:p14="http://schemas.microsoft.com/office/powerpoint/2010/main" val="1629138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35" y="378487"/>
            <a:ext cx="10364451" cy="775943"/>
          </a:xfrm>
        </p:spPr>
        <p:txBody>
          <a:bodyPr/>
          <a:lstStyle/>
          <a:p>
            <a:r>
              <a:rPr lang="uk-UA" b="1" cap="none" dirty="0">
                <a:latin typeface="Arial" panose="020B0604020202020204" pitchFamily="34" charset="0"/>
                <a:cs typeface="Arial" panose="020B0604020202020204" pitchFamily="34" charset="0"/>
              </a:rPr>
              <a:t>Отруєння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6634" y="1326962"/>
            <a:ext cx="10363826" cy="34241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Отруєнням або інтоксикацією </a:t>
            </a: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називають стан, що розвивається внаслідок взаємодії організму та токсиканту.</a:t>
            </a:r>
            <a:endParaRPr lang="uk-UA" sz="32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449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344197"/>
            <a:ext cx="10364451" cy="638783"/>
          </a:xfrm>
        </p:spPr>
        <p:txBody>
          <a:bodyPr/>
          <a:lstStyle/>
          <a:p>
            <a:r>
              <a:rPr lang="uk-UA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Класифікація отруєнь</a:t>
            </a:r>
            <a:r>
              <a:rPr lang="uk-UA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2464" y="982980"/>
            <a:ext cx="10847070" cy="46852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За причиною виникнення: випадкові; навмисні.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За конкретними умовами виникнення: виробничі, побутові.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Ендогенного і екзогенного походження.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За ступенем тяжкості: легкої тяжкості; середньої; важкі; вкрай важкі; смертельні. 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В залежності від тривалості взаємодії хімічної речовини і організму: гострі, 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підгострі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і хронічні отруєння.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В залежності від локалізації патологічного процесу: місцева і загальна інтоксикація.</a:t>
            </a:r>
            <a:endParaRPr lang="uk-UA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567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56624" y="789752"/>
            <a:ext cx="10363826" cy="49823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32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Періоди інтоксикації</a:t>
            </a: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457200" indent="-457200">
              <a:buAutoNum type="arabicPeriod"/>
            </a:pP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Період контакту з речовиною, </a:t>
            </a:r>
          </a:p>
          <a:p>
            <a:pPr marL="457200" indent="-457200">
              <a:buAutoNum type="arabicPeriod"/>
            </a:pP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Прихований період, </a:t>
            </a:r>
          </a:p>
          <a:p>
            <a:pPr marL="457200" indent="-457200">
              <a:buAutoNum type="arabicPeriod"/>
            </a:pP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Період розпалу захворювання, </a:t>
            </a:r>
          </a:p>
          <a:p>
            <a:pPr marL="457200" indent="-457200">
              <a:buAutoNum type="arabicPeriod"/>
            </a:pP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Період одужання. </a:t>
            </a:r>
          </a:p>
          <a:p>
            <a:pPr marL="457200" indent="-457200">
              <a:buAutoNum type="arabicPeriod"/>
            </a:pP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Період ускладнень (необов'язковий).</a:t>
            </a:r>
            <a:endParaRPr lang="uk-UA" sz="32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736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424207"/>
            <a:ext cx="10364451" cy="741653"/>
          </a:xfrm>
        </p:spPr>
        <p:txBody>
          <a:bodyPr/>
          <a:lstStyle/>
          <a:p>
            <a:r>
              <a:rPr lang="uk-UA" b="1" cap="none" dirty="0">
                <a:latin typeface="Arial" panose="020B0604020202020204" pitchFamily="34" charset="0"/>
                <a:cs typeface="Arial" panose="020B0604020202020204" pitchFamily="34" charset="0"/>
              </a:rPr>
              <a:t>Міри токсичності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5790" y="1372682"/>
            <a:ext cx="11075670" cy="5199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uk-UA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Мінімальна діюча (порогова) доза 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найменша кількість речовини, яка викликає наявні, але зворотні зміни життєдіяльності організму.</a:t>
            </a:r>
          </a:p>
          <a:p>
            <a:pPr marL="0" indent="0" algn="just">
              <a:buNone/>
            </a:pP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uk-UA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Мінімальна токсична доза 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кількість речовини, що викликає комплекс патологічних зсувів в організмі, але без летального результату.</a:t>
            </a:r>
          </a:p>
          <a:p>
            <a:pPr marL="0" indent="0" algn="just">
              <a:buNone/>
            </a:pP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uk-UA" sz="24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Летальна доза 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кількість речовини, що призводить до загибелі при відсутності лікування.</a:t>
            </a:r>
          </a:p>
          <a:p>
            <a:pPr marL="0" indent="0" algn="just">
              <a:buNone/>
            </a:pP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А) Середня (</a:t>
            </a:r>
            <a:r>
              <a:rPr lang="uk-UA" sz="24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напівлетальна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 доза (ЛД</a:t>
            </a:r>
            <a:r>
              <a:rPr lang="uk-UA" sz="24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або </a:t>
            </a:r>
            <a:r>
              <a:rPr lang="en-U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US" sz="24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доза, при введенні якої гине 50 % піддослідних.</a:t>
            </a:r>
          </a:p>
          <a:p>
            <a:pPr marL="0" indent="0" algn="just">
              <a:buNone/>
            </a:pP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Б) Абсолютна летальна доза </a:t>
            </a:r>
            <a:r>
              <a:rPr lang="uk-UA" sz="2400" cap="none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ЛД</a:t>
            </a:r>
            <a:r>
              <a:rPr lang="uk-UA" sz="24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cap="none" dirty="0">
                <a:latin typeface="Arial" panose="020B0604020202020204" pitchFamily="34" charset="0"/>
                <a:cs typeface="Arial" panose="020B0604020202020204" pitchFamily="34" charset="0"/>
              </a:rPr>
              <a:t>або </a:t>
            </a:r>
            <a:r>
              <a:rPr lang="en-US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uk-UA" sz="24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400" cap="none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400" cap="none" dirty="0">
                <a:latin typeface="Arial" panose="020B0604020202020204" pitchFamily="34" charset="0"/>
                <a:cs typeface="Arial" panose="020B0604020202020204" pitchFamily="34" charset="0"/>
              </a:rPr>
              <a:t>) – </a:t>
            </a:r>
            <a:r>
              <a:rPr lang="uk-UA" sz="2400" cap="none" dirty="0">
                <a:latin typeface="Arial" panose="020B0604020202020204" pitchFamily="34" charset="0"/>
                <a:cs typeface="Arial" panose="020B0604020202020204" pitchFamily="34" charset="0"/>
              </a:rPr>
              <a:t>доза, при введенні якої гине </a:t>
            </a:r>
            <a:r>
              <a:rPr lang="uk-UA" sz="2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uk-UA" sz="2400" cap="none" dirty="0">
                <a:latin typeface="Arial" panose="020B0604020202020204" pitchFamily="34" charset="0"/>
                <a:cs typeface="Arial" panose="020B0604020202020204" pitchFamily="34" charset="0"/>
              </a:rPr>
              <a:t>% піддослідних.</a:t>
            </a:r>
          </a:p>
          <a:p>
            <a:pPr marL="0" indent="0">
              <a:buNone/>
            </a:pPr>
            <a:endParaRPr lang="uk-UA" sz="2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954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164" y="367057"/>
            <a:ext cx="11064866" cy="855953"/>
          </a:xfrm>
        </p:spPr>
        <p:txBody>
          <a:bodyPr>
            <a:normAutofit fontScale="90000"/>
          </a:bodyPr>
          <a:lstStyle/>
          <a:p>
            <a:r>
              <a:rPr lang="uk-UA" b="1" cap="none" dirty="0">
                <a:latin typeface="Arial" panose="020B0604020202020204" pitchFamily="34" charset="0"/>
                <a:cs typeface="Arial" panose="020B0604020202020204" pitchFamily="34" charset="0"/>
              </a:rPr>
              <a:t>Залежність токсичності від фізико-хімічних властивостей сполуки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5164" y="1406972"/>
            <a:ext cx="11064866" cy="513098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Розміри молекули.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Ізомерія (геометрія молекули).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Розчинність у воді.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Розчинність у ліпідах.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Кислотно-основна природа токсиканту.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Стабільність в середовищі організму.</a:t>
            </a:r>
          </a:p>
          <a:p>
            <a:pPr marL="514350" indent="-514350">
              <a:buAutoNum type="arabicPeriod"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Хімічна активність. </a:t>
            </a:r>
            <a:endParaRPr lang="uk-UA" sz="28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6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73073"/>
          </a:xfrm>
        </p:spPr>
        <p:txBody>
          <a:bodyPr/>
          <a:lstStyle/>
          <a:p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ПЛАН</a:t>
            </a:r>
            <a:endParaRPr lang="uk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566992"/>
            <a:ext cx="10972800" cy="4250878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uk-UA" sz="4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Предмет, структура і мета токсикології.</a:t>
            </a:r>
          </a:p>
          <a:p>
            <a:pPr marL="0" lvl="0" indent="0">
              <a:buNone/>
            </a:pPr>
            <a:r>
              <a:rPr lang="uk-UA" sz="4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Класифікація шкідливих речовин.</a:t>
            </a:r>
          </a:p>
          <a:p>
            <a:pPr marL="0" lvl="0" indent="0">
              <a:buNone/>
            </a:pPr>
            <a:r>
              <a:rPr lang="uk-UA" sz="4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Отруєння.</a:t>
            </a:r>
          </a:p>
          <a:p>
            <a:pPr marL="0" lvl="0" indent="0">
              <a:buNone/>
            </a:pPr>
            <a:r>
              <a:rPr lang="uk-UA" sz="4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Міри токсичності.</a:t>
            </a:r>
          </a:p>
          <a:p>
            <a:pPr marL="0" lvl="0" indent="0">
              <a:buNone/>
            </a:pPr>
            <a:r>
              <a:rPr lang="uk-UA" sz="4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Залежність токсичності від фізико-хімічних властивостей сполуки.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350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15923"/>
          </a:xfrm>
        </p:spPr>
        <p:txBody>
          <a:bodyPr/>
          <a:lstStyle/>
          <a:p>
            <a:r>
              <a:rPr lang="uk-UA" b="1" cap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Предмет, </a:t>
            </a:r>
            <a:r>
              <a:rPr lang="uk-UA" b="1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r>
              <a:rPr lang="uk-UA" b="1" cap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uk-UA" b="1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 </a:t>
            </a:r>
            <a:r>
              <a:rPr lang="uk-UA" b="1" cap="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токсикології</a:t>
            </a:r>
            <a:endParaRPr lang="uk-U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5" y="1704152"/>
            <a:ext cx="10363826" cy="39536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Токсикологія </a:t>
            </a: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наука, що вивчає механізми шкідливої дії речовин на живі організми; закономірності патологічних процесів, що розвиваються при цьому; розробляє методи діагностики, лікування та профілактики, а також форми корисного використання токсичної дії отрути. 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5112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48064" y="1018352"/>
            <a:ext cx="10363826" cy="3424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Розділи токсикології: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uk-UA" sz="3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Токсикометрія</a:t>
            </a: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uk-UA" sz="3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Токсикодинаміка</a:t>
            </a: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uk-UA" sz="3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Токсикокінетика</a:t>
            </a: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3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06"/>
          <a:stretch/>
        </p:blipFill>
        <p:spPr>
          <a:xfrm>
            <a:off x="6129977" y="1672589"/>
            <a:ext cx="5164455" cy="35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76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77240" y="789752"/>
            <a:ext cx="10500360" cy="5336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Напрями токсикології: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Експериментальна токсикологія.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Профілактична токсикологія.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Клінічна токсикологія.</a:t>
            </a:r>
          </a:p>
          <a:p>
            <a:pPr marL="0" indent="0">
              <a:buNone/>
            </a:pPr>
            <a:r>
              <a:rPr lang="uk-UA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Промислова, сільськогосподарська, комунальна токсикологія.</a:t>
            </a:r>
            <a:endParaRPr lang="uk-UA" sz="3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080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5184" y="617220"/>
            <a:ext cx="10779116" cy="5623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32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Отрута</a:t>
            </a:r>
            <a:r>
              <a:rPr lang="uk-UA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(токсикант) – будь-яка сполука, що при дії на біологічні системи немеханічним шляхом, викликає їх пошкодження або загибель.</a:t>
            </a:r>
          </a:p>
          <a:p>
            <a:pPr marL="0" indent="0" algn="just">
              <a:buNone/>
            </a:pPr>
            <a:r>
              <a:rPr lang="ru-RU" sz="3200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Токсичність</a:t>
            </a:r>
            <a:r>
              <a:rPr lang="ru-RU" sz="32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властивість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здатність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хімічних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речовин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діючи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біологічні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немеханічним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щляхом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викликати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їх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пошкодження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загибель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стосовно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організму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людини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це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здатність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викликати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порушення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працездатності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захворювання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загибель</a:t>
            </a:r>
            <a:r>
              <a:rPr lang="ru-RU" sz="32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32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63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35" y="298477"/>
            <a:ext cx="10364451" cy="695933"/>
          </a:xfrm>
        </p:spPr>
        <p:txBody>
          <a:bodyPr/>
          <a:lstStyle/>
          <a:p>
            <a:r>
              <a:rPr lang="uk-UA" b="1" cap="none" dirty="0">
                <a:latin typeface="Arial" panose="020B0604020202020204" pitchFamily="34" charset="0"/>
                <a:cs typeface="Arial" panose="020B0604020202020204" pitchFamily="34" charset="0"/>
              </a:rPr>
              <a:t>Класифікація шкідливих речовин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6635" y="1144082"/>
            <a:ext cx="10363826" cy="4696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ru-RU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похо</a:t>
            </a: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жен</a:t>
            </a:r>
            <a:r>
              <a:rPr lang="uk-UA" sz="2800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ням</a:t>
            </a: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1.Токсикант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 природного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поход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ження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1.1.Б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олог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ого 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походження: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бактер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альн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токсин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и;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Б)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р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ослинні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отрути;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В) отрути тваринного походження.</a:t>
            </a:r>
          </a:p>
          <a:p>
            <a:pPr marL="0" indent="0">
              <a:buNone/>
            </a:pP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1.2. 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Неорган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с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полуки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1.3. Орган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ні 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полуки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неб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олог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ого п</a:t>
            </a:r>
            <a:r>
              <a:rPr lang="uk-UA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оходження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Синтетич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ні</a:t>
            </a:r>
            <a:r>
              <a:rPr lang="ru-RU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токсикант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539461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99474" y="561152"/>
            <a:ext cx="10363826" cy="49481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ru-RU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способ</a:t>
            </a:r>
            <a:r>
              <a:rPr lang="uk-UA" sz="2800" b="1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ом</a:t>
            </a:r>
            <a:r>
              <a:rPr lang="uk-UA" sz="28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використання людиною:</a:t>
            </a:r>
            <a:endParaRPr lang="uk-UA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Інгредієнти хімічного синтезу і спеціальних видів виробництв.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Пестициди. 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Ліки і косметика. 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Харчові добавки.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Палива і 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мастила. </a:t>
            </a:r>
            <a:endParaRPr lang="uk-UA" sz="28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6. Розчинники, 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барвники</a:t>
            </a: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клеї. </a:t>
            </a:r>
          </a:p>
          <a:p>
            <a:pPr marL="0" indent="0">
              <a:buNone/>
            </a:pPr>
            <a:r>
              <a:rPr lang="uk-UA" sz="28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7. Побічні продукти хімічного синтезу, домішки і відходи.</a:t>
            </a:r>
          </a:p>
          <a:p>
            <a:pPr marL="0" indent="0">
              <a:buNone/>
            </a:pP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62318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25204" y="915482"/>
            <a:ext cx="10363826" cy="493667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2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За </a:t>
            </a:r>
            <a:r>
              <a:rPr lang="ru-RU" sz="2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uk-UA" sz="2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мовами</a:t>
            </a:r>
            <a:r>
              <a:rPr lang="ru-RU" sz="2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в</a:t>
            </a:r>
            <a:r>
              <a:rPr lang="uk-UA" sz="2600" b="1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пливу:</a:t>
            </a:r>
            <a:endParaRPr lang="uk-UA" sz="26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2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Забруднювальні</a:t>
            </a: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речовини</a:t>
            </a: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довкілля</a:t>
            </a: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повітря</a:t>
            </a: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, води, грунту, </a:t>
            </a: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харчів</a:t>
            </a:r>
            <a:r>
              <a:rPr lang="ru-RU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2. Професійні (виробничі) токсиканти. </a:t>
            </a:r>
          </a:p>
          <a:p>
            <a:pPr marL="0" indent="0" algn="just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3. Побутові токсиканти. </a:t>
            </a:r>
          </a:p>
          <a:p>
            <a:pPr marL="0" indent="0" algn="just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4. Шкідливі звички і пристрасті (тютюн, алкоголь, наркотичні засоби, ліки і т. </a:t>
            </a: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д.). </a:t>
            </a:r>
            <a:endParaRPr lang="uk-UA" sz="26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5. Подразнюючі чинники за спеціальних умов дії: </a:t>
            </a:r>
          </a:p>
          <a:p>
            <a:pPr marL="0" indent="0" algn="just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А) аварійного і </a:t>
            </a:r>
            <a:r>
              <a:rPr lang="uk-UA" sz="2600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катастрофального</a:t>
            </a: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походження; </a:t>
            </a:r>
          </a:p>
          <a:p>
            <a:pPr marL="0" indent="0">
              <a:buNone/>
            </a:pPr>
            <a:r>
              <a:rPr lang="uk-UA" sz="2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Б) бойові отруйні речовини і диверсійні агенти.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510698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98</TotalTime>
  <Words>1127</Words>
  <Application>Microsoft Office PowerPoint</Application>
  <PresentationFormat>Широкоэкранный</PresentationFormat>
  <Paragraphs>117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Tw Cen MT</vt:lpstr>
      <vt:lpstr>Капля</vt:lpstr>
      <vt:lpstr>Введення в токсикологію</vt:lpstr>
      <vt:lpstr>ПЛАН</vt:lpstr>
      <vt:lpstr>Предмет, структура і мета токсикології</vt:lpstr>
      <vt:lpstr>Презентация PowerPoint</vt:lpstr>
      <vt:lpstr>Презентация PowerPoint</vt:lpstr>
      <vt:lpstr>Презентация PowerPoint</vt:lpstr>
      <vt:lpstr>Класифікація шкідливих речовин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Отруєння</vt:lpstr>
      <vt:lpstr>Класифікація отруєнь:</vt:lpstr>
      <vt:lpstr>Презентация PowerPoint</vt:lpstr>
      <vt:lpstr>Міри токсичності</vt:lpstr>
      <vt:lpstr>Залежність токсичності від фізико-хімічних властивостей сполуки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Yulia Petrusha</dc:creator>
  <cp:lastModifiedBy>Yulia Petrusha</cp:lastModifiedBy>
  <cp:revision>70</cp:revision>
  <dcterms:created xsi:type="dcterms:W3CDTF">2021-02-04T16:44:10Z</dcterms:created>
  <dcterms:modified xsi:type="dcterms:W3CDTF">2021-02-10T10:26:32Z</dcterms:modified>
</cp:coreProperties>
</file>