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1"/>
  </p:notesMasterIdLst>
  <p:sldIdLst>
    <p:sldId id="256" r:id="rId2"/>
    <p:sldId id="257" r:id="rId3"/>
    <p:sldId id="284" r:id="rId4"/>
    <p:sldId id="286" r:id="rId5"/>
    <p:sldId id="288" r:id="rId6"/>
    <p:sldId id="287" r:id="rId7"/>
    <p:sldId id="289" r:id="rId8"/>
    <p:sldId id="290" r:id="rId9"/>
    <p:sldId id="28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17BD9-FE61-420E-8F48-67DB8C42880F}" type="datetimeFigureOut">
              <a:rPr lang="ru-UA" smtClean="0"/>
              <a:t>01/24/2021</a:t>
            </a:fld>
            <a:endParaRPr lang="ru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5521F-5DF8-416B-B6FE-33876C05932B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7998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95521F-5DF8-416B-B6FE-33876C05932B}" type="slidenum">
              <a:rPr lang="ru-UA" smtClean="0"/>
              <a:t>9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7252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35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04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36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61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56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50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94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5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07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97C1-9614-4B39-974F-3B9B49849869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C6168F1-F037-49CF-9C25-A8D7A79186E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71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solutions.1c.ru/" TargetMode="External"/><Relationship Id="rId3" Type="http://schemas.openxmlformats.org/officeDocument/2006/relationships/hyperlink" Target="https://training.sap.com/" TargetMode="External"/><Relationship Id="rId7" Type="http://schemas.openxmlformats.org/officeDocument/2006/relationships/hyperlink" Target="https://enterprise.microsoft.com/ru-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alaktika.ru/" TargetMode="External"/><Relationship Id="rId5" Type="http://schemas.openxmlformats.org/officeDocument/2006/relationships/hyperlink" Target="http://www.parus.com/" TargetMode="External"/><Relationship Id="rId4" Type="http://schemas.openxmlformats.org/officeDocument/2006/relationships/hyperlink" Target="https://open.sap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1747" y="853909"/>
            <a:ext cx="6791839" cy="1762537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ДИСЦИПЛІНА ЗА ВИБОРОМ СТУДЕНТА: </a:t>
            </a:r>
            <a:br>
              <a:rPr lang="ru-RU" sz="3200" b="1" i="1" dirty="0">
                <a:solidFill>
                  <a:schemeClr val="accent2"/>
                </a:solidFill>
                <a:latin typeface="Cambria" panose="02040503050406030204" pitchFamily="18" charset="0"/>
              </a:rPr>
            </a:br>
            <a:b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</a:rPr>
              <a:t>«</a:t>
            </a:r>
            <a:r>
              <a:rPr lang="ru-RU" sz="3200" b="1" i="1" dirty="0" err="1">
                <a:solidFill>
                  <a:srgbClr val="C00000"/>
                </a:solidFill>
                <a:latin typeface="Cambria" panose="02040503050406030204" pitchFamily="18" charset="0"/>
              </a:rPr>
              <a:t>Корпоративні</a:t>
            </a:r>
            <a:r>
              <a:rPr lang="ru-RU" sz="3200" b="1" i="1" dirty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br>
              <a:rPr lang="ru-RU" sz="3200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sz="3200" b="1" i="1" dirty="0" err="1">
                <a:solidFill>
                  <a:srgbClr val="C00000"/>
                </a:solidFill>
                <a:latin typeface="Cambria" panose="02040503050406030204" pitchFamily="18" charset="0"/>
              </a:rPr>
              <a:t>інформаційні</a:t>
            </a:r>
            <a:r>
              <a:rPr lang="ru-RU" sz="3200" b="1" i="1" dirty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  <a:latin typeface="Cambria" panose="02040503050406030204" pitchFamily="18" charset="0"/>
              </a:rPr>
              <a:t>системи</a:t>
            </a:r>
            <a:r>
              <a:rPr lang="ru-RU" sz="3200" b="1" i="1" dirty="0">
                <a:solidFill>
                  <a:srgbClr val="C00000"/>
                </a:solidFill>
                <a:latin typeface="Cambria" panose="02040503050406030204" pitchFamily="18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84106" y="3731177"/>
            <a:ext cx="8000254" cy="2894706"/>
          </a:xfrm>
          <a:gradFill>
            <a:gsLst>
              <a:gs pos="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uk-UA" sz="2400" b="1" i="1" cap="none" dirty="0">
                <a:solidFill>
                  <a:schemeClr val="tx1"/>
                </a:solidFill>
                <a:latin typeface="Cambria" panose="02040503050406030204" pitchFamily="18" charset="0"/>
              </a:rPr>
              <a:t>Розробник дисципліни, лектор:</a:t>
            </a:r>
          </a:p>
          <a:p>
            <a:pPr>
              <a:spcBef>
                <a:spcPts val="0"/>
              </a:spcBef>
            </a:pPr>
            <a:r>
              <a:rPr lang="uk-UA" sz="2400" b="1" i="1" cap="none" dirty="0" err="1">
                <a:solidFill>
                  <a:srgbClr val="C00000"/>
                </a:solidFill>
                <a:latin typeface="Cambria" panose="02040503050406030204" pitchFamily="18" charset="0"/>
              </a:rPr>
              <a:t>Комазов</a:t>
            </a:r>
            <a:r>
              <a:rPr lang="uk-UA" sz="2400" b="1" i="1" cap="none" dirty="0">
                <a:solidFill>
                  <a:srgbClr val="C00000"/>
                </a:solidFill>
                <a:latin typeface="Cambria" panose="02040503050406030204" pitchFamily="18" charset="0"/>
              </a:rPr>
              <a:t> Павло Валерійович</a:t>
            </a:r>
          </a:p>
          <a:p>
            <a:pPr>
              <a:spcBef>
                <a:spcPts val="0"/>
              </a:spcBef>
            </a:pPr>
            <a:r>
              <a:rPr lang="uk-UA" sz="2400" i="1" cap="none" dirty="0" err="1">
                <a:solidFill>
                  <a:schemeClr val="tx1"/>
                </a:solidFill>
                <a:latin typeface="Cambria" panose="02040503050406030204" pitchFamily="18" charset="0"/>
              </a:rPr>
              <a:t>к.е.н</a:t>
            </a:r>
            <a:r>
              <a:rPr lang="uk-UA" sz="2400" i="1" cap="none" dirty="0">
                <a:solidFill>
                  <a:schemeClr val="tx1"/>
                </a:solidFill>
                <a:latin typeface="Cambria" panose="02040503050406030204" pitchFamily="18" charset="0"/>
              </a:rPr>
              <a:t>., доцент, доцент кафедри інформаційної економіки, підприємництва та фінансів</a:t>
            </a:r>
          </a:p>
          <a:p>
            <a:pPr>
              <a:spcBef>
                <a:spcPts val="0"/>
              </a:spcBef>
            </a:pPr>
            <a:r>
              <a:rPr lang="uk-UA" sz="2400" i="1" cap="none" dirty="0">
                <a:solidFill>
                  <a:schemeClr val="tx1"/>
                </a:solidFill>
                <a:latin typeface="Cambria" panose="02040503050406030204" pitchFamily="18" charset="0"/>
              </a:rPr>
              <a:t>ІНЖЕНЕРНИЙ НАВЧАЛЬНО-НАУКОВ</a:t>
            </a:r>
            <a:r>
              <a:rPr lang="ru-RU" sz="2400" i="1" cap="none" dirty="0">
                <a:latin typeface="Cambria" panose="02040503050406030204" pitchFamily="18" charset="0"/>
              </a:rPr>
              <a:t>ИЙ</a:t>
            </a:r>
            <a:r>
              <a:rPr lang="uk-UA" sz="2400" i="1" cap="none" dirty="0">
                <a:solidFill>
                  <a:schemeClr val="tx1"/>
                </a:solidFill>
                <a:latin typeface="Cambria" panose="02040503050406030204" pitchFamily="18" charset="0"/>
              </a:rPr>
              <a:t> ІНСТИТУТ</a:t>
            </a:r>
          </a:p>
          <a:p>
            <a:pPr>
              <a:spcBef>
                <a:spcPts val="0"/>
              </a:spcBef>
            </a:pPr>
            <a:r>
              <a:rPr lang="uk-UA" sz="2400" i="1" cap="none" dirty="0">
                <a:solidFill>
                  <a:schemeClr val="tx1"/>
                </a:solidFill>
                <a:latin typeface="Cambria" panose="02040503050406030204" pitchFamily="18" charset="0"/>
              </a:rPr>
              <a:t> ЗАПОРІЗЬКОГО НАЦІОНАЛЬНОГО УНІВЕРСИТЕТУ</a:t>
            </a:r>
          </a:p>
          <a:p>
            <a:pPr algn="l">
              <a:spcBef>
                <a:spcPts val="0"/>
              </a:spcBef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uk-UA" sz="2400" dirty="0"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ru-RU" sz="2400" dirty="0">
              <a:latin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671249-75BB-443F-8A17-1D6936F69B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70" y="232117"/>
            <a:ext cx="3420751" cy="336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46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C6FB0BB8-7B58-4245-AF72-4FBE4F69B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39" y="296594"/>
            <a:ext cx="10343858" cy="78661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2000">
                <a:schemeClr val="accent5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2400" b="1" i="1" cap="none" dirty="0" err="1">
                <a:solidFill>
                  <a:srgbClr val="C00000"/>
                </a:solidFill>
                <a:latin typeface="Cambria" panose="02040503050406030204" pitchFamily="18" charset="0"/>
              </a:rPr>
              <a:t>Комазов</a:t>
            </a:r>
            <a:r>
              <a:rPr lang="uk-UA" sz="2400" b="1" i="1" cap="none" dirty="0">
                <a:solidFill>
                  <a:srgbClr val="C00000"/>
                </a:solidFill>
                <a:latin typeface="Cambria" panose="02040503050406030204" pitchFamily="18" charset="0"/>
              </a:rPr>
              <a:t> Павло Валерійович </a:t>
            </a:r>
            <a:r>
              <a:rPr lang="uk-UA" sz="2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uk-UA" sz="2400" b="1" i="1" cap="none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наукові напрями досліджень, практичний досвід, досвід науково – педагогічної діяльності</a:t>
            </a:r>
            <a:endParaRPr lang="ru-UA" sz="2400" b="1" i="1" cap="none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CC3D2C69-7154-4132-B0AE-DE100137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083212"/>
            <a:ext cx="11240085" cy="529792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2000">
                <a:schemeClr val="accent5">
                  <a:lumMod val="60000"/>
                  <a:lumOff val="40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32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Наукові напрями досліджень: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500" i="1" dirty="0" err="1">
                <a:latin typeface="Cambria" panose="02040503050406030204" pitchFamily="18" charset="0"/>
              </a:rPr>
              <a:t>управління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ринковою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вартістю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підприємства</a:t>
            </a:r>
            <a:r>
              <a:rPr lang="ru-RU" sz="2500" i="1" dirty="0">
                <a:latin typeface="Cambria" panose="02040503050406030204" pitchFamily="18" charset="0"/>
              </a:rPr>
              <a:t>;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500" i="1" dirty="0" err="1">
                <a:latin typeface="Cambria" panose="02040503050406030204" pitchFamily="18" charset="0"/>
              </a:rPr>
              <a:t>економіко-математичні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методи</a:t>
            </a:r>
            <a:r>
              <a:rPr lang="ru-RU" sz="2500" i="1" dirty="0">
                <a:latin typeface="Cambria" panose="02040503050406030204" pitchFamily="18" charset="0"/>
              </a:rPr>
              <a:t> та </a:t>
            </a:r>
            <a:r>
              <a:rPr lang="ru-RU" sz="2500" i="1" dirty="0" err="1">
                <a:latin typeface="Cambria" panose="02040503050406030204" pitchFamily="18" charset="0"/>
              </a:rPr>
              <a:t>моделі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прогнозування</a:t>
            </a:r>
            <a:r>
              <a:rPr lang="ru-RU" sz="2500" i="1" dirty="0">
                <a:latin typeface="Cambria" panose="02040503050406030204" pitchFamily="18" charset="0"/>
              </a:rPr>
              <a:t> в </a:t>
            </a:r>
            <a:r>
              <a:rPr lang="ru-RU" sz="2500" i="1" dirty="0" err="1">
                <a:latin typeface="Cambria" panose="02040503050406030204" pitchFamily="18" charset="0"/>
              </a:rPr>
              <a:t>системі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управління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економічним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об'єктом</a:t>
            </a:r>
            <a:r>
              <a:rPr lang="ru-RU" sz="2500" i="1" dirty="0">
                <a:latin typeface="Cambria" panose="02040503050406030204" pitchFamily="18" charset="0"/>
              </a:rPr>
              <a:t>;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500" i="1" dirty="0" err="1">
                <a:latin typeface="Cambria" panose="02040503050406030204" pitchFamily="18" charset="0"/>
              </a:rPr>
              <a:t>методи</a:t>
            </a:r>
            <a:r>
              <a:rPr lang="ru-RU" sz="2500" i="1" dirty="0">
                <a:latin typeface="Cambria" panose="02040503050406030204" pitchFamily="18" charset="0"/>
              </a:rPr>
              <a:t> та </a:t>
            </a:r>
            <a:r>
              <a:rPr lang="ru-RU" sz="2500" i="1" dirty="0" err="1">
                <a:latin typeface="Cambria" panose="02040503050406030204" pitchFamily="18" charset="0"/>
              </a:rPr>
              <a:t>моделі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ідентифікації</a:t>
            </a:r>
            <a:r>
              <a:rPr lang="ru-RU" sz="2500" i="1" dirty="0">
                <a:latin typeface="Cambria" panose="02040503050406030204" pitchFamily="18" charset="0"/>
              </a:rPr>
              <a:t> та </a:t>
            </a:r>
            <a:r>
              <a:rPr lang="ru-RU" sz="2500" i="1" dirty="0" err="1">
                <a:latin typeface="Cambria" panose="02040503050406030204" pitchFamily="18" charset="0"/>
              </a:rPr>
              <a:t>управління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фінансовим</a:t>
            </a:r>
            <a:r>
              <a:rPr lang="ru-RU" sz="2500" i="1" dirty="0">
                <a:latin typeface="Cambria" panose="02040503050406030204" pitchFamily="18" charset="0"/>
              </a:rPr>
              <a:t> станом </a:t>
            </a:r>
            <a:r>
              <a:rPr lang="ru-RU" sz="2500" i="1" dirty="0" err="1">
                <a:latin typeface="Cambria" panose="02040503050406030204" pitchFamily="18" charset="0"/>
              </a:rPr>
              <a:t>підприємства</a:t>
            </a:r>
            <a:r>
              <a:rPr lang="ru-RU" sz="2500" i="1" dirty="0">
                <a:latin typeface="Cambria" panose="02040503050406030204" pitchFamily="18" charset="0"/>
              </a:rPr>
              <a:t>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500" i="1" dirty="0">
                <a:latin typeface="Cambria" panose="02040503050406030204" pitchFamily="18" charset="0"/>
              </a:rPr>
              <a:t>Тема </a:t>
            </a:r>
            <a:r>
              <a:rPr lang="ru-RU" sz="2500" i="1" dirty="0" err="1">
                <a:latin typeface="Cambria" panose="02040503050406030204" pitchFamily="18" charset="0"/>
              </a:rPr>
              <a:t>дисертації</a:t>
            </a:r>
            <a:r>
              <a:rPr lang="ru-RU" sz="2500" i="1" dirty="0">
                <a:latin typeface="Cambria" panose="02040503050406030204" pitchFamily="18" charset="0"/>
              </a:rPr>
              <a:t>: «</a:t>
            </a:r>
            <a:r>
              <a:rPr lang="ru-RU" sz="2500" i="1" dirty="0" err="1">
                <a:latin typeface="Cambria" panose="02040503050406030204" pitchFamily="18" charset="0"/>
              </a:rPr>
              <a:t>Моделювання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процесів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управління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вартістю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підприємства</a:t>
            </a:r>
            <a:r>
              <a:rPr lang="ru-RU" sz="2500" i="1" dirty="0">
                <a:latin typeface="Cambria" panose="02040503050406030204" pitchFamily="18" charset="0"/>
              </a:rPr>
              <a:t> в </a:t>
            </a:r>
            <a:r>
              <a:rPr lang="ru-RU" sz="2500" i="1" dirty="0" err="1">
                <a:latin typeface="Cambria" panose="02040503050406030204" pitchFamily="18" charset="0"/>
              </a:rPr>
              <a:t>умовах</a:t>
            </a:r>
            <a:r>
              <a:rPr lang="ru-RU" sz="2500" i="1" dirty="0">
                <a:latin typeface="Cambria" panose="02040503050406030204" pitchFamily="18" charset="0"/>
              </a:rPr>
              <a:t> ринку» </a:t>
            </a:r>
            <a:r>
              <a:rPr lang="ru-RU" sz="2500" i="1" dirty="0" err="1">
                <a:latin typeface="Cambria" panose="02040503050406030204" pitchFamily="18" charset="0"/>
              </a:rPr>
              <a:t>зі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спеціальності</a:t>
            </a:r>
            <a:r>
              <a:rPr lang="ru-RU" sz="2500" i="1" dirty="0">
                <a:latin typeface="Cambria" panose="02040503050406030204" pitchFamily="18" charset="0"/>
              </a:rPr>
              <a:t> 08.00.11 – </a:t>
            </a:r>
            <a:r>
              <a:rPr lang="ru-RU" sz="2500" i="1" dirty="0" err="1">
                <a:latin typeface="Cambria" panose="02040503050406030204" pitchFamily="18" charset="0"/>
              </a:rPr>
              <a:t>математичні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методи</a:t>
            </a:r>
            <a:r>
              <a:rPr lang="ru-RU" sz="2500" i="1" dirty="0">
                <a:latin typeface="Cambria" panose="02040503050406030204" pitchFamily="18" charset="0"/>
              </a:rPr>
              <a:t>, </a:t>
            </a:r>
            <a:r>
              <a:rPr lang="ru-RU" sz="2500" i="1" dirty="0" err="1">
                <a:latin typeface="Cambria" panose="02040503050406030204" pitchFamily="18" charset="0"/>
              </a:rPr>
              <a:t>моделі</a:t>
            </a:r>
            <a:r>
              <a:rPr lang="ru-RU" sz="2500" i="1" dirty="0">
                <a:latin typeface="Cambria" panose="02040503050406030204" pitchFamily="18" charset="0"/>
              </a:rPr>
              <a:t> та </a:t>
            </a:r>
            <a:r>
              <a:rPr lang="ru-RU" sz="2500" i="1" dirty="0" err="1">
                <a:latin typeface="Cambria" panose="02040503050406030204" pitchFamily="18" charset="0"/>
              </a:rPr>
              <a:t>інформаційні</a:t>
            </a:r>
            <a:r>
              <a:rPr lang="ru-RU" sz="2500" i="1" dirty="0">
                <a:latin typeface="Cambria" panose="02040503050406030204" pitchFamily="18" charset="0"/>
              </a:rPr>
              <a:t> </a:t>
            </a:r>
            <a:r>
              <a:rPr lang="ru-RU" sz="2500" i="1" dirty="0" err="1">
                <a:latin typeface="Cambria" panose="02040503050406030204" pitchFamily="18" charset="0"/>
              </a:rPr>
              <a:t>технології</a:t>
            </a:r>
            <a:r>
              <a:rPr lang="ru-RU" sz="2500" i="1" dirty="0">
                <a:latin typeface="Cambria" panose="02040503050406030204" pitchFamily="18" charset="0"/>
              </a:rPr>
              <a:t> в </a:t>
            </a:r>
            <a:r>
              <a:rPr lang="ru-RU" sz="2500" i="1" dirty="0" err="1">
                <a:latin typeface="Cambria" panose="02040503050406030204" pitchFamily="18" charset="0"/>
              </a:rPr>
              <a:t>економіці</a:t>
            </a:r>
            <a:r>
              <a:rPr lang="ru-RU" sz="2500" i="1" dirty="0">
                <a:latin typeface="Cambria" panose="02040503050406030204" pitchFamily="18" charset="0"/>
              </a:rPr>
              <a:t>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5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Досвід роботи: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Стаж роботи у закладах вищої освіти України 27 років - Запорізька державна інженерна академія, Запорізький інститут економіки та інформаційних технологій (директор ліцею ЗІЕІТ), Класичний приватний університет, Запорізький національний університет</a:t>
            </a:r>
            <a:r>
              <a:rPr lang="en-US" sz="2500" i="1" dirty="0">
                <a:solidFill>
                  <a:schemeClr val="tx1"/>
                </a:solidFill>
                <a:latin typeface="Cambria" panose="02040503050406030204" pitchFamily="18" charset="0"/>
              </a:rPr>
              <a:t>;</a:t>
            </a:r>
            <a:endParaRPr lang="uk-UA" sz="25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5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досвід</a:t>
            </a:r>
            <a:r>
              <a:rPr lang="ru-RU" sz="25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5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практичної</a:t>
            </a:r>
            <a:r>
              <a:rPr lang="ru-RU" sz="25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ru-RU" sz="25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роботи</a:t>
            </a:r>
            <a:r>
              <a:rPr lang="ru-RU" sz="25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в </a:t>
            </a:r>
            <a:r>
              <a:rPr lang="ru-RU" sz="25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комерційній</a:t>
            </a:r>
            <a:r>
              <a:rPr lang="ru-RU" sz="25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5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торгівлі</a:t>
            </a:r>
            <a:r>
              <a:rPr lang="ru-RU" sz="25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10 </a:t>
            </a:r>
            <a:r>
              <a:rPr lang="ru-RU" sz="2500" i="1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років</a:t>
            </a:r>
            <a:r>
              <a:rPr lang="uk-UA" sz="25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UA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189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1"/>
            <a:ext cx="9505052" cy="698426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400" b="1" dirty="0">
                <a:latin typeface="Cambria" panose="02040503050406030204" pitchFamily="18" charset="0"/>
                <a:ea typeface="Cambria" panose="02040503050406030204" pitchFamily="18" charset="0"/>
              </a:rPr>
              <a:t>Структура дисципліни</a:t>
            </a:r>
            <a:br>
              <a:rPr lang="uk-UA" sz="24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 та перспективи розвитку інформаційних систем керування бізнесом</a:t>
            </a:r>
            <a:br>
              <a:rPr lang="ru-UA" sz="24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218" y="1311813"/>
            <a:ext cx="10414861" cy="1275939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Сутність корпоративних інформаційних систем, побудованих на основі концепції планування матеріальних ресурсів (MRP) і планування виробничих ресурсів (MRPІІ).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Корпоративні інформаційні системи, побудовані відповідно до концепції планування ресурсів підприємства (ERP) і концепції, орієнтованої на кінцевого споживача (CSRP).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89B8001-CC5E-4F1B-A807-8B3DA5C0855F}"/>
              </a:ext>
            </a:extLst>
          </p:cNvPr>
          <p:cNvSpPr txBox="1">
            <a:spLocks/>
          </p:cNvSpPr>
          <p:nvPr/>
        </p:nvSpPr>
        <p:spPr>
          <a:xfrm>
            <a:off x="825122" y="2765708"/>
            <a:ext cx="9505052" cy="407260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Архітектура корпоративних інформаційних систем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id="{D1C26B5F-093D-41AF-8467-74FFA7618C25}"/>
              </a:ext>
            </a:extLst>
          </p:cNvPr>
          <p:cNvSpPr txBox="1">
            <a:spLocks/>
          </p:cNvSpPr>
          <p:nvPr/>
        </p:nvSpPr>
        <p:spPr>
          <a:xfrm>
            <a:off x="370217" y="3635092"/>
            <a:ext cx="10414861" cy="2345787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Бізнес-архітектура та інформаційна архітектура в корпоративних інформаційних системах.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Файл-серверні і клієнт-серверні технології доступу до даних. Моделі архітектури клієнт-сервер і їх загальна характеристика.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Програмне забезпечення моделей КІС.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0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0"/>
            <a:ext cx="9505052" cy="44169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Базисна технологія КІС</a:t>
            </a: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218" y="991773"/>
            <a:ext cx="10414861" cy="1595979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 базисної технології та її особливості.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Технологія доступу, зберігання та адміністрування даних у КІС.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електронного документообігу та інтелектуального аналізу в КІС.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Технологія створення складних систем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89B8001-CC5E-4F1B-A807-8B3DA5C0855F}"/>
              </a:ext>
            </a:extLst>
          </p:cNvPr>
          <p:cNvSpPr txBox="1">
            <a:spLocks/>
          </p:cNvSpPr>
          <p:nvPr/>
        </p:nvSpPr>
        <p:spPr>
          <a:xfrm>
            <a:off x="825122" y="2765708"/>
            <a:ext cx="9505052" cy="457200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Тиражування даних у корпоративних інформаційних системах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id="{D1C26B5F-093D-41AF-8467-74FFA7618C25}"/>
              </a:ext>
            </a:extLst>
          </p:cNvPr>
          <p:cNvSpPr txBox="1">
            <a:spLocks/>
          </p:cNvSpPr>
          <p:nvPr/>
        </p:nvSpPr>
        <p:spPr>
          <a:xfrm>
            <a:off x="370217" y="3400864"/>
            <a:ext cx="10414861" cy="2580015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Бази та сховища даних.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Технології резервного копіювання: рейд, кластер.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Електронний документообіг. Електронний цифровий підпис.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Розмежування прав доступу до даних: ролі та інтерфейси.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74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1"/>
            <a:ext cx="9505052" cy="44169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Корпоративні сховища даних</a:t>
            </a: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218" y="1143001"/>
            <a:ext cx="10414861" cy="1444752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Сховища даних для обміну інформацією між різними ІС у корпорації.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Адміністрування сховищ даних. </a:t>
            </a:r>
          </a:p>
          <a:p>
            <a:pPr marR="0" algn="l"/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Технології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OLAP та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Data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Mining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Метадані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89B8001-CC5E-4F1B-A807-8B3DA5C0855F}"/>
              </a:ext>
            </a:extLst>
          </p:cNvPr>
          <p:cNvSpPr txBox="1">
            <a:spLocks/>
          </p:cNvSpPr>
          <p:nvPr/>
        </p:nvSpPr>
        <p:spPr>
          <a:xfrm>
            <a:off x="825122" y="2765708"/>
            <a:ext cx="9505052" cy="407260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Реалізація промислової логістики в КІС</a:t>
            </a: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id="{D1C26B5F-093D-41AF-8467-74FFA7618C25}"/>
              </a:ext>
            </a:extLst>
          </p:cNvPr>
          <p:cNvSpPr txBox="1">
            <a:spLocks/>
          </p:cNvSpPr>
          <p:nvPr/>
        </p:nvSpPr>
        <p:spPr>
          <a:xfrm>
            <a:off x="370217" y="3635093"/>
            <a:ext cx="10414861" cy="2198780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 логістики як основи організаційно-економічної стійкості підприємства. </a:t>
            </a:r>
          </a:p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Компоненти логістики. Показники організаційно-економічної стійкості підприємства. </a:t>
            </a:r>
          </a:p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Класифікація логістичних процесів і їх характеристика. </a:t>
            </a:r>
          </a:p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Методи й моделі управління логістичними процесами.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919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1"/>
            <a:ext cx="9505052" cy="44169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Контролінг у КІС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uk-UA" sz="1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218" y="1143001"/>
            <a:ext cx="10414861" cy="1444752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Поняття контролінгу як інструменту управління підприємством. Контролінг напрямів діяльності КІС. Контролінг маркетингу.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Контролінг забезпечення ресурсами.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Контролінг у сфері логістики та інші види контролінгу.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89B8001-CC5E-4F1B-A807-8B3DA5C0855F}"/>
              </a:ext>
            </a:extLst>
          </p:cNvPr>
          <p:cNvSpPr txBox="1">
            <a:spLocks/>
          </p:cNvSpPr>
          <p:nvPr/>
        </p:nvSpPr>
        <p:spPr>
          <a:xfrm>
            <a:off x="825122" y="2765708"/>
            <a:ext cx="9505052" cy="407260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Управління матеріальними потоками корпорації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id="{D1C26B5F-093D-41AF-8467-74FFA7618C25}"/>
              </a:ext>
            </a:extLst>
          </p:cNvPr>
          <p:cNvSpPr txBox="1">
            <a:spLocks/>
          </p:cNvSpPr>
          <p:nvPr/>
        </p:nvSpPr>
        <p:spPr>
          <a:xfrm>
            <a:off x="370217" y="3635092"/>
            <a:ext cx="10414861" cy="2079907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Загальна характеристика підсистеми управління матеріальними потоками (УМП).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і функції підсистеми УМП. Склад і характеристика основних завдань підсистеми.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Методи прогнозування і планування потреби в матеріалах, розрахунок оптимального розміру партії матеріалів.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Інформаційна база підсистеми УМП.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Алгоритми і технологія автоматизованого розв`язання задач з планування потреби в матеріалах і закупки матеріалів, управління запасами, оцінки запасів, контролю рахунків і управління складами.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719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1"/>
            <a:ext cx="9505052" cy="44169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Організація обліку і звітності в КІС</a:t>
            </a: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218" y="1143000"/>
            <a:ext cx="10414861" cy="1622707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85000" lnSpcReduction="20000"/>
          </a:bodyPr>
          <a:lstStyle/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Модулі обліку і звітності у КІС та їх загальна характеристика. Характеристика основних завдань з обліку фінансів.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Алгоритми і технологія автоматизованого розв`язання задач з обліку витрат на виробництво. Фінансовий менеджмент.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Загальна характеристика завдань з управління фінансовими операціями, ринковим ризиком і обліку фінансових коштів.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Характеристика підсистеми управлінського обліку і її складових елементів. Автоматизоване розв`язання основних задач з управлінського обліку.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89B8001-CC5E-4F1B-A807-8B3DA5C0855F}"/>
              </a:ext>
            </a:extLst>
          </p:cNvPr>
          <p:cNvSpPr txBox="1">
            <a:spLocks/>
          </p:cNvSpPr>
          <p:nvPr/>
        </p:nvSpPr>
        <p:spPr>
          <a:xfrm>
            <a:off x="825122" y="2765708"/>
            <a:ext cx="9505052" cy="407260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Управління персоналом у КІС</a:t>
            </a: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id="{D1C26B5F-093D-41AF-8467-74FFA7618C25}"/>
              </a:ext>
            </a:extLst>
          </p:cNvPr>
          <p:cNvSpPr txBox="1">
            <a:spLocks/>
          </p:cNvSpPr>
          <p:nvPr/>
        </p:nvSpPr>
        <p:spPr>
          <a:xfrm>
            <a:off x="370217" y="3635092"/>
            <a:ext cx="10414861" cy="2345787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Інформаційне забезпечення підсистеми управління персоналом. </a:t>
            </a:r>
          </a:p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Алгоритми і технологія автоматизованого розв`язання основних задач з планування потреби в персоналі й витрат на його утримання, обліку наявності та руху персоналу, використання робочого часу, розрахунку заробітної плати, управління винагородами, пільгами для працівників та витратами на відрядження.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252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35431"/>
            <a:ext cx="9505052" cy="441690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Телекомунікаційні процеси в КІС</a:t>
            </a: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B7FA532-FEF8-4DDD-A7AC-A89196B97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218" y="1143000"/>
            <a:ext cx="10414861" cy="1622707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Взаємодія компонентів КІС в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інтранет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 інтернет.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 інформаційно-телекомунікаційних технологій в економіці. </a:t>
            </a:r>
          </a:p>
          <a:p>
            <a:pPr marR="0"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Програмне мережеве забезпечення.</a:t>
            </a: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89B8001-CC5E-4F1B-A807-8B3DA5C0855F}"/>
              </a:ext>
            </a:extLst>
          </p:cNvPr>
          <p:cNvSpPr txBox="1">
            <a:spLocks/>
          </p:cNvSpPr>
          <p:nvPr/>
        </p:nvSpPr>
        <p:spPr>
          <a:xfrm>
            <a:off x="825122" y="2765708"/>
            <a:ext cx="9505052" cy="407260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ERP-системи, що функціонують на території України</a:t>
            </a:r>
            <a:endParaRPr lang="uk-UA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бъект 4">
            <a:extLst>
              <a:ext uri="{FF2B5EF4-FFF2-40B4-BE49-F238E27FC236}">
                <a16:creationId xmlns:a16="http://schemas.microsoft.com/office/drawing/2014/main" id="{D1C26B5F-093D-41AF-8467-74FFA7618C25}"/>
              </a:ext>
            </a:extLst>
          </p:cNvPr>
          <p:cNvSpPr txBox="1">
            <a:spLocks/>
          </p:cNvSpPr>
          <p:nvPr/>
        </p:nvSpPr>
        <p:spPr>
          <a:xfrm>
            <a:off x="370217" y="3635092"/>
            <a:ext cx="10414861" cy="2345787"/>
          </a:xfrm>
          <a:prstGeom prst="rect">
            <a:avLst/>
          </a:prstGeo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КІС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SAP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/4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HANA, SAP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ByDesign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SAP ERP, SAP 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/3.</a:t>
            </a:r>
          </a:p>
          <a:p>
            <a:pPr algn="l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Галактика,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Інталев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MS Dynamics ERP, IT-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Парус-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Предприятие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OneBox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DeloPro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HansaWorld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Универсал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GrossBee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021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445" y="729064"/>
            <a:ext cx="8596668" cy="705841"/>
          </a:xfrm>
          <a:gradFill>
            <a:gsLst>
              <a:gs pos="58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2800" b="1" i="1" dirty="0">
                <a:latin typeface="Cambria" panose="02040503050406030204" pitchFamily="18" charset="0"/>
              </a:rPr>
              <a:t>БАЗОВІ ІНФОРМАЦІЙНІ РЕСУРСИ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2A00236-BCC9-42EF-9462-2C347B8E7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34905"/>
            <a:ext cx="10100606" cy="5212783"/>
          </a:xfrm>
          <a:gradFill>
            <a:gsLst>
              <a:gs pos="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77500" lnSpcReduction="200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Карабутов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Н.Н. Метод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 построения и анализа информационного обеспечения в корпоративных системах. Введение в анализ данных: учеб. пособие / Н.Н.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Карабутов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Сиб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гос.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индустр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Ун-т. – Новокузнецк; Изд. центр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СибГИУ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2011. – 377 с.*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Корпоративные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информационные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конспект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лекций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/ В.П. Яковлев;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СПбГТУРП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– СПб., 2015. − 117 с.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Новикова Г.М. Корпоративные информационные системы: Учеб. пособие. – М.: РУДН, 2008. – 94 с.*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Олейник П. П. Корпоративные информационные системы: Учебник для вузов. Стандарт третьего поколения. – СПб.: Питер, 2012. – 176 с.*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Сатунина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А. Е. Управление проектом корпоративной информационной системы предприятия: учеб. пособие / А.Е.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Сатунина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Л.А. Сысоева. – М.: Финансы и статистика; ИНФРА-М, 2009. – 352 с.</a:t>
            </a:r>
          </a:p>
          <a:p>
            <a:pPr algn="just">
              <a:lnSpc>
                <a:spcPct val="150000"/>
              </a:lnSpc>
            </a:pP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Інтернет-джерела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13"/>
            </a:pPr>
            <a:r>
              <a:rPr lang="uk-UA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https://training.sap.com</a:t>
            </a:r>
            <a:endParaRPr lang="uk-UA" sz="1800" u="sng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13"/>
            </a:pPr>
            <a:r>
              <a:rPr lang="uk-UA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https://open.sap.com/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13"/>
            </a:pPr>
            <a:r>
              <a:rPr lang="uk-UA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http://www.parus.com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13"/>
            </a:pPr>
            <a:r>
              <a:rPr lang="uk-UA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https://www.galaktika.ru/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13"/>
            </a:pPr>
            <a:r>
              <a:rPr lang="uk-UA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7"/>
              </a:rPr>
              <a:t>https://enterprise.microsoft.com/ru-ru/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13"/>
            </a:pPr>
            <a:r>
              <a:rPr lang="en-US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http</a:t>
            </a:r>
            <a:r>
              <a:rPr lang="ru-RU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://</a:t>
            </a:r>
            <a:r>
              <a:rPr lang="en-US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solutions</a:t>
            </a:r>
            <a:r>
              <a:rPr lang="ru-RU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.1</a:t>
            </a:r>
            <a:r>
              <a:rPr lang="en-US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c</a:t>
            </a:r>
            <a:r>
              <a:rPr lang="ru-RU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.</a:t>
            </a:r>
            <a:r>
              <a:rPr lang="en-US" sz="1800" u="sng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ru</a:t>
            </a:r>
            <a:r>
              <a:rPr lang="ru-RU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/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13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http://www.intalev.ua/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buFont typeface="Wingdings 3" charset="2"/>
              <a:buAutoNum type="arabicPeriod"/>
            </a:pPr>
            <a:endParaRPr lang="ru-RU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spcBef>
                <a:spcPts val="0"/>
              </a:spcBef>
              <a:buFont typeface="Wingdings 3" charset="2"/>
              <a:buAutoNum type="arabicPeriod"/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spcBef>
                <a:spcPts val="0"/>
              </a:spcBef>
              <a:buFont typeface="Wingdings 3" charset="2"/>
              <a:buAutoNum type="arabicPeriod"/>
            </a:pPr>
            <a:endParaRPr lang="ru-UA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spcBef>
                <a:spcPts val="0"/>
              </a:spcBef>
              <a:buAutoNum type="arabicPeriod"/>
            </a:pPr>
            <a:endParaRPr lang="ru-UA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uk-UA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325839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1458</TotalTime>
  <Words>933</Words>
  <Application>Microsoft Office PowerPoint</Application>
  <PresentationFormat>Широкоэкранный</PresentationFormat>
  <Paragraphs>133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Cambria</vt:lpstr>
      <vt:lpstr>Gill Sans MT</vt:lpstr>
      <vt:lpstr>Tahoma</vt:lpstr>
      <vt:lpstr>Times New Roman</vt:lpstr>
      <vt:lpstr>Wingdings</vt:lpstr>
      <vt:lpstr>Wingdings 3</vt:lpstr>
      <vt:lpstr>Галерея</vt:lpstr>
      <vt:lpstr>ДИСЦИПЛІНА ЗА ВИБОРОМ СТУДЕНТА:   «Корпоративні  інформаційні системи»</vt:lpstr>
      <vt:lpstr>Комазов Павло Валерійович – наукові напрями досліджень, практичний досвід, досвід науково – педагогічної діяльності</vt:lpstr>
      <vt:lpstr>Структура дисципліни Стан та перспективи розвитку інформаційних систем керування бізнесом </vt:lpstr>
      <vt:lpstr>Базисна технологія КІС</vt:lpstr>
      <vt:lpstr>Корпоративні сховища даних</vt:lpstr>
      <vt:lpstr>Контролінг у КІС </vt:lpstr>
      <vt:lpstr>Організація обліку і звітності в КІС</vt:lpstr>
      <vt:lpstr>Телекомунікаційні процеси в КІС</vt:lpstr>
      <vt:lpstr>БАЗОВІ ІНФОРМАЦІЙНІ РЕСУРСИ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ПІДПРИЄМНИЦЬКІ РИЗИКИ ВТРАТИ ФІНАНСОВОЇ БЕЗПЕКИ ПРОМИСЛОВИМИ ПІДПРИЄМСТВАМИ УКРАЇНИ </dc:title>
  <dc:creator>Buh</dc:creator>
  <cp:lastModifiedBy>P</cp:lastModifiedBy>
  <cp:revision>120</cp:revision>
  <dcterms:created xsi:type="dcterms:W3CDTF">2019-11-02T14:16:53Z</dcterms:created>
  <dcterms:modified xsi:type="dcterms:W3CDTF">2021-01-24T18:30:53Z</dcterms:modified>
</cp:coreProperties>
</file>