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58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62" autoAdjust="0"/>
  </p:normalViewPr>
  <p:slideViewPr>
    <p:cSldViewPr>
      <p:cViewPr>
        <p:scale>
          <a:sx n="76" d="100"/>
          <a:sy n="76" d="100"/>
        </p:scale>
        <p:origin x="-1308" y="-27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59280"/>
            <a:ext cx="6400800" cy="12954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pic>
        <p:nvPicPr>
          <p:cNvPr id="8" name="Picture 7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801112"/>
            <a:ext cx="9144000" cy="932688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429000"/>
            <a:ext cx="6400800" cy="762000"/>
          </a:xfrm>
        </p:spPr>
        <p:txBody>
          <a:bodyPr>
            <a:normAutofit/>
          </a:bodyPr>
          <a:lstStyle>
            <a:lvl1pPr marL="0" indent="0" algn="ctr">
              <a:buNone/>
              <a:defRPr sz="200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white"/>
        <p:txBody>
          <a:bodyPr/>
          <a:lstStyle/>
          <a:p>
            <a:fld id="{B4C71EC6-210F-42DE-9C53-41977AD35B3D}" type="datetimeFigureOut">
              <a:rPr lang="ru-RU" smtClean="0"/>
              <a:t>20.09.2014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white"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20.09.2014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209041"/>
            <a:ext cx="1295400" cy="4318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400" y="1219199"/>
            <a:ext cx="5181600" cy="426720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20.09.2014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2438400"/>
            <a:ext cx="6400800" cy="304800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20.09.2014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‹№›</a:t>
            </a:fld>
            <a:endParaRPr lang="ru-RU"/>
          </a:p>
        </p:txBody>
      </p:sp>
      <p:pic>
        <p:nvPicPr>
          <p:cNvPr id="9" name="Picture 8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20.09.2014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‹№›</a:t>
            </a:fld>
            <a:endParaRPr lang="ru-RU"/>
          </a:p>
        </p:txBody>
      </p:sp>
      <p:pic>
        <p:nvPicPr>
          <p:cNvPr id="7" name="Picture 6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3410267"/>
            <a:ext cx="6248400" cy="1456373"/>
          </a:xfrm>
        </p:spPr>
        <p:txBody>
          <a:bodyPr anchor="t">
            <a:normAutofit/>
          </a:bodyPr>
          <a:lstStyle>
            <a:lvl1pPr algn="ctr">
              <a:defRPr sz="3600" b="0" i="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800" y="1503680"/>
            <a:ext cx="6248400" cy="1566862"/>
          </a:xfrm>
        </p:spPr>
        <p:txBody>
          <a:bodyPr anchor="b"/>
          <a:lstStyle>
            <a:lvl1pPr marL="0" indent="0" algn="ctr">
              <a:buNone/>
              <a:defRPr sz="2000" b="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pic>
        <p:nvPicPr>
          <p:cNvPr id="8" name="Picture 7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371600" y="2438400"/>
            <a:ext cx="3124200" cy="3124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20.09.2014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‹№›</a:t>
            </a:fld>
            <a:endParaRPr lang="ru-RU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4"/>
          </p:nvPr>
        </p:nvSpPr>
        <p:spPr>
          <a:xfrm>
            <a:off x="4648200" y="2438400"/>
            <a:ext cx="3124200" cy="3124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pic>
        <p:nvPicPr>
          <p:cNvPr id="9" name="Picture 8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flourish2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371600" y="2819400"/>
            <a:ext cx="3124200" cy="2743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8200" y="2819400"/>
            <a:ext cx="3124200" cy="2743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62201"/>
            <a:ext cx="3125788" cy="451338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2359152"/>
            <a:ext cx="3127375" cy="448056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20.09.2014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20.09.2014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‹№›</a:t>
            </a:fld>
            <a:endParaRPr lang="ru-RU"/>
          </a:p>
        </p:txBody>
      </p:sp>
      <p:pic>
        <p:nvPicPr>
          <p:cNvPr id="7" name="Picture 6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20.09.2014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1" y="1676400"/>
            <a:ext cx="2819399" cy="599440"/>
          </a:xfrm>
        </p:spPr>
        <p:txBody>
          <a:bodyPr anchor="b"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1" y="2275840"/>
            <a:ext cx="2819399" cy="290576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20.09.2014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‹№›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371600" y="1676400"/>
            <a:ext cx="3276600" cy="3505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que 9"/>
          <p:cNvSpPr/>
          <p:nvPr/>
        </p:nvSpPr>
        <p:spPr>
          <a:xfrm>
            <a:off x="1463040" y="1847088"/>
            <a:ext cx="3090672" cy="3090672"/>
          </a:xfrm>
          <a:prstGeom prst="plaque">
            <a:avLst>
              <a:gd name="adj" fmla="val 8438"/>
            </a:avLst>
          </a:prstGeom>
          <a:noFill/>
          <a:ln w="9525">
            <a:solidFill>
              <a:schemeClr val="tx2">
                <a:alpha val="17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0" y="1676400"/>
            <a:ext cx="2819400" cy="599440"/>
          </a:xfrm>
        </p:spPr>
        <p:txBody>
          <a:bodyPr anchor="b"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4000" y="1905000"/>
            <a:ext cx="2971800" cy="2971800"/>
          </a:xfrm>
          <a:prstGeom prst="plaque">
            <a:avLst>
              <a:gd name="adj" fmla="val 8341"/>
            </a:avLst>
          </a:prstGeom>
          <a:solidFill>
            <a:schemeClr val="bg1">
              <a:lumMod val="95000"/>
              <a:alpha val="35000"/>
            </a:schemeClr>
          </a:solidFill>
          <a:ln w="98425" cmpd="thinThick">
            <a:noFill/>
            <a:bevel/>
          </a:ln>
        </p:spPr>
        <p:txBody>
          <a:bodyPr>
            <a:normAutofit/>
          </a:bodyPr>
          <a:lstStyle>
            <a:lvl1pPr marL="0" indent="0" algn="ctr">
              <a:buNone/>
              <a:defRPr sz="1800" baseline="0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0" y="2276856"/>
            <a:ext cx="2819400" cy="287528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20.09.2014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window3.png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1295400"/>
            <a:ext cx="6400800" cy="685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057400"/>
            <a:ext cx="6400800" cy="34290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 bwMode="white">
          <a:xfrm>
            <a:off x="304800" y="6356350"/>
            <a:ext cx="2133600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l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20.09.2014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 bwMode="white">
          <a:xfrm>
            <a:off x="2971800" y="6356350"/>
            <a:ext cx="3200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white">
          <a:xfrm>
            <a:off x="6675120" y="636422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‹№›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600" kern="1200" cap="all" spc="300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0" indent="-274320" algn="l" defTabSz="914400" rtl="0" eaLnBrk="1" latinLnBrk="0" hangingPunct="1">
        <a:lnSpc>
          <a:spcPct val="150000"/>
        </a:lnSpc>
        <a:spcBef>
          <a:spcPct val="20000"/>
        </a:spcBef>
        <a:buClrTx/>
        <a:buFont typeface="Wingdings" pitchFamily="2" charset="2"/>
        <a:buChar char="v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://www.google.com.ua/url?sa=i&amp;rct=j&amp;q=&amp;esrc=s&amp;frm=1&amp;source=images&amp;cd=&amp;cad=rja&amp;docid=lD_pVK7Ws71hAM&amp;tbnid=l1PY977dQ4Wz_M:&amp;ved=0CAUQjRw&amp;url=http://www.theguardian.com/education/2008/aug/06/sats.primaryschools&amp;ei=AEOJUtCGNIGc0AXC-4CQDQ&amp;bvm=bv.56643336,d.ZGU&amp;psig=AFQjCNFcKv-D9bRiUJ7y1C4-CJ_5YInL_A&amp;ust=1384813688159112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http://www.google.com.ua/url?sa=i&amp;rct=j&amp;q=&amp;esrc=s&amp;frm=1&amp;source=images&amp;cd=&amp;cad=rja&amp;docid=rjZvzLsyDH53tM&amp;tbnid=OgNYn1CIApoxjM:&amp;ved=0CAUQjRw&amp;url=http://ru.123rf.com/photo_1557730_schoolboys-at-a-lesson-at-school.html&amp;ei=ZkOJUoDPLu-R0QWkmYHYBg&amp;bvm=bv.56643336,d.ZGU&amp;psig=AFQjCNFcKv-D9bRiUJ7y1C4-CJ_5YInL_A&amp;ust=1384813688159112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www.google.com.ua/url?sa=i&amp;rct=j&amp;q=&amp;esrc=s&amp;frm=1&amp;source=images&amp;cd=&amp;cad=rja&amp;docid=SUIiSQMREVF4SM&amp;tbnid=fHprrpKKMou21M:&amp;ved=0CAUQjRw&amp;url=http://schoolua.blox.ua/2010/09/Yak-shkolyari-rozumiyut-istoriyu-kumedno.html&amp;ei=ZUSJUriSJcjI0wWp7oGYAg&amp;bvm=bv.56643336,d.ZGU&amp;psig=AFQjCNEcpfVueqIETaKoScT9VLtUVJlwqQ&amp;ust=1384813929841376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www.google.com.ua/url?sa=i&amp;rct=j&amp;q=&amp;esrc=s&amp;frm=1&amp;source=images&amp;cd=&amp;cad=rja&amp;docid=72wzjm474lBRiM&amp;tbnid=C_lVVFt-gJqESM:&amp;ved=0CAUQjRw&amp;url=http://www.honeywellnow.com/2010/11/18/honeywell-finds-that-better-school-buildings-improve-student-achievement/&amp;ei=8kGJUtPNE6rB0QWTuIGQBA&amp;bvm=bv.56643336,d.ZG4&amp;psig=AFQjCNGqjdcmzqXpGwaA0OWJ3T-uXD1riA&amp;ust=1384813399530806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71600" y="980728"/>
            <a:ext cx="6400800" cy="2173952"/>
          </a:xfrm>
        </p:spPr>
        <p:txBody>
          <a:bodyPr>
            <a:normAutofit/>
          </a:bodyPr>
          <a:lstStyle/>
          <a:p>
            <a:r>
              <a:rPr lang="uk-UA" sz="2400" b="1" dirty="0" smtClean="0">
                <a:solidFill>
                  <a:srgbClr val="FF0000"/>
                </a:solidFill>
                <a:cs typeface="Aharoni" pitchFamily="2" charset="-79"/>
              </a:rPr>
              <a:t/>
            </a:r>
            <a:br>
              <a:rPr lang="uk-UA" sz="2400" b="1" dirty="0" smtClean="0">
                <a:solidFill>
                  <a:srgbClr val="FF0000"/>
                </a:solidFill>
                <a:cs typeface="Aharoni" pitchFamily="2" charset="-79"/>
              </a:rPr>
            </a:br>
            <a:r>
              <a:rPr lang="uk-UA" sz="2400" b="1" dirty="0" smtClean="0">
                <a:solidFill>
                  <a:srgbClr val="FF0000"/>
                </a:solidFill>
                <a:cs typeface="Aharoni" pitchFamily="2" charset="-79"/>
              </a:rPr>
              <a:t> «МЕТОДИ І ПРИЙОМИ УСНОГО ПОВІДОМЛЕННЯ МАТЕРІАЛУ»</a:t>
            </a:r>
            <a:endParaRPr lang="ru-RU" sz="2400" b="1" dirty="0">
              <a:solidFill>
                <a:srgbClr val="FF0000"/>
              </a:solidFill>
              <a:cs typeface="Aharoni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3974393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5576" y="4365104"/>
            <a:ext cx="7632848" cy="1368152"/>
          </a:xfrm>
        </p:spPr>
        <p:txBody>
          <a:bodyPr>
            <a:normAutofit fontScale="62500" lnSpcReduction="20000"/>
          </a:bodyPr>
          <a:lstStyle/>
          <a:p>
            <a:pPr algn="just"/>
            <a:r>
              <a:rPr lang="uk-UA" sz="2200" dirty="0" smtClean="0">
                <a:latin typeface="Times New Roman" pitchFamily="18" charset="0"/>
                <a:cs typeface="Times New Roman" pitchFamily="18" charset="0"/>
              </a:rPr>
              <a:t>Бесіда є діалогічним методом навчання, вона супутник історичного викладу.</a:t>
            </a:r>
          </a:p>
          <a:p>
            <a:pPr algn="just"/>
            <a:r>
              <a:rPr lang="uk-UA" sz="2200" dirty="0" smtClean="0">
                <a:latin typeface="Times New Roman" pitchFamily="18" charset="0"/>
                <a:cs typeface="Times New Roman" pitchFamily="18" charset="0"/>
              </a:rPr>
              <a:t>Бесіда є одним з активних методів навчання.</a:t>
            </a:r>
          </a:p>
          <a:p>
            <a:pPr algn="just"/>
            <a:r>
              <a:rPr lang="uk-UA" sz="2200" dirty="0" smtClean="0">
                <a:latin typeface="Times New Roman" pitchFamily="18" charset="0"/>
                <a:cs typeface="Times New Roman" pitchFamily="18" charset="0"/>
              </a:rPr>
              <a:t>Отже, вона являється </a:t>
            </a:r>
            <a:r>
              <a:rPr lang="uk-UA" sz="2200" dirty="0" err="1" smtClean="0">
                <a:latin typeface="Times New Roman" pitchFamily="18" charset="0"/>
                <a:cs typeface="Times New Roman" pitchFamily="18" charset="0"/>
              </a:rPr>
              <a:t>обов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’</a:t>
            </a:r>
            <a:r>
              <a:rPr lang="uk-UA" sz="2200" dirty="0" err="1" smtClean="0">
                <a:latin typeface="Times New Roman" pitchFamily="18" charset="0"/>
                <a:cs typeface="Times New Roman" pitchFamily="18" charset="0"/>
              </a:rPr>
              <a:t>язковим</a:t>
            </a:r>
            <a:r>
              <a:rPr lang="uk-UA" sz="2200" dirty="0" smtClean="0">
                <a:latin typeface="Times New Roman" pitchFamily="18" charset="0"/>
                <a:cs typeface="Times New Roman" pitchFamily="18" charset="0"/>
              </a:rPr>
              <a:t> елементом уроку історії і саме вона забезпечує розумовий та моральний розвиток учня.</a:t>
            </a:r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https://encrypted-tbn0.gstatic.com/images?q=tbn:ANd9GcQZwLuZqdP_s-Szyz2TCb_vThOaBzIJKYLdoWQ18cY44wlBnPbX7A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16674" y="1124744"/>
            <a:ext cx="5760640" cy="32979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17437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1052736"/>
            <a:ext cx="7128792" cy="928464"/>
          </a:xfrm>
        </p:spPr>
        <p:txBody>
          <a:bodyPr>
            <a:normAutofit/>
          </a:bodyPr>
          <a:lstStyle/>
          <a:p>
            <a:pPr lvl="0"/>
            <a:r>
              <a:rPr lang="uk-UA" sz="1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Методи навчання і зміст історичної освіти України</a:t>
            </a:r>
            <a:br>
              <a:rPr lang="uk-UA" sz="1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1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99592" y="2348880"/>
            <a:ext cx="7344816" cy="3312368"/>
          </a:xfrm>
        </p:spPr>
        <p:txBody>
          <a:bodyPr>
            <a:normAutofit lnSpcReduction="10000"/>
          </a:bodyPr>
          <a:lstStyle/>
          <a:p>
            <a:pPr algn="just"/>
            <a:r>
              <a:rPr lang="uk-UA" dirty="0" smtClean="0"/>
              <a:t>«Метод </a:t>
            </a:r>
            <a:r>
              <a:rPr lang="uk-UA" dirty="0"/>
              <a:t>навчання</a:t>
            </a:r>
            <a:r>
              <a:rPr lang="uk-UA" dirty="0" smtClean="0"/>
              <a:t>» являє собою </a:t>
            </a:r>
            <a:r>
              <a:rPr lang="uk-UA" dirty="0"/>
              <a:t>упорядкований спосіб взаємопов'язаної діяльності вчителя і </a:t>
            </a:r>
            <a:r>
              <a:rPr lang="uk-UA" dirty="0" smtClean="0"/>
              <a:t>учнів, спрямований </a:t>
            </a:r>
            <a:r>
              <a:rPr lang="uk-UA" dirty="0"/>
              <a:t>на досягнення цілей і завдань шкільної історичної </a:t>
            </a:r>
            <a:r>
              <a:rPr lang="uk-UA" dirty="0" smtClean="0"/>
              <a:t>освіти.</a:t>
            </a:r>
          </a:p>
          <a:p>
            <a:pPr algn="just"/>
            <a:r>
              <a:rPr lang="uk-UA" dirty="0" smtClean="0"/>
              <a:t>Методи навчання в дидактиці характеризуються проблемою класифікації, тобто розподілу </a:t>
            </a:r>
            <a:r>
              <a:rPr lang="uk-UA" dirty="0"/>
              <a:t>предметів, понять на класи, групи </a:t>
            </a:r>
            <a:r>
              <a:rPr lang="uk-UA" dirty="0" smtClean="0"/>
              <a:t> </a:t>
            </a:r>
            <a:r>
              <a:rPr lang="uk-UA" dirty="0"/>
              <a:t>за спільними ознаками, </a:t>
            </a:r>
            <a:r>
              <a:rPr lang="uk-UA" dirty="0" smtClean="0"/>
              <a:t>властивостями, згідно якій вирізняють багато різновидів методів, але ми зосередимо увагу на усталеній в дидактичній науці класифікації.</a:t>
            </a:r>
          </a:p>
          <a:p>
            <a:pPr algn="just"/>
            <a:endParaRPr lang="uk-UA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05767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63472033"/>
              </p:ext>
            </p:extLst>
          </p:nvPr>
        </p:nvGraphicFramePr>
        <p:xfrm>
          <a:off x="251520" y="332656"/>
          <a:ext cx="8712968" cy="54006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800200"/>
                <a:gridCol w="1512168"/>
                <a:gridCol w="1584176"/>
                <a:gridCol w="1800200"/>
                <a:gridCol w="2016224"/>
              </a:tblGrid>
              <a:tr h="504056">
                <a:tc gridSpan="5">
                  <a:txBody>
                    <a:bodyPr/>
                    <a:lstStyle/>
                    <a:p>
                      <a:pPr indent="142875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800" b="1" dirty="0" smtClean="0">
                          <a:solidFill>
                            <a:srgbClr val="C00000"/>
                          </a:solidFill>
                          <a:effectLst/>
                        </a:rPr>
                        <a:t>Методи навчання історії</a:t>
                      </a:r>
                      <a:endParaRPr lang="ru-RU" sz="1800" b="1" dirty="0">
                        <a:solidFill>
                          <a:srgbClr val="C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670" marR="4167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896544">
                <a:tc>
                  <a:txBody>
                    <a:bodyPr/>
                    <a:lstStyle/>
                    <a:p>
                      <a:pPr indent="142875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400" b="1" dirty="0"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Пояснювально-ілюстративний метод - </a:t>
                      </a:r>
                      <a:r>
                        <a:rPr lang="uk-UA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вчитель повідомляє готову інформацію різними засобами, а учні сприймають, усвідомлюють і фіксують у пам'яті цю інформацію. (розповідь, пояснення, опис, характеристика, використання наочності.)</a:t>
                      </a:r>
                      <a:endParaRPr lang="ru-RU" sz="140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1670" marR="41670" marT="0" marB="0"/>
                </a:tc>
                <a:tc>
                  <a:txBody>
                    <a:bodyPr/>
                    <a:lstStyle/>
                    <a:p>
                      <a:pPr indent="142875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400" b="1" dirty="0">
                          <a:solidFill>
                            <a:srgbClr val="C00000"/>
                          </a:solidFill>
                          <a:effectLst/>
                        </a:rPr>
                        <a:t>Репродуктивний метод </a:t>
                      </a:r>
                      <a:r>
                        <a:rPr lang="uk-UA" sz="1400" dirty="0">
                          <a:effectLst/>
                        </a:rPr>
                        <a:t>(завдяки ньому учень відтворює інформацію. Це може проходити за допомогою вправ, завдань, контрольна бесіда.</a:t>
                      </a:r>
                      <a:endParaRPr lang="ru-RU" sz="1400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670" marR="41670" marT="0" marB="0"/>
                </a:tc>
                <a:tc>
                  <a:txBody>
                    <a:bodyPr/>
                    <a:lstStyle/>
                    <a:p>
                      <a:pPr indent="142875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200" b="1" dirty="0">
                          <a:solidFill>
                            <a:srgbClr val="C00000"/>
                          </a:solidFill>
                          <a:effectLst/>
                        </a:rPr>
                        <a:t>Метод проблемного викладання - </a:t>
                      </a:r>
                      <a:r>
                        <a:rPr lang="uk-UA" sz="1400" dirty="0">
                          <a:effectLst/>
                        </a:rPr>
                        <a:t>вчитель висуває, формулює проблему, сам її розв'язує, показуючи шлях розв'язання в ЇЇ справжніх, але доступних для розуміння учнів суперечностях, розкриває хід думки в процесі розв'язання проблеми.</a:t>
                      </a:r>
                      <a:endParaRPr lang="ru-RU" sz="1400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670" marR="41670" marT="0" marB="0"/>
                </a:tc>
                <a:tc>
                  <a:txBody>
                    <a:bodyPr/>
                    <a:lstStyle/>
                    <a:p>
                      <a:pPr indent="142875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200" b="1" dirty="0">
                          <a:solidFill>
                            <a:srgbClr val="C00000"/>
                          </a:solidFill>
                          <a:effectLst/>
                        </a:rPr>
                        <a:t>Дослідницький метод </a:t>
                      </a:r>
                      <a:r>
                        <a:rPr lang="uk-UA" sz="1200" dirty="0">
                          <a:effectLst/>
                        </a:rPr>
                        <a:t>передбачає творче засвоєння знань, виконує досить важливі функції. Він покликаний, забезпечити теоретичне використання знань;оволодіти методами наукового пізнання в процесі пошуку цих методів і використання їх; сприяє формуванню рис творчої діяльності; є умовою формування інтересу, потреби в такій діяльності</a:t>
                      </a:r>
                      <a:endParaRPr lang="ru-RU" sz="1200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670" marR="41670" marT="0" marB="0"/>
                </a:tc>
                <a:tc>
                  <a:txBody>
                    <a:bodyPr/>
                    <a:lstStyle/>
                    <a:p>
                      <a:pPr indent="142875">
                        <a:lnSpc>
                          <a:spcPct val="115000"/>
                        </a:lnSpc>
                      </a:pPr>
                      <a:r>
                        <a:rPr lang="uk-UA" sz="1200" b="1" dirty="0">
                          <a:solidFill>
                            <a:srgbClr val="C00000"/>
                          </a:solidFill>
                          <a:effectLst/>
                        </a:rPr>
                        <a:t>Частково-пошуковий метод </a:t>
                      </a:r>
                      <a:r>
                        <a:rPr lang="uk-UA" sz="1400" dirty="0">
                          <a:effectLst/>
                        </a:rPr>
                        <a:t>— полягає в таких ознаках: знання учням необхідно здобувати самостійно; учитель організовує не повідомлення чи виклад знань, а пошук нових знань з допомогою різноманітних засобів; учні під керівництвом учителя самостійно розмірковують, розв'язують пізнавальні міцні знання.</a:t>
                      </a:r>
                      <a:endParaRPr lang="ru-RU" sz="1400" dirty="0">
                        <a:effectLst/>
                      </a:endParaRPr>
                    </a:p>
                    <a:p>
                      <a:pPr indent="142875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400" dirty="0">
                          <a:effectLst/>
                        </a:rPr>
                        <a:t> </a:t>
                      </a:r>
                      <a:endParaRPr lang="ru-RU" sz="1400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670" marR="4167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34028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35749073"/>
              </p:ext>
            </p:extLst>
          </p:nvPr>
        </p:nvGraphicFramePr>
        <p:xfrm>
          <a:off x="971600" y="1052736"/>
          <a:ext cx="7272807" cy="4680520"/>
        </p:xfrm>
        <a:graphic>
          <a:graphicData uri="http://schemas.openxmlformats.org/drawingml/2006/table">
            <a:tbl>
              <a:tblPr firstCol="1" lastCol="1" bandRow="1" bandCol="1">
                <a:tableStyleId>{5C22544A-7EE6-4342-B048-85BDC9FD1C3A}</a:tableStyleId>
              </a:tblPr>
              <a:tblGrid>
                <a:gridCol w="1758788"/>
                <a:gridCol w="1762929"/>
                <a:gridCol w="1875545"/>
                <a:gridCol w="1875545"/>
              </a:tblGrid>
              <a:tr h="663200"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2800" dirty="0">
                          <a:solidFill>
                            <a:srgbClr val="C00000"/>
                          </a:solidFill>
                          <a:effectLst/>
                        </a:rPr>
                        <a:t>Зміст історичної освіти в Україні</a:t>
                      </a:r>
                      <a:endParaRPr lang="ru-RU" sz="2800" dirty="0">
                        <a:solidFill>
                          <a:srgbClr val="C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53659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28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Знання</a:t>
                      </a:r>
                      <a:endParaRPr lang="ru-RU" sz="28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28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Уміння</a:t>
                      </a:r>
                      <a:endParaRPr lang="ru-RU" sz="28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28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Творчість</a:t>
                      </a:r>
                      <a:endParaRPr lang="ru-RU" sz="28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28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Цінності</a:t>
                      </a:r>
                      <a:endParaRPr lang="ru-RU" sz="28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2480727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Calibri"/>
                        <a:buChar char="-"/>
                      </a:pPr>
                      <a:r>
                        <a:rPr lang="ru-RU" sz="2000" dirty="0" err="1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Що</a:t>
                      </a:r>
                      <a:r>
                        <a:rPr lang="ru-RU" sz="20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?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Calibri"/>
                        <a:buChar char="-"/>
                      </a:pPr>
                      <a:r>
                        <a:rPr lang="uk-UA" sz="2000" dirty="0" smtClean="0">
                          <a:effectLst/>
                        </a:rPr>
                        <a:t>Як?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Calibri"/>
                        <a:buChar char="-"/>
                      </a:pPr>
                      <a:r>
                        <a:rPr lang="uk-UA" sz="2000" dirty="0" smtClean="0">
                          <a:effectLst/>
                        </a:rPr>
                        <a:t>Чому?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Calibri"/>
                        <a:buChar char="-"/>
                      </a:pPr>
                      <a:r>
                        <a:rPr lang="uk-UA" sz="2000" smtClean="0">
                          <a:effectLst/>
                        </a:rPr>
                        <a:t>Навіщо?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16398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7584" y="3933056"/>
            <a:ext cx="7488832" cy="2016224"/>
          </a:xfrm>
        </p:spPr>
        <p:txBody>
          <a:bodyPr>
            <a:normAutofit fontScale="85000" lnSpcReduction="20000"/>
          </a:bodyPr>
          <a:lstStyle/>
          <a:p>
            <a:pPr algn="just"/>
            <a:r>
              <a:rPr lang="ru-RU" dirty="0" err="1" smtClean="0"/>
              <a:t>Отже</a:t>
            </a:r>
            <a:r>
              <a:rPr lang="ru-RU" dirty="0" smtClean="0"/>
              <a:t>, </a:t>
            </a:r>
            <a:r>
              <a:rPr lang="uk-UA" dirty="0"/>
              <a:t>м</a:t>
            </a:r>
            <a:r>
              <a:rPr lang="uk-UA" dirty="0" smtClean="0"/>
              <a:t>етод </a:t>
            </a:r>
            <a:r>
              <a:rPr lang="uk-UA" dirty="0"/>
              <a:t>на­вчання історії - це впорядкований спосіб взаємодії учасників навчаль­ного процесу, спрямований на досягнення цілей і завдань шкільної історичної освіти</a:t>
            </a:r>
            <a:r>
              <a:rPr lang="uk-UA" dirty="0" smtClean="0"/>
              <a:t>.</a:t>
            </a:r>
          </a:p>
          <a:p>
            <a:pPr algn="just"/>
            <a:r>
              <a:rPr lang="uk-UA" dirty="0" smtClean="0"/>
              <a:t>Основний зміст історичної освіти зводиться до чотирьох компонентів – знання, уміння, творчість, цінності. Саме це повинно сформувати в учнів історія, </a:t>
            </a:r>
            <a:r>
              <a:rPr lang="uk-UA" dirty="0"/>
              <a:t>щ</a:t>
            </a:r>
            <a:r>
              <a:rPr lang="uk-UA" dirty="0" smtClean="0"/>
              <a:t>об виховати самостійного, творчо та критично мислячого громадянина суспільства.</a:t>
            </a:r>
            <a:endParaRPr lang="ru-RU" dirty="0"/>
          </a:p>
        </p:txBody>
      </p:sp>
      <p:pic>
        <p:nvPicPr>
          <p:cNvPr id="3074" name="Picture 2" descr="http://us.123rf.com/400wm/400/400/genlady/genlady0708/genlady070800012/1557730-schoolboys-at-a-lesson-at-school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655468"/>
            <a:ext cx="4940694" cy="3384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75423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899592" y="1124744"/>
            <a:ext cx="7056784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400" b="1" dirty="0">
                <a:cs typeface="Aharoni" pitchFamily="2" charset="-79"/>
              </a:rPr>
              <a:t>План </a:t>
            </a:r>
            <a:r>
              <a:rPr lang="uk-UA" sz="2400" b="1" dirty="0" smtClean="0">
                <a:cs typeface="Aharoni" pitchFamily="2" charset="-79"/>
              </a:rPr>
              <a:t>:</a:t>
            </a:r>
            <a:endParaRPr lang="ru-RU" sz="2400" b="1" dirty="0">
              <a:cs typeface="Aharoni" pitchFamily="2" charset="-79"/>
            </a:endParaRPr>
          </a:p>
          <a:p>
            <a:pPr marL="342900" lvl="0" indent="-342900" algn="just" fontAlgn="base" hangingPunct="0">
              <a:buFontTx/>
              <a:buChar char="-"/>
            </a:pPr>
            <a:r>
              <a:rPr lang="uk-UA" sz="2400" dirty="0" smtClean="0">
                <a:solidFill>
                  <a:srgbClr val="FF0000"/>
                </a:solidFill>
                <a:cs typeface="Aharoni" pitchFamily="2" charset="-79"/>
              </a:rPr>
              <a:t>Вимоги до історичного матеріалу.</a:t>
            </a:r>
          </a:p>
          <a:p>
            <a:pPr marL="342900" lvl="0" indent="-342900" algn="just" fontAlgn="base" hangingPunct="0">
              <a:buFontTx/>
              <a:buChar char="-"/>
            </a:pPr>
            <a:endParaRPr lang="ru-RU" sz="2400" dirty="0">
              <a:solidFill>
                <a:srgbClr val="FF0000"/>
              </a:solidFill>
              <a:cs typeface="Aharoni" pitchFamily="2" charset="-79"/>
            </a:endParaRPr>
          </a:p>
          <a:p>
            <a:pPr marL="342900" lvl="0" indent="-342900" algn="just" fontAlgn="base" hangingPunct="0">
              <a:buFontTx/>
              <a:buChar char="-"/>
            </a:pPr>
            <a:r>
              <a:rPr lang="uk-UA" sz="2400" dirty="0" smtClean="0">
                <a:solidFill>
                  <a:srgbClr val="FF0000"/>
                </a:solidFill>
                <a:cs typeface="Aharoni" pitchFamily="2" charset="-79"/>
              </a:rPr>
              <a:t>Бесіда на уроці історії.</a:t>
            </a:r>
            <a:endParaRPr lang="ru-RU" sz="2400" dirty="0">
              <a:solidFill>
                <a:srgbClr val="FF0000"/>
              </a:solidFill>
              <a:cs typeface="Aharoni" pitchFamily="2" charset="-79"/>
            </a:endParaRPr>
          </a:p>
          <a:p>
            <a:pPr marL="342900" lvl="0" indent="-342900" algn="just" fontAlgn="base" hangingPunct="0">
              <a:buFontTx/>
              <a:buChar char="-"/>
            </a:pPr>
            <a:endParaRPr lang="uk-UA" sz="2400" dirty="0" smtClean="0">
              <a:solidFill>
                <a:srgbClr val="FF0000"/>
              </a:solidFill>
              <a:cs typeface="Aharoni" pitchFamily="2" charset="-79"/>
            </a:endParaRPr>
          </a:p>
          <a:p>
            <a:pPr marL="342900" lvl="0" indent="-342900" algn="just" fontAlgn="base" hangingPunct="0">
              <a:buFontTx/>
              <a:buChar char="-"/>
            </a:pPr>
            <a:r>
              <a:rPr lang="uk-UA" sz="2400" dirty="0" smtClean="0">
                <a:solidFill>
                  <a:srgbClr val="FF0000"/>
                </a:solidFill>
                <a:cs typeface="Aharoni" pitchFamily="2" charset="-79"/>
              </a:rPr>
              <a:t>Методи навчання і зміст історичної освіти України</a:t>
            </a:r>
          </a:p>
        </p:txBody>
      </p:sp>
    </p:spTree>
    <p:extLst>
      <p:ext uri="{BB962C8B-B14F-4D97-AF65-F5344CB8AC3E}">
        <p14:creationId xmlns:p14="http://schemas.microsoft.com/office/powerpoint/2010/main" val="480310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371600" y="980728"/>
            <a:ext cx="6400800" cy="936104"/>
          </a:xfrm>
        </p:spPr>
        <p:txBody>
          <a:bodyPr>
            <a:normAutofit/>
          </a:bodyPr>
          <a:lstStyle/>
          <a:p>
            <a:r>
              <a:rPr lang="uk-UA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Вимоги до історичного матеріалу</a:t>
            </a:r>
            <a:endParaRPr lang="ru-RU" sz="2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755576" y="2132856"/>
            <a:ext cx="2754660" cy="3600400"/>
          </a:xfrm>
        </p:spPr>
        <p:txBody>
          <a:bodyPr>
            <a:normAutofit fontScale="62500" lnSpcReduction="20000"/>
          </a:bodyPr>
          <a:lstStyle/>
          <a:p>
            <a:r>
              <a:rPr lang="uk-UA" sz="2000" dirty="0" smtClean="0"/>
              <a:t>Загалом, існують два види усного викладання вчителем матеріалу, а саме, контекстне розуміння, тобто усвідомлення </a:t>
            </a:r>
            <a:r>
              <a:rPr lang="uk-UA" sz="2000" dirty="0" err="1" smtClean="0"/>
              <a:t>зв</a:t>
            </a:r>
            <a:r>
              <a:rPr lang="en-US" sz="2000" dirty="0" smtClean="0"/>
              <a:t>’</a:t>
            </a:r>
            <a:r>
              <a:rPr lang="uk-UA" sz="2000" dirty="0" err="1" smtClean="0"/>
              <a:t>язку</a:t>
            </a:r>
            <a:r>
              <a:rPr lang="uk-UA" sz="2000" dirty="0" smtClean="0"/>
              <a:t> між фактами та структурне розуміння – яке полягає в усвідомленні логічного </a:t>
            </a:r>
            <a:r>
              <a:rPr lang="uk-UA" sz="2000" dirty="0" err="1" smtClean="0"/>
              <a:t>зв</a:t>
            </a:r>
            <a:r>
              <a:rPr lang="en-US" sz="2000" dirty="0" smtClean="0"/>
              <a:t>’</a:t>
            </a:r>
            <a:r>
              <a:rPr lang="uk-UA" sz="2000" dirty="0" err="1" smtClean="0"/>
              <a:t>язку</a:t>
            </a:r>
            <a:r>
              <a:rPr lang="uk-UA" sz="2000" dirty="0" smtClean="0"/>
              <a:t> матеріалу в цілому.</a:t>
            </a:r>
            <a:endParaRPr lang="en-US" sz="2000" dirty="0" smtClean="0"/>
          </a:p>
          <a:p>
            <a:r>
              <a:rPr lang="uk-UA" sz="2000" dirty="0" smtClean="0"/>
              <a:t>Для того, щоб досягти блискучої структури викладання, потрібно орієнтуватися на комплекс вимог до подання матеріалу.</a:t>
            </a:r>
            <a:endParaRPr lang="en-US" sz="2000" dirty="0" smtClean="0"/>
          </a:p>
          <a:p>
            <a:endParaRPr lang="ru-RU" dirty="0"/>
          </a:p>
        </p:txBody>
      </p:sp>
      <p:pic>
        <p:nvPicPr>
          <p:cNvPr id="4098" name="Picture 2" descr="http://schoolua.blox.ua/resource/fileXODiVP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7904" y="1988840"/>
            <a:ext cx="4590156" cy="38621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35282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93346331"/>
              </p:ext>
            </p:extLst>
          </p:nvPr>
        </p:nvGraphicFramePr>
        <p:xfrm>
          <a:off x="971601" y="1124745"/>
          <a:ext cx="7128792" cy="4760547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128792"/>
              </a:tblGrid>
              <a:tr h="28449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800" b="1" dirty="0">
                          <a:solidFill>
                            <a:srgbClr val="C00000"/>
                          </a:solidFill>
                          <a:effectLst/>
                        </a:rPr>
                        <a:t>Основні вимоги до історичного матеріалу</a:t>
                      </a:r>
                      <a:endParaRPr lang="ru-RU" sz="1800" b="1" dirty="0">
                        <a:solidFill>
                          <a:srgbClr val="C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323" marR="60323" marT="0" marB="0"/>
                </a:tc>
              </a:tr>
              <a:tr h="863563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Calibri"/>
                        <a:buChar char="-"/>
                      </a:pPr>
                      <a:r>
                        <a:rPr lang="uk-UA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Необхідно правильно організувати слухання матеріалу, а саме треба поставити завдання уроку,створити мотивуючу ситуацію, викликати інтерес, зазначити шляхи до розуміння й засвоєння матеріалу.</a:t>
                      </a:r>
                      <a:endParaRPr lang="ru-RU" sz="14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0323" marR="60323" marT="0" marB="0"/>
                </a:tc>
              </a:tr>
              <a:tr h="804561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Calibri"/>
                        <a:buChar char="-"/>
                      </a:pPr>
                      <a:r>
                        <a:rPr lang="uk-UA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Треба правильно побудувати виклад – бо матеріал є зрозумілішим, якщо  він має чітку логічну структуру, план, класифікація.</a:t>
                      </a:r>
                      <a:endParaRPr lang="ru-RU" sz="1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0323" marR="60323" marT="0" marB="0"/>
                </a:tc>
              </a:tr>
              <a:tr h="804561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Calibri"/>
                        <a:buChar char="-"/>
                      </a:pPr>
                      <a:r>
                        <a:rPr lang="uk-UA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Звертатися до </a:t>
                      </a:r>
                      <a:r>
                        <a:rPr lang="uk-UA" sz="14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мисленевого</a:t>
                      </a:r>
                      <a:r>
                        <a:rPr lang="uk-UA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огляду, відтворювати логічні зв’язки  у стислому вигляді.</a:t>
                      </a:r>
                      <a:endParaRPr lang="ru-RU" sz="1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0323" marR="60323" marT="0" marB="0"/>
                </a:tc>
              </a:tr>
              <a:tr h="782213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Calibri"/>
                        <a:buChar char="-"/>
                      </a:pPr>
                      <a:r>
                        <a:rPr lang="uk-UA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Використовувати логічні схеми.</a:t>
                      </a:r>
                      <a:endParaRPr lang="ru-RU" sz="14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0323" marR="60323" marT="0" marB="0"/>
                </a:tc>
              </a:tr>
              <a:tr h="1190181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Calibri"/>
                        <a:buChar char="-"/>
                      </a:pPr>
                      <a:r>
                        <a:rPr lang="uk-UA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Вміти вести організацію керівництвом записом, щоб уловити основні думки уроку, підкреслити головні позиції інтонацією</a:t>
                      </a:r>
                      <a:endParaRPr lang="ru-RU" sz="1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0323" marR="60323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35510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18011518"/>
              </p:ext>
            </p:extLst>
          </p:nvPr>
        </p:nvGraphicFramePr>
        <p:xfrm>
          <a:off x="971600" y="1052736"/>
          <a:ext cx="7056784" cy="460851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056784"/>
              </a:tblGrid>
              <a:tr h="111728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800" b="1" dirty="0">
                          <a:solidFill>
                            <a:srgbClr val="C00000"/>
                          </a:solidFill>
                          <a:effectLst/>
                        </a:rPr>
                        <a:t>Вимоги до викладу матеріалу з точки зору специфіки історії, як загального предмету</a:t>
                      </a:r>
                      <a:endParaRPr lang="ru-RU" sz="1800" b="1" dirty="0">
                        <a:solidFill>
                          <a:srgbClr val="C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583" marR="66583" marT="0" marB="0"/>
                </a:tc>
              </a:tr>
              <a:tr h="799427"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Calibri"/>
                        <a:buChar char="-"/>
                      </a:pPr>
                      <a:r>
                        <a:rPr lang="uk-UA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Дотримуватися принципу історизму.</a:t>
                      </a:r>
                      <a:endParaRPr lang="ru-RU" sz="16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6583" marR="66583" marT="0" marB="0"/>
                </a:tc>
              </a:tr>
              <a:tr h="1076152"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Calibri"/>
                        <a:buChar char="-"/>
                      </a:pPr>
                      <a:r>
                        <a:rPr lang="uk-UA" sz="16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Показувати виникнення нового історичного явища та висвітлювати вивчення причин, змін, закономірностей суспільного розвитку. Створення проблемних завдань.</a:t>
                      </a:r>
                      <a:endParaRPr lang="ru-RU" sz="16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6583" marR="66583" marT="0" marB="0"/>
                </a:tc>
              </a:tr>
              <a:tr h="1615645"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Calibri"/>
                        <a:buChar char="-"/>
                      </a:pPr>
                      <a:r>
                        <a:rPr lang="uk-UA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Наявність оцінки, яка передбачає співвіднесення реальності з певним ідеалом, виділення негативних або позитивний рис і т.д. Оцінка може бути історичною, якщо визначають вплив події в часі і просторі, існує оцінка моралі – з норм притаманних сьогоденню, або певній епосі, наукова оцінка передбачає визначення явища як прогресивного або регресивного.</a:t>
                      </a:r>
                      <a:endParaRPr lang="ru-RU" sz="16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6583" marR="66583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83974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971600" y="2276872"/>
            <a:ext cx="7200800" cy="3384376"/>
          </a:xfrm>
        </p:spPr>
        <p:txBody>
          <a:bodyPr>
            <a:normAutofit/>
          </a:bodyPr>
          <a:lstStyle/>
          <a:p>
            <a:pPr algn="just"/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Таким чином, під час викладу матеріалу треба показати, що було раніше, </a:t>
            </a:r>
            <a:r>
              <a:rPr lang="uk-UA" sz="2000" dirty="0">
                <a:latin typeface="Times New Roman" pitchFamily="18" charset="0"/>
                <a:cs typeface="Times New Roman" pitchFamily="18" charset="0"/>
              </a:rPr>
              <a:t>щ</a:t>
            </a: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о стало тепер, чому відбулися зміни, до чого вони привели – позитивного чи негативного.</a:t>
            </a:r>
          </a:p>
          <a:p>
            <a:pPr algn="just"/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Під час викладу матеріалу треба дотримуватися загально-дидактичних вимог і вимог щодо викладу саме історичного матеріалу, які передбачають розгляд змін у суспільстві та їх оцінку.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40480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1124744"/>
            <a:ext cx="6400800" cy="648072"/>
          </a:xfrm>
        </p:spPr>
        <p:txBody>
          <a:bodyPr>
            <a:normAutofit fontScale="90000"/>
          </a:bodyPr>
          <a:lstStyle/>
          <a:p>
            <a:r>
              <a:rPr lang="uk-UA" b="1" dirty="0" smtClean="0">
                <a:solidFill>
                  <a:srgbClr val="C00000"/>
                </a:solidFill>
              </a:rPr>
              <a:t>Бесіда на уроці історії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99592" y="2060848"/>
            <a:ext cx="3384376" cy="3600400"/>
          </a:xfrm>
        </p:spPr>
        <p:txBody>
          <a:bodyPr>
            <a:normAutofit fontScale="70000" lnSpcReduction="20000"/>
          </a:bodyPr>
          <a:lstStyle/>
          <a:p>
            <a:pPr algn="just"/>
            <a:r>
              <a:rPr lang="uk-UA" sz="2000" dirty="0"/>
              <a:t>Бесіда — метод словесного обговорення матеріалу, що вивчається, – найпоширеніша в навчанні. її завдання полягає в тому, щоб, по-перше, за допомогою цілеспрямованих і вміло поставлених запитань актуалізувати відомі учням знання, по-друге, досягти засвоєння ними нових знань шляхом самостійних обмірковувань, узагальнень та інших розумових </a:t>
            </a:r>
            <a:r>
              <a:rPr lang="uk-UA" sz="2000" dirty="0" smtClean="0"/>
              <a:t>операцій…</a:t>
            </a:r>
            <a:endParaRPr lang="ru-RU" sz="2000" dirty="0"/>
          </a:p>
        </p:txBody>
      </p:sp>
      <p:pic>
        <p:nvPicPr>
          <p:cNvPr id="1026" name="Picture 2" descr="http://www.honeywellnow.com/wp-content/uploads/2010/11/school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2060848"/>
            <a:ext cx="4624819" cy="35283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32425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34416154"/>
              </p:ext>
            </p:extLst>
          </p:nvPr>
        </p:nvGraphicFramePr>
        <p:xfrm>
          <a:off x="827584" y="908723"/>
          <a:ext cx="7416824" cy="5223141"/>
        </p:xfrm>
        <a:graphic>
          <a:graphicData uri="http://schemas.openxmlformats.org/drawingml/2006/table">
            <a:tbl>
              <a:tblPr firstRow="1" bandRow="1" bandCol="1">
                <a:tableStyleId>{5C22544A-7EE6-4342-B048-85BDC9FD1C3A}</a:tableStyleId>
              </a:tblPr>
              <a:tblGrid>
                <a:gridCol w="7416824"/>
              </a:tblGrid>
              <a:tr h="64806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3200" dirty="0"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Вимоги до бесіди</a:t>
                      </a:r>
                      <a:endParaRPr lang="ru-RU" sz="3200" dirty="0">
                        <a:solidFill>
                          <a:srgbClr val="C00000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6920" marR="56920" marT="0" marB="0"/>
                </a:tc>
              </a:tr>
              <a:tr h="936104"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Calibri"/>
                        <a:buChar char="-"/>
                      </a:pPr>
                      <a:r>
                        <a:rPr lang="uk-UA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Перш ніж розпочати бесіду до неї необхідно ретельно підготуватися, фахівцю треба вміти правильно формулювати запитання, обмірковувати їх формулювання.</a:t>
                      </a:r>
                      <a:endParaRPr lang="ru-RU" sz="16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6920" marR="56920" marT="0" marB="0"/>
                </a:tc>
              </a:tr>
              <a:tr h="729464"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Calibri"/>
                        <a:buChar char="-"/>
                      </a:pPr>
                      <a:r>
                        <a:rPr lang="uk-UA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 треба ставити загальних запитань.</a:t>
                      </a:r>
                      <a:endParaRPr lang="ru-RU" sz="16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6920" marR="56920" marT="0" marB="0"/>
                </a:tc>
              </a:tr>
              <a:tr h="714789"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Calibri"/>
                        <a:buChar char="-"/>
                      </a:pPr>
                      <a:r>
                        <a:rPr lang="uk-UA" sz="16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Запитання у бесіді повинні стосуватися суттєвих сторін історичного процесу, подій, явищ, а саме висвітлення причин, результатів, наслідків, порівнянь того чи іншого вища.</a:t>
                      </a:r>
                      <a:endParaRPr lang="ru-RU" sz="16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6920" marR="56920" marT="0" marB="0"/>
                </a:tc>
              </a:tr>
              <a:tr h="659684"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Calibri"/>
                        <a:buChar char="-"/>
                      </a:pPr>
                      <a:r>
                        <a:rPr lang="uk-UA" sz="16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запитанні повинно бути поставлено одне завдання аби не заплутати учня</a:t>
                      </a:r>
                      <a:endParaRPr lang="ru-RU" sz="16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6920" marR="56920" marT="0" marB="0"/>
                </a:tc>
              </a:tr>
              <a:tr h="739537"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Calibri"/>
                        <a:buChar char="-"/>
                      </a:pPr>
                      <a:r>
                        <a:rPr lang="uk-UA" sz="16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 вітається використання альтернативних запитань як основних наприклад, так або ні?</a:t>
                      </a:r>
                      <a:endParaRPr lang="ru-RU" sz="16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6920" marR="56920" marT="0" marB="0"/>
                </a:tc>
              </a:tr>
              <a:tr h="669035"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Calibri"/>
                        <a:buChar char="-"/>
                      </a:pPr>
                      <a:r>
                        <a:rPr lang="uk-UA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Питання повинні бути не каверзними, й вони повинні утворювати ланцюжок, шлях який веде поставленої мети.</a:t>
                      </a:r>
                      <a:endParaRPr lang="ru-RU" sz="16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6920" marR="5692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60563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5085184"/>
            <a:ext cx="4193624" cy="360040"/>
          </a:xfrm>
          <a:prstGeom prst="rect">
            <a:avLst/>
          </a:prstGeom>
          <a:noFill/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3450" y="3082925"/>
            <a:ext cx="2195513" cy="1049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Рисунок 6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4720" y="2904807"/>
            <a:ext cx="2194560" cy="1048385"/>
          </a:xfrm>
          <a:prstGeom prst="rect">
            <a:avLst/>
          </a:prstGeom>
          <a:noFill/>
        </p:spPr>
      </p:pic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88730993"/>
              </p:ext>
            </p:extLst>
          </p:nvPr>
        </p:nvGraphicFramePr>
        <p:xfrm>
          <a:off x="971600" y="1124744"/>
          <a:ext cx="7128792" cy="457001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128792"/>
              </a:tblGrid>
              <a:tr h="53130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2400" b="1" dirty="0">
                          <a:solidFill>
                            <a:srgbClr val="C00000"/>
                          </a:solidFill>
                          <a:effectLst/>
                        </a:rPr>
                        <a:t>Види бесід ( за дидактичною метою)</a:t>
                      </a:r>
                      <a:endParaRPr lang="ru-RU" sz="2400" b="1" dirty="0">
                        <a:solidFill>
                          <a:srgbClr val="C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960" marR="60960" marT="0" marB="0"/>
                </a:tc>
              </a:tr>
              <a:tr h="73565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20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 Вступна </a:t>
                      </a:r>
                      <a:r>
                        <a:rPr lang="uk-UA" sz="20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бесіда</a:t>
                      </a:r>
                      <a:r>
                        <a:rPr lang="uk-UA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– покликана на мотивацію учнівської діяльності, її мета полягає у актуалізації знань.</a:t>
                      </a:r>
                      <a:endParaRPr lang="ru-RU" sz="2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0960" marR="60960" marT="0" marB="0"/>
                </a:tc>
              </a:tr>
              <a:tr h="89912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20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 </a:t>
                      </a:r>
                      <a:r>
                        <a:rPr lang="uk-UA" sz="20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Контрольна </a:t>
                      </a:r>
                      <a:r>
                        <a:rPr lang="uk-UA" sz="20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бесіда </a:t>
                      </a:r>
                      <a:r>
                        <a:rPr lang="uk-UA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– орієнтується на з</a:t>
                      </a:r>
                      <a:r>
                        <a:rPr lang="ru-RU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’</a:t>
                      </a:r>
                      <a:r>
                        <a:rPr lang="uk-UA" sz="20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ясування</a:t>
                      </a:r>
                      <a:r>
                        <a:rPr lang="uk-UA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ступеню оволодіння навчальним матеріалом.</a:t>
                      </a:r>
                      <a:endParaRPr lang="ru-RU" sz="2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0960" marR="60960" marT="0" marB="0"/>
                </a:tc>
              </a:tr>
              <a:tr h="85825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20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 </a:t>
                      </a:r>
                      <a:r>
                        <a:rPr lang="uk-UA" sz="20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Аналітично-узагальнююча  </a:t>
                      </a:r>
                      <a:r>
                        <a:rPr lang="uk-UA" sz="20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бесіда </a:t>
                      </a:r>
                      <a:r>
                        <a:rPr lang="uk-UA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– її завдання полягає у осмисленні матеріалу, заглибленні й розширенні знань.</a:t>
                      </a:r>
                      <a:endParaRPr lang="ru-RU" sz="2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0960" marR="60960" marT="0" marB="0"/>
                </a:tc>
              </a:tr>
              <a:tr h="84463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20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 </a:t>
                      </a:r>
                      <a:r>
                        <a:rPr lang="uk-UA" sz="20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Підсумкова </a:t>
                      </a:r>
                      <a:r>
                        <a:rPr lang="uk-UA" sz="20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бесіда </a:t>
                      </a:r>
                      <a:r>
                        <a:rPr lang="uk-UA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– покликана підвести учнів до нового матеріалу.</a:t>
                      </a:r>
                      <a:endParaRPr lang="ru-RU" sz="2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0960" marR="60960" marT="0" marB="0"/>
                </a:tc>
              </a:tr>
              <a:tr h="66753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20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 </a:t>
                      </a:r>
                      <a:r>
                        <a:rPr lang="uk-UA" sz="2000" b="1" dirty="0" err="1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Еврестична</a:t>
                      </a:r>
                      <a:r>
                        <a:rPr lang="uk-UA" sz="20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uk-UA" sz="20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бесіда </a:t>
                      </a:r>
                      <a:r>
                        <a:rPr lang="uk-UA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– використовується для розвитку пізнавальних здібностей.</a:t>
                      </a:r>
                      <a:endParaRPr lang="ru-RU" sz="2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0960" marR="60960" marT="0" marB="0"/>
                </a:tc>
              </a:tr>
            </a:tbl>
          </a:graphicData>
        </a:graphic>
      </p:graphicFrame>
      <p:sp>
        <p:nvSpPr>
          <p:cNvPr id="9" name="Rectangle 3"/>
          <p:cNvSpPr>
            <a:spLocks noChangeArrowheads="1"/>
          </p:cNvSpPr>
          <p:nvPr/>
        </p:nvSpPr>
        <p:spPr bwMode="auto">
          <a:xfrm>
            <a:off x="1371600" y="23622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85143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утюр">
  <a:themeElements>
    <a:clrScheme name="Кутюр">
      <a:dk1>
        <a:sysClr val="windowText" lastClr="000000"/>
      </a:dk1>
      <a:lt1>
        <a:sysClr val="window" lastClr="FFFFFF"/>
      </a:lt1>
      <a:dk2>
        <a:srgbClr val="37302A"/>
      </a:dk2>
      <a:lt2>
        <a:srgbClr val="D0CCB9"/>
      </a:lt2>
      <a:accent1>
        <a:srgbClr val="9E8E5C"/>
      </a:accent1>
      <a:accent2>
        <a:srgbClr val="A09781"/>
      </a:accent2>
      <a:accent3>
        <a:srgbClr val="85776D"/>
      </a:accent3>
      <a:accent4>
        <a:srgbClr val="AEAFA9"/>
      </a:accent4>
      <a:accent5>
        <a:srgbClr val="8D878B"/>
      </a:accent5>
      <a:accent6>
        <a:srgbClr val="6B6149"/>
      </a:accent6>
      <a:hlink>
        <a:srgbClr val="B6A272"/>
      </a:hlink>
      <a:folHlink>
        <a:srgbClr val="8A784F"/>
      </a:folHlink>
    </a:clrScheme>
    <a:fontScheme name="Смокинг">
      <a:maj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Кутюр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0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50000" t="100000" r="100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30000"/>
                <a:satMod val="200000"/>
              </a:schemeClr>
              <a:schemeClr val="phClr">
                <a:tint val="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Couture</Template>
  <TotalTime>237</TotalTime>
  <Words>919</Words>
  <Application>Microsoft Office PowerPoint</Application>
  <PresentationFormat>Екран (4:3)</PresentationFormat>
  <Paragraphs>61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слайдів</vt:lpstr>
      </vt:variant>
      <vt:variant>
        <vt:i4>14</vt:i4>
      </vt:variant>
    </vt:vector>
  </HeadingPairs>
  <TitlesOfParts>
    <vt:vector size="15" baseType="lpstr">
      <vt:lpstr>Кутюр</vt:lpstr>
      <vt:lpstr>  «МЕТОДИ І ПРИЙОМИ УСНОГО ПОВІДОМЛЕННЯ МАТЕРІАЛУ»</vt:lpstr>
      <vt:lpstr>Презентація PowerPoint</vt:lpstr>
      <vt:lpstr>Вимоги до історичного матеріалу</vt:lpstr>
      <vt:lpstr>Презентація PowerPoint</vt:lpstr>
      <vt:lpstr>Презентація PowerPoint</vt:lpstr>
      <vt:lpstr>Презентація PowerPoint</vt:lpstr>
      <vt:lpstr>Бесіда на уроці історії</vt:lpstr>
      <vt:lpstr>Презентація PowerPoint</vt:lpstr>
      <vt:lpstr>Презентація PowerPoint</vt:lpstr>
      <vt:lpstr>Презентація PowerPoint</vt:lpstr>
      <vt:lpstr>Методи навчання і зміст історичної освіти України </vt:lpstr>
      <vt:lpstr>Презентація PowerPoint</vt:lpstr>
      <vt:lpstr>Презентація PowerPoint</vt:lpstr>
      <vt:lpstr>Презентація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Настена</dc:creator>
  <cp:lastModifiedBy>Сергій Терно</cp:lastModifiedBy>
  <cp:revision>31</cp:revision>
  <dcterms:created xsi:type="dcterms:W3CDTF">2013-05-23T14:47:15Z</dcterms:created>
  <dcterms:modified xsi:type="dcterms:W3CDTF">2014-09-20T20:01:23Z</dcterms:modified>
</cp:coreProperties>
</file>