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9" r:id="rId2"/>
    <p:sldId id="257" r:id="rId3"/>
    <p:sldId id="268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05980-92D5-4276-A7A9-7AEC50205732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005-F8A1-4392-A698-CD963FCFB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870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05980-92D5-4276-A7A9-7AEC50205732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005-F8A1-4392-A698-CD963FCFB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736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05980-92D5-4276-A7A9-7AEC50205732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005-F8A1-4392-A698-CD963FCFB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027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05980-92D5-4276-A7A9-7AEC50205732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005-F8A1-4392-A698-CD963FCFB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05980-92D5-4276-A7A9-7AEC50205732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005-F8A1-4392-A698-CD963FCFB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61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05980-92D5-4276-A7A9-7AEC50205732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005-F8A1-4392-A698-CD963FCFB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42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05980-92D5-4276-A7A9-7AEC50205732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005-F8A1-4392-A698-CD963FCFB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89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05980-92D5-4276-A7A9-7AEC50205732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005-F8A1-4392-A698-CD963FCFB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365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05980-92D5-4276-A7A9-7AEC50205732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005-F8A1-4392-A698-CD963FCFB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560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05980-92D5-4276-A7A9-7AEC50205732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005-F8A1-4392-A698-CD963FCFB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19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05980-92D5-4276-A7A9-7AEC50205732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005-F8A1-4392-A698-CD963FCFB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68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05980-92D5-4276-A7A9-7AEC50205732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37005-F8A1-4392-A698-CD963FCFB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4535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3376" y="260351"/>
            <a:ext cx="7777163" cy="1281113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uk-UA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Запорізький національний університет</a:t>
            </a:r>
            <a:br>
              <a:rPr lang="uk-UA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Інженерний навчально-науковий інститут</a:t>
            </a:r>
            <a:br>
              <a:rPr lang="uk-UA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Кафедра металургії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6737" y="2205038"/>
            <a:ext cx="9973056" cy="4248150"/>
          </a:xfrm>
        </p:spPr>
        <p:txBody>
          <a:bodyPr rtlCol="0">
            <a:noAutofit/>
          </a:bodyPr>
          <a:lstStyle/>
          <a:p>
            <a:pPr marL="0" indent="0" algn="ctr">
              <a:buNone/>
              <a:defRPr/>
            </a:pPr>
            <a:r>
              <a:rPr lang="uk-UA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</a:t>
            </a:r>
            <a:r>
              <a:rPr lang="uk-UA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ВОГНЕТРИВИ МЕТАЛУРГІЙНОГО </a:t>
            </a:r>
          </a:p>
          <a:p>
            <a:pPr marL="0" indent="0" algn="ctr">
              <a:buNone/>
              <a:defRPr/>
            </a:pPr>
            <a:r>
              <a:rPr lang="uk-UA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ВИРОБНИЦТВА</a:t>
            </a:r>
            <a:endParaRPr lang="uk-UA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 3" charset="2"/>
              <a:buChar char=""/>
              <a:defRPr/>
            </a:pPr>
            <a:endParaRPr lang="uk-UA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  <a:defRPr/>
            </a:pPr>
            <a:r>
              <a:rPr lang="uk-UA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Сучасний стан виробництва </a:t>
            </a:r>
          </a:p>
          <a:p>
            <a:pPr marL="0" indent="0" algn="ctr">
              <a:buNone/>
              <a:defRPr/>
            </a:pPr>
            <a:r>
              <a:rPr lang="uk-UA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і застосування вогнетривів </a:t>
            </a:r>
            <a:endParaRPr lang="uk-UA" sz="20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  <a:defRPr/>
            </a:pPr>
            <a:endParaRPr lang="uk-UA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  <a:defRPr/>
            </a:pPr>
            <a:endParaRPr lang="uk-UA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  <a:defRPr/>
            </a:pPr>
            <a:r>
              <a:rPr lang="uk-UA" sz="2000" b="1" dirty="0">
                <a:latin typeface="Arial" panose="020B0604020202020204" pitchFamily="34" charset="0"/>
                <a:cs typeface="Arial" panose="020B0604020202020204" pitchFamily="34" charset="0"/>
              </a:rPr>
              <a:t>Підготувала:                                         ст. викладачка кафедри металургії</a:t>
            </a:r>
          </a:p>
          <a:p>
            <a:pPr marL="0" indent="0" algn="just">
              <a:buNone/>
              <a:defRPr/>
            </a:pPr>
            <a:r>
              <a:rPr lang="uk-UA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Лічконенко Н.В.</a:t>
            </a:r>
          </a:p>
          <a:p>
            <a:pPr marL="0" indent="0" algn="just">
              <a:buNone/>
              <a:defRPr/>
            </a:pPr>
            <a:endParaRPr lang="uk-UA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  <a:defRPr/>
            </a:pPr>
            <a:r>
              <a:rPr lang="uk-UA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</a:t>
            </a:r>
            <a:r>
              <a:rPr lang="uk-UA" sz="2000" b="1" dirty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 descr="ÐÑÐ¾Ð¸Ð·Ð²Ð¾Ð´Ð¸ÑÐµÐ»Ð¸ Ð¾Ð³Ð½ÐµÑÐ¿Ð¾ÑÐ¾Ð² Ð¿ÑÐµÐ´ÑÑÐ°Ð²ÑÑ ÑÐ²Ð¾Ñ Ð¿ÑÐ¾Ð´ÑÐºÑÐ¸Ñ Ð¿Ð¾ÑÑÐµÐ±Ð¸ÑÐµÐ»ÑÐ¼ -  ÐÐµÑÐ°Ð»Ð»-Ð­ÐºÑÐ¿Ð¾ 20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03" y="2178447"/>
            <a:ext cx="3441065" cy="2150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0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40070" y="1403160"/>
            <a:ext cx="99165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1325" algn="just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Конвертерний процес виробництва сталі  на сьогодні є найбільш продуктивним стале-плавильним виробництвом. У нашій країні експлуатуються конвертери ємністю від 50 до 400 т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indent="441325"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41325" algn="just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Останнє десятиліття характеризується значним підвищенням стійкості футеровки конвертерів за рахунок застосування комбінованої схеми кладки, в якій ураховуються особливості зношування окремих зон, що в результаті, приводить до збалансованого зношування футеровки в цілому. Нормальною стійкістю футеровки конвертера прийнято вважати 2000-2500  плавок, рекордні показники за кордоном сягають 5000-10000 плавок.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41325" algn="just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Футеровка робочого простору двошарова.  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Арматурний  шар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виконують   із   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магнезитової 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або   </a:t>
            </a:r>
            <a:r>
              <a:rPr lang="uk-UA" i="1" dirty="0" err="1">
                <a:latin typeface="Arial" panose="020B0604020202020204" pitchFamily="34" charset="0"/>
                <a:cs typeface="Arial" panose="020B0604020202020204" pitchFamily="34" charset="0"/>
              </a:rPr>
              <a:t>магнезитохромітової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 цегли   та   не міняють кілька років. Для футеровки 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робочого шару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використовують 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смолодоломітові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  або   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смоломагнезитові  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вогнетриви.   Але   найкращі показники   стійкості футеровки забезпечуються  застосуванням 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периклазовуглецевих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вогнетривів, виготовлених зі спеченого або плавленого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периклазового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порошку (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Mg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94...98%) з додаванням 10...15% вуглецю й антиоксидантів. </a:t>
            </a:r>
            <a:r>
              <a:rPr lang="uk-UA" dirty="0"/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66650" y="346869"/>
            <a:ext cx="10263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900" algn="ctr">
              <a:spcAft>
                <a:spcPts val="0"/>
              </a:spcAft>
            </a:pPr>
            <a:r>
              <a:rPr lang="uk-UA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ВОГНЕТРИВИ  В  КОНВЕРТЕРНОМУ  ВИРОБНИЦТВІ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65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9352" y="425697"/>
            <a:ext cx="97273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900" algn="ctr">
              <a:spcAft>
                <a:spcPts val="0"/>
              </a:spcAft>
            </a:pPr>
            <a:r>
              <a:rPr lang="uk-UA" sz="2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ВОГНЕТРИВИ  В  КОНВЕРТЕРНОМУ  ВИРОБНИЦТВІ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988675" y="887362"/>
            <a:ext cx="240236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/>
          </a:p>
        </p:txBody>
      </p:sp>
      <p:pic>
        <p:nvPicPr>
          <p:cNvPr id="8195" name="Picture 3" descr="0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45" y="887362"/>
            <a:ext cx="3941380" cy="540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696607" y="1915622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1325" algn="just"/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Верх горловини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днище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 конвертера виконують із </a:t>
            </a:r>
            <a:r>
              <a:rPr 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периклазошпінелідних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 вогнетривів. Найбільшому зношуванню піддається 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сталевипускний отвір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. Його футеровку виконують кільцями або блоками із 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плавленого </a:t>
            </a:r>
            <a:r>
              <a:rPr 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периклаза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41325" algn="just"/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Підвищенню     стійкості     футеровки     конвертерів     сприяють   застосування технології роздування шлаків у конвертері та профілактичні ремонти методом торкретування.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9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5573" y="302962"/>
            <a:ext cx="104683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900" algn="ctr">
              <a:spcAft>
                <a:spcPts val="0"/>
              </a:spcAft>
            </a:pPr>
            <a:r>
              <a:rPr lang="uk-UA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ВОГНЕТРИВИ  В  ЕЛЕКТРОСТАЛЕПЛАВИЛЬНОМУ   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ВИРОБНИЦТВІ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6779" y="1676942"/>
            <a:ext cx="9285890" cy="4233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6695" algn="just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Типовим рядом місткості дугових печей змінного струму передбачається використання агрегатів від 0,5 до 200 т. </a:t>
            </a:r>
            <a:r>
              <a:rPr lang="uk-UA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Високоінтенсивні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технології виплавки сталі в надпотужних дугових сталеплавильних печах (ДСП) і позапічної обробки висувають дуже високі вимоги до вогнетривів, які використовуються для футеровки ДСП і сталерозливних </a:t>
            </a:r>
            <a:r>
              <a:rPr lang="uk-UA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ковшів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Футеровка </a:t>
            </a:r>
            <a:r>
              <a:rPr lang="uk-UA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електросталепла-вильних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печей  може  бути  основною і кислою.</a:t>
            </a:r>
            <a:endParaRPr lang="ru-RU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226695" algn="just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Футеровка всіх ділянок крім </a:t>
            </a:r>
            <a:r>
              <a:rPr lang="uk-UA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своду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складається з теплоізоляційного, арматурного і робочого шарів. Робочий шар </a:t>
            </a:r>
            <a:r>
              <a:rPr lang="uk-UA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подини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основної печі виконують із набивних </a:t>
            </a:r>
            <a:r>
              <a:rPr lang="uk-UA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магнезитових мас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арматурний шар - з декількох рядів </a:t>
            </a:r>
            <a:r>
              <a:rPr lang="uk-UA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магнезитової цегли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а для виготовлення теплоізоляційного шару використовують </a:t>
            </a:r>
            <a:r>
              <a:rPr lang="uk-UA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шамотну цеглу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й </a:t>
            </a:r>
            <a:r>
              <a:rPr lang="uk-UA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аркуші азбесту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Для виготовлення робочого шару подини та відкосів кислих печей використовують </a:t>
            </a:r>
            <a:r>
              <a:rPr lang="uk-UA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кремнеземисті маси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на різних в</a:t>
            </a: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`</a:t>
            </a:r>
            <a:r>
              <a:rPr lang="uk-UA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яжучих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арматурного шару - </a:t>
            </a:r>
            <a:r>
              <a:rPr lang="uk-UA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динасову цеглу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ru-RU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60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12882" y="334494"/>
            <a:ext cx="84608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900" algn="ctr">
              <a:spcAft>
                <a:spcPts val="0"/>
              </a:spcAft>
            </a:pPr>
            <a:r>
              <a:rPr lang="uk-UA" sz="2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ВОГНЕТРИВИ  В  ЕЛЕКТРОСТАЛЕПЛАВИЛЬНОМУ   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sz="2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ВИРОБНИЦТВІ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30166" y="16869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7" name="Picture 1" descr="Безымянный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55" y="2333298"/>
            <a:ext cx="4328579" cy="275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464066" y="1396327"/>
            <a:ext cx="6096000" cy="45249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26695" algn="just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Футеровку робочого шару </a:t>
            </a:r>
            <a:r>
              <a:rPr lang="uk-UA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стін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основних печей виконують із </a:t>
            </a:r>
            <a:r>
              <a:rPr lang="uk-UA" i="1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хромітопериклазової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або </a:t>
            </a:r>
            <a:r>
              <a:rPr lang="uk-UA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периклазовуглецевої 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цегли, кислих печей - </a:t>
            </a:r>
            <a:r>
              <a:rPr lang="uk-UA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кварцового </a:t>
            </a:r>
            <a:r>
              <a:rPr lang="uk-UA" i="1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футеровочного</a:t>
            </a:r>
            <a:r>
              <a:rPr lang="uk-UA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піску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indent="226695" algn="just">
              <a:lnSpc>
                <a:spcPct val="115000"/>
              </a:lnSpc>
              <a:spcAft>
                <a:spcPts val="0"/>
              </a:spcAft>
            </a:pPr>
            <a:r>
              <a:rPr lang="uk-UA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Склепіння 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ДСП виконують із </a:t>
            </a:r>
            <a:r>
              <a:rPr lang="uk-UA" i="1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периклазохромітових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(МgО≥65%; С</a:t>
            </a:r>
            <a:r>
              <a:rPr lang="en-US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</a:t>
            </a:r>
            <a:r>
              <a:rPr lang="uk-UA" baseline="-250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</a:t>
            </a:r>
            <a:r>
              <a:rPr lang="uk-UA" baseline="-250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uk-UA" baseline="300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7...18%) або </a:t>
            </a:r>
            <a:r>
              <a:rPr lang="uk-UA" i="1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мулітокорундових</a:t>
            </a:r>
            <a:r>
              <a:rPr lang="uk-UA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А1</a:t>
            </a:r>
            <a:r>
              <a:rPr lang="uk-UA" baseline="-250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</a:t>
            </a:r>
            <a:r>
              <a:rPr lang="uk-UA" baseline="-250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&gt;62 %) виробів. </a:t>
            </a:r>
          </a:p>
          <a:p>
            <a:pPr indent="226695" algn="just">
              <a:lnSpc>
                <a:spcPct val="115000"/>
              </a:lnSpc>
              <a:spcAft>
                <a:spcPts val="0"/>
              </a:spcAft>
            </a:pPr>
            <a:r>
              <a:rPr lang="uk-UA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Випускний   отвір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виконують   із   блоків   з   </a:t>
            </a:r>
            <a:r>
              <a:rPr lang="uk-UA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плавленого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або </a:t>
            </a:r>
            <a:r>
              <a:rPr lang="uk-UA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кристалічного </a:t>
            </a:r>
            <a:r>
              <a:rPr lang="uk-UA" i="1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периклазу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indent="226695" algn="just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надпотужних дугових сталеплавильних печах часто використовують водоохолоджувані елементи кладки стін і </a:t>
            </a:r>
            <a:r>
              <a:rPr lang="uk-UA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своду</a:t>
            </a:r>
            <a:r>
              <a:rPr lang="uk-UA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що дозволяє скоротити витрату вогнетривів, знизити час простоїв і збільшити продуктивність печі.</a:t>
            </a:r>
            <a:endParaRPr lang="ru-RU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91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40980" y="226103"/>
            <a:ext cx="1078361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>
              <a:spcAft>
                <a:spcPts val="0"/>
              </a:spcAft>
            </a:pPr>
            <a:r>
              <a:rPr lang="ru-RU" b="1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Асоціація</a:t>
            </a:r>
            <a:r>
              <a:rPr lang="ru-RU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«</a:t>
            </a:r>
            <a:r>
              <a:rPr lang="ru-RU" b="1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Укрвогнетрив</a:t>
            </a:r>
            <a:r>
              <a:rPr lang="ru-RU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найбільше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в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Україні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об'єднання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підприємств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вогнетривкої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підгалузі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До складу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асоціації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входять</a:t>
            </a:r>
            <a:endParaRPr lang="ru-RU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850">
              <a:spcAft>
                <a:spcPts val="0"/>
              </a:spcAft>
            </a:pPr>
            <a:endParaRPr lang="ru-RU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850"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підприємств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і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організацій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розташованих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в 6 областях України, в тому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числі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indent="450850"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10 -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вогнетривких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підприємств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               3 -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гірничодобувних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підприємства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indent="450850"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1 -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дослідно-машинобудівний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завод;       2 -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науково-дослідні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інститути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indent="450850"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1 -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геологорозвідувальна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партія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            3 -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інших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організації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indent="450850"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indent="450850">
              <a:spcAft>
                <a:spcPts val="0"/>
              </a:spcAft>
            </a:pPr>
            <a:r>
              <a:rPr lang="ru-RU" b="1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Найбільші</a:t>
            </a:r>
            <a:r>
              <a:rPr lang="ru-RU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вогнетривкі</a:t>
            </a:r>
            <a:r>
              <a:rPr lang="ru-RU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підприємства</a:t>
            </a:r>
            <a:r>
              <a:rPr lang="ru-RU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України:</a:t>
            </a:r>
          </a:p>
          <a:p>
            <a:pPr indent="450850"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ВАТ «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Запоріжвогнетрив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», ВАТ «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Часовоярський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вогнетривкий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комбінат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»,                                                     ВАТ «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Великоанадольський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вогнетривкий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комбінат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», ВАТ «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Красногорівський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вогнетривкий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завод», ВАТ «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Пантелеймонівський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вогнетривкий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завод», ВАТ «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Красноармійський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динасовий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завод»,                        ВАТ «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Кіндратівський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вогнетривкий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завод».</a:t>
            </a:r>
          </a:p>
          <a:p>
            <a:pPr indent="450850">
              <a:spcAft>
                <a:spcPts val="0"/>
              </a:spcAft>
            </a:pP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Видобуток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вогнетривкої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і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металургійної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сировини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ведеться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 ЗАТ «ГДК«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Мінерал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»,                             ВАТ«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Ватутінський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комбінат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вогнетривів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», ВАТ«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Овруцький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ГЗК «Кварцит», а ВАТ «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Часівоярський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вогнетривкий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комбінат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і ВАТ «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Великоанадольський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вогнетривкий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комбінат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мають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власну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сировинну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базу глин і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каолінів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.</a:t>
            </a:r>
          </a:p>
          <a:p>
            <a:pPr indent="450850">
              <a:spcAft>
                <a:spcPts val="0"/>
              </a:spcAft>
            </a:pPr>
            <a:endParaRPr lang="ru-RU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850"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Практично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всі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підприємства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розташовані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в селищах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міського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типу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із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загальною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чисельністю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населення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близько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200 тис.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чол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і є </a:t>
            </a:r>
            <a:r>
              <a:rPr lang="ru-RU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містоутворюючими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617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9731" y="448467"/>
            <a:ext cx="8907517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ВИРОБНИЧІ ПОТУЖНОСТІ </a:t>
            </a:r>
          </a:p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</a:t>
            </a:r>
            <a:r>
              <a:rPr lang="ru-RU" sz="2800" b="1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підприємств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асоціації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складають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(т/</a:t>
            </a:r>
            <a:r>
              <a:rPr lang="ru-RU" sz="2800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рік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):</a:t>
            </a:r>
          </a:p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Вогнетривкі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вироби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всього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- 2129 тис. т </a:t>
            </a:r>
          </a:p>
          <a:p>
            <a:pPr>
              <a:spcAft>
                <a:spcPts val="0"/>
              </a:spcAft>
            </a:pPr>
            <a:endParaRPr lang="ru-RU" sz="20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тому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числі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</a:p>
          <a:p>
            <a:pPr>
              <a:spcAft>
                <a:spcPts val="0"/>
              </a:spcAft>
            </a:pPr>
            <a:endParaRPr lang="ru-RU" sz="20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алюмосилікатні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- 1421 тис. т;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динасові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- 260 тис. т;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магнезіальні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- 449 тис. т;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неформовані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матеріали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- 700 тис. т;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видобуток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вогнетривкої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і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металургійної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сировини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- 7200 тис. т.</a:t>
            </a:r>
          </a:p>
          <a:p>
            <a:pPr>
              <a:spcAft>
                <a:spcPts val="0"/>
              </a:spcAft>
            </a:pPr>
            <a:endParaRPr lang="ru-RU" sz="20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Фактичне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освоєння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виробничих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потужностей по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вогнетривким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виробам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в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останні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роки </a:t>
            </a:r>
            <a:r>
              <a:rPr lang="ru-RU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складає</a:t>
            </a:r>
            <a:r>
              <a:rPr lang="ru-RU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до </a:t>
            </a:r>
            <a:r>
              <a:rPr lang="ru-RU" sz="20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40%. </a:t>
            </a:r>
            <a:endParaRPr lang="ru-RU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1268" name="Picture 4" descr="ÐÐµÑÐ¸ÐºÐ»Ð°Ð·Ð¾ÑÐ³Ð»ÐµÑÐ¾Ð´Ð¸ÑÑÑÐµ Ð¾Ð³Ð½ÐµÑÐ¿Ð¾ÑÑ. ÐÐ³Ð½ÐµÑÐ¿Ð¾ÑÐ½ÑÐ¹ Ð¼Ð°ÑÐµÑÐ¸Ð°Ð»Ñ, ÑÐ°ÑÐ°ÐºÑÐµÑÐ¸ÑÑÐ¸ÐºÐ¸ |  selmo.com.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3543" y="1498409"/>
            <a:ext cx="262890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ÐÐ»Ð°Ð²Ð½Ð°Ñ - ÐÐ³Ð½ÐµÑÐ¿Ð¾ÑÐ½ÑÐµ Ð¼Ð°ÑÐµÑÐ¸Ð°Ð»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489" y="2345563"/>
            <a:ext cx="226695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ÐÐ³Ð½ÐµÑÐ¿Ð¾ÑÐ½ÑÐµ Ð¼Ð°ÑÐµÑÐ¸Ð°Ð»Ñ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35" y="362141"/>
            <a:ext cx="2941192" cy="113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59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560320" y="375566"/>
            <a:ext cx="7839456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36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Вагова частка вогнетривів 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 р</a:t>
            </a:r>
            <a:r>
              <a:rPr kumimoji="0" lang="uk-UA" altLang="ru-RU" sz="3600" b="1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ізних</a:t>
            </a:r>
            <a:r>
              <a:rPr kumimoji="0" lang="uk-UA" altLang="ru-RU" sz="36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ru-RU" altLang="ru-RU" sz="3600" b="1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металург</a:t>
            </a:r>
            <a:r>
              <a:rPr kumimoji="0" lang="uk-UA" altLang="ru-RU" sz="3600" b="1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ійних</a:t>
            </a:r>
            <a:r>
              <a:rPr kumimoji="0" lang="uk-UA" altLang="ru-RU" sz="36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агрегатах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lum bright="12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933" y="2300580"/>
            <a:ext cx="6948229" cy="3286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63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682496" y="360212"/>
            <a:ext cx="933907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36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Питомі витрати 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на </a:t>
            </a:r>
            <a:r>
              <a:rPr kumimoji="0" lang="uk-UA" altLang="ru-RU" sz="36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вогнетриви  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для р</a:t>
            </a:r>
            <a:r>
              <a:rPr kumimoji="0" lang="uk-UA" altLang="ru-RU" sz="3600" b="1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ізних</a:t>
            </a:r>
            <a:r>
              <a:rPr kumimoji="0" lang="uk-UA" altLang="ru-RU" sz="36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металургійних агрегатів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lum bright="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800" y="2316480"/>
            <a:ext cx="6572260" cy="319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22193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5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65632" y="1205222"/>
            <a:ext cx="10558271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На кладку доменної печі об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`</a:t>
            </a:r>
            <a:r>
              <a:rPr kumimoji="0" lang="uk-UA" altLang="ru-RU" b="0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ємом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5000 м</a:t>
            </a:r>
            <a:r>
              <a:rPr kumimoji="0" lang="uk-UA" altLang="ru-RU" b="0" i="0" u="none" strike="noStrike" cap="none" normalizeH="0" baseline="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витрачається 3,5 тис.т. вогнетривів; на повітронагрівачі й інші допоміжні пристрої доменного цеху – 27,5 тис.т. Витрата вогнетривів на виробництво чавуну становить до 3 кг/т.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Для футеровки </a:t>
            </a:r>
            <a:r>
              <a:rPr kumimoji="0" lang="uk-UA" altLang="ru-RU" b="1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лещаді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застосовують два типи кладки – </a:t>
            </a:r>
            <a:r>
              <a:rPr kumimoji="0" lang="uk-UA" altLang="ru-RU" b="0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цельновуглецеву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uk-UA" altLang="ru-RU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(вуглецеві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й </a:t>
            </a:r>
            <a:r>
              <a:rPr kumimoji="0" lang="uk-UA" altLang="ru-RU" b="0" i="1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графитовані</a:t>
            </a:r>
            <a:r>
              <a:rPr kumimoji="0" lang="uk-UA" altLang="ru-RU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блоки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 і комбіновану (сполучення </a:t>
            </a:r>
            <a:r>
              <a:rPr kumimoji="0" lang="uk-UA" altLang="ru-RU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вуглецевих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і </a:t>
            </a:r>
            <a:r>
              <a:rPr kumimoji="0" lang="uk-UA" altLang="ru-RU" b="0" i="1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високоглиноземистих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виробів). Для футеровки </a:t>
            </a:r>
            <a:r>
              <a:rPr kumimoji="0" lang="uk-UA" altLang="ru-RU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горна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застосовують більш різноманітний асортимент вогнетривів – </a:t>
            </a:r>
            <a:r>
              <a:rPr kumimoji="0" lang="uk-UA" altLang="ru-RU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вуглецеві блоки, вироби на основі корунду з добавками </a:t>
            </a:r>
            <a:r>
              <a:rPr kumimoji="0" lang="uk-UA" altLang="ru-RU" b="0" i="1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Si</a:t>
            </a:r>
            <a:r>
              <a:rPr kumimoji="0" lang="uk-UA" altLang="ru-RU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C, Cr</a:t>
            </a:r>
            <a:r>
              <a:rPr kumimoji="0" lang="uk-UA" altLang="ru-RU" b="0" i="1" u="none" strike="noStrike" cap="none" normalizeH="0" baseline="-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uk-UA" altLang="ru-RU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</a:t>
            </a:r>
            <a:r>
              <a:rPr kumimoji="0" lang="uk-UA" altLang="ru-RU" b="0" i="1" u="none" strike="noStrike" cap="none" normalizeH="0" baseline="-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</a:t>
            </a:r>
            <a:r>
              <a:rPr kumimoji="0" lang="uk-UA" altLang="ru-RU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uk-UA" altLang="ru-RU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карборундові вогнетриви.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Кладку </a:t>
            </a:r>
            <a:r>
              <a:rPr kumimoji="0" lang="uk-UA" altLang="ru-RU" b="1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заплічників</a:t>
            </a:r>
            <a:r>
              <a:rPr kumimoji="0" lang="uk-UA" altLang="ru-RU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і </a:t>
            </a:r>
            <a:r>
              <a:rPr kumimoji="0" lang="uk-UA" altLang="ru-RU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тонкостінної частини розпару 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виконують із використанням </a:t>
            </a:r>
            <a:r>
              <a:rPr kumimoji="0" lang="uk-UA" altLang="ru-RU" b="0" i="1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карбідкремнієвих</a:t>
            </a:r>
            <a:r>
              <a:rPr kumimoji="0" lang="uk-UA" altLang="ru-RU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вогнетривів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на різних в'яжучих (Si</a:t>
            </a:r>
            <a:r>
              <a:rPr kumimoji="0" lang="uk-UA" altLang="ru-RU" b="0" i="0" u="none" strike="noStrike" cap="none" normalizeH="0" baseline="-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</a:t>
            </a:r>
            <a:r>
              <a:rPr kumimoji="0" lang="uk-UA" altLang="ru-RU" b="0" i="0" u="none" strike="noStrike" cap="none" normalizeH="0" baseline="-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Si</a:t>
            </a:r>
            <a:r>
              <a:rPr kumimoji="0" lang="uk-UA" altLang="ru-RU" b="0" i="0" u="none" strike="noStrike" cap="none" normalizeH="0" baseline="-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ON</a:t>
            </a:r>
            <a:r>
              <a:rPr kumimoji="0" lang="uk-UA" altLang="ru-RU" b="0" i="0" u="none" strike="noStrike" cap="none" normalizeH="0" baseline="-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kumimoji="0" lang="uk-UA" altLang="ru-RU" b="0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самозв'язані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 або </a:t>
            </a:r>
            <a:r>
              <a:rPr kumimoji="0" lang="uk-UA" altLang="ru-RU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шамотної цегли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(Al</a:t>
            </a:r>
            <a:r>
              <a:rPr kumimoji="0" lang="uk-UA" altLang="ru-RU" b="0" i="0" u="none" strike="noStrike" cap="none" normalizeH="0" baseline="-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</a:t>
            </a:r>
            <a:r>
              <a:rPr kumimoji="0" lang="uk-UA" altLang="ru-RU" b="0" i="0" u="none" strike="noStrike" cap="none" normalizeH="0" baseline="-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 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37...42%). Охолоджувана вогнетривка кладка </a:t>
            </a:r>
            <a:r>
              <a:rPr kumimoji="0" lang="uk-UA" altLang="ru-RU" b="0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заплічників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досить швидко покривається шаром гарнісажу, що захищає її від прогару. </a:t>
            </a:r>
            <a:r>
              <a:rPr kumimoji="0" lang="uk-UA" altLang="ru-RU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Товстостінна частина розпару 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й </a:t>
            </a:r>
            <a:r>
              <a:rPr kumimoji="0" lang="uk-UA" altLang="ru-RU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шахта 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викладаються </a:t>
            </a:r>
            <a:r>
              <a:rPr kumimoji="0" lang="uk-UA" altLang="ru-RU" b="0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високощільними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uk-UA" altLang="ru-RU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високо-глиноземистими блоками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або щільною </a:t>
            </a:r>
            <a:r>
              <a:rPr kumimoji="0" lang="uk-UA" altLang="ru-RU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шамотною цеглою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(Al</a:t>
            </a:r>
            <a:r>
              <a:rPr kumimoji="0" lang="uk-UA" altLang="ru-RU" b="0" i="0" u="none" strike="noStrike" cap="none" normalizeH="0" baseline="-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</a:t>
            </a:r>
            <a:r>
              <a:rPr kumimoji="0" lang="uk-UA" altLang="ru-RU" b="0" i="0" u="none" strike="noStrike" cap="none" normalizeH="0" baseline="-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≥42%). Кладка </a:t>
            </a:r>
            <a:r>
              <a:rPr kumimoji="0" lang="uk-UA" altLang="ru-RU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колошникової частини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печі виконана із </a:t>
            </a:r>
            <a:r>
              <a:rPr kumimoji="0" lang="uk-UA" altLang="ru-RU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шамотної цегли 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(Al</a:t>
            </a:r>
            <a:r>
              <a:rPr kumimoji="0" lang="uk-UA" altLang="ru-RU" b="0" i="0" u="none" strike="noStrike" cap="none" normalizeH="0" baseline="-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</a:t>
            </a:r>
            <a:r>
              <a:rPr kumimoji="0" lang="uk-UA" altLang="ru-RU" b="0" i="0" u="none" strike="noStrike" cap="none" normalizeH="0" baseline="-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 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37...39%) і захищена сталевими плитами від ударних навантажень, що виникають при падінні шихтових матеріалів із засипного апарата.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Для футеровки </a:t>
            </a:r>
            <a:r>
              <a:rPr kumimoji="0" lang="uk-UA" altLang="ru-RU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повітронагрівачів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доменних печей застосовують </a:t>
            </a:r>
            <a:r>
              <a:rPr kumimoji="0" lang="uk-UA" altLang="ru-RU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шамотні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(Al</a:t>
            </a:r>
            <a:r>
              <a:rPr kumimoji="0" lang="uk-UA" altLang="ru-RU" b="0" i="0" u="none" strike="noStrike" cap="none" normalizeH="0" baseline="-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</a:t>
            </a:r>
            <a:r>
              <a:rPr kumimoji="0" lang="uk-UA" altLang="ru-RU" b="0" i="0" u="none" strike="noStrike" cap="none" normalizeH="0" baseline="-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 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28...42%), </a:t>
            </a:r>
            <a:r>
              <a:rPr kumimoji="0" lang="uk-UA" altLang="ru-RU" b="0" i="1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мулітокорундові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(Al</a:t>
            </a:r>
            <a:r>
              <a:rPr kumimoji="0" lang="uk-UA" altLang="ru-RU" b="0" i="0" u="none" strike="noStrike" cap="none" normalizeH="0" baseline="-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</a:t>
            </a:r>
            <a:r>
              <a:rPr kumimoji="0" lang="uk-UA" altLang="ru-RU" b="0" i="0" u="none" strike="noStrike" cap="none" normalizeH="0" baseline="-3000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≥72%) і </a:t>
            </a:r>
            <a:r>
              <a:rPr kumimoji="0" lang="uk-UA" altLang="ru-RU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динасові</a:t>
            </a:r>
            <a:r>
              <a:rPr kumimoji="0" lang="uk-UA" altLang="ru-RU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вогнетриви.  </a:t>
            </a:r>
            <a:endParaRPr kumimoji="0" lang="uk-UA" altLang="ru-RU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15341" y="220718"/>
            <a:ext cx="84588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ВОГНЕТРИВИ В ДОМЕННОМУ ВИРОБНИЦТВІ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46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5887" y="220718"/>
            <a:ext cx="72777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ВОГНЕТРИВИ В ДОМЕННОМУ ВИРОБНИЦТВІ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7" descr="Безымянны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087" y="861822"/>
            <a:ext cx="2348293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00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950" y="861822"/>
            <a:ext cx="4081081" cy="5084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06798" y="6258044"/>
            <a:ext cx="3564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Схема футеровки доменної печі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412736" y="6258044"/>
            <a:ext cx="421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Схема футеровки повітронагрівачів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3266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2064" y="176838"/>
            <a:ext cx="109849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900" algn="ctr">
              <a:lnSpc>
                <a:spcPct val="150000"/>
              </a:lnSpc>
              <a:spcAft>
                <a:spcPts val="0"/>
              </a:spcAft>
            </a:pPr>
            <a:r>
              <a:rPr lang="uk-UA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ВОГНЕТРИВИ  В  МАРТЕНІВСЬКОМУ  ВИРОБНИЦТВІ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3683" y="942706"/>
            <a:ext cx="109097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сьогоднішній день на металургійних підприємствах України ще функціонують мартенівські печі. Футеровка мартенівської печі складається з верхньої (вище рівня робочої площадки) і нижньої будови. </a:t>
            </a:r>
            <a:endParaRPr lang="en-US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850" algn="just"/>
            <a:r>
              <a:rPr lang="uk-UA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 </a:t>
            </a:r>
            <a:r>
              <a:rPr lang="uk-UA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верхньої будови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відносяться подина, передня й задня стінки, відкоси, зведення і головки, вертикальні канали. </a:t>
            </a:r>
            <a:r>
              <a:rPr lang="uk-UA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Нижня будова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шлаковики, регенератори, насадки регенераторів і димовий тракт.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2063" y="2827792"/>
            <a:ext cx="11091357" cy="3250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Подину печі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виконують багатошаровою: ізолюючий шар – кілька рядів </a:t>
            </a:r>
            <a:r>
              <a:rPr lang="uk-UA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шамотної цегли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арматурний шар – </a:t>
            </a:r>
            <a:r>
              <a:rPr lang="uk-UA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периклазові</a:t>
            </a:r>
            <a:r>
              <a:rPr lang="uk-UA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вироби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й робочий шар подини, який в  основних печах роблять монолітним шляхом наварки або набивання його </a:t>
            </a:r>
            <a:r>
              <a:rPr lang="uk-UA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магнезитовим порошком.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Задню й передню стінки основної печі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викладають із </a:t>
            </a:r>
            <a:r>
              <a:rPr lang="uk-UA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магнезитової цегли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до рівня шлаку, а вище – з </a:t>
            </a:r>
            <a:r>
              <a:rPr lang="uk-UA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магнезитохромітової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кислої печі – з </a:t>
            </a:r>
            <a:r>
              <a:rPr lang="uk-UA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динасової.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Зведення печі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виконують </a:t>
            </a:r>
            <a:r>
              <a:rPr lang="uk-UA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распорно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-підвісним зі спеціальної </a:t>
            </a:r>
            <a:r>
              <a:rPr lang="uk-UA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периклазохромітової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або </a:t>
            </a:r>
            <a:r>
              <a:rPr lang="uk-UA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периклазошпінелідної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цегли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Стіни й зведення головок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а також </a:t>
            </a:r>
            <a:r>
              <a:rPr lang="uk-UA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вертикальні канали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викладають із </a:t>
            </a:r>
            <a:r>
              <a:rPr lang="uk-UA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периклазохромітової</a:t>
            </a:r>
            <a:r>
              <a:rPr lang="uk-UA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цегли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Так само футерують і стіни шлаковиків. </a:t>
            </a:r>
            <a:endParaRPr lang="ru-RU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 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найбільш важких умовах працюють </a:t>
            </a:r>
            <a:r>
              <a:rPr lang="uk-UA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верхні ряди насадок регенераторів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їх викладають із </a:t>
            </a:r>
            <a:r>
              <a:rPr lang="uk-UA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форстеритової цегли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Середні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й </a:t>
            </a:r>
            <a:r>
              <a:rPr lang="uk-UA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нижні ряди насадок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- із </a:t>
            </a:r>
            <a:r>
              <a:rPr lang="uk-UA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шамотної цегли</a:t>
            </a:r>
            <a:r>
              <a:rPr lang="uk-UA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uk-U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46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0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505" y="1065537"/>
            <a:ext cx="6660135" cy="5347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58112" y="419207"/>
            <a:ext cx="9314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900" algn="ctr">
              <a:lnSpc>
                <a:spcPct val="150000"/>
              </a:lnSpc>
              <a:spcAft>
                <a:spcPts val="0"/>
              </a:spcAft>
            </a:pPr>
            <a:r>
              <a:rPr lang="uk-UA" sz="2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ВОГНЕТРИВИ  В  МАРТЕНІВСЬКОМУ  ВИРОБНИЦТВІ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72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1127</Words>
  <Application>Microsoft Office PowerPoint</Application>
  <PresentationFormat>Широкоэкранный</PresentationFormat>
  <Paragraphs>73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 3</vt:lpstr>
      <vt:lpstr>Office Theme</vt:lpstr>
      <vt:lpstr>Запорізький національний університет Інженерний навчально-науковий інститут Кафедра металургії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 наталия</dc:creator>
  <cp:lastModifiedBy>наталия наталия</cp:lastModifiedBy>
  <cp:revision>7</cp:revision>
  <dcterms:created xsi:type="dcterms:W3CDTF">2020-10-12T18:36:51Z</dcterms:created>
  <dcterms:modified xsi:type="dcterms:W3CDTF">2020-10-12T19:19:22Z</dcterms:modified>
</cp:coreProperties>
</file>