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67" r:id="rId5"/>
    <p:sldId id="269" r:id="rId6"/>
    <p:sldId id="261" r:id="rId7"/>
    <p:sldId id="257" r:id="rId8"/>
    <p:sldId id="260" r:id="rId9"/>
    <p:sldId id="264" r:id="rId10"/>
    <p:sldId id="265" r:id="rId11"/>
    <p:sldId id="262" r:id="rId12"/>
    <p:sldId id="263" r:id="rId13"/>
    <p:sldId id="268" r:id="rId14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660"/>
  </p:normalViewPr>
  <p:slideViewPr>
    <p:cSldViewPr snapToGrid="0">
      <p:cViewPr varScale="1">
        <p:scale>
          <a:sx n="50" d="100"/>
          <a:sy n="50" d="100"/>
        </p:scale>
        <p:origin x="-662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43709-AB58-4052-A5E9-2A63ED8B0C13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62142-5D7B-46C3-8104-64A8BCFD0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82938-700F-42D3-B472-6811F4961AB9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1C4D0-07CB-4DC7-A8E9-D7A0A1D18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74E27-23F8-4606-9F9A-049AC89350F7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1B5DB-4506-45CF-807F-05E8ECEF3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ACFC1-63CD-4685-94CC-6F260A7116B6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2DDF6-4B04-437E-B576-4D0DD3374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22AC6-DBFE-4268-835D-989E24FA9B7E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2C64-2768-4210-929D-23974C25D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0B57F-2AB4-4205-AFD0-85A517DED713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5840B-3EA7-4D6B-AE9F-E715198DF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07DE7-7BD1-4A07-AA56-7E8B8F16AEF8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FF5CD-EA52-43EB-B3AA-021BE1C04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F2D58-8065-4245-88C7-90DF4FDF2596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0404D-D605-4FE2-B6E9-2D1CA2B95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A312B-3F11-418E-AF29-EB0E833611FF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DD58A-53EC-4D23-A032-9680D4225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2AAD7-B013-4B11-B63D-DE716F1E89AD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9AC70-3804-45F3-924D-3B3ED67DD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8E317-2ED3-4D11-8C2A-A3318B616E5A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2C86B-80D2-4F61-9596-6A7666C07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2CA67E-6508-4B8D-AC55-13F3A440A73E}" type="datetimeFigureOut">
              <a:rPr lang="ru-RU"/>
              <a:pPr>
                <a:defRPr/>
              </a:pPr>
              <a:t>19.11.2021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930A23-872B-418A-8B16-365F1EF98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Флаг Украины. #Ukraine #Flag #Flags | Фла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975"/>
            <a:ext cx="12192000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8" y="2571750"/>
            <a:ext cx="12049125" cy="22479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endParaRPr lang="uk-UA" sz="4400" b="1" smtClean="0">
              <a:solidFill>
                <a:srgbClr val="0070C0"/>
              </a:solidFill>
              <a:latin typeface="Arial Black" pitchFamily="34" charset="0"/>
            </a:endParaRPr>
          </a:p>
          <a:p>
            <a:pPr eaLnBrk="1" hangingPunct="1">
              <a:lnSpc>
                <a:spcPct val="70000"/>
              </a:lnSpc>
            </a:pPr>
            <a:endParaRPr lang="uk-UA" sz="4400" b="1" smtClean="0">
              <a:solidFill>
                <a:srgbClr val="0070C0"/>
              </a:solidFill>
              <a:latin typeface="Arial Black" pitchFamily="34" charset="0"/>
            </a:endParaRPr>
          </a:p>
          <a:p>
            <a:pPr eaLnBrk="1" hangingPunct="1">
              <a:lnSpc>
                <a:spcPct val="70000"/>
              </a:lnSpc>
            </a:pPr>
            <a:r>
              <a:rPr lang="uk-UA" sz="4400" b="1" smtClean="0">
                <a:solidFill>
                  <a:srgbClr val="0070C0"/>
                </a:solidFill>
                <a:latin typeface="Arial Black" pitchFamily="34" charset="0"/>
              </a:rPr>
              <a:t>ІМПЕРСЬКІ ІСТОРИЧНІ МІФИ В ПІДРУЧНИКАХ РФ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ъект 3"/>
          <p:cNvSpPr>
            <a:spLocks noGrp="1"/>
          </p:cNvSpPr>
          <p:nvPr>
            <p:ph sz="half" idx="2"/>
          </p:nvPr>
        </p:nvSpPr>
        <p:spPr>
          <a:xfrm>
            <a:off x="5262563" y="946150"/>
            <a:ext cx="6684962" cy="2711450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«11 марта 2014 года постановлением Верховного Совета Автономной республики Крым и Севастопольского городского совета была 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принята Декларация о независимости.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Так, революция начавшаяся в Киеве, стала явлением международной политики, и на революционной волне выплеснулся «поплывший» в другом направлении 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Крымский полуостров. 16 марта состоялся референдум по вопросу о судьбе Крыма.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Более 90% голосовавших крымчан и севастопольцев высказались за вхождение в РФ при 83% принявших участие в голосование. Уже 18 марта Президент РФ и высшие государственные лица АР Крым, а также глава города 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Севастопольподписали договор о вхождение в состав РФ, на правах её субъектов Крыма и Севастополя»</a:t>
            </a:r>
          </a:p>
        </p:txBody>
      </p:sp>
      <p:pic>
        <p:nvPicPr>
          <p:cNvPr id="2253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14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51292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Прямоугольник 6"/>
          <p:cNvSpPr>
            <a:spLocks noChangeArrowheads="1"/>
          </p:cNvSpPr>
          <p:nvPr/>
        </p:nvSpPr>
        <p:spPr bwMode="auto">
          <a:xfrm>
            <a:off x="5253038" y="6122988"/>
            <a:ext cx="6959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Волобуев О.В.. Карпачёв С. П., П. Н. Романов. Конец XIX - начало XXI века. Базовый уровень. 11 класс: учебник. Москва: Дрофа , 2016. С 342.</a:t>
            </a:r>
          </a:p>
        </p:txBody>
      </p:sp>
      <p:sp>
        <p:nvSpPr>
          <p:cNvPr id="22534" name="Заголовок 1"/>
          <p:cNvSpPr>
            <a:spLocks noGrp="1"/>
          </p:cNvSpPr>
          <p:nvPr>
            <p:ph type="title"/>
          </p:nvPr>
        </p:nvSpPr>
        <p:spPr>
          <a:xfrm>
            <a:off x="8043863" y="131763"/>
            <a:ext cx="1377950" cy="70485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 Black" pitchFamily="34" charset="0"/>
              </a:rPr>
              <a:t>КРИМ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5253038" y="971550"/>
            <a:ext cx="6675437" cy="2482850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«Результаты референдума и воссоединения Крыма с Россией не были признаны США и Евросоюзом, которые не считаются с мнением крымчан, Заявили об аннексии Крыма. Положение усложнилась тем, что в Донецкой и Луганской областях были провозглашены народные республики (ДНР и ЛНР). Не идущая на диалог с населением юго-востока киевская власть стала проводить репрессивную политику. Многие россияне начали добровольно оказывать помощь повстанцам, которые в борьбе за признание государственного статуса русского языка и самоопределение опирались на сочувствие российского общества.»  342-343</a:t>
            </a:r>
          </a:p>
        </p:txBody>
      </p:sp>
      <p:pic>
        <p:nvPicPr>
          <p:cNvPr id="2355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51292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5253038" y="6122988"/>
            <a:ext cx="6959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Волобуев О.В.. Карпачёв С. П., П. Н. Романов. Конец XIX - начало XXI века. Базовый уровень. 11 класс: учебник. Москва: Дрофа , 2016. С 342-343.</a:t>
            </a:r>
          </a:p>
        </p:txBody>
      </p:sp>
      <p:sp>
        <p:nvSpPr>
          <p:cNvPr id="23557" name="Заголовок 1"/>
          <p:cNvSpPr>
            <a:spLocks noGrp="1"/>
          </p:cNvSpPr>
          <p:nvPr>
            <p:ph type="title"/>
          </p:nvPr>
        </p:nvSpPr>
        <p:spPr>
          <a:xfrm>
            <a:off x="6565900" y="131763"/>
            <a:ext cx="4049713" cy="70485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 Black" pitchFamily="34" charset="0"/>
              </a:rPr>
              <a:t>КРИМ, ДНР ТА ЛНР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ъект 3"/>
          <p:cNvSpPr>
            <a:spLocks noGrp="1"/>
          </p:cNvSpPr>
          <p:nvPr>
            <p:ph sz="half" idx="1"/>
          </p:nvPr>
        </p:nvSpPr>
        <p:spPr>
          <a:xfrm>
            <a:off x="5448300" y="735013"/>
            <a:ext cx="6635750" cy="2143125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Однак в этих условиях российское руководство не отказывается от одного из основных приоритетов Концепции внешней политики РФ: развитие многосторонних связей с государствами Содружества, укрепление с ними добрососедских отношений и стратегического партнерства в решении насущных задач международной жизни. При этом подчеркивается, что Россия во главу угла ставит обеспечение своих национальных интересов, в том числе защиту прав многих миллионов соотечественников в странах ближнего зарубежья».</a:t>
            </a:r>
          </a:p>
        </p:txBody>
      </p:sp>
      <p:pic>
        <p:nvPicPr>
          <p:cNvPr id="24579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00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Прямоугольник 6"/>
          <p:cNvSpPr>
            <a:spLocks noChangeArrowheads="1"/>
          </p:cNvSpPr>
          <p:nvPr/>
        </p:nvSpPr>
        <p:spPr bwMode="auto">
          <a:xfrm>
            <a:off x="5340350" y="6007100"/>
            <a:ext cx="68516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История России, ХХ - начало XXI века. 11 класс : учеб. для общеобразоват. Учреждений. А. А. Левандовский, Ю. А. Щетинов, С. В. Мироненко. Москва: Просвещение, 2013. С. 364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Флаг Украины. #Ukraine #Flag #Flags | Фла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5550" y="1831975"/>
            <a:ext cx="7391400" cy="13255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4"/>
                </a:solidFill>
                <a:latin typeface="Arial Black" panose="020B0A04020102020204" pitchFamily="34" charset="0"/>
              </a:rPr>
              <a:t>ДЯКУЮ ЗА УВАГУ!</a:t>
            </a:r>
            <a:endParaRPr lang="ru-RU" sz="5400" dirty="0"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3"/>
          <p:cNvSpPr>
            <a:spLocks noGrp="1"/>
          </p:cNvSpPr>
          <p:nvPr>
            <p:ph type="ctrTitle"/>
          </p:nvPr>
        </p:nvSpPr>
        <p:spPr>
          <a:xfrm>
            <a:off x="5976938" y="230188"/>
            <a:ext cx="5419725" cy="544512"/>
          </a:xfrm>
        </p:spPr>
        <p:txBody>
          <a:bodyPr/>
          <a:lstStyle/>
          <a:p>
            <a:pPr eaLnBrk="1" hangingPunct="1"/>
            <a:r>
              <a:rPr lang="uk-UA" sz="2800" b="1" smtClean="0">
                <a:latin typeface="Arial Black" pitchFamily="34" charset="0"/>
              </a:rPr>
              <a:t>КРИЗА 2013 Р. В УКРАЇНІ</a:t>
            </a:r>
            <a:endParaRPr lang="ru-RU" sz="2800" b="1" smtClean="0">
              <a:latin typeface="Arial Black" pitchFamily="34" charset="0"/>
            </a:endParaRPr>
          </a:p>
        </p:txBody>
      </p:sp>
      <p:sp>
        <p:nvSpPr>
          <p:cNvPr id="14339" name="Прямоугольник 6"/>
          <p:cNvSpPr>
            <a:spLocks noChangeArrowheads="1"/>
          </p:cNvSpPr>
          <p:nvPr/>
        </p:nvSpPr>
        <p:spPr bwMode="auto">
          <a:xfrm>
            <a:off x="5391150" y="774700"/>
            <a:ext cx="65913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«Кризис, разразившийся на Украине в конце 2013 г., явился отдаленным результатом распада СССР. Украина попала в своеобразную геополитическую ловушку: ее гражданам было навязано решение непростой дилеммы – сохранять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существовавшие ранее десятилетиями многочисленные связи с Россией или порвать их и присоединиться к Евросоюзу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. Идея «Украина без России» расколола украинское общество на ее противников и сторонников.»</a:t>
            </a:r>
            <a:endParaRPr lang="ru-RU" sz="1600">
              <a:latin typeface="Calibri" pitchFamily="34" charset="0"/>
            </a:endParaRP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-400050"/>
            <a:ext cx="5064125" cy="725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Прямоугольник 7"/>
          <p:cNvSpPr>
            <a:spLocks noChangeArrowheads="1"/>
          </p:cNvSpPr>
          <p:nvPr/>
        </p:nvSpPr>
        <p:spPr bwMode="auto">
          <a:xfrm>
            <a:off x="5200650" y="6084888"/>
            <a:ext cx="6813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История России с древнейших времен до наших дней. А. Н. Боханов, Л. Е. Морозова, М. А. Рахматуллин, А. Н. Сахаров, В. А. Шестаков. Москва: АСТ, 2016.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4"/>
          <p:cNvSpPr>
            <a:spLocks noChangeArrowheads="1"/>
          </p:cNvSpPr>
          <p:nvPr/>
        </p:nvSpPr>
        <p:spPr bwMode="auto">
          <a:xfrm>
            <a:off x="5200650" y="-295275"/>
            <a:ext cx="680085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22 февраля 2014 г. Янукович был свергнут в результате государственного переворота.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При поддержке западных государств к власти на Украине пришли националистические силы. Верховная рада изменила конституцию страны, сменила руководство парламента и МВД и отстранила от власти законного главу государства, который впоследствии был вынужден покинуть Украину, опасаясь за свою жизнь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. Новое руководство Украины во главе с П. А. Порошенко, выражавшее интересы, прежде всего националистических сил, усиленно вытесняло русский язык из средств массовой информации, кинопроката, системы образования, отменило закон о языке, гарантировавший официальное двуязычие, а также принятые законы об охране памятников героям и жертвам ВОВ, об ответственности за преступления фашизма и коллаборационизма. </a:t>
            </a:r>
          </a:p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Активное неприятие таких действий новых властей на Востоке Украины, где преобладало русскоязычное население, вызвало массовые волнения, переросшие со временем в гражданскую войну.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Жители Юго‑Востока Украины новыми властями были объявлены террористами, и против них была организована «антитеррористическая» операция с применением военной силы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. Отстаивая интересы русскоязычного населения на территориях Донецкой и Луганской областей, охраняемых ополченцами, весной 2014 г. было создано два образования – Донецкая народная республика (ДНР) и Луганская народная республика (ЛНР), которые отказались выполнять указания из Киева.»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-400050"/>
            <a:ext cx="5064125" cy="725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00050"/>
            <a:ext cx="5064125" cy="725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Прямоугольник 1"/>
          <p:cNvSpPr>
            <a:spLocks noChangeArrowheads="1"/>
          </p:cNvSpPr>
          <p:nvPr/>
        </p:nvSpPr>
        <p:spPr bwMode="auto">
          <a:xfrm>
            <a:off x="5200650" y="6084888"/>
            <a:ext cx="6813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История России с древнейших времен до наших дней. А. Н. Боханов, Л. Е. Морозова, М. А. Рахматуллин, А. Н. Сахаров, В. А. Шестаков. Москва: АСТ, 2016.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7870825" y="212725"/>
            <a:ext cx="1555750" cy="519113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КРИМ</a:t>
            </a:r>
          </a:p>
        </p:txBody>
      </p:sp>
      <p:sp>
        <p:nvSpPr>
          <p:cNvPr id="16387" name="Объект 3"/>
          <p:cNvSpPr>
            <a:spLocks noGrp="1"/>
          </p:cNvSpPr>
          <p:nvPr>
            <p:ph type="subTitle" idx="1"/>
          </p:nvPr>
        </p:nvSpPr>
        <p:spPr>
          <a:xfrm>
            <a:off x="5394325" y="911225"/>
            <a:ext cx="6508750" cy="1655763"/>
          </a:xfrm>
        </p:spPr>
        <p:txBody>
          <a:bodyPr/>
          <a:lstStyle/>
          <a:p>
            <a:pPr algn="just" eaLnBrk="1" hangingPunct="1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«17 марта 2014 г. Президент России подписал 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указ о признании Республики Крым в качестве независимого и суверенного государства.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18 марта в соответствии с новым законом Верховного Совета был подписан межгосударственный договор о принятии Крыма и Севастополя в состав России. 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Спустя десятилетия историческая ошибка была исправлена: жители Крыма и Севастополя вернулись в родное государство».</a:t>
            </a:r>
          </a:p>
          <a:p>
            <a:pPr eaLnBrk="1" hangingPunct="1"/>
            <a:endParaRPr lang="ru-RU" smtClean="0"/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-400050"/>
            <a:ext cx="5064125" cy="725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2"/>
          <p:cNvSpPr>
            <a:spLocks noChangeArrowheads="1"/>
          </p:cNvSpPr>
          <p:nvPr/>
        </p:nvSpPr>
        <p:spPr bwMode="auto">
          <a:xfrm>
            <a:off x="5230813" y="6089650"/>
            <a:ext cx="68357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История России с древнейших времен до наших дней. А. Н. Боханов, Л. Е. Морозова, М. А. Рахматуллин, А. Н. Сахаров, В. А. Шестаков. Москва: АСТ, 2016.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7948613" y="90488"/>
            <a:ext cx="1400175" cy="585787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 Black" pitchFamily="34" charset="0"/>
              </a:rPr>
              <a:t>КРИМ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-400050"/>
            <a:ext cx="5064125" cy="725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6"/>
          <p:cNvSpPr>
            <a:spLocks noChangeArrowheads="1"/>
          </p:cNvSpPr>
          <p:nvPr/>
        </p:nvSpPr>
        <p:spPr bwMode="auto">
          <a:xfrm>
            <a:off x="5257800" y="690563"/>
            <a:ext cx="67818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«Российское руководство до начала 2014 г. принимало все усилия для того, чтобы вернуть политический процесс в Украине в конституционное русло, однако после свержения легитимной власти в Киеве Президент РФ обратился в Совет Федерации </a:t>
            </a:r>
            <a:r>
              <a:rPr lang="ru-RU" sz="1600" i="1">
                <a:latin typeface="Times New Roman" pitchFamily="18" charset="0"/>
                <a:cs typeface="Times New Roman" pitchFamily="18" charset="0"/>
              </a:rPr>
              <a:t>и получил право на использование российских войск на территории Украины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. Фактически это право не было использовано и на территорию Крыма дополнительный контингент военных введен не был. Российскими военными, дислоцирующимися в Крыму на законных основаниях (число которых не превышало 20 тыс. человек), были блокированы попытки противодействия проведению крымского референдума со стороны властей Украины и стран Запада».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17413" name="Прямоугольник 7"/>
          <p:cNvSpPr>
            <a:spLocks noChangeArrowheads="1"/>
          </p:cNvSpPr>
          <p:nvPr/>
        </p:nvSpPr>
        <p:spPr bwMode="auto">
          <a:xfrm>
            <a:off x="5257800" y="6157913"/>
            <a:ext cx="6781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История России с древнейших времен до наших дней. А. Н. Боханов, Л. Е. Морозова, М. А. Рахматуллин, А. Н. Сахаров, В. А. Шестаков. Москва: АСТ, 2016.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5403850" y="1177925"/>
            <a:ext cx="6534150" cy="2936875"/>
          </a:xfrm>
        </p:spPr>
        <p:txBody>
          <a:bodyPr/>
          <a:lstStyle/>
          <a:p>
            <a:pPr marL="0" indent="0" algn="just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«1992 г. – Россия, Армения, Казахстан, Киргизия, Таджикистан и Узбекистан подписали в Ташкенте договор о коллективной безопасности. Остальные члены СНГ – Украина, Молдавия и Туркменистан отказались от участия в этом договоре.</a:t>
            </a:r>
          </a:p>
          <a:p>
            <a:pPr marL="0" indent="0" algn="just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Казалось бы, сохранение тесного союза государств, наследовавших ранее единую экономику и оборонную систему СССР, отвечало их общим интересам. Однако на деле главной задачей 1990-х годов стало укрепление недавнего суверенитета. 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В итоге, подписывать соглашение о развитии а рамках СНГ, многие его участники искали союзников и партнёров вне Содружества, в первую очередь в лице ЕС и НАТО.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Украина в 1997 г. подписала хартию об особых отношениях  с НАТО».</a:t>
            </a:r>
          </a:p>
          <a:p>
            <a:pPr marL="0" indent="0" algn="just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6" descr="Уроки. Творчество. Мастерство&quot; Сайт Заиченко Г.Н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26988"/>
            <a:ext cx="53578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Заголовок 1"/>
          <p:cNvSpPr>
            <a:spLocks noGrp="1"/>
          </p:cNvSpPr>
          <p:nvPr>
            <p:ph type="title"/>
          </p:nvPr>
        </p:nvSpPr>
        <p:spPr>
          <a:xfrm>
            <a:off x="5403850" y="285750"/>
            <a:ext cx="6378575" cy="587375"/>
          </a:xfrm>
        </p:spPr>
        <p:txBody>
          <a:bodyPr/>
          <a:lstStyle/>
          <a:p>
            <a:pPr algn="ctr" eaLnBrk="1" hangingPunct="1"/>
            <a:r>
              <a:rPr lang="ru-RU" sz="2800" smtClean="0">
                <a:latin typeface="Arial Black" pitchFamily="34" charset="0"/>
              </a:rPr>
              <a:t>ФОРМУВАННЯ НЕЗАЛЕЖНИХ ДЕРЖАВ</a:t>
            </a:r>
          </a:p>
        </p:txBody>
      </p:sp>
      <p:sp>
        <p:nvSpPr>
          <p:cNvPr id="18437" name="Прямоугольник 1"/>
          <p:cNvSpPr>
            <a:spLocks noChangeArrowheads="1"/>
          </p:cNvSpPr>
          <p:nvPr/>
        </p:nvSpPr>
        <p:spPr bwMode="auto">
          <a:xfrm>
            <a:off x="5403850" y="6102350"/>
            <a:ext cx="6958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Загладин Н.В., Петров Ю. История. Конец XIX - начало XXI века. Базовый уровень. 11 класс: учебник. Москва: Русское слово , 2016. С 407.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796088" y="0"/>
            <a:ext cx="3702050" cy="889000"/>
          </a:xfrm>
        </p:spPr>
        <p:txBody>
          <a:bodyPr/>
          <a:lstStyle/>
          <a:p>
            <a:pPr eaLnBrk="1" hangingPunct="1"/>
            <a:r>
              <a:rPr lang="uk-UA" sz="2800" smtClean="0">
                <a:latin typeface="Arial Black" pitchFamily="34" charset="0"/>
              </a:rPr>
              <a:t>КРИЗА В УКРАЇНІ</a:t>
            </a:r>
            <a:endParaRPr lang="ru-RU" sz="2800" smtClean="0">
              <a:latin typeface="Arial Black" pitchFamily="34" charset="0"/>
            </a:endParaRPr>
          </a:p>
        </p:txBody>
      </p:sp>
      <p:sp>
        <p:nvSpPr>
          <p:cNvPr id="19459" name="Объект 5"/>
          <p:cNvSpPr>
            <a:spLocks noGrp="1"/>
          </p:cNvSpPr>
          <p:nvPr>
            <p:ph sz="half" idx="2"/>
          </p:nvPr>
        </p:nvSpPr>
        <p:spPr>
          <a:xfrm>
            <a:off x="5338763" y="889000"/>
            <a:ext cx="6616700" cy="2503488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«В 2014 г. Отношения России и Украины подверглись заметному охлаждению по причине украинского кризиса. В результате народных протестов, которые возглавила радикальная националистическая опозиция, президент В,Ф. Янукович был свергнут и бежал со стран. Пришедшее к власти нелегитимное временное правительство, в котором основную роль играли националисты, 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не желало считаться с экономическими и культурными интересами русскоязычного населения Юго-Востока Украины Начался новый виток гражданского противостояния. Часть восточный областей  (Луганская, Донецкая, Харьковская) взяли курс на самоопределение.»</a:t>
            </a:r>
          </a:p>
        </p:txBody>
      </p:sp>
      <p:pic>
        <p:nvPicPr>
          <p:cNvPr id="19460" name="Picture 6" descr="Уроки. Творчество. Мастерство&quot; Сайт Заиченко Г.Н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26988"/>
            <a:ext cx="53578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Прямоугольник 7"/>
          <p:cNvSpPr>
            <a:spLocks noChangeArrowheads="1"/>
          </p:cNvSpPr>
          <p:nvPr/>
        </p:nvSpPr>
        <p:spPr bwMode="auto">
          <a:xfrm>
            <a:off x="5403850" y="6102350"/>
            <a:ext cx="6958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Загладин Н.В., Петров Ю. История. Конец XIX - начало XXI века. Базовый уровень. 11 класс: учебник. Москва: Русское слово , 2016. С 409.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Уроки. Творчество. Мастерство&quot; Сайт Заиченко Г.Н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-26988"/>
            <a:ext cx="5311775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Объект 3"/>
          <p:cNvSpPr>
            <a:spLocks noGrp="1"/>
          </p:cNvSpPr>
          <p:nvPr>
            <p:ph sz="half" idx="2"/>
          </p:nvPr>
        </p:nvSpPr>
        <p:spPr>
          <a:xfrm>
            <a:off x="5397500" y="827088"/>
            <a:ext cx="6605588" cy="3178175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«В 2004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году была спровоцирована кампания непризнания итогов президентских выборов на Украине. При прямом участие США, Евросоюза и НАТО итоги выборов были, по сути, отменены. В результате вместо победившего с незначительным отрывом В.Ф. Януковича, выступевшего за укрепление отношений с Россией, к власти был приведён В.А. Ющенко, стремившейся к вступлении Украины в НАТО. Эти события получили названия «оранжевой революции». Попытки нового руководства Украины провести на её територии военные учения НАТО вызвали массовые протесты населения…</a:t>
            </a: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Украинские власти, игнорируя интересы миллионов собственных граждан, усиленно 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вытесняли русский язык из средств массовой информации, кинопроката, системы образования.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Из года в год сворачивались культурные контакты с Россией.»</a:t>
            </a:r>
          </a:p>
        </p:txBody>
      </p:sp>
      <p:pic>
        <p:nvPicPr>
          <p:cNvPr id="2048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50825" y="0"/>
            <a:ext cx="5413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Прямоугольник 1"/>
          <p:cNvSpPr>
            <a:spLocks noChangeArrowheads="1"/>
          </p:cNvSpPr>
          <p:nvPr/>
        </p:nvSpPr>
        <p:spPr bwMode="auto">
          <a:xfrm>
            <a:off x="5680075" y="196850"/>
            <a:ext cx="60404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>
                <a:latin typeface="Arial Black" pitchFamily="34" charset="0"/>
              </a:rPr>
              <a:t>ПОМАРАНЧЕВА РЕВОЛЮЦІЯ</a:t>
            </a:r>
            <a:endParaRPr lang="ru-RU" sz="2800">
              <a:latin typeface="Arial Black" pitchFamily="34" charset="0"/>
            </a:endParaRPr>
          </a:p>
        </p:txBody>
      </p:sp>
      <p:sp>
        <p:nvSpPr>
          <p:cNvPr id="20486" name="Прямоугольник 5"/>
          <p:cNvSpPr>
            <a:spLocks noChangeArrowheads="1"/>
          </p:cNvSpPr>
          <p:nvPr/>
        </p:nvSpPr>
        <p:spPr bwMode="auto">
          <a:xfrm>
            <a:off x="5397500" y="6175375"/>
            <a:ext cx="69580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История России. Базовый уровень. 10 класс: учебник. М. Горинов, А. Данилов, М. Моруков, И. Семененко и др. Ч.3. Москва: Просвещение, 2016. С 95.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7970838" y="44450"/>
            <a:ext cx="1379537" cy="70485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 Black" pitchFamily="34" charset="0"/>
              </a:rPr>
              <a:t>КРИМ</a:t>
            </a:r>
          </a:p>
        </p:txBody>
      </p:sp>
      <p:sp>
        <p:nvSpPr>
          <p:cNvPr id="21507" name="Объект 3"/>
          <p:cNvSpPr>
            <a:spLocks noGrp="1"/>
          </p:cNvSpPr>
          <p:nvPr>
            <p:ph sz="half" idx="2"/>
          </p:nvPr>
        </p:nvSpPr>
        <p:spPr>
          <a:xfrm>
            <a:off x="5384800" y="857250"/>
            <a:ext cx="6553200" cy="2393950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uk-UA" sz="1600" smtClean="0">
                <a:latin typeface="Times New Roman" pitchFamily="18" charset="0"/>
                <a:cs typeface="Times New Roman" pitchFamily="18" charset="0"/>
              </a:rPr>
              <a:t>«В Кр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ыму, который в 1954 г. Хрущёв передал Украине, а в 1991 г. Ельцин сохранил за ней, активировалось народное движение за возвращение этой автономной республики в состав России. Когда возникла опасность грозящих кровопролитием столкновений между сторонниками полноценной Крымской автономии и сторонниками Майдана</a:t>
            </a:r>
            <a:r>
              <a:rPr lang="ru-RU" sz="1600" i="1" smtClean="0">
                <a:latin typeface="Times New Roman" pitchFamily="18" charset="0"/>
                <a:cs typeface="Times New Roman" pitchFamily="18" charset="0"/>
              </a:rPr>
              <a:t>. Россия приняла решение временно взять на себя сохранение мира на преимущественно русскоязычном полуострове.  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 этой обстановке у здания парламента, а аэропорту и на некоторых других объектах появилась охрана, состоящая из Российских военнослужащих». </a:t>
            </a:r>
          </a:p>
        </p:txBody>
      </p:sp>
      <p:pic>
        <p:nvPicPr>
          <p:cNvPr id="21508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14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51292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Прямоугольник 6"/>
          <p:cNvSpPr>
            <a:spLocks noChangeArrowheads="1"/>
          </p:cNvSpPr>
          <p:nvPr/>
        </p:nvSpPr>
        <p:spPr bwMode="auto">
          <a:xfrm>
            <a:off x="5253038" y="6122988"/>
            <a:ext cx="6959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Волобуев О.В.. Карпачёв С. П., П. Н. Романов. Конец XIX - начало XXI века. Базовый уровень. 11 класс: учебник. Москва: Дрофа , 2016. С 342.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1236</Words>
  <Application>Microsoft Office PowerPoint</Application>
  <PresentationFormat>Произвольный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 Light</vt:lpstr>
      <vt:lpstr>Calibri</vt:lpstr>
      <vt:lpstr>Arial Black</vt:lpstr>
      <vt:lpstr>Times New Roman</vt:lpstr>
      <vt:lpstr>Тема Office</vt:lpstr>
      <vt:lpstr>Слайд 1</vt:lpstr>
      <vt:lpstr>КРИЗА 2013 Р. В УКРАЇНІ</vt:lpstr>
      <vt:lpstr>Слайд 3</vt:lpstr>
      <vt:lpstr>КРИМ</vt:lpstr>
      <vt:lpstr>КРИМ</vt:lpstr>
      <vt:lpstr>ФОРМУВАННЯ НЕЗАЛЕЖНИХ ДЕРЖАВ</vt:lpstr>
      <vt:lpstr>КРИЗА В УКРАЇНІ</vt:lpstr>
      <vt:lpstr>Слайд 8</vt:lpstr>
      <vt:lpstr>КРИМ</vt:lpstr>
      <vt:lpstr>КРИМ</vt:lpstr>
      <vt:lpstr>КРИМ, ДНР ТА ЛНР</vt:lpstr>
      <vt:lpstr>Слайд 12</vt:lpstr>
      <vt:lpstr>ДЯКУЮ ЗА УВАГУ!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Admin</cp:lastModifiedBy>
  <cp:revision>44</cp:revision>
  <dcterms:created xsi:type="dcterms:W3CDTF">2020-04-03T13:44:30Z</dcterms:created>
  <dcterms:modified xsi:type="dcterms:W3CDTF">2021-11-19T04:55:11Z</dcterms:modified>
</cp:coreProperties>
</file>