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>
        <p:scale>
          <a:sx n="77" d="100"/>
          <a:sy n="77" d="100"/>
        </p:scale>
        <p:origin x="-24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ша\Desktop\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58762"/>
            <a:ext cx="8964488" cy="6266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5556" y="281184"/>
            <a:ext cx="7772400" cy="1780108"/>
          </a:xfrm>
        </p:spPr>
        <p:txBody>
          <a:bodyPr>
            <a:normAutofit/>
          </a:bodyPr>
          <a:lstStyle/>
          <a:p>
            <a:r>
              <a:rPr lang="uk-UA" sz="4800" b="1" dirty="0" smtClean="0">
                <a:solidFill>
                  <a:schemeClr val="accent2">
                    <a:lumMod val="75000"/>
                  </a:schemeClr>
                </a:solidFill>
              </a:rPr>
              <a:t>Основи земельного кадастру</a:t>
            </a:r>
            <a:endParaRPr lang="uk-UA" sz="4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3548" y="4509120"/>
            <a:ext cx="8208911" cy="1473200"/>
          </a:xfrm>
        </p:spPr>
        <p:txBody>
          <a:bodyPr>
            <a:noAutofit/>
          </a:bodyPr>
          <a:lstStyle/>
          <a:p>
            <a:r>
              <a:rPr lang="uk-UA" sz="2400" b="1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спеціальність </a:t>
            </a:r>
            <a:r>
              <a:rPr lang="uk-UA" sz="2400" b="1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051 Економіка</a:t>
            </a:r>
          </a:p>
          <a:p>
            <a:r>
              <a:rPr lang="uk-UA" sz="2400" b="1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Освітньо-професійна програма «Економіка та управління ринком землі</a:t>
            </a:r>
            <a:r>
              <a:rPr lang="uk-UA" sz="2400" b="1" dirty="0" smtClean="0">
                <a:solidFill>
                  <a:schemeClr val="tx1"/>
                </a:solidFill>
              </a:rPr>
              <a:t>»</a:t>
            </a:r>
            <a:endParaRPr lang="uk-UA" sz="2400" dirty="0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38553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141"/>
    </mc:Choice>
    <mc:Fallback xmlns="">
      <p:transition spd="slow" advTm="914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5" y="476672"/>
            <a:ext cx="7704855" cy="5649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3200" dirty="0">
                <a:solidFill>
                  <a:schemeClr val="bg2">
                    <a:lumMod val="25000"/>
                  </a:schemeClr>
                </a:solidFill>
              </a:rPr>
              <a:t>Курс  </a:t>
            </a:r>
            <a:r>
              <a:rPr lang="uk-UA" sz="3200" dirty="0" smtClean="0">
                <a:solidFill>
                  <a:schemeClr val="bg2">
                    <a:lumMod val="25000"/>
                  </a:schemeClr>
                </a:solidFill>
              </a:rPr>
              <a:t>“</a:t>
            </a:r>
            <a:r>
              <a:rPr lang="uk-UA" sz="3200" b="1" dirty="0" smtClean="0">
                <a:solidFill>
                  <a:schemeClr val="bg2">
                    <a:lumMod val="25000"/>
                  </a:schemeClr>
                </a:solidFill>
              </a:rPr>
              <a:t>Основи земельного кадастру</a:t>
            </a:r>
            <a:r>
              <a:rPr lang="uk-UA" sz="3200" dirty="0" smtClean="0">
                <a:solidFill>
                  <a:schemeClr val="bg2">
                    <a:lumMod val="25000"/>
                  </a:schemeClr>
                </a:solidFill>
              </a:rPr>
              <a:t>” </a:t>
            </a:r>
            <a:r>
              <a:rPr lang="uk-UA" sz="3200" dirty="0">
                <a:solidFill>
                  <a:schemeClr val="bg2">
                    <a:lumMod val="25000"/>
                  </a:schemeClr>
                </a:solidFill>
              </a:rPr>
              <a:t>– це професійно орієнтована дисципліна, яка є підґрунтям для формування системи теоретичних знань і професійних навичок майбутніх фахівців. 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310341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7236">
        <p14:switch dir="r"/>
      </p:transition>
    </mc:Choice>
    <mc:Fallback xmlns="">
      <p:transition spd="slow" advTm="723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ша\Desktop\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253" y="4797152"/>
            <a:ext cx="3923928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480989"/>
            <a:ext cx="8280920" cy="43924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2800" dirty="0">
                <a:solidFill>
                  <a:schemeClr val="tx1"/>
                </a:solidFill>
              </a:rPr>
              <a:t>є надання знань студентам про об’єктивні закономірності, реальні процеси та специфічні особливості організації та ведення державного земельного кадастру, а також формування практичних навичок аналізу та оцінки існуючого стану використання земель, регулювання земельних відносин, організації раціонального використання земельних ресурсів.</a:t>
            </a:r>
            <a:endParaRPr lang="uk-UA" sz="2800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/>
              <a:t>Мета вивчення навчального курсу</a:t>
            </a:r>
            <a:endParaRPr lang="uk-UA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02915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6475">
        <p14:switch dir="r"/>
      </p:transition>
    </mc:Choice>
    <mc:Fallback xmlns="">
      <p:transition spd="slow" advTm="647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Наташа\Desktop\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05350"/>
            <a:ext cx="3923928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1412776"/>
            <a:ext cx="8208912" cy="4347864"/>
          </a:xfrm>
        </p:spPr>
        <p:txBody>
          <a:bodyPr>
            <a:normAutofit lnSpcReduction="10000"/>
          </a:bodyPr>
          <a:lstStyle/>
          <a:p>
            <a:r>
              <a:rPr lang="uk-UA" sz="3200" dirty="0">
                <a:solidFill>
                  <a:schemeClr val="tx1"/>
                </a:solidFill>
              </a:rPr>
              <a:t>вивчення теоретичних основ землеустрою і кадастру; </a:t>
            </a:r>
            <a:endParaRPr lang="uk-UA" sz="3200" dirty="0" smtClean="0">
              <a:solidFill>
                <a:schemeClr val="tx1"/>
              </a:solidFill>
            </a:endParaRPr>
          </a:p>
          <a:p>
            <a:r>
              <a:rPr lang="uk-UA" sz="3200" dirty="0" smtClean="0">
                <a:solidFill>
                  <a:schemeClr val="tx1"/>
                </a:solidFill>
              </a:rPr>
              <a:t>розкриття </a:t>
            </a:r>
            <a:r>
              <a:rPr lang="uk-UA" sz="3200" dirty="0">
                <a:solidFill>
                  <a:schemeClr val="tx1"/>
                </a:solidFill>
              </a:rPr>
              <a:t>основних принципів ведення земельного кадастру та використання земель; </a:t>
            </a:r>
            <a:endParaRPr lang="uk-UA" sz="3200" dirty="0" smtClean="0">
              <a:solidFill>
                <a:schemeClr val="tx1"/>
              </a:solidFill>
            </a:endParaRPr>
          </a:p>
          <a:p>
            <a:r>
              <a:rPr lang="uk-UA" sz="3200" dirty="0" smtClean="0">
                <a:solidFill>
                  <a:schemeClr val="tx1"/>
                </a:solidFill>
              </a:rPr>
              <a:t>набуття </a:t>
            </a:r>
            <a:r>
              <a:rPr lang="uk-UA" sz="3200" dirty="0">
                <a:solidFill>
                  <a:schemeClr val="tx1"/>
                </a:solidFill>
              </a:rPr>
              <a:t>навичок аналізу структури земельного фонду та оцінки існуючого стану використання земель</a:t>
            </a:r>
            <a:r>
              <a:rPr lang="uk-UA" sz="3200" dirty="0" smtClean="0">
                <a:solidFill>
                  <a:schemeClr val="tx1"/>
                </a:solidFill>
              </a:rPr>
              <a:t>.</a:t>
            </a:r>
            <a:endParaRPr lang="uk-UA" sz="3200" dirty="0">
              <a:solidFill>
                <a:schemeClr val="tx1"/>
              </a:solidFill>
            </a:endParaRPr>
          </a:p>
          <a:p>
            <a:r>
              <a:rPr lang="uk-UA" sz="3200" b="1" dirty="0">
                <a:solidFill>
                  <a:schemeClr val="tx1"/>
                </a:solidFill>
              </a:rPr>
              <a:t> </a:t>
            </a:r>
            <a:endParaRPr lang="uk-UA" sz="3200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908720"/>
            <a:ext cx="8856984" cy="682336"/>
          </a:xfrm>
        </p:spPr>
        <p:txBody>
          <a:bodyPr>
            <a:normAutofit fontScale="90000"/>
          </a:bodyPr>
          <a:lstStyle/>
          <a:p>
            <a:r>
              <a:rPr lang="uk-UA" b="1" dirty="0" smtClean="0"/>
              <a:t>Головним завданням </a:t>
            </a:r>
            <a:r>
              <a:rPr lang="uk-UA" b="1" dirty="0"/>
              <a:t>курсу </a:t>
            </a:r>
            <a:r>
              <a:rPr lang="uk-UA" b="1" dirty="0" smtClean="0"/>
              <a:t>є :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76279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18853">
        <p14:switch dir="r"/>
      </p:transition>
    </mc:Choice>
    <mc:Fallback xmlns="">
      <p:transition spd="slow" advTm="1885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0184437"/>
              </p:ext>
            </p:extLst>
          </p:nvPr>
        </p:nvGraphicFramePr>
        <p:xfrm>
          <a:off x="467544" y="3789040"/>
          <a:ext cx="8208912" cy="170688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8208912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Земельний</a:t>
                      </a:r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фонд </a:t>
                      </a:r>
                      <a:r>
                        <a:rPr lang="ru-RU" sz="2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України</a:t>
                      </a:r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як </a:t>
                      </a:r>
                      <a:r>
                        <a:rPr lang="ru-RU" sz="2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об'єкт</a:t>
                      </a:r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Державного земельного кадастру 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Класифікація</a:t>
                      </a:r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угідь</a:t>
                      </a:r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в Державному земельному </a:t>
                      </a:r>
                      <a:r>
                        <a:rPr lang="ru-RU" sz="2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кадастрі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Теми курсу</a:t>
            </a:r>
            <a:endParaRPr lang="uk-UA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0235966"/>
              </p:ext>
            </p:extLst>
          </p:nvPr>
        </p:nvGraphicFramePr>
        <p:xfrm>
          <a:off x="467544" y="1628800"/>
          <a:ext cx="8280920" cy="2102846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8280920"/>
              </a:tblGrid>
              <a:tr h="694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Державний</a:t>
                      </a:r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земельний</a:t>
                      </a:r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кадастр та його </a:t>
                      </a:r>
                      <a:r>
                        <a:rPr lang="ru-RU" sz="2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зміст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4581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Історичні</a:t>
                      </a:r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витоки</a:t>
                      </a:r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та </a:t>
                      </a:r>
                      <a:r>
                        <a:rPr lang="ru-RU" sz="2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розвиток</a:t>
                      </a:r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земельного кадастру 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9507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Земельно-кадастрова</a:t>
                      </a:r>
                      <a:r>
                        <a:rPr lang="en-US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інвентаризація</a:t>
                      </a:r>
                      <a:r>
                        <a:rPr lang="en-US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території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0733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7314">
        <p14:switch dir="r"/>
      </p:transition>
    </mc:Choice>
    <mc:Fallback xmlns="">
      <p:transition spd="slow" advTm="731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146456"/>
          </a:xfrm>
        </p:spPr>
        <p:txBody>
          <a:bodyPr/>
          <a:lstStyle/>
          <a:p>
            <a:r>
              <a:rPr lang="uk-UA" b="1" dirty="0" smtClean="0"/>
              <a:t>Теми курсу</a:t>
            </a:r>
            <a:endParaRPr lang="uk-UA" b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8795154"/>
              </p:ext>
            </p:extLst>
          </p:nvPr>
        </p:nvGraphicFramePr>
        <p:xfrm>
          <a:off x="323528" y="1988840"/>
          <a:ext cx="8424936" cy="2577017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8424936"/>
              </a:tblGrid>
              <a:tr h="8701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Інформаційне</a:t>
                      </a:r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забезпечення</a:t>
                      </a:r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земельно-</a:t>
                      </a:r>
                      <a:r>
                        <a:rPr lang="ru-RU" sz="2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кадастрових</a:t>
                      </a:r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даних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3683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Кадастрове</a:t>
                      </a:r>
                      <a:r>
                        <a:rPr lang="en-US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зонування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7366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Склад земельно-</a:t>
                      </a:r>
                      <a:r>
                        <a:rPr lang="ru-RU" sz="2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кадастрових</a:t>
                      </a:r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відомостей</a:t>
                      </a:r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і </a:t>
                      </a:r>
                      <a:r>
                        <a:rPr lang="ru-RU" sz="2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документів</a:t>
                      </a:r>
                      <a:endParaRPr lang="ru-RU" sz="28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Застосування</a:t>
                      </a:r>
                      <a:r>
                        <a:rPr lang="en-US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матеріалів</a:t>
                      </a:r>
                      <a:r>
                        <a:rPr lang="en-US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земельного</a:t>
                      </a:r>
                      <a:r>
                        <a:rPr lang="en-US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кадастру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4300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6944">
        <p14:switch dir="r"/>
      </p:transition>
    </mc:Choice>
    <mc:Fallback xmlns="">
      <p:transition spd="slow" advTm="694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2.3|2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2.5|2.4|2.9|2.5|2.4|2.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136</TotalTime>
  <Words>172</Words>
  <Application>Microsoft Office PowerPoint</Application>
  <PresentationFormat>Экран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Волна</vt:lpstr>
      <vt:lpstr>Основи земельного кадастру</vt:lpstr>
      <vt:lpstr>Презентация PowerPoint</vt:lpstr>
      <vt:lpstr>Мета вивчення навчального курсу</vt:lpstr>
      <vt:lpstr>Головним завданням курсу є : </vt:lpstr>
      <vt:lpstr>Теми курсу</vt:lpstr>
      <vt:lpstr>Теми курсу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ОСНОВИ ЗОВНІШНЬОЕКОНОМІЧНОЇ ДІЯЛЬНОСТІ ПІДПРИЄМСТВА</dc:title>
  <dc:creator>Наташа</dc:creator>
  <cp:lastModifiedBy>Наташа</cp:lastModifiedBy>
  <cp:revision>23</cp:revision>
  <dcterms:created xsi:type="dcterms:W3CDTF">2016-01-28T05:54:17Z</dcterms:created>
  <dcterms:modified xsi:type="dcterms:W3CDTF">2021-12-14T06:36:23Z</dcterms:modified>
</cp:coreProperties>
</file>