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6"/>
  </p:notesMasterIdLst>
  <p:sldIdLst>
    <p:sldId id="257" r:id="rId2"/>
    <p:sldId id="279" r:id="rId3"/>
    <p:sldId id="276" r:id="rId4"/>
    <p:sldId id="280" r:id="rId5"/>
    <p:sldId id="282" r:id="rId6"/>
    <p:sldId id="281" r:id="rId7"/>
    <p:sldId id="285" r:id="rId8"/>
    <p:sldId id="286" r:id="rId9"/>
    <p:sldId id="258" r:id="rId10"/>
    <p:sldId id="277" r:id="rId11"/>
    <p:sldId id="287" r:id="rId12"/>
    <p:sldId id="288" r:id="rId13"/>
    <p:sldId id="289" r:id="rId14"/>
    <p:sldId id="290" r:id="rId15"/>
    <p:sldId id="291" r:id="rId16"/>
    <p:sldId id="328" r:id="rId17"/>
    <p:sldId id="329" r:id="rId18"/>
    <p:sldId id="327" r:id="rId19"/>
    <p:sldId id="326" r:id="rId20"/>
    <p:sldId id="292" r:id="rId21"/>
    <p:sldId id="305" r:id="rId22"/>
    <p:sldId id="306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317" r:id="rId33"/>
    <p:sldId id="318" r:id="rId34"/>
    <p:sldId id="319" r:id="rId35"/>
    <p:sldId id="320" r:id="rId36"/>
    <p:sldId id="321" r:id="rId37"/>
    <p:sldId id="322" r:id="rId38"/>
    <p:sldId id="323" r:id="rId39"/>
    <p:sldId id="324" r:id="rId40"/>
    <p:sldId id="325" r:id="rId41"/>
    <p:sldId id="295" r:id="rId42"/>
    <p:sldId id="294" r:id="rId43"/>
    <p:sldId id="259" r:id="rId44"/>
    <p:sldId id="260" r:id="rId45"/>
    <p:sldId id="296" r:id="rId46"/>
    <p:sldId id="261" r:id="rId47"/>
    <p:sldId id="262" r:id="rId48"/>
    <p:sldId id="263" r:id="rId49"/>
    <p:sldId id="299" r:id="rId50"/>
    <p:sldId id="264" r:id="rId51"/>
    <p:sldId id="297" r:id="rId52"/>
    <p:sldId id="267" r:id="rId53"/>
    <p:sldId id="268" r:id="rId54"/>
    <p:sldId id="301" r:id="rId55"/>
    <p:sldId id="269" r:id="rId56"/>
    <p:sldId id="270" r:id="rId57"/>
    <p:sldId id="330" r:id="rId58"/>
    <p:sldId id="298" r:id="rId59"/>
    <p:sldId id="300" r:id="rId60"/>
    <p:sldId id="302" r:id="rId61"/>
    <p:sldId id="303" r:id="rId62"/>
    <p:sldId id="273" r:id="rId63"/>
    <p:sldId id="304" r:id="rId64"/>
    <p:sldId id="275" r:id="rId65"/>
  </p:sldIdLst>
  <p:sldSz cx="18288000" cy="10287000"/>
  <p:notesSz cx="6858000" cy="9144000"/>
  <p:embeddedFontLst>
    <p:embeddedFont>
      <p:font typeface="Calibri" pitchFamily="34" charset="0"/>
      <p:regular r:id="rId67"/>
      <p:bold r:id="rId68"/>
      <p:italic r:id="rId69"/>
      <p:boldItalic r:id="rId7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47" autoAdjust="0"/>
    <p:restoredTop sz="94671" autoAdjust="0"/>
  </p:normalViewPr>
  <p:slideViewPr>
    <p:cSldViewPr>
      <p:cViewPr>
        <p:scale>
          <a:sx n="33" d="100"/>
          <a:sy n="33" d="100"/>
        </p:scale>
        <p:origin x="-1290" y="-5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font" Target="fonts/font2.fntdata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B38870-BCF8-4886-8604-840D4BC5676D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D6F58D3-6572-49D5-BABF-C33BA3B69000}">
      <dgm:prSet custT="1"/>
      <dgm:spPr/>
      <dgm:t>
        <a:bodyPr/>
        <a:lstStyle/>
        <a:p>
          <a:pPr algn="just" rtl="0"/>
          <a:r>
            <a:rPr lang="uk-UA" sz="2400" b="0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Light" pitchFamily="34" charset="-122"/>
              <a:ea typeface="Microsoft YaHei Light" pitchFamily="34" charset="-122"/>
            </a:rPr>
            <a:t>-   туризм створює місцеву зайнятість безпосередньо в туристичному секторі та в секторі підтримки та управління ресурсами;</a:t>
          </a:r>
          <a:endParaRPr lang="ru-RU" sz="2400" b="0" i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680B0D56-42E8-418B-9EA0-CAF435BE6017}" type="parTrans" cxnId="{1E1D6007-571B-4EC5-8D74-84F721E8D92E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5BAF40DB-F8A6-4702-81F2-8E9CDDAFE87A}" type="sibTrans" cxnId="{1E1D6007-571B-4EC5-8D74-84F721E8D92E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1E288A35-981E-4AAF-A5F8-C132DD61D5B8}">
      <dgm:prSet custT="1"/>
      <dgm:spPr/>
      <dgm:t>
        <a:bodyPr/>
        <a:lstStyle/>
        <a:p>
          <a:pPr algn="just" rtl="0"/>
          <a:r>
            <a:rPr lang="uk-UA" sz="2400" b="0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Light" pitchFamily="34" charset="-122"/>
              <a:ea typeface="Microsoft YaHei Light" pitchFamily="34" charset="-122"/>
            </a:rPr>
            <a:t>–	туризм стимулює прибуткову вітчизняну промисловість, готелі та інші заклади житлового господарства, ресторани та продовольчі послуги, транспортні системи, ремесла та послуги екскурсоводів;</a:t>
          </a:r>
          <a:endParaRPr lang="ru-RU" sz="2400" b="0" i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C8336055-82B1-47C7-B657-AB7A1B1C050E}" type="parTrans" cxnId="{2E7C1D67-2BA5-416C-A01C-4487F1F74D89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E776FA99-E160-497C-97D6-58751026F171}" type="sibTrans" cxnId="{2E7C1D67-2BA5-416C-A01C-4487F1F74D89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0B69C884-3848-42DB-AFF7-449F66439333}">
      <dgm:prSet custT="1"/>
      <dgm:spPr/>
      <dgm:t>
        <a:bodyPr/>
        <a:lstStyle/>
        <a:p>
          <a:pPr algn="just" rtl="0"/>
          <a:r>
            <a:rPr lang="uk-UA" sz="2400" b="0" i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Light" pitchFamily="34" charset="-122"/>
              <a:ea typeface="Microsoft YaHei Light" pitchFamily="34" charset="-122"/>
            </a:rPr>
            <a:t>–	туризм генерує валюту для країни, вводить капітал та нові гроші в місцеву економіку;</a:t>
          </a:r>
          <a:endParaRPr lang="ru-RU" sz="2400" b="0" i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CEA62C4B-E6C6-4274-8B84-4CBA06BD4BAE}" type="parTrans" cxnId="{418E5DEC-9202-4282-89B2-D6C2C77F0DAC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640CD466-CC1B-40BA-8CA6-4308F3ABD767}" type="sibTrans" cxnId="{418E5DEC-9202-4282-89B2-D6C2C77F0DAC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E929A856-05C9-4453-ADDC-334EF6D06DEF}">
      <dgm:prSet custT="1"/>
      <dgm:spPr/>
      <dgm:t>
        <a:bodyPr/>
        <a:lstStyle/>
        <a:p>
          <a:pPr algn="just" rtl="0"/>
          <a:r>
            <a:rPr lang="uk-UA" sz="2400" b="0" i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Light" pitchFamily="34" charset="-122"/>
              <a:ea typeface="Microsoft YaHei Light" pitchFamily="34" charset="-122"/>
            </a:rPr>
            <a:t>–	туризм допомагає диверсифікувати місцеву економіку;</a:t>
          </a:r>
          <a:endParaRPr lang="ru-RU" sz="2400" b="0" i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2974E1C9-7E78-4874-ADB7-948F5397B7A3}" type="parTrans" cxnId="{F886CC72-EA45-4B2D-958F-16B330951FE2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4D4729B2-B4D8-4B29-83A3-679871A5508E}" type="sibTrans" cxnId="{F886CC72-EA45-4B2D-958F-16B330951FE2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DE96F570-0F9D-4F70-9E47-7F73D22BD8ED}">
      <dgm:prSet custT="1"/>
      <dgm:spPr/>
      <dgm:t>
        <a:bodyPr/>
        <a:lstStyle/>
        <a:p>
          <a:pPr algn="just" rtl="0"/>
          <a:r>
            <a:rPr lang="uk-UA" sz="2400" b="0" i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Light" pitchFamily="34" charset="-122"/>
              <a:ea typeface="Microsoft YaHei Light" pitchFamily="34" charset="-122"/>
            </a:rPr>
            <a:t>–	відбувається поліпшення інфраструктури туризму;</a:t>
          </a:r>
          <a:endParaRPr lang="ru-RU" sz="2400" b="0" i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550779BC-E10E-4B7D-9340-92C5CFF83B44}" type="parTrans" cxnId="{8032E4A1-4C18-4E4F-BE13-C118F169DF0A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2BBCD08F-72FC-49A4-A0A0-0CAD9CA8B160}" type="sibTrans" cxnId="{8032E4A1-4C18-4E4F-BE13-C118F169DF0A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861F3258-4138-478C-B55F-C411A0CF803B}">
      <dgm:prSet custT="1"/>
      <dgm:spPr/>
      <dgm:t>
        <a:bodyPr/>
        <a:lstStyle/>
        <a:p>
          <a:pPr algn="just" rtl="0"/>
          <a:r>
            <a:rPr lang="uk-UA" sz="2400" b="0" i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Light" pitchFamily="34" charset="-122"/>
              <a:ea typeface="Microsoft YaHei Light" pitchFamily="34" charset="-122"/>
            </a:rPr>
            <a:t>–	відбувається  </a:t>
          </a:r>
          <a:r>
            <a:rPr lang="uk-UA" sz="2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Light" pitchFamily="34" charset="-122"/>
              <a:ea typeface="Microsoft YaHei Light" pitchFamily="34" charset="-122"/>
            </a:rPr>
            <a:t>збільшення податкових надходження від туризму</a:t>
          </a:r>
          <a:endParaRPr lang="ru-RU" sz="2400" b="0" i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3B7551C7-64B9-42BE-9E86-723A801652F8}" type="parTrans" cxnId="{7002804D-2CFE-4E7E-B8AD-98F6D9D0FB8E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701CFE2C-EDBB-4DB9-85DD-898190509820}" type="sibTrans" cxnId="{7002804D-2CFE-4E7E-B8AD-98F6D9D0FB8E}">
      <dgm:prSet/>
      <dgm:spPr/>
      <dgm:t>
        <a:bodyPr/>
        <a:lstStyle/>
        <a:p>
          <a:endParaRPr lang="ru-RU" sz="2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gm:t>
    </dgm:pt>
    <dgm:pt modelId="{43A024C5-C1C9-4B0F-8501-DA9832806DB5}" type="pres">
      <dgm:prSet presAssocID="{6FB38870-BCF8-4886-8604-840D4BC5676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E353A0-8178-4D43-BC0C-EA459BB07000}" type="pres">
      <dgm:prSet presAssocID="{1D6F58D3-6572-49D5-BABF-C33BA3B69000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F29F5A-2F2B-4EBE-BB38-FE2CE3AC932E}" type="pres">
      <dgm:prSet presAssocID="{5BAF40DB-F8A6-4702-81F2-8E9CDDAFE87A}" presName="spacer" presStyleCnt="0"/>
      <dgm:spPr/>
    </dgm:pt>
    <dgm:pt modelId="{31C0B6B8-000A-434C-9062-1C1440091EA9}" type="pres">
      <dgm:prSet presAssocID="{1E288A35-981E-4AAF-A5F8-C132DD61D5B8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E00A3C-CC8D-44F0-A646-1DAAC81FCFCB}" type="pres">
      <dgm:prSet presAssocID="{E776FA99-E160-497C-97D6-58751026F171}" presName="spacer" presStyleCnt="0"/>
      <dgm:spPr/>
    </dgm:pt>
    <dgm:pt modelId="{4291BE72-2177-4701-A5A5-BE8D71DF79A0}" type="pres">
      <dgm:prSet presAssocID="{0B69C884-3848-42DB-AFF7-449F66439333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7EFE3A-1438-4C7A-B100-7F3BAD36A28C}" type="pres">
      <dgm:prSet presAssocID="{640CD466-CC1B-40BA-8CA6-4308F3ABD767}" presName="spacer" presStyleCnt="0"/>
      <dgm:spPr/>
    </dgm:pt>
    <dgm:pt modelId="{DFC4F7CD-6D03-4045-99E5-DD3584073B04}" type="pres">
      <dgm:prSet presAssocID="{E929A856-05C9-4453-ADDC-334EF6D06DEF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3F0D30-C15F-4048-BC44-AD7609ADC60E}" type="pres">
      <dgm:prSet presAssocID="{4D4729B2-B4D8-4B29-83A3-679871A5508E}" presName="spacer" presStyleCnt="0"/>
      <dgm:spPr/>
    </dgm:pt>
    <dgm:pt modelId="{C988145E-8BB6-4126-A7BB-BE3A41A3C6B5}" type="pres">
      <dgm:prSet presAssocID="{DE96F570-0F9D-4F70-9E47-7F73D22BD8ED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24CE45-248B-4F98-807F-B0130315B9C8}" type="pres">
      <dgm:prSet presAssocID="{2BBCD08F-72FC-49A4-A0A0-0CAD9CA8B160}" presName="spacer" presStyleCnt="0"/>
      <dgm:spPr/>
    </dgm:pt>
    <dgm:pt modelId="{7E3EC0EB-29F7-4179-BF5C-B7358EFD4697}" type="pres">
      <dgm:prSet presAssocID="{861F3258-4138-478C-B55F-C411A0CF803B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4D6410-2939-4739-A30B-CA35C9233F19}" type="presOf" srcId="{E929A856-05C9-4453-ADDC-334EF6D06DEF}" destId="{DFC4F7CD-6D03-4045-99E5-DD3584073B04}" srcOrd="0" destOrd="0" presId="urn:microsoft.com/office/officeart/2005/8/layout/vList2"/>
    <dgm:cxn modelId="{2E7C1D67-2BA5-416C-A01C-4487F1F74D89}" srcId="{6FB38870-BCF8-4886-8604-840D4BC5676D}" destId="{1E288A35-981E-4AAF-A5F8-C132DD61D5B8}" srcOrd="1" destOrd="0" parTransId="{C8336055-82B1-47C7-B657-AB7A1B1C050E}" sibTransId="{E776FA99-E160-497C-97D6-58751026F171}"/>
    <dgm:cxn modelId="{3C062491-43F2-40B3-8367-CA47735FEBC0}" type="presOf" srcId="{1E288A35-981E-4AAF-A5F8-C132DD61D5B8}" destId="{31C0B6B8-000A-434C-9062-1C1440091EA9}" srcOrd="0" destOrd="0" presId="urn:microsoft.com/office/officeart/2005/8/layout/vList2"/>
    <dgm:cxn modelId="{7002804D-2CFE-4E7E-B8AD-98F6D9D0FB8E}" srcId="{6FB38870-BCF8-4886-8604-840D4BC5676D}" destId="{861F3258-4138-478C-B55F-C411A0CF803B}" srcOrd="5" destOrd="0" parTransId="{3B7551C7-64B9-42BE-9E86-723A801652F8}" sibTransId="{701CFE2C-EDBB-4DB9-85DD-898190509820}"/>
    <dgm:cxn modelId="{418E5DEC-9202-4282-89B2-D6C2C77F0DAC}" srcId="{6FB38870-BCF8-4886-8604-840D4BC5676D}" destId="{0B69C884-3848-42DB-AFF7-449F66439333}" srcOrd="2" destOrd="0" parTransId="{CEA62C4B-E6C6-4274-8B84-4CBA06BD4BAE}" sibTransId="{640CD466-CC1B-40BA-8CA6-4308F3ABD767}"/>
    <dgm:cxn modelId="{F886CC72-EA45-4B2D-958F-16B330951FE2}" srcId="{6FB38870-BCF8-4886-8604-840D4BC5676D}" destId="{E929A856-05C9-4453-ADDC-334EF6D06DEF}" srcOrd="3" destOrd="0" parTransId="{2974E1C9-7E78-4874-ADB7-948F5397B7A3}" sibTransId="{4D4729B2-B4D8-4B29-83A3-679871A5508E}"/>
    <dgm:cxn modelId="{DABB837E-93F5-484D-A319-ED050D31243B}" type="presOf" srcId="{1D6F58D3-6572-49D5-BABF-C33BA3B69000}" destId="{BCE353A0-8178-4D43-BC0C-EA459BB07000}" srcOrd="0" destOrd="0" presId="urn:microsoft.com/office/officeart/2005/8/layout/vList2"/>
    <dgm:cxn modelId="{41E93196-0CEB-4B9B-AC00-F633F783D3E2}" type="presOf" srcId="{861F3258-4138-478C-B55F-C411A0CF803B}" destId="{7E3EC0EB-29F7-4179-BF5C-B7358EFD4697}" srcOrd="0" destOrd="0" presId="urn:microsoft.com/office/officeart/2005/8/layout/vList2"/>
    <dgm:cxn modelId="{1E1D6007-571B-4EC5-8D74-84F721E8D92E}" srcId="{6FB38870-BCF8-4886-8604-840D4BC5676D}" destId="{1D6F58D3-6572-49D5-BABF-C33BA3B69000}" srcOrd="0" destOrd="0" parTransId="{680B0D56-42E8-418B-9EA0-CAF435BE6017}" sibTransId="{5BAF40DB-F8A6-4702-81F2-8E9CDDAFE87A}"/>
    <dgm:cxn modelId="{BA7F5C55-6CB1-4448-A8C9-C088CDA03AF7}" type="presOf" srcId="{6FB38870-BCF8-4886-8604-840D4BC5676D}" destId="{43A024C5-C1C9-4B0F-8501-DA9832806DB5}" srcOrd="0" destOrd="0" presId="urn:microsoft.com/office/officeart/2005/8/layout/vList2"/>
    <dgm:cxn modelId="{34CCFBB9-1F69-4EE8-A2B7-970924DBBB95}" type="presOf" srcId="{0B69C884-3848-42DB-AFF7-449F66439333}" destId="{4291BE72-2177-4701-A5A5-BE8D71DF79A0}" srcOrd="0" destOrd="0" presId="urn:microsoft.com/office/officeart/2005/8/layout/vList2"/>
    <dgm:cxn modelId="{401AA80C-E467-48AA-A97F-4E2C23D667EF}" type="presOf" srcId="{DE96F570-0F9D-4F70-9E47-7F73D22BD8ED}" destId="{C988145E-8BB6-4126-A7BB-BE3A41A3C6B5}" srcOrd="0" destOrd="0" presId="urn:microsoft.com/office/officeart/2005/8/layout/vList2"/>
    <dgm:cxn modelId="{8032E4A1-4C18-4E4F-BE13-C118F169DF0A}" srcId="{6FB38870-BCF8-4886-8604-840D4BC5676D}" destId="{DE96F570-0F9D-4F70-9E47-7F73D22BD8ED}" srcOrd="4" destOrd="0" parTransId="{550779BC-E10E-4B7D-9340-92C5CFF83B44}" sibTransId="{2BBCD08F-72FC-49A4-A0A0-0CAD9CA8B160}"/>
    <dgm:cxn modelId="{376397D5-E8BA-4F89-9F6A-532EB09E0E96}" type="presParOf" srcId="{43A024C5-C1C9-4B0F-8501-DA9832806DB5}" destId="{BCE353A0-8178-4D43-BC0C-EA459BB07000}" srcOrd="0" destOrd="0" presId="urn:microsoft.com/office/officeart/2005/8/layout/vList2"/>
    <dgm:cxn modelId="{03AD1ECF-DD5C-49AF-93FD-5E71C60EFEAF}" type="presParOf" srcId="{43A024C5-C1C9-4B0F-8501-DA9832806DB5}" destId="{04F29F5A-2F2B-4EBE-BB38-FE2CE3AC932E}" srcOrd="1" destOrd="0" presId="urn:microsoft.com/office/officeart/2005/8/layout/vList2"/>
    <dgm:cxn modelId="{372781D1-2ACC-4EEF-9488-8FF3B2F039B1}" type="presParOf" srcId="{43A024C5-C1C9-4B0F-8501-DA9832806DB5}" destId="{31C0B6B8-000A-434C-9062-1C1440091EA9}" srcOrd="2" destOrd="0" presId="urn:microsoft.com/office/officeart/2005/8/layout/vList2"/>
    <dgm:cxn modelId="{51FD96B9-D499-4DEA-A354-3A4A8C3FB778}" type="presParOf" srcId="{43A024C5-C1C9-4B0F-8501-DA9832806DB5}" destId="{A7E00A3C-CC8D-44F0-A646-1DAAC81FCFCB}" srcOrd="3" destOrd="0" presId="urn:microsoft.com/office/officeart/2005/8/layout/vList2"/>
    <dgm:cxn modelId="{6155C281-BF22-431E-92F3-73BECE835B19}" type="presParOf" srcId="{43A024C5-C1C9-4B0F-8501-DA9832806DB5}" destId="{4291BE72-2177-4701-A5A5-BE8D71DF79A0}" srcOrd="4" destOrd="0" presId="urn:microsoft.com/office/officeart/2005/8/layout/vList2"/>
    <dgm:cxn modelId="{1A814086-4C1B-4BB9-87D3-7A8E2C9A9839}" type="presParOf" srcId="{43A024C5-C1C9-4B0F-8501-DA9832806DB5}" destId="{5D7EFE3A-1438-4C7A-B100-7F3BAD36A28C}" srcOrd="5" destOrd="0" presId="urn:microsoft.com/office/officeart/2005/8/layout/vList2"/>
    <dgm:cxn modelId="{1F91C9A0-F2F1-454E-BEC2-19E9392328E5}" type="presParOf" srcId="{43A024C5-C1C9-4B0F-8501-DA9832806DB5}" destId="{DFC4F7CD-6D03-4045-99E5-DD3584073B04}" srcOrd="6" destOrd="0" presId="urn:microsoft.com/office/officeart/2005/8/layout/vList2"/>
    <dgm:cxn modelId="{679F88F3-CFDD-48EE-AF3B-19A685028539}" type="presParOf" srcId="{43A024C5-C1C9-4B0F-8501-DA9832806DB5}" destId="{523F0D30-C15F-4048-BC44-AD7609ADC60E}" srcOrd="7" destOrd="0" presId="urn:microsoft.com/office/officeart/2005/8/layout/vList2"/>
    <dgm:cxn modelId="{44577E46-101B-42EB-9D4D-7AFEAFB1D343}" type="presParOf" srcId="{43A024C5-C1C9-4B0F-8501-DA9832806DB5}" destId="{C988145E-8BB6-4126-A7BB-BE3A41A3C6B5}" srcOrd="8" destOrd="0" presId="urn:microsoft.com/office/officeart/2005/8/layout/vList2"/>
    <dgm:cxn modelId="{044BA3FA-1CA8-4C37-A413-38B4F62EDE0C}" type="presParOf" srcId="{43A024C5-C1C9-4B0F-8501-DA9832806DB5}" destId="{8624CE45-248B-4F98-807F-B0130315B9C8}" srcOrd="9" destOrd="0" presId="urn:microsoft.com/office/officeart/2005/8/layout/vList2"/>
    <dgm:cxn modelId="{34E140F2-DE5D-4E73-9B5B-B45A01FE482F}" type="presParOf" srcId="{43A024C5-C1C9-4B0F-8501-DA9832806DB5}" destId="{7E3EC0EB-29F7-4179-BF5C-B7358EFD4697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F0CD11-848F-46DD-B8ED-896A0279AA59}" type="doc">
      <dgm:prSet loTypeId="urn:microsoft.com/office/officeart/2005/8/layout/matrix3" loCatId="matrix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7C6F7B1-B8FF-41C6-962F-30931DD22478}">
      <dgm:prSet custT="1"/>
      <dgm:spPr/>
      <dgm:t>
        <a:bodyPr/>
        <a:lstStyle/>
        <a:p>
          <a:pPr rtl="0"/>
          <a:r>
            <a:rPr lang="uk-UA" sz="2400" b="1" dirty="0" smtClean="0">
              <a:latin typeface="Microsoft YaHei Light" pitchFamily="34" charset="-122"/>
              <a:ea typeface="Microsoft YaHei Light" pitchFamily="34" charset="-122"/>
            </a:rPr>
            <a:t>можуть створюватися парки та заповідники та підтримувати екологічне надбання як необхідність для природоохоронного туризму;</a:t>
          </a:r>
          <a:endParaRPr lang="ru-RU" sz="2400" b="1" dirty="0">
            <a:latin typeface="Microsoft YaHei Light" pitchFamily="34" charset="-122"/>
            <a:ea typeface="Microsoft YaHei Light" pitchFamily="34" charset="-122"/>
          </a:endParaRPr>
        </a:p>
      </dgm:t>
    </dgm:pt>
    <dgm:pt modelId="{DF6F93BE-2CCB-46C3-BD91-F39E207F6E24}" type="parTrans" cxnId="{6C748830-021B-4A5E-8F68-6F426071511C}">
      <dgm:prSet/>
      <dgm:spPr/>
      <dgm:t>
        <a:bodyPr/>
        <a:lstStyle/>
        <a:p>
          <a:endParaRPr lang="ru-RU">
            <a:latin typeface="Microsoft YaHei Light" pitchFamily="34" charset="-122"/>
            <a:ea typeface="Microsoft YaHei Light" pitchFamily="34" charset="-122"/>
          </a:endParaRPr>
        </a:p>
      </dgm:t>
    </dgm:pt>
    <dgm:pt modelId="{51366DCA-76F3-4678-A277-5AAA73AF53B4}" type="sibTrans" cxnId="{6C748830-021B-4A5E-8F68-6F426071511C}">
      <dgm:prSet/>
      <dgm:spPr/>
      <dgm:t>
        <a:bodyPr/>
        <a:lstStyle/>
        <a:p>
          <a:endParaRPr lang="ru-RU">
            <a:latin typeface="Microsoft YaHei Light" pitchFamily="34" charset="-122"/>
            <a:ea typeface="Microsoft YaHei Light" pitchFamily="34" charset="-122"/>
          </a:endParaRPr>
        </a:p>
      </dgm:t>
    </dgm:pt>
    <dgm:pt modelId="{3B700197-99B5-40E0-A6AA-D441F4DBCBE9}">
      <dgm:prSet custT="1"/>
      <dgm:spPr/>
      <dgm:t>
        <a:bodyPr/>
        <a:lstStyle/>
        <a:p>
          <a:pPr rtl="0"/>
          <a:r>
            <a:rPr lang="uk-UA" sz="2800" b="1" dirty="0" smtClean="0">
              <a:latin typeface="Microsoft YaHei Light" pitchFamily="34" charset="-122"/>
              <a:ea typeface="Microsoft YaHei Light" pitchFamily="34" charset="-122"/>
            </a:rPr>
            <a:t>удосконалення поведінки з відходами</a:t>
          </a:r>
          <a:r>
            <a:rPr lang="uk-UA" sz="4700" dirty="0" smtClean="0">
              <a:latin typeface="Microsoft YaHei Light" pitchFamily="34" charset="-122"/>
              <a:ea typeface="Microsoft YaHei Light" pitchFamily="34" charset="-122"/>
            </a:rPr>
            <a:t>;</a:t>
          </a:r>
          <a:endParaRPr lang="ru-RU" sz="4700" dirty="0">
            <a:latin typeface="Microsoft YaHei Light" pitchFamily="34" charset="-122"/>
            <a:ea typeface="Microsoft YaHei Light" pitchFamily="34" charset="-122"/>
          </a:endParaRPr>
        </a:p>
      </dgm:t>
    </dgm:pt>
    <dgm:pt modelId="{62AB6FF6-9C68-4156-9AFC-90F4618EFBFC}" type="parTrans" cxnId="{B1B33E3D-387A-4620-B3F6-B6D569643328}">
      <dgm:prSet/>
      <dgm:spPr/>
      <dgm:t>
        <a:bodyPr/>
        <a:lstStyle/>
        <a:p>
          <a:endParaRPr lang="ru-RU">
            <a:latin typeface="Microsoft YaHei Light" pitchFamily="34" charset="-122"/>
            <a:ea typeface="Microsoft YaHei Light" pitchFamily="34" charset="-122"/>
          </a:endParaRPr>
        </a:p>
      </dgm:t>
    </dgm:pt>
    <dgm:pt modelId="{E8A9786A-2527-4DCC-A9D8-CFCBA51CBA81}" type="sibTrans" cxnId="{B1B33E3D-387A-4620-B3F6-B6D569643328}">
      <dgm:prSet/>
      <dgm:spPr/>
      <dgm:t>
        <a:bodyPr/>
        <a:lstStyle/>
        <a:p>
          <a:endParaRPr lang="ru-RU">
            <a:latin typeface="Microsoft YaHei Light" pitchFamily="34" charset="-122"/>
            <a:ea typeface="Microsoft YaHei Light" pitchFamily="34" charset="-122"/>
          </a:endParaRPr>
        </a:p>
      </dgm:t>
    </dgm:pt>
    <dgm:pt modelId="{AD562990-52AC-4D83-8610-66D5EEA83F51}">
      <dgm:prSet custT="1"/>
      <dgm:spPr/>
      <dgm:t>
        <a:bodyPr/>
        <a:lstStyle/>
        <a:p>
          <a:pPr rtl="0"/>
          <a:r>
            <a:rPr lang="uk-UA" sz="2800" b="1" dirty="0" smtClean="0">
              <a:latin typeface="Microsoft YaHei Light" pitchFamily="34" charset="-122"/>
              <a:ea typeface="Microsoft YaHei Light" pitchFamily="34" charset="-122"/>
            </a:rPr>
            <a:t>підвищення рівня </a:t>
          </a:r>
          <a:r>
            <a:rPr lang="uk-UA" sz="2800" b="1" dirty="0" err="1" smtClean="0">
              <a:latin typeface="Microsoft YaHei Light" pitchFamily="34" charset="-122"/>
              <a:ea typeface="Microsoft YaHei Light" pitchFamily="34" charset="-122"/>
            </a:rPr>
            <a:t>проінформованості</a:t>
          </a:r>
          <a:r>
            <a:rPr lang="uk-UA" sz="2800" b="1" dirty="0" smtClean="0">
              <a:latin typeface="Microsoft YaHei Light" pitchFamily="34" charset="-122"/>
              <a:ea typeface="Microsoft YaHei Light" pitchFamily="34" charset="-122"/>
            </a:rPr>
            <a:t> та турбота про навколишнє середовище можуть бути результатом природоохоронної діяльності та розвитку туризму.</a:t>
          </a:r>
          <a:endParaRPr lang="ru-RU" sz="2800" b="1" dirty="0">
            <a:latin typeface="Microsoft YaHei Light" pitchFamily="34" charset="-122"/>
            <a:ea typeface="Microsoft YaHei Light" pitchFamily="34" charset="-122"/>
          </a:endParaRPr>
        </a:p>
      </dgm:t>
    </dgm:pt>
    <dgm:pt modelId="{0D8E4FF0-A503-47AB-B7F7-C10B27C32566}" type="parTrans" cxnId="{B9D2AC0D-6C70-4ECD-9F00-F098749ACCB1}">
      <dgm:prSet/>
      <dgm:spPr/>
      <dgm:t>
        <a:bodyPr/>
        <a:lstStyle/>
        <a:p>
          <a:endParaRPr lang="ru-RU">
            <a:latin typeface="Microsoft YaHei Light" pitchFamily="34" charset="-122"/>
            <a:ea typeface="Microsoft YaHei Light" pitchFamily="34" charset="-122"/>
          </a:endParaRPr>
        </a:p>
      </dgm:t>
    </dgm:pt>
    <dgm:pt modelId="{9099DE83-8186-497D-8D98-419CF8FFDE6E}" type="sibTrans" cxnId="{B9D2AC0D-6C70-4ECD-9F00-F098749ACCB1}">
      <dgm:prSet/>
      <dgm:spPr/>
      <dgm:t>
        <a:bodyPr/>
        <a:lstStyle/>
        <a:p>
          <a:endParaRPr lang="ru-RU">
            <a:latin typeface="Microsoft YaHei Light" pitchFamily="34" charset="-122"/>
            <a:ea typeface="Microsoft YaHei Light" pitchFamily="34" charset="-122"/>
          </a:endParaRPr>
        </a:p>
      </dgm:t>
    </dgm:pt>
    <dgm:pt modelId="{48C87C6F-2684-4B4D-A499-11C66EC90B57}" type="pres">
      <dgm:prSet presAssocID="{2FF0CD11-848F-46DD-B8ED-896A0279AA59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215033-89A5-407E-9220-093A16507A43}" type="pres">
      <dgm:prSet presAssocID="{2FF0CD11-848F-46DD-B8ED-896A0279AA59}" presName="diamond" presStyleLbl="bgShp" presStyleIdx="0" presStyleCnt="1"/>
      <dgm:spPr/>
    </dgm:pt>
    <dgm:pt modelId="{6A8214F8-BD65-4398-B8E1-EC04E4DCB403}" type="pres">
      <dgm:prSet presAssocID="{2FF0CD11-848F-46DD-B8ED-896A0279AA59}" presName="quad1" presStyleLbl="node1" presStyleIdx="0" presStyleCnt="4" custScaleX="234017" custLinFactNeighborX="-61325" custLinFactNeighborY="954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345E4A-D786-4481-8982-0F494F7836D3}" type="pres">
      <dgm:prSet presAssocID="{2FF0CD11-848F-46DD-B8ED-896A0279AA59}" presName="quad2" presStyleLbl="node1" presStyleIdx="1" presStyleCnt="4" custScaleX="154203" custLinFactNeighborX="85047" custLinFactNeighborY="375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18CAEA-9FAB-4C4C-B2E3-E05B60DB06DB}" type="pres">
      <dgm:prSet presAssocID="{2FF0CD11-848F-46DD-B8ED-896A0279AA59}" presName="quad3" presStyleLbl="node1" presStyleIdx="2" presStyleCnt="4" custScaleX="206984" custLinFactNeighborX="49764" custLinFactNeighborY="21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62D466-F30E-4743-BF67-4B8E655E5BFD}" type="pres">
      <dgm:prSet presAssocID="{2FF0CD11-848F-46DD-B8ED-896A0279AA59}" presName="quad4" presStyleLbl="node1" presStyleIdx="3" presStyleCnt="4" custFlipVert="1" custFlipHor="1" custScaleX="5864" custScaleY="3555" custLinFactX="50385" custLinFactY="75242" custLinFactNeighborX="100000" custLinFactNeighborY="100000">
        <dgm:presLayoutVars>
          <dgm:chMax val="0"/>
          <dgm:chPref val="0"/>
          <dgm:bulletEnabled val="1"/>
        </dgm:presLayoutVars>
      </dgm:prSet>
      <dgm:spPr/>
    </dgm:pt>
  </dgm:ptLst>
  <dgm:cxnLst>
    <dgm:cxn modelId="{FBF34715-D841-4134-97E0-77CB87A7D60F}" type="presOf" srcId="{2FF0CD11-848F-46DD-B8ED-896A0279AA59}" destId="{48C87C6F-2684-4B4D-A499-11C66EC90B57}" srcOrd="0" destOrd="0" presId="urn:microsoft.com/office/officeart/2005/8/layout/matrix3"/>
    <dgm:cxn modelId="{B9D2AC0D-6C70-4ECD-9F00-F098749ACCB1}" srcId="{2FF0CD11-848F-46DD-B8ED-896A0279AA59}" destId="{AD562990-52AC-4D83-8610-66D5EEA83F51}" srcOrd="2" destOrd="0" parTransId="{0D8E4FF0-A503-47AB-B7F7-C10B27C32566}" sibTransId="{9099DE83-8186-497D-8D98-419CF8FFDE6E}"/>
    <dgm:cxn modelId="{6C748830-021B-4A5E-8F68-6F426071511C}" srcId="{2FF0CD11-848F-46DD-B8ED-896A0279AA59}" destId="{17C6F7B1-B8FF-41C6-962F-30931DD22478}" srcOrd="0" destOrd="0" parTransId="{DF6F93BE-2CCB-46C3-BD91-F39E207F6E24}" sibTransId="{51366DCA-76F3-4678-A277-5AAA73AF53B4}"/>
    <dgm:cxn modelId="{242ED03D-4C88-41D8-A37B-EA916EE0A7F7}" type="presOf" srcId="{AD562990-52AC-4D83-8610-66D5EEA83F51}" destId="{BE18CAEA-9FAB-4C4C-B2E3-E05B60DB06DB}" srcOrd="0" destOrd="0" presId="urn:microsoft.com/office/officeart/2005/8/layout/matrix3"/>
    <dgm:cxn modelId="{B1B33E3D-387A-4620-B3F6-B6D569643328}" srcId="{2FF0CD11-848F-46DD-B8ED-896A0279AA59}" destId="{3B700197-99B5-40E0-A6AA-D441F4DBCBE9}" srcOrd="1" destOrd="0" parTransId="{62AB6FF6-9C68-4156-9AFC-90F4618EFBFC}" sibTransId="{E8A9786A-2527-4DCC-A9D8-CFCBA51CBA81}"/>
    <dgm:cxn modelId="{83561B00-F95C-489E-B36E-BA9025FF148E}" type="presOf" srcId="{3B700197-99B5-40E0-A6AA-D441F4DBCBE9}" destId="{80345E4A-D786-4481-8982-0F494F7836D3}" srcOrd="0" destOrd="0" presId="urn:microsoft.com/office/officeart/2005/8/layout/matrix3"/>
    <dgm:cxn modelId="{3E6E21CC-82DB-4A7D-8283-C70F195205E4}" type="presOf" srcId="{17C6F7B1-B8FF-41C6-962F-30931DD22478}" destId="{6A8214F8-BD65-4398-B8E1-EC04E4DCB403}" srcOrd="0" destOrd="0" presId="urn:microsoft.com/office/officeart/2005/8/layout/matrix3"/>
    <dgm:cxn modelId="{610783FD-F31E-4AE5-ACE3-568DFA43D8D5}" type="presParOf" srcId="{48C87C6F-2684-4B4D-A499-11C66EC90B57}" destId="{1D215033-89A5-407E-9220-093A16507A43}" srcOrd="0" destOrd="0" presId="urn:microsoft.com/office/officeart/2005/8/layout/matrix3"/>
    <dgm:cxn modelId="{730BDCF0-F2BF-4651-8CEB-3E7CC1FC81F6}" type="presParOf" srcId="{48C87C6F-2684-4B4D-A499-11C66EC90B57}" destId="{6A8214F8-BD65-4398-B8E1-EC04E4DCB403}" srcOrd="1" destOrd="0" presId="urn:microsoft.com/office/officeart/2005/8/layout/matrix3"/>
    <dgm:cxn modelId="{811E0DCE-DF8A-4029-8539-4436CA93CA49}" type="presParOf" srcId="{48C87C6F-2684-4B4D-A499-11C66EC90B57}" destId="{80345E4A-D786-4481-8982-0F494F7836D3}" srcOrd="2" destOrd="0" presId="urn:microsoft.com/office/officeart/2005/8/layout/matrix3"/>
    <dgm:cxn modelId="{84F9A5C3-B556-4F34-86A1-BACAA01868D8}" type="presParOf" srcId="{48C87C6F-2684-4B4D-A499-11C66EC90B57}" destId="{BE18CAEA-9FAB-4C4C-B2E3-E05B60DB06DB}" srcOrd="3" destOrd="0" presId="urn:microsoft.com/office/officeart/2005/8/layout/matrix3"/>
    <dgm:cxn modelId="{45B4F9FA-E07C-4EE6-89A5-381E61D2FE00}" type="presParOf" srcId="{48C87C6F-2684-4B4D-A499-11C66EC90B57}" destId="{3262D466-F30E-4743-BF67-4B8E655E5BFD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E353A0-8178-4D43-BC0C-EA459BB07000}">
      <dsp:nvSpPr>
        <dsp:cNvPr id="0" name=""/>
        <dsp:cNvSpPr/>
      </dsp:nvSpPr>
      <dsp:spPr>
        <a:xfrm>
          <a:off x="0" y="1733"/>
          <a:ext cx="12974481" cy="127023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Light" pitchFamily="34" charset="-122"/>
              <a:ea typeface="Microsoft YaHei Light" pitchFamily="34" charset="-122"/>
            </a:rPr>
            <a:t>-   туризм створює місцеву зайнятість безпосередньо в туристичному секторі та в секторі підтримки та управління ресурсами;</a:t>
          </a:r>
          <a:endParaRPr lang="ru-RU" sz="2400" b="0" i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sp:txBody>
      <dsp:txXfrm>
        <a:off x="62008" y="63741"/>
        <a:ext cx="12850465" cy="1146216"/>
      </dsp:txXfrm>
    </dsp:sp>
    <dsp:sp modelId="{31C0B6B8-000A-434C-9062-1C1440091EA9}">
      <dsp:nvSpPr>
        <dsp:cNvPr id="0" name=""/>
        <dsp:cNvSpPr/>
      </dsp:nvSpPr>
      <dsp:spPr>
        <a:xfrm>
          <a:off x="0" y="1282259"/>
          <a:ext cx="12974481" cy="1270232"/>
        </a:xfrm>
        <a:prstGeom prst="roundRect">
          <a:avLst/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Light" pitchFamily="34" charset="-122"/>
              <a:ea typeface="Microsoft YaHei Light" pitchFamily="34" charset="-122"/>
            </a:rPr>
            <a:t>–	туризм стимулює прибуткову вітчизняну промисловість, готелі та інші заклади житлового господарства, ресторани та продовольчі послуги, транспортні системи, ремесла та послуги екскурсоводів;</a:t>
          </a:r>
          <a:endParaRPr lang="ru-RU" sz="2400" b="0" i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sp:txBody>
      <dsp:txXfrm>
        <a:off x="62008" y="1344267"/>
        <a:ext cx="12850465" cy="1146216"/>
      </dsp:txXfrm>
    </dsp:sp>
    <dsp:sp modelId="{4291BE72-2177-4701-A5A5-BE8D71DF79A0}">
      <dsp:nvSpPr>
        <dsp:cNvPr id="0" name=""/>
        <dsp:cNvSpPr/>
      </dsp:nvSpPr>
      <dsp:spPr>
        <a:xfrm>
          <a:off x="0" y="2562785"/>
          <a:ext cx="12974481" cy="1270232"/>
        </a:xfrm>
        <a:prstGeom prst="roundRect">
          <a:avLst/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i="0" kern="120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Light" pitchFamily="34" charset="-122"/>
              <a:ea typeface="Microsoft YaHei Light" pitchFamily="34" charset="-122"/>
            </a:rPr>
            <a:t>–	туризм генерує валюту для країни, вводить капітал та нові гроші в місцеву економіку;</a:t>
          </a:r>
          <a:endParaRPr lang="ru-RU" sz="2400" b="0" i="0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sp:txBody>
      <dsp:txXfrm>
        <a:off x="62008" y="2624793"/>
        <a:ext cx="12850465" cy="1146216"/>
      </dsp:txXfrm>
    </dsp:sp>
    <dsp:sp modelId="{DFC4F7CD-6D03-4045-99E5-DD3584073B04}">
      <dsp:nvSpPr>
        <dsp:cNvPr id="0" name=""/>
        <dsp:cNvSpPr/>
      </dsp:nvSpPr>
      <dsp:spPr>
        <a:xfrm>
          <a:off x="0" y="3843312"/>
          <a:ext cx="12974481" cy="1270232"/>
        </a:xfrm>
        <a:prstGeom prst="roundRect">
          <a:avLst/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i="0" kern="120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Light" pitchFamily="34" charset="-122"/>
              <a:ea typeface="Microsoft YaHei Light" pitchFamily="34" charset="-122"/>
            </a:rPr>
            <a:t>–	туризм допомагає диверсифікувати місцеву економіку;</a:t>
          </a:r>
          <a:endParaRPr lang="ru-RU" sz="2400" b="0" i="0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sp:txBody>
      <dsp:txXfrm>
        <a:off x="62008" y="3905320"/>
        <a:ext cx="12850465" cy="1146216"/>
      </dsp:txXfrm>
    </dsp:sp>
    <dsp:sp modelId="{C988145E-8BB6-4126-A7BB-BE3A41A3C6B5}">
      <dsp:nvSpPr>
        <dsp:cNvPr id="0" name=""/>
        <dsp:cNvSpPr/>
      </dsp:nvSpPr>
      <dsp:spPr>
        <a:xfrm>
          <a:off x="0" y="5123838"/>
          <a:ext cx="12974481" cy="1270232"/>
        </a:xfrm>
        <a:prstGeom prst="roundRect">
          <a:avLst/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i="0" kern="120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Light" pitchFamily="34" charset="-122"/>
              <a:ea typeface="Microsoft YaHei Light" pitchFamily="34" charset="-122"/>
            </a:rPr>
            <a:t>–	відбувається поліпшення інфраструктури туризму;</a:t>
          </a:r>
          <a:endParaRPr lang="ru-RU" sz="2400" b="0" i="0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sp:txBody>
      <dsp:txXfrm>
        <a:off x="62008" y="5185846"/>
        <a:ext cx="12850465" cy="1146216"/>
      </dsp:txXfrm>
    </dsp:sp>
    <dsp:sp modelId="{7E3EC0EB-29F7-4179-BF5C-B7358EFD4697}">
      <dsp:nvSpPr>
        <dsp:cNvPr id="0" name=""/>
        <dsp:cNvSpPr/>
      </dsp:nvSpPr>
      <dsp:spPr>
        <a:xfrm>
          <a:off x="0" y="6404365"/>
          <a:ext cx="12974481" cy="1270232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0" i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Light" pitchFamily="34" charset="-122"/>
              <a:ea typeface="Microsoft YaHei Light" pitchFamily="34" charset="-122"/>
            </a:rPr>
            <a:t>–	відбувається  </a:t>
          </a:r>
          <a:r>
            <a:rPr lang="uk-UA" sz="24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Light" pitchFamily="34" charset="-122"/>
              <a:ea typeface="Microsoft YaHei Light" pitchFamily="34" charset="-122"/>
            </a:rPr>
            <a:t>збільшення податкових надходження від туризму</a:t>
          </a:r>
          <a:endParaRPr lang="ru-RU" sz="2400" b="0" i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icrosoft YaHei Light" pitchFamily="34" charset="-122"/>
            <a:ea typeface="Microsoft YaHei Light" pitchFamily="34" charset="-122"/>
          </a:endParaRPr>
        </a:p>
      </dsp:txBody>
      <dsp:txXfrm>
        <a:off x="62008" y="6466373"/>
        <a:ext cx="12850465" cy="11462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215033-89A5-407E-9220-093A16507A43}">
      <dsp:nvSpPr>
        <dsp:cNvPr id="0" name=""/>
        <dsp:cNvSpPr/>
      </dsp:nvSpPr>
      <dsp:spPr>
        <a:xfrm>
          <a:off x="4929627" y="0"/>
          <a:ext cx="8448198" cy="8448198"/>
        </a:xfrm>
        <a:prstGeom prst="diamond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8214F8-BD65-4398-B8E1-EC04E4DCB403}">
      <dsp:nvSpPr>
        <dsp:cNvPr id="0" name=""/>
        <dsp:cNvSpPr/>
      </dsp:nvSpPr>
      <dsp:spPr>
        <a:xfrm>
          <a:off x="1503878" y="1116935"/>
          <a:ext cx="7710385" cy="329479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Microsoft YaHei Light" pitchFamily="34" charset="-122"/>
              <a:ea typeface="Microsoft YaHei Light" pitchFamily="34" charset="-122"/>
            </a:rPr>
            <a:t>можуть створюватися парки та заповідники та підтримувати екологічне надбання як необхідність для природоохоронного туризму;</a:t>
          </a:r>
          <a:endParaRPr lang="ru-RU" sz="2400" b="1" kern="1200" dirty="0">
            <a:latin typeface="Microsoft YaHei Light" pitchFamily="34" charset="-122"/>
            <a:ea typeface="Microsoft YaHei Light" pitchFamily="34" charset="-122"/>
          </a:endParaRPr>
        </a:p>
      </dsp:txBody>
      <dsp:txXfrm>
        <a:off x="1664717" y="1277774"/>
        <a:ext cx="7388707" cy="2973119"/>
      </dsp:txXfrm>
    </dsp:sp>
    <dsp:sp modelId="{80345E4A-D786-4481-8982-0F494F7836D3}">
      <dsp:nvSpPr>
        <dsp:cNvPr id="0" name=""/>
        <dsp:cNvSpPr/>
      </dsp:nvSpPr>
      <dsp:spPr>
        <a:xfrm>
          <a:off x="11189636" y="926265"/>
          <a:ext cx="5080676" cy="3294797"/>
        </a:xfrm>
        <a:prstGeom prst="roundRect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Microsoft YaHei Light" pitchFamily="34" charset="-122"/>
              <a:ea typeface="Microsoft YaHei Light" pitchFamily="34" charset="-122"/>
            </a:rPr>
            <a:t>удосконалення поведінки з відходами</a:t>
          </a:r>
          <a:r>
            <a:rPr lang="uk-UA" sz="4700" kern="1200" dirty="0" smtClean="0">
              <a:latin typeface="Microsoft YaHei Light" pitchFamily="34" charset="-122"/>
              <a:ea typeface="Microsoft YaHei Light" pitchFamily="34" charset="-122"/>
            </a:rPr>
            <a:t>;</a:t>
          </a:r>
          <a:endParaRPr lang="ru-RU" sz="4700" kern="1200" dirty="0">
            <a:latin typeface="Microsoft YaHei Light" pitchFamily="34" charset="-122"/>
            <a:ea typeface="Microsoft YaHei Light" pitchFamily="34" charset="-122"/>
          </a:endParaRPr>
        </a:p>
      </dsp:txBody>
      <dsp:txXfrm>
        <a:off x="11350475" y="1087104"/>
        <a:ext cx="4758998" cy="2973119"/>
      </dsp:txXfrm>
    </dsp:sp>
    <dsp:sp modelId="{BE18CAEA-9FAB-4C4C-B2E3-E05B60DB06DB}">
      <dsp:nvSpPr>
        <dsp:cNvPr id="0" name=""/>
        <dsp:cNvSpPr/>
      </dsp:nvSpPr>
      <dsp:spPr>
        <a:xfrm>
          <a:off x="5609376" y="4420144"/>
          <a:ext cx="6819703" cy="3294797"/>
        </a:xfrm>
        <a:prstGeom prst="roundRect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Microsoft YaHei Light" pitchFamily="34" charset="-122"/>
              <a:ea typeface="Microsoft YaHei Light" pitchFamily="34" charset="-122"/>
            </a:rPr>
            <a:t>підвищення рівня </a:t>
          </a:r>
          <a:r>
            <a:rPr lang="uk-UA" sz="2800" b="1" kern="1200" dirty="0" err="1" smtClean="0">
              <a:latin typeface="Microsoft YaHei Light" pitchFamily="34" charset="-122"/>
              <a:ea typeface="Microsoft YaHei Light" pitchFamily="34" charset="-122"/>
            </a:rPr>
            <a:t>проінформованості</a:t>
          </a:r>
          <a:r>
            <a:rPr lang="uk-UA" sz="2800" b="1" kern="1200" dirty="0" smtClean="0">
              <a:latin typeface="Microsoft YaHei Light" pitchFamily="34" charset="-122"/>
              <a:ea typeface="Microsoft YaHei Light" pitchFamily="34" charset="-122"/>
            </a:rPr>
            <a:t> та турбота про навколишнє середовище можуть бути результатом природоохоронної діяльності та розвитку туризму.</a:t>
          </a:r>
          <a:endParaRPr lang="ru-RU" sz="2800" b="1" kern="1200" dirty="0">
            <a:latin typeface="Microsoft YaHei Light" pitchFamily="34" charset="-122"/>
            <a:ea typeface="Microsoft YaHei Light" pitchFamily="34" charset="-122"/>
          </a:endParaRPr>
        </a:p>
      </dsp:txBody>
      <dsp:txXfrm>
        <a:off x="5770215" y="4580983"/>
        <a:ext cx="6498025" cy="2973119"/>
      </dsp:txXfrm>
    </dsp:sp>
    <dsp:sp modelId="{3262D466-F30E-4743-BF67-4B8E655E5BFD}">
      <dsp:nvSpPr>
        <dsp:cNvPr id="0" name=""/>
        <dsp:cNvSpPr/>
      </dsp:nvSpPr>
      <dsp:spPr>
        <a:xfrm flipH="1" flipV="1">
          <a:off x="14235330" y="8331067"/>
          <a:ext cx="193206" cy="117130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381248-302B-4880-B0B0-798DE9D98B73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8B0D37-10D5-4B5F-8DEB-F2925E5283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144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264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ru-RU" smtClean="0"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2649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ru-RU" smtClean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6100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258" y="3886200"/>
            <a:ext cx="12347614" cy="4229100"/>
          </a:xfrm>
        </p:spPr>
        <p:txBody>
          <a:bodyPr rtlCol="0" anchor="b">
            <a:normAutofit/>
          </a:bodyPr>
          <a:lstStyle>
            <a:lvl1pPr algn="l">
              <a:defRPr sz="7200" b="0" cap="none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09875" y="8115300"/>
            <a:ext cx="12349997" cy="1143000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3600">
                <a:solidFill>
                  <a:schemeClr val="tx1"/>
                </a:solidFill>
              </a:defRPr>
            </a:lvl1pPr>
            <a:lvl2pPr marL="685891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78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67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56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45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534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124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713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98CE04B-C4AA-4634-A469-DA31FB2126F8}" type="datetime1">
              <a:rPr lang="ru-RU" noProof="0" smtClean="0"/>
              <a:t>03.03.2021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3718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3.jpeg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4.png"/><Relationship Id="rId4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3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5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5" Type="http://schemas.openxmlformats.org/officeDocument/2006/relationships/image" Target="../media/image1.png"/><Relationship Id="rId10" Type="http://schemas.microsoft.com/office/2007/relationships/diagramDrawing" Target="../diagrams/drawing1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1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.png"/><Relationship Id="rId9" Type="http://schemas.microsoft.com/office/2007/relationships/diagramDrawing" Target="../diagrams/drawing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44.jpeg"/><Relationship Id="rId4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8900520">
            <a:off x="-1654511" y="4240199"/>
            <a:ext cx="5366422" cy="923442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512928" y="6505776"/>
            <a:ext cx="3329439" cy="432394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2233487">
            <a:off x="15369461" y="-1975663"/>
            <a:ext cx="3779678" cy="650399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0640572">
            <a:off x="15842951" y="-1282098"/>
            <a:ext cx="3329439" cy="432394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723665" y="-1619513"/>
            <a:ext cx="2752365" cy="473621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10800000">
            <a:off x="17259300" y="7137992"/>
            <a:ext cx="2752365" cy="473621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0" y="-2894361"/>
            <a:ext cx="3329439" cy="432394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5594580" y="8857413"/>
            <a:ext cx="3329439" cy="432394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664720" y="1429586"/>
            <a:ext cx="142610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Міжнародна </a:t>
            </a:r>
            <a:r>
              <a:rPr lang="uk-UA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торгівля</a:t>
            </a:r>
          </a:p>
          <a:p>
            <a:pPr algn="ctr">
              <a:lnSpc>
                <a:spcPct val="150000"/>
              </a:lnSpc>
            </a:pPr>
            <a:r>
              <a:rPr lang="uk-UA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послугами: критерії та українська </a:t>
            </a:r>
            <a:r>
              <a:rPr lang="uk-UA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специфіка</a:t>
            </a:r>
            <a:endParaRPr lang="ru-RU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Microsoft YaHei Light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502130">
            <a:off x="-4373422" y="-2098775"/>
            <a:ext cx="7284418" cy="1253487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156008">
            <a:off x="14056058" y="-635114"/>
            <a:ext cx="7284418" cy="12534874"/>
          </a:xfrm>
          <a:prstGeom prst="rect">
            <a:avLst/>
          </a:prstGeom>
        </p:spPr>
      </p:pic>
      <p:pic>
        <p:nvPicPr>
          <p:cNvPr id="4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7920558">
            <a:off x="16880508" y="972378"/>
            <a:ext cx="3329439" cy="432394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9634657">
            <a:off x="-2201025" y="6487964"/>
            <a:ext cx="3329439" cy="43239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38200" y="952500"/>
            <a:ext cx="15925800" cy="830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 Light" pitchFamily="34" charset="-122"/>
                <a:ea typeface="Microsoft YaHei Light" pitchFamily="34" charset="-122"/>
              </a:rPr>
              <a:t>       </a:t>
            </a:r>
            <a:r>
              <a:rPr lang="uk-UA" sz="5400" b="1" dirty="0"/>
              <a:t>Класифікація послуг</a:t>
            </a:r>
            <a:endParaRPr lang="uk-UA" sz="5400" dirty="0"/>
          </a:p>
          <a:p>
            <a:r>
              <a:rPr lang="uk-UA" sz="4000" dirty="0" smtClean="0"/>
              <a:t>Згідно </a:t>
            </a:r>
            <a:r>
              <a:rPr lang="uk-UA" sz="4000" dirty="0"/>
              <a:t>з </a:t>
            </a:r>
            <a:r>
              <a:rPr lang="uk-UA" sz="4000" b="1" dirty="0"/>
              <a:t>критеріями наявності чи відсутності зв’язку з товарною торгівлею та рухом капіталів і процесами виробничого </a:t>
            </a:r>
            <a:r>
              <a:rPr lang="uk-UA" sz="4000" b="1" dirty="0" smtClean="0"/>
              <a:t>кооперування</a:t>
            </a:r>
            <a:r>
              <a:rPr lang="uk-UA" sz="4000" dirty="0" smtClean="0"/>
              <a:t>:</a:t>
            </a:r>
          </a:p>
          <a:p>
            <a:endParaRPr lang="uk-UA" sz="4000" dirty="0"/>
          </a:p>
          <a:p>
            <a:pPr marL="571500" lvl="0" indent="-571500">
              <a:buFont typeface="Wingdings" pitchFamily="2" charset="2"/>
              <a:buChar char="q"/>
            </a:pPr>
            <a:r>
              <a:rPr lang="uk-UA" sz="4000" dirty="0"/>
              <a:t>послуги, які пов’язані з торгівлею, — транспортні послуги, технічне обслуговування, страхування та ін.;</a:t>
            </a:r>
          </a:p>
          <a:p>
            <a:pPr marL="571500" lvl="0" indent="-571500">
              <a:buFont typeface="Wingdings" pitchFamily="2" charset="2"/>
              <a:buChar char="q"/>
            </a:pPr>
            <a:r>
              <a:rPr lang="uk-UA" sz="4000" dirty="0"/>
              <a:t>послуги, які пов’язані з інвестиціями та виробничою кооперацією, — передавання технологій, готельні, професійні послуги та ін.;</a:t>
            </a:r>
          </a:p>
          <a:p>
            <a:pPr marL="571500" lvl="0" indent="-571500">
              <a:buFont typeface="Wingdings" pitchFamily="2" charset="2"/>
              <a:buChar char="q"/>
            </a:pPr>
            <a:r>
              <a:rPr lang="uk-UA" sz="4000" dirty="0"/>
              <a:t>послуги, які водночас пов’язані і з інвестиціями та виробничою кооперацією, і з торгівлею, — зв’язок, будівництво, обслуговування виробничого обладнання та ін.;</a:t>
            </a:r>
          </a:p>
          <a:p>
            <a:pPr marL="571500" lvl="0" indent="-571500">
              <a:buFont typeface="Wingdings" pitchFamily="2" charset="2"/>
              <a:buChar char="q"/>
            </a:pPr>
            <a:r>
              <a:rPr lang="uk-UA" sz="4000" dirty="0"/>
              <a:t>послуги, які мають автономний характер, — інформаційні послуги, особисті, культурні, рекреаційні послуги та ін</a:t>
            </a:r>
            <a:r>
              <a:rPr lang="uk-UA" sz="4000" dirty="0" smtClean="0"/>
              <a:t>.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408487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502130">
            <a:off x="-4373422" y="-2098775"/>
            <a:ext cx="7284418" cy="1253487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156008">
            <a:off x="14056058" y="-635114"/>
            <a:ext cx="7284418" cy="12534874"/>
          </a:xfrm>
          <a:prstGeom prst="rect">
            <a:avLst/>
          </a:prstGeom>
        </p:spPr>
      </p:pic>
      <p:pic>
        <p:nvPicPr>
          <p:cNvPr id="4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7920558">
            <a:off x="16880508" y="972378"/>
            <a:ext cx="3329439" cy="432394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9634657">
            <a:off x="-2201025" y="6487964"/>
            <a:ext cx="3329439" cy="43239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38200" y="952500"/>
            <a:ext cx="159258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 Light" pitchFamily="34" charset="-122"/>
                <a:ea typeface="Microsoft YaHei Light" pitchFamily="34" charset="-122"/>
              </a:rPr>
              <a:t>       </a:t>
            </a:r>
            <a:r>
              <a:rPr lang="uk-UA" sz="5400" b="1" dirty="0"/>
              <a:t>Класифікація </a:t>
            </a:r>
            <a:r>
              <a:rPr lang="uk-UA" sz="5400" b="1" dirty="0" smtClean="0"/>
              <a:t>послуг</a:t>
            </a:r>
          </a:p>
          <a:p>
            <a:pPr algn="ctr"/>
            <a:endParaRPr lang="uk-UA" sz="5400" dirty="0"/>
          </a:p>
          <a:p>
            <a:r>
              <a:rPr lang="uk-UA" sz="4000" b="1" dirty="0"/>
              <a:t>Світовий банк виділяє такі послуги</a:t>
            </a:r>
            <a:r>
              <a:rPr lang="uk-UA" sz="4000" b="1" dirty="0" smtClean="0"/>
              <a:t>:</a:t>
            </a:r>
          </a:p>
          <a:p>
            <a:endParaRPr lang="uk-UA" sz="4000" dirty="0"/>
          </a:p>
          <a:p>
            <a:pPr marL="571500" lvl="0" indent="-571500">
              <a:buFont typeface="Wingdings" pitchFamily="2" charset="2"/>
              <a:buChar char="q"/>
            </a:pPr>
            <a:r>
              <a:rPr lang="uk-UA" sz="4000" b="1" dirty="0"/>
              <a:t>факторні послуги </a:t>
            </a:r>
            <a:r>
              <a:rPr lang="uk-UA" sz="4000" dirty="0"/>
              <a:t>(</a:t>
            </a:r>
            <a:r>
              <a:rPr lang="uk-UA" sz="4000" dirty="0" err="1"/>
              <a:t>factor</a:t>
            </a:r>
            <a:r>
              <a:rPr lang="uk-UA" sz="4000" dirty="0"/>
              <a:t> </a:t>
            </a:r>
            <a:r>
              <a:rPr lang="uk-UA" sz="4000" dirty="0" err="1"/>
              <a:t>services</a:t>
            </a:r>
            <a:r>
              <a:rPr lang="uk-UA" sz="4000" dirty="0"/>
              <a:t>), які пов’язані з рухом капіталів, робочої сили й інших компонентів та інструментів виробничого процесу</a:t>
            </a:r>
            <a:r>
              <a:rPr lang="uk-UA" sz="4000" dirty="0" smtClean="0"/>
              <a:t>;</a:t>
            </a:r>
          </a:p>
          <a:p>
            <a:pPr marL="571500" lvl="0" indent="-571500">
              <a:buFont typeface="Wingdings" pitchFamily="2" charset="2"/>
              <a:buChar char="q"/>
            </a:pPr>
            <a:endParaRPr lang="uk-UA" sz="4000" dirty="0"/>
          </a:p>
          <a:p>
            <a:pPr marL="571500" lvl="0" indent="-571500">
              <a:buFont typeface="Wingdings" pitchFamily="2" charset="2"/>
              <a:buChar char="q"/>
            </a:pPr>
            <a:r>
              <a:rPr lang="uk-UA" sz="4000" b="1" dirty="0" err="1"/>
              <a:t>нефакторні</a:t>
            </a:r>
            <a:r>
              <a:rPr lang="uk-UA" sz="4000" b="1" dirty="0"/>
              <a:t> послуги </a:t>
            </a:r>
            <a:r>
              <a:rPr lang="uk-UA" sz="4000" dirty="0"/>
              <a:t>(non-</a:t>
            </a:r>
            <a:r>
              <a:rPr lang="uk-UA" sz="4000" dirty="0" err="1"/>
              <a:t>factor</a:t>
            </a:r>
            <a:r>
              <a:rPr lang="uk-UA" sz="4000" dirty="0"/>
              <a:t> </a:t>
            </a:r>
            <a:r>
              <a:rPr lang="uk-UA" sz="4000" dirty="0" err="1"/>
              <a:t>services</a:t>
            </a:r>
            <a:r>
              <a:rPr lang="uk-UA" sz="4000" dirty="0"/>
              <a:t>), які мають </a:t>
            </a:r>
            <a:r>
              <a:rPr lang="uk-UA" sz="4000" dirty="0" err="1"/>
              <a:t>нефінансовий</a:t>
            </a:r>
            <a:r>
              <a:rPr lang="uk-UA" sz="4000" dirty="0"/>
              <a:t> характер. Це транспортні, туристичні та інші </a:t>
            </a:r>
            <a:r>
              <a:rPr lang="uk-UA" sz="4000" dirty="0" err="1"/>
              <a:t>нефінансові</a:t>
            </a:r>
            <a:r>
              <a:rPr lang="uk-UA" sz="4000" dirty="0"/>
              <a:t> послуги.</a:t>
            </a:r>
          </a:p>
          <a:p>
            <a:r>
              <a:rPr lang="uk-UA" sz="4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6885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502130">
            <a:off x="-4373422" y="-2098775"/>
            <a:ext cx="7284418" cy="1253487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156008">
            <a:off x="14056058" y="-635114"/>
            <a:ext cx="7284418" cy="12534874"/>
          </a:xfrm>
          <a:prstGeom prst="rect">
            <a:avLst/>
          </a:prstGeom>
        </p:spPr>
      </p:pic>
      <p:pic>
        <p:nvPicPr>
          <p:cNvPr id="4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7920558">
            <a:off x="16880508" y="972378"/>
            <a:ext cx="3329439" cy="432394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9634657">
            <a:off x="-2201025" y="6487964"/>
            <a:ext cx="3329439" cy="43239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38200" y="952500"/>
            <a:ext cx="15925800" cy="8340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 Light" pitchFamily="34" charset="-122"/>
                <a:ea typeface="Microsoft YaHei Light" pitchFamily="34" charset="-122"/>
              </a:rPr>
              <a:t>       </a:t>
            </a:r>
            <a:r>
              <a:rPr lang="uk-UA" sz="5400" b="1" dirty="0"/>
              <a:t>Класифікація </a:t>
            </a:r>
            <a:r>
              <a:rPr lang="uk-UA" sz="5400" b="1" dirty="0" smtClean="0"/>
              <a:t>послуг</a:t>
            </a:r>
          </a:p>
          <a:p>
            <a:pPr algn="ctr"/>
            <a:endParaRPr lang="uk-UA" sz="5400" dirty="0"/>
          </a:p>
          <a:p>
            <a:r>
              <a:rPr lang="uk-UA" sz="4000" b="1" dirty="0"/>
              <a:t>Згідно з власними класифікаційними критеріями МВФ виділяє такі види послуг</a:t>
            </a:r>
            <a:r>
              <a:rPr lang="uk-UA" sz="4000" b="1" dirty="0" smtClean="0"/>
              <a:t>:</a:t>
            </a:r>
          </a:p>
          <a:p>
            <a:endParaRPr lang="uk-UA" sz="4000" dirty="0"/>
          </a:p>
          <a:p>
            <a:pPr marL="571500" lvl="0" indent="-571500">
              <a:buFont typeface="Wingdings" pitchFamily="2" charset="2"/>
              <a:buChar char="q"/>
            </a:pPr>
            <a:r>
              <a:rPr lang="uk-UA" sz="4400" dirty="0"/>
              <a:t>морські перевезення</a:t>
            </a:r>
            <a:r>
              <a:rPr lang="uk-UA" sz="4400" dirty="0" smtClean="0"/>
              <a:t>;</a:t>
            </a:r>
          </a:p>
          <a:p>
            <a:pPr marL="571500" lvl="0" indent="-571500">
              <a:buFont typeface="Wingdings" pitchFamily="2" charset="2"/>
              <a:buChar char="q"/>
            </a:pPr>
            <a:endParaRPr lang="uk-UA" sz="4400" dirty="0"/>
          </a:p>
          <a:p>
            <a:pPr marL="571500" lvl="0" indent="-571500">
              <a:buFont typeface="Wingdings" pitchFamily="2" charset="2"/>
              <a:buChar char="q"/>
            </a:pPr>
            <a:r>
              <a:rPr lang="uk-UA" sz="4400" dirty="0"/>
              <a:t>інші види транспортних послуг</a:t>
            </a:r>
            <a:r>
              <a:rPr lang="uk-UA" sz="4400" dirty="0" smtClean="0"/>
              <a:t>;</a:t>
            </a:r>
          </a:p>
          <a:p>
            <a:pPr marL="571500" lvl="0" indent="-571500">
              <a:buFont typeface="Wingdings" pitchFamily="2" charset="2"/>
              <a:buChar char="q"/>
            </a:pPr>
            <a:endParaRPr lang="uk-UA" sz="4400" dirty="0"/>
          </a:p>
          <a:p>
            <a:pPr marL="571500" lvl="0" indent="-571500">
              <a:buFont typeface="Wingdings" pitchFamily="2" charset="2"/>
              <a:buChar char="q"/>
            </a:pPr>
            <a:r>
              <a:rPr lang="uk-UA" sz="4400" dirty="0"/>
              <a:t>подорожі</a:t>
            </a:r>
            <a:r>
              <a:rPr lang="uk-UA" sz="4400" dirty="0" smtClean="0"/>
              <a:t>;</a:t>
            </a:r>
          </a:p>
          <a:p>
            <a:pPr marL="571500" lvl="0" indent="-571500">
              <a:buFont typeface="Wingdings" pitchFamily="2" charset="2"/>
              <a:buChar char="q"/>
            </a:pPr>
            <a:endParaRPr lang="uk-UA" sz="4400" dirty="0"/>
          </a:p>
          <a:p>
            <a:pPr marL="571500" indent="-571500">
              <a:buFont typeface="Wingdings" pitchFamily="2" charset="2"/>
              <a:buChar char="q"/>
            </a:pPr>
            <a:r>
              <a:rPr lang="uk-UA" sz="4400" dirty="0"/>
              <a:t>інші приватні послуги та інші офіційні послуги</a:t>
            </a:r>
          </a:p>
        </p:txBody>
      </p:sp>
    </p:spTree>
    <p:extLst>
      <p:ext uri="{BB962C8B-B14F-4D97-AF65-F5344CB8AC3E}">
        <p14:creationId xmlns:p14="http://schemas.microsoft.com/office/powerpoint/2010/main" val="86885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502130">
            <a:off x="-4373422" y="-2098775"/>
            <a:ext cx="7284418" cy="1253487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156008">
            <a:off x="14056058" y="-635114"/>
            <a:ext cx="7284418" cy="12534874"/>
          </a:xfrm>
          <a:prstGeom prst="rect">
            <a:avLst/>
          </a:prstGeom>
        </p:spPr>
      </p:pic>
      <p:pic>
        <p:nvPicPr>
          <p:cNvPr id="4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7920558">
            <a:off x="16880508" y="972378"/>
            <a:ext cx="3329439" cy="432394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9634657">
            <a:off x="-2201025" y="6487964"/>
            <a:ext cx="3329439" cy="43239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38200" y="952500"/>
            <a:ext cx="15925800" cy="901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 Light" pitchFamily="34" charset="-122"/>
                <a:ea typeface="Microsoft YaHei Light" pitchFamily="34" charset="-122"/>
              </a:rPr>
              <a:t>       </a:t>
            </a:r>
            <a:r>
              <a:rPr lang="uk-UA" sz="5400" b="1" dirty="0"/>
              <a:t>Класифікація </a:t>
            </a:r>
            <a:r>
              <a:rPr lang="uk-UA" sz="5400" b="1" dirty="0" smtClean="0"/>
              <a:t>послуг</a:t>
            </a:r>
          </a:p>
          <a:p>
            <a:pPr algn="ctr"/>
            <a:endParaRPr lang="uk-UA" sz="5400" dirty="0"/>
          </a:p>
          <a:p>
            <a:r>
              <a:rPr lang="uk-UA" sz="4000" b="1" dirty="0"/>
              <a:t>Згідно з підходом, який прийнятий ЮНКТАД, виділяють вісім видів послуг</a:t>
            </a:r>
            <a:r>
              <a:rPr lang="uk-UA" sz="4000" b="1" dirty="0" smtClean="0"/>
              <a:t>:</a:t>
            </a:r>
          </a:p>
          <a:p>
            <a:endParaRPr lang="uk-UA" sz="4000" dirty="0"/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4400" dirty="0"/>
              <a:t>фінансові;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4400" dirty="0"/>
              <a:t>зв’язку;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4400" dirty="0"/>
              <a:t>будівельні та проектно-конструкторські;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4400" dirty="0"/>
              <a:t>транспортні;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4400" dirty="0"/>
              <a:t>професійні та ділові (юридичні, медичні тощо);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4400" dirty="0"/>
              <a:t>комерційні;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4400" dirty="0"/>
              <a:t>туристичні;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4400" dirty="0"/>
              <a:t>аудіовізуальні (</a:t>
            </a:r>
            <a:r>
              <a:rPr lang="uk-UA" sz="4400" dirty="0" err="1"/>
              <a:t>теле-</a:t>
            </a:r>
            <a:r>
              <a:rPr lang="uk-UA" sz="4400" dirty="0"/>
              <a:t>, відео-кінематографічні).</a:t>
            </a:r>
          </a:p>
        </p:txBody>
      </p:sp>
    </p:spTree>
    <p:extLst>
      <p:ext uri="{BB962C8B-B14F-4D97-AF65-F5344CB8AC3E}">
        <p14:creationId xmlns:p14="http://schemas.microsoft.com/office/powerpoint/2010/main" val="272049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42900"/>
            <a:ext cx="16382999" cy="922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184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95300"/>
            <a:ext cx="17144999" cy="929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924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8200" y="723900"/>
            <a:ext cx="15773400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Вплив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пандемії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міжнародну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торгівлю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послугами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очікувано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шкідливим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 2020р. </a:t>
            </a:r>
            <a:r>
              <a:rPr lang="uk-UA" sz="4400" dirty="0" err="1">
                <a:latin typeface="Times New Roman" pitchFamily="18" charset="0"/>
                <a:cs typeface="Times New Roman" pitchFamily="18" charset="0"/>
              </a:rPr>
              <a:t>експорт послуг станов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ив 11167,1 млн.дол. США, </a:t>
            </a:r>
            <a:endParaRPr lang="uk-UA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аб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 71,5% порівняно із  2019р., </a:t>
            </a:r>
            <a:endParaRPr lang="uk-UA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імпорт 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–  5209,2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  млн.дол.,  або  75,0%.  </a:t>
            </a:r>
            <a:endParaRPr lang="uk-UA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Позитивне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  сальдо  становило  5957,9  </a:t>
            </a:r>
            <a:r>
              <a:rPr lang="uk-UA" sz="4400" dirty="0" err="1">
                <a:latin typeface="Times New Roman" pitchFamily="18" charset="0"/>
                <a:cs typeface="Times New Roman" pitchFamily="18" charset="0"/>
              </a:rPr>
              <a:t>млн.дол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. </a:t>
            </a:r>
            <a:endParaRPr lang="uk-UA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у 2019р. </a:t>
            </a:r>
            <a:r>
              <a:rPr lang="uk-UA" sz="4400" dirty="0" err="1">
                <a:latin typeface="Times New Roman" pitchFamily="18" charset="0"/>
                <a:cs typeface="Times New Roman" pitchFamily="18" charset="0"/>
              </a:rPr>
              <a:t>також позитивне 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– 8686,7 млн.дол.).  </a:t>
            </a:r>
            <a:endParaRPr lang="uk-UA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Коефіцієнт</a:t>
            </a:r>
            <a:r>
              <a:rPr lang="uk-UA" sz="4400" dirty="0" err="1">
                <a:latin typeface="Times New Roman" pitchFamily="18" charset="0"/>
                <a:cs typeface="Times New Roman" pitchFamily="18" charset="0"/>
              </a:rPr>
              <a:t> покриття експортом імпо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рту склав 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2,14</a:t>
            </a:r>
          </a:p>
          <a:p>
            <a:pPr algn="ctr"/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 (у 2019р. – 2,25).  </a:t>
            </a:r>
            <a:endParaRPr lang="uk-UA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Зовнішньоторговельні</a:t>
            </a:r>
            <a:r>
              <a:rPr lang="uk-UA" sz="4400" dirty="0" err="1">
                <a:latin typeface="Times New Roman" pitchFamily="18" charset="0"/>
                <a:cs typeface="Times New Roman" pitchFamily="18" charset="0"/>
              </a:rPr>
              <a:t> операції пров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одились із партнерами </a:t>
            </a:r>
            <a:endParaRPr lang="uk-UA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 220 країн світу. </a:t>
            </a:r>
          </a:p>
        </p:txBody>
      </p:sp>
    </p:spTree>
    <p:extLst>
      <p:ext uri="{BB962C8B-B14F-4D97-AF65-F5344CB8AC3E}">
        <p14:creationId xmlns:p14="http://schemas.microsoft.com/office/powerpoint/2010/main" val="28945840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2" t="23828" r="10029" b="38086"/>
          <a:stretch/>
        </p:blipFill>
        <p:spPr bwMode="auto">
          <a:xfrm>
            <a:off x="1143000" y="342900"/>
            <a:ext cx="16687799" cy="899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5982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myc.news/storage/image/ba9d3a71f2dabed29a21e6b1e874a988db95f92a5dcb14e15967df21983ae8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42900"/>
            <a:ext cx="891540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66800" y="5981700"/>
            <a:ext cx="166878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/>
              <a:t>Як і вся світова економіка, українська економіка зазнала величезних збитків через кризу, що вибухнула на тлі пандемії </a:t>
            </a:r>
            <a:r>
              <a:rPr lang="uk-UA" sz="4000" dirty="0" err="1"/>
              <a:t>коронавірусу</a:t>
            </a:r>
            <a:r>
              <a:rPr lang="uk-UA" sz="4000" dirty="0"/>
              <a:t>. Як не дивно, але саме сфера </a:t>
            </a:r>
            <a:r>
              <a:rPr lang="uk-UA" sz="4000" dirty="0" err="1"/>
              <a:t>інтернет-технологій</a:t>
            </a:r>
            <a:r>
              <a:rPr lang="uk-UA" sz="4000" dirty="0"/>
              <a:t> (</a:t>
            </a:r>
            <a:r>
              <a:rPr lang="en-AU" sz="4000" dirty="0"/>
              <a:t>IT) </a:t>
            </a:r>
            <a:r>
              <a:rPr lang="uk-UA" sz="4000" dirty="0"/>
              <a:t>отримала поштовх до розвитку в подібних умовах. Так, в 2020 році Україна вперше отримала понад $5 </a:t>
            </a:r>
            <a:r>
              <a:rPr lang="uk-UA" sz="4000" dirty="0" err="1"/>
              <a:t>млрд</a:t>
            </a:r>
            <a:r>
              <a:rPr lang="uk-UA" sz="4000" dirty="0"/>
              <a:t> від експорту </a:t>
            </a:r>
            <a:r>
              <a:rPr lang="uk-UA" sz="4000" dirty="0" err="1"/>
              <a:t>ІТ-послуг</a:t>
            </a:r>
            <a:r>
              <a:rPr lang="uk-UA" sz="4000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27570747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42900"/>
            <a:ext cx="9372600" cy="845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982200" y="952500"/>
            <a:ext cx="7010400" cy="809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err="1" smtClean="0"/>
              <a:t>Загальний</a:t>
            </a:r>
            <a:r>
              <a:rPr lang="ru-RU" sz="4000" dirty="0" smtClean="0"/>
              <a:t> </a:t>
            </a:r>
            <a:r>
              <a:rPr lang="ru-RU" sz="4000" dirty="0" err="1"/>
              <a:t>експорт</a:t>
            </a:r>
            <a:r>
              <a:rPr lang="ru-RU" sz="4000" dirty="0"/>
              <a:t> </a:t>
            </a:r>
            <a:r>
              <a:rPr lang="ru-RU" sz="4000" dirty="0" err="1"/>
              <a:t>України</a:t>
            </a:r>
            <a:r>
              <a:rPr lang="ru-RU" sz="4000" dirty="0"/>
              <a:t> в 2020 </a:t>
            </a:r>
            <a:r>
              <a:rPr lang="ru-RU" sz="4000" dirty="0" err="1"/>
              <a:t>році</a:t>
            </a:r>
            <a:r>
              <a:rPr lang="ru-RU" sz="4000" dirty="0"/>
              <a:t> </a:t>
            </a:r>
            <a:r>
              <a:rPr lang="ru-RU" sz="4000" dirty="0" err="1"/>
              <a:t>скоротився</a:t>
            </a:r>
            <a:r>
              <a:rPr lang="ru-RU" sz="4000" dirty="0"/>
              <a:t> на 4,6%, а </a:t>
            </a:r>
            <a:r>
              <a:rPr lang="ru-RU" sz="4000" dirty="0" err="1"/>
              <a:t>скорочення</a:t>
            </a:r>
            <a:r>
              <a:rPr lang="ru-RU" sz="4000" dirty="0"/>
              <a:t> </a:t>
            </a:r>
            <a:r>
              <a:rPr lang="ru-RU" sz="4000" dirty="0" err="1"/>
              <a:t>торкнулося</a:t>
            </a:r>
            <a:r>
              <a:rPr lang="ru-RU" sz="4000" dirty="0"/>
              <a:t> як </a:t>
            </a:r>
            <a:r>
              <a:rPr lang="ru-RU" sz="4000" dirty="0" err="1"/>
              <a:t>експорту</a:t>
            </a:r>
            <a:r>
              <a:rPr lang="ru-RU" sz="4000" dirty="0"/>
              <a:t> </a:t>
            </a:r>
            <a:r>
              <a:rPr lang="ru-RU" sz="4000" dirty="0" err="1"/>
              <a:t>товарів</a:t>
            </a:r>
            <a:r>
              <a:rPr lang="ru-RU" sz="4000" dirty="0"/>
              <a:t>, так і </a:t>
            </a:r>
            <a:r>
              <a:rPr lang="ru-RU" sz="4000" dirty="0" err="1"/>
              <a:t>послуг</a:t>
            </a:r>
            <a:r>
              <a:rPr lang="ru-RU" sz="4000" dirty="0"/>
              <a:t>. </a:t>
            </a:r>
            <a:r>
              <a:rPr lang="ru-RU" sz="4000" dirty="0" err="1"/>
              <a:t>Проте</a:t>
            </a:r>
            <a:r>
              <a:rPr lang="ru-RU" sz="4000" dirty="0"/>
              <a:t> </a:t>
            </a:r>
            <a:r>
              <a:rPr lang="ru-RU" sz="4000" dirty="0" err="1"/>
              <a:t>експорт</a:t>
            </a:r>
            <a:r>
              <a:rPr lang="ru-RU" sz="4000" dirty="0"/>
              <a:t> ІТ-</a:t>
            </a:r>
            <a:r>
              <a:rPr lang="ru-RU" sz="4000" dirty="0" err="1"/>
              <a:t>індустрії</a:t>
            </a:r>
            <a:r>
              <a:rPr lang="ru-RU" sz="4000" dirty="0"/>
              <a:t> </a:t>
            </a:r>
            <a:r>
              <a:rPr lang="ru-RU" sz="4000" dirty="0" err="1"/>
              <a:t>зріс</a:t>
            </a:r>
            <a:r>
              <a:rPr lang="ru-RU" sz="4000" dirty="0"/>
              <a:t> на $853 млн, </a:t>
            </a:r>
            <a:r>
              <a:rPr lang="ru-RU" sz="4000" dirty="0" err="1"/>
              <a:t>тобто</a:t>
            </a:r>
            <a:r>
              <a:rPr lang="ru-RU" sz="4000" dirty="0"/>
              <a:t> </a:t>
            </a:r>
            <a:r>
              <a:rPr lang="ru-RU" sz="4000" dirty="0" err="1"/>
              <a:t>більш</a:t>
            </a:r>
            <a:r>
              <a:rPr lang="ru-RU" sz="4000" dirty="0"/>
              <a:t> </a:t>
            </a:r>
            <a:r>
              <a:rPr lang="ru-RU" sz="4000" dirty="0" err="1"/>
              <a:t>ніж</a:t>
            </a:r>
            <a:r>
              <a:rPr lang="ru-RU" sz="4000" dirty="0"/>
              <a:t> на 20% за </a:t>
            </a:r>
            <a:r>
              <a:rPr lang="ru-RU" sz="4000" dirty="0" err="1"/>
              <a:t>рік</a:t>
            </a:r>
            <a:r>
              <a:rPr lang="ru-RU" sz="4000" dirty="0"/>
              <a:t>, а </a:t>
            </a:r>
            <a:r>
              <a:rPr lang="ru-RU" sz="4000" dirty="0" err="1"/>
              <a:t>частка</a:t>
            </a:r>
            <a:r>
              <a:rPr lang="ru-RU" sz="4000" dirty="0"/>
              <a:t> ІТ-</a:t>
            </a:r>
            <a:r>
              <a:rPr lang="ru-RU" sz="4000" dirty="0" err="1"/>
              <a:t>послуг</a:t>
            </a:r>
            <a:r>
              <a:rPr lang="ru-RU" sz="4000" dirty="0"/>
              <a:t> в </a:t>
            </a:r>
            <a:r>
              <a:rPr lang="ru-RU" sz="4000" dirty="0" err="1"/>
              <a:t>загальному</a:t>
            </a:r>
            <a:r>
              <a:rPr lang="ru-RU" sz="4000" dirty="0"/>
              <a:t> </a:t>
            </a:r>
            <a:r>
              <a:rPr lang="ru-RU" sz="4000" dirty="0" err="1"/>
              <a:t>експорті</a:t>
            </a:r>
            <a:r>
              <a:rPr lang="ru-RU" sz="4000" dirty="0"/>
              <a:t> </a:t>
            </a:r>
            <a:r>
              <a:rPr lang="ru-RU" sz="4000" dirty="0" err="1"/>
              <a:t>досягла</a:t>
            </a:r>
            <a:r>
              <a:rPr lang="ru-RU" sz="4000" dirty="0"/>
              <a:t> 8,3%. При </a:t>
            </a:r>
            <a:r>
              <a:rPr lang="ru-RU" sz="4000" dirty="0" err="1"/>
              <a:t>цьому</a:t>
            </a:r>
            <a:r>
              <a:rPr lang="ru-RU" sz="4000" dirty="0"/>
              <a:t> за </a:t>
            </a:r>
            <a:r>
              <a:rPr lang="ru-RU" sz="4000" dirty="0" err="1"/>
              <a:t>період</a:t>
            </a:r>
            <a:r>
              <a:rPr lang="ru-RU" sz="4000" dirty="0"/>
              <a:t> з 2016 по 2020 </a:t>
            </a:r>
            <a:r>
              <a:rPr lang="ru-RU" sz="4000" dirty="0" err="1"/>
              <a:t>рік</a:t>
            </a:r>
            <a:r>
              <a:rPr lang="ru-RU" sz="4000" dirty="0"/>
              <a:t> </a:t>
            </a:r>
            <a:r>
              <a:rPr lang="ru-RU" sz="4000" dirty="0" err="1"/>
              <a:t>загальна</a:t>
            </a:r>
            <a:r>
              <a:rPr lang="ru-RU" sz="4000" dirty="0"/>
              <a:t> сума </a:t>
            </a:r>
            <a:r>
              <a:rPr lang="ru-RU" sz="4000" dirty="0" err="1"/>
              <a:t>експорту</a:t>
            </a:r>
            <a:r>
              <a:rPr lang="ru-RU" sz="4000" dirty="0"/>
              <a:t> IT-</a:t>
            </a:r>
            <a:r>
              <a:rPr lang="ru-RU" sz="4000" dirty="0" err="1"/>
              <a:t>послуг</a:t>
            </a:r>
            <a:r>
              <a:rPr lang="ru-RU" sz="4000" dirty="0"/>
              <a:t> </a:t>
            </a:r>
            <a:r>
              <a:rPr lang="ru-RU" sz="4000" dirty="0" err="1"/>
              <a:t>перетнула</a:t>
            </a:r>
            <a:r>
              <a:rPr lang="ru-RU" sz="4000" dirty="0"/>
              <a:t> </a:t>
            </a:r>
            <a:r>
              <a:rPr lang="ru-RU" sz="4000" dirty="0" err="1" smtClean="0"/>
              <a:t>позначку</a:t>
            </a:r>
            <a:endParaRPr lang="ru-RU" sz="4000" dirty="0" smtClean="0"/>
          </a:p>
          <a:p>
            <a:r>
              <a:rPr lang="ru-RU" sz="4000" dirty="0" smtClean="0"/>
              <a:t> </a:t>
            </a:r>
            <a:r>
              <a:rPr lang="ru-RU" sz="4000" dirty="0"/>
              <a:t>$16 млрд.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1018208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9949852">
            <a:off x="-2683211" y="3646259"/>
            <a:ext cx="5366422" cy="92344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9808781">
            <a:off x="14694651" y="-2985438"/>
            <a:ext cx="5366422" cy="92344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95400" y="2095500"/>
            <a:ext cx="150114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sz="6000" i="1" dirty="0"/>
              <a:t>Шлях до успіху відкритий для будь-кого, хто думає насамперед про надання послуг і якісне виконання своєї </a:t>
            </a:r>
            <a:r>
              <a:rPr lang="uk-UA" sz="6000" i="1" dirty="0" smtClean="0"/>
              <a:t>роботи</a:t>
            </a:r>
          </a:p>
          <a:p>
            <a:pPr algn="r"/>
            <a:endParaRPr lang="uk-UA" sz="6000" dirty="0"/>
          </a:p>
          <a:p>
            <a:pPr algn="r"/>
            <a:r>
              <a:rPr lang="uk-UA" sz="6000" i="1" dirty="0"/>
              <a:t>(Генрі Форд)</a:t>
            </a:r>
            <a:endParaRPr lang="uk-UA" sz="6000" dirty="0"/>
          </a:p>
          <a:p>
            <a:pPr marL="457200" indent="-457200">
              <a:buFontTx/>
              <a:buChar char="-"/>
            </a:pPr>
            <a:endParaRPr lang="ru-RU" sz="3200" dirty="0">
              <a:latin typeface="Microsoft YaHei Light" pitchFamily="34" charset="-122"/>
              <a:ea typeface="Microsoft YaHei Light" pitchFamily="34" charset="-122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762000" y="6101499"/>
            <a:ext cx="3329439" cy="4323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9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9949852">
            <a:off x="-2683211" y="3646259"/>
            <a:ext cx="5366422" cy="92344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9808781">
            <a:off x="14694651" y="-2985438"/>
            <a:ext cx="5366422" cy="92344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00200" y="1660351"/>
            <a:ext cx="14647294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Питання 2.</a:t>
            </a:r>
          </a:p>
          <a:p>
            <a:pPr lvl="0" algn="ctr"/>
            <a:endParaRPr lang="uk-UA" sz="60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uk-UA" sz="6000" dirty="0">
                <a:latin typeface="Times New Roman" pitchFamily="18" charset="0"/>
                <a:cs typeface="Times New Roman" pitchFamily="18" charset="0"/>
              </a:rPr>
              <a:t>Міжнародні послуги в сфері виробництва, кооперування та реклами.</a:t>
            </a:r>
          </a:p>
          <a:p>
            <a:pPr marL="457200" indent="-457200">
              <a:buFontTx/>
              <a:buChar char="-"/>
            </a:pPr>
            <a:endParaRPr lang="ru-RU" sz="3200" dirty="0">
              <a:latin typeface="Microsoft YaHei Light" pitchFamily="34" charset="-122"/>
              <a:ea typeface="Microsoft YaHei Light" pitchFamily="34" charset="-122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762000" y="6101499"/>
            <a:ext cx="3329439" cy="4323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177546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38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762000" y="1028700"/>
            <a:ext cx="16764000" cy="5410944"/>
          </a:xfrm>
        </p:spPr>
        <p:txBody>
          <a:bodyPr rtlCol="0"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	</a:t>
            </a:r>
            <a:r>
              <a:rPr lang="uk-UA" sz="4400" dirty="0"/>
              <a:t>Міжнародні технологічні послуги – це вид міжнародного технологічного обміну, відносини, які виникають між вузько спеціалізованою фірмою  та суб’єктами міжнародних відносин (ТНК, міжнародні організації тощо) з приводу налагодження виробництва, кооперації та реклами.  </a:t>
            </a:r>
            <a:endParaRPr lang="ru-RU" sz="44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ÐÐ°ÑÑÐ¸Ð½ÐºÐ¸ Ð¿Ð¾ Ð·Ð°Ð¿ÑÐ¾ÑÑ ÑÑÐ»ÑÐ³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792" y="5143500"/>
            <a:ext cx="12147538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60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09875" y="823020"/>
            <a:ext cx="16877336" cy="9121080"/>
          </a:xfrm>
        </p:spPr>
        <p:txBody>
          <a:bodyPr rtlCol="0">
            <a:noAutofit/>
          </a:bodyPr>
          <a:lstStyle/>
          <a:p>
            <a:pPr algn="ctr"/>
            <a:r>
              <a:rPr lang="uk-UA" sz="4000" b="1" dirty="0"/>
              <a:t>Серед форм міжнародної технологічної взаємодії можна відзначити такі:</a:t>
            </a:r>
          </a:p>
          <a:p>
            <a:endParaRPr lang="ru-RU" sz="4000" dirty="0"/>
          </a:p>
          <a:p>
            <a:pPr marL="514419" indent="-514419">
              <a:buFont typeface="Arial" panose="020B0604020202020204" pitchFamily="34" charset="0"/>
              <a:buChar char="•"/>
            </a:pPr>
            <a:r>
              <a:rPr lang="uk-UA" sz="4000" dirty="0"/>
              <a:t>реалізація патентних угод у міжнародному </a:t>
            </a:r>
            <a:r>
              <a:rPr lang="uk-UA" sz="4000" dirty="0" smtClean="0"/>
              <a:t>співробітництві;</a:t>
            </a:r>
          </a:p>
          <a:p>
            <a:pPr marL="514419" indent="-514419">
              <a:buFont typeface="Arial" panose="020B0604020202020204" pitchFamily="34" charset="0"/>
              <a:buChar char="•"/>
            </a:pPr>
            <a:endParaRPr lang="ru-RU" sz="4000" dirty="0"/>
          </a:p>
          <a:p>
            <a:pPr marL="514419" indent="-514419">
              <a:buFont typeface="Arial" panose="020B0604020202020204" pitchFamily="34" charset="0"/>
              <a:buChar char="•"/>
            </a:pPr>
            <a:r>
              <a:rPr lang="uk-UA" sz="4000" dirty="0"/>
              <a:t>реалізація ліцензійних </a:t>
            </a:r>
            <a:r>
              <a:rPr lang="uk-UA" sz="4000" dirty="0" smtClean="0"/>
              <a:t>угод;</a:t>
            </a:r>
          </a:p>
          <a:p>
            <a:pPr marL="514419" indent="-514419">
              <a:buFont typeface="Arial" panose="020B0604020202020204" pitchFamily="34" charset="0"/>
              <a:buChar char="•"/>
            </a:pPr>
            <a:endParaRPr lang="ru-RU" sz="4000" dirty="0"/>
          </a:p>
          <a:p>
            <a:pPr marL="514419" indent="-514419">
              <a:buFont typeface="Arial" panose="020B0604020202020204" pitchFamily="34" charset="0"/>
              <a:buChar char="•"/>
            </a:pPr>
            <a:r>
              <a:rPr lang="uk-UA" sz="4000" dirty="0"/>
              <a:t>торгівля </a:t>
            </a:r>
            <a:r>
              <a:rPr lang="uk-UA" sz="4000" dirty="0" smtClean="0"/>
              <a:t>ноу-хау;</a:t>
            </a:r>
          </a:p>
          <a:p>
            <a:pPr marL="514419" indent="-514419">
              <a:buFont typeface="Arial" panose="020B0604020202020204" pitchFamily="34" charset="0"/>
              <a:buChar char="•"/>
            </a:pPr>
            <a:endParaRPr lang="ru-RU" sz="4000" dirty="0"/>
          </a:p>
          <a:p>
            <a:pPr marL="514419" indent="-514419">
              <a:buFont typeface="Arial" panose="020B0604020202020204" pitchFamily="34" charset="0"/>
              <a:buChar char="•"/>
            </a:pPr>
            <a:r>
              <a:rPr lang="uk-UA" sz="4000" dirty="0" smtClean="0"/>
              <a:t>інжиніринг;</a:t>
            </a:r>
          </a:p>
          <a:p>
            <a:pPr marL="514419" indent="-514419">
              <a:buFont typeface="Arial" panose="020B0604020202020204" pitchFamily="34" charset="0"/>
              <a:buChar char="•"/>
            </a:pPr>
            <a:endParaRPr lang="ru-RU" sz="4000" dirty="0"/>
          </a:p>
          <a:p>
            <a:pPr marL="514419" indent="-514419">
              <a:buFont typeface="Arial" panose="020B0604020202020204" pitchFamily="34" charset="0"/>
              <a:buChar char="•"/>
            </a:pPr>
            <a:r>
              <a:rPr lang="uk-UA" sz="4000" dirty="0" smtClean="0"/>
              <a:t>консалтинг;</a:t>
            </a:r>
          </a:p>
          <a:p>
            <a:pPr marL="514419" indent="-514419">
              <a:buFont typeface="Arial" panose="020B0604020202020204" pitchFamily="34" charset="0"/>
              <a:buChar char="•"/>
            </a:pPr>
            <a:endParaRPr lang="ru-RU" sz="4000" dirty="0"/>
          </a:p>
          <a:p>
            <a:pPr marL="514419" indent="-514419">
              <a:buFont typeface="Arial" panose="020B0604020202020204" pitchFamily="34" charset="0"/>
              <a:buChar char="•"/>
            </a:pPr>
            <a:r>
              <a:rPr lang="uk-UA" sz="4000" dirty="0"/>
              <a:t>реклама</a:t>
            </a:r>
            <a:r>
              <a:rPr lang="uk-UA" sz="4000" dirty="0" smtClean="0"/>
              <a:t>;</a:t>
            </a:r>
          </a:p>
          <a:p>
            <a:pPr marL="514419" indent="-514419">
              <a:buFont typeface="Arial" panose="020B0604020202020204" pitchFamily="34" charset="0"/>
              <a:buChar char="•"/>
            </a:pPr>
            <a:endParaRPr lang="ru-RU" sz="4000" dirty="0"/>
          </a:p>
          <a:p>
            <a:pPr marL="514419" indent="-514419">
              <a:buFont typeface="Arial" panose="020B0604020202020204" pitchFamily="34" charset="0"/>
              <a:buChar char="•"/>
            </a:pPr>
            <a:r>
              <a:rPr lang="uk-UA" sz="4000" dirty="0"/>
              <a:t>ф</a:t>
            </a:r>
            <a:r>
              <a:rPr lang="uk-UA" sz="4000" dirty="0" smtClean="0"/>
              <a:t>ранчайзинг.</a:t>
            </a:r>
            <a:endParaRPr lang="ru-RU" sz="4000" dirty="0"/>
          </a:p>
        </p:txBody>
      </p:sp>
      <p:pic>
        <p:nvPicPr>
          <p:cNvPr id="2050" name="Picture 2" descr="ÐÐ°ÑÑÐ¸Ð½ÐºÐ¸ Ð¿Ð¾ Ð·Ð°Ð¿ÑÐ¾ÑÑ ÑÑÐ»ÑÐ³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672" y="5945574"/>
            <a:ext cx="12147538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26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0500"/>
            <a:ext cx="180594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521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671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7999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469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7999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803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7999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424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357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9949852">
            <a:off x="-2683211" y="3646259"/>
            <a:ext cx="5366422" cy="92344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9808781">
            <a:off x="14694651" y="-2985438"/>
            <a:ext cx="5366422" cy="92344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43000" y="571500"/>
            <a:ext cx="14647294" cy="981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dirty="0"/>
              <a:t>Мета:</a:t>
            </a:r>
            <a:r>
              <a:rPr lang="uk-UA" sz="6000" dirty="0"/>
              <a:t> </a:t>
            </a:r>
            <a:endParaRPr lang="uk-UA" sz="6000" dirty="0" smtClean="0"/>
          </a:p>
          <a:p>
            <a:pPr marL="857250" indent="-857250">
              <a:buFont typeface="Wingdings" pitchFamily="2" charset="2"/>
              <a:buChar char="v"/>
            </a:pPr>
            <a:r>
              <a:rPr lang="uk-UA" sz="6000" dirty="0" smtClean="0"/>
              <a:t>з’ясувати </a:t>
            </a:r>
            <a:r>
              <a:rPr lang="uk-UA" sz="6000" dirty="0"/>
              <a:t>відмінність торгівлі послугами від торгівлі товарами; </a:t>
            </a:r>
            <a:endParaRPr lang="uk-UA" sz="6000" dirty="0" smtClean="0"/>
          </a:p>
          <a:p>
            <a:pPr marL="857250" indent="-857250">
              <a:buFont typeface="Wingdings" pitchFamily="2" charset="2"/>
              <a:buChar char="v"/>
            </a:pPr>
            <a:r>
              <a:rPr lang="uk-UA" sz="6000" dirty="0" smtClean="0"/>
              <a:t>розглянути </a:t>
            </a:r>
            <a:r>
              <a:rPr lang="uk-UA" sz="6000" dirty="0"/>
              <a:t>причини динамічного розвитку послуг у сучасній економіці; </a:t>
            </a:r>
            <a:endParaRPr lang="uk-UA" sz="6000" dirty="0" smtClean="0"/>
          </a:p>
          <a:p>
            <a:pPr marL="857250" indent="-857250">
              <a:buFont typeface="Wingdings" pitchFamily="2" charset="2"/>
              <a:buChar char="v"/>
            </a:pPr>
            <a:r>
              <a:rPr lang="uk-UA" sz="6000" dirty="0" smtClean="0"/>
              <a:t>розкрити </a:t>
            </a:r>
            <a:r>
              <a:rPr lang="uk-UA" sz="6000" dirty="0"/>
              <a:t>роль міжнародних послуг у сфері виробництва, кооперування та реклами; </a:t>
            </a:r>
            <a:endParaRPr lang="uk-UA" sz="6000" dirty="0" smtClean="0"/>
          </a:p>
          <a:p>
            <a:pPr marL="857250" indent="-857250">
              <a:buFont typeface="Wingdings" pitchFamily="2" charset="2"/>
              <a:buChar char="v"/>
            </a:pPr>
            <a:r>
              <a:rPr lang="uk-UA" sz="6000" dirty="0" smtClean="0"/>
              <a:t>розглянути </a:t>
            </a:r>
            <a:r>
              <a:rPr lang="uk-UA" sz="6000" dirty="0"/>
              <a:t>поняття та тенденції розвитку міжнародного туризму.</a:t>
            </a:r>
          </a:p>
          <a:p>
            <a:pPr marL="457200" indent="-457200">
              <a:buFontTx/>
              <a:buChar char="-"/>
            </a:pPr>
            <a:endParaRPr lang="ru-RU" sz="3200" dirty="0">
              <a:latin typeface="Microsoft YaHei Light" pitchFamily="34" charset="-122"/>
              <a:ea typeface="Microsoft YaHei Light" pitchFamily="34" charset="-122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762000" y="6101499"/>
            <a:ext cx="3329439" cy="4323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22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7999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616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4"/>
            <a:ext cx="18288000" cy="1025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665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239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075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7999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829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7999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449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7999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236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7999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619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385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753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1578005">
            <a:off x="-4373422" y="-2098775"/>
            <a:ext cx="7284418" cy="125348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303659">
            <a:off x="15054265" y="-2929368"/>
            <a:ext cx="7524244" cy="11669814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27773" y="2720996"/>
            <a:ext cx="17074427" cy="6801862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 sz="4000" dirty="0"/>
          </a:p>
          <a:p>
            <a:pPr lvl="0"/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1. Поняття </a:t>
            </a:r>
            <a:r>
              <a:rPr lang="uk-UA" sz="6000" dirty="0">
                <a:latin typeface="Times New Roman" pitchFamily="18" charset="0"/>
                <a:cs typeface="Times New Roman" pitchFamily="18" charset="0"/>
              </a:rPr>
              <a:t>міжнародної торгівлі послугами. Види міжнародних послуг та їх класифікація.</a:t>
            </a:r>
          </a:p>
          <a:p>
            <a:pPr lvl="0"/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2. Міжнародні </a:t>
            </a:r>
            <a:r>
              <a:rPr lang="uk-UA" sz="6000" dirty="0">
                <a:latin typeface="Times New Roman" pitchFamily="18" charset="0"/>
                <a:cs typeface="Times New Roman" pitchFamily="18" charset="0"/>
              </a:rPr>
              <a:t>послуги в сфері виробництва, кооперування та реклами.</a:t>
            </a:r>
          </a:p>
          <a:p>
            <a:pPr lvl="0"/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3. Поняття </a:t>
            </a:r>
            <a:r>
              <a:rPr lang="uk-UA" sz="6000" dirty="0">
                <a:latin typeface="Times New Roman" pitchFamily="18" charset="0"/>
                <a:cs typeface="Times New Roman" pitchFamily="18" charset="0"/>
              </a:rPr>
              <a:t>та тенденції розвитку міжнародного </a:t>
            </a:r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туризму. </a:t>
            </a:r>
          </a:p>
          <a:p>
            <a:endParaRPr kumimoji="0" lang="en-US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icrosoft YaHei Light" pitchFamily="34" charset="-122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67400" y="647700"/>
            <a:ext cx="4018195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 Light" pitchFamily="34" charset="-122"/>
                <a:ea typeface="Microsoft YaHei Light" pitchFamily="34" charset="-122"/>
              </a:rPr>
              <a:t>ПЛАН: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Light" pitchFamily="34" charset="-122"/>
              <a:ea typeface="Microsoft YaHei Light" pitchFamily="34" charset="-122"/>
            </a:endParaRPr>
          </a:p>
        </p:txBody>
      </p:sp>
      <p:pic>
        <p:nvPicPr>
          <p:cNvPr id="8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5717276">
            <a:off x="302236" y="7561874"/>
            <a:ext cx="3329439" cy="4323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43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368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9949852">
            <a:off x="-2683211" y="3646259"/>
            <a:ext cx="5366422" cy="92344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9808781">
            <a:off x="14694651" y="-2985438"/>
            <a:ext cx="5366422" cy="92344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00200" y="1660351"/>
            <a:ext cx="1464729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Питання 3.</a:t>
            </a:r>
          </a:p>
          <a:p>
            <a:pPr lvl="0" algn="ctr"/>
            <a:endParaRPr lang="uk-UA" sz="60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uk-UA" sz="6000" dirty="0">
                <a:latin typeface="Times New Roman" pitchFamily="18" charset="0"/>
                <a:cs typeface="Times New Roman" pitchFamily="18" charset="0"/>
              </a:rPr>
              <a:t>Поняття та тенденції розвитку міжнародного туризму. </a:t>
            </a: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762000" y="6101499"/>
            <a:ext cx="3329439" cy="4323947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00" y="6667500"/>
            <a:ext cx="984790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906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9949852">
            <a:off x="-2683211" y="3646259"/>
            <a:ext cx="5366422" cy="92344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9808781">
            <a:off x="14694651" y="-2985438"/>
            <a:ext cx="5366422" cy="92344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00200" y="1660351"/>
            <a:ext cx="14647294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/>
              <a:t>Міжнародний туризм </a:t>
            </a:r>
            <a:endParaRPr lang="uk-UA" sz="6000" b="1" dirty="0" smtClean="0"/>
          </a:p>
          <a:p>
            <a:r>
              <a:rPr lang="uk-UA" sz="6000" dirty="0" smtClean="0"/>
              <a:t>— </a:t>
            </a:r>
            <a:r>
              <a:rPr lang="uk-UA" sz="6000" dirty="0"/>
              <a:t>це реалізація комплексу туристичних послуг на території країни, в якій їх споживач є іноземним громадянином, причому отримання зазначених послуг є основним цільовим призначенням перебування споживача у цільовій країні, де він не веде оплачуваної діяльності.</a:t>
            </a: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762000" y="6101499"/>
            <a:ext cx="3329439" cy="4323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06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E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8100000">
            <a:off x="-2277377" y="-7172804"/>
            <a:ext cx="10794479" cy="1857491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3203403">
            <a:off x="-145248" y="5883184"/>
            <a:ext cx="4644214" cy="799166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18689">
            <a:off x="-582014" y="-1339275"/>
            <a:ext cx="3329439" cy="432394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594580" y="8154069"/>
            <a:ext cx="3329439" cy="432394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7755576">
            <a:off x="16896017" y="-1666091"/>
            <a:ext cx="3179021" cy="5470393"/>
          </a:xfrm>
          <a:prstGeom prst="rect">
            <a:avLst/>
          </a:prstGeom>
        </p:spPr>
      </p:pic>
      <p:pic>
        <p:nvPicPr>
          <p:cNvPr id="7" name="Рисунок 6" descr="C:\Users\Anya\Desktop\slide_1.jpg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74" b="14787"/>
          <a:stretch/>
        </p:blipFill>
        <p:spPr bwMode="auto">
          <a:xfrm>
            <a:off x="5048251" y="822698"/>
            <a:ext cx="9486900" cy="8603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610518" y="9486365"/>
            <a:ext cx="83242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dirty="0">
                <a:latin typeface="Microsoft YaHei Light" pitchFamily="34" charset="-122"/>
                <a:ea typeface="Microsoft YaHei Light" pitchFamily="34" charset="-122"/>
              </a:rPr>
              <a:t>Загальна класифікація туризму</a:t>
            </a:r>
            <a:endParaRPr lang="ru-RU" sz="4400" dirty="0">
              <a:latin typeface="Microsoft YaHei Light" pitchFamily="34" charset="-122"/>
              <a:ea typeface="Microsoft YaHei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>
            <a:off x="-4327393" y="-1121036"/>
            <a:ext cx="7698311" cy="1324709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478239" y="1535094"/>
            <a:ext cx="3329439" cy="432394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3683643">
            <a:off x="15897794" y="6760472"/>
            <a:ext cx="3719647" cy="6400690"/>
          </a:xfrm>
          <a:prstGeom prst="rect">
            <a:avLst/>
          </a:prstGeom>
        </p:spPr>
      </p:pic>
      <p:pic>
        <p:nvPicPr>
          <p:cNvPr id="5" name="Рисунок 4" descr="C:\Users\Anya\Desktop\1524678346.pn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199" y="1431083"/>
            <a:ext cx="14906417" cy="885591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430050" y="495300"/>
            <a:ext cx="86274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dirty="0">
                <a:latin typeface="Microsoft YaHei Light" pitchFamily="34" charset="-122"/>
                <a:ea typeface="Microsoft YaHei Light" pitchFamily="34" charset="-122"/>
              </a:rPr>
              <a:t>Розгорнута класифікація видів туризму</a:t>
            </a:r>
            <a:endParaRPr lang="ru-RU" sz="3600" dirty="0">
              <a:latin typeface="Microsoft YaHei Light" pitchFamily="34" charset="-122"/>
              <a:ea typeface="Microsoft YaHei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>
            <a:off x="-4327393" y="-1121036"/>
            <a:ext cx="7698311" cy="1324709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478239" y="1535094"/>
            <a:ext cx="3329439" cy="432394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3683643">
            <a:off x="15897794" y="6760472"/>
            <a:ext cx="3719647" cy="640069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258249" y="495299"/>
            <a:ext cx="3618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dirty="0" smtClean="0">
                <a:latin typeface="Microsoft YaHei Light" pitchFamily="34" charset="-122"/>
                <a:ea typeface="Microsoft YaHei Light" pitchFamily="34" charset="-122"/>
              </a:rPr>
              <a:t>ВИДИ ПОСЛУГ</a:t>
            </a:r>
            <a:endParaRPr lang="ru-RU" sz="3600" dirty="0">
              <a:latin typeface="Microsoft YaHei Light" pitchFamily="34" charset="-122"/>
              <a:ea typeface="Microsoft YaHei Light" pitchFamily="34" charset="-12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62200" y="1141630"/>
            <a:ext cx="14859000" cy="8032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>
              <a:buFont typeface="Wingdings" pitchFamily="2" charset="2"/>
              <a:buChar char="v"/>
            </a:pPr>
            <a:r>
              <a:rPr lang="uk-UA" sz="3200" dirty="0" smtClean="0"/>
              <a:t>доставка </a:t>
            </a:r>
            <a:r>
              <a:rPr lang="uk-UA" sz="3200" dirty="0"/>
              <a:t>туристів до країни, місця призначення, а також перевезення по країні візиту протягом періоду перебування різними видами транспорту;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3200" dirty="0"/>
              <a:t>розміщення (поселення) туристів у готелях, кемпінгах тощо;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3200" dirty="0"/>
              <a:t>забезпечення харчуванням;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3200" dirty="0"/>
              <a:t>задоволення потреб в оздоровленні та відпочинку;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3200" dirty="0"/>
              <a:t>задоволення потреб у культурній та видовищній програмі, організація екскурсійної діяльності;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3200" dirty="0"/>
              <a:t>організація умов для реалізації ділових інтересів (зустрічей, участі в ярмарках та виставках, наукових конференціях, симпозіумах, конгресах);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3200" dirty="0"/>
              <a:t>організація продажу сувенірної продукції, карт, довідково-рекламних матеріалів;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3200" dirty="0"/>
              <a:t>забезпечення належного зв’язку, поштового сервісу;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3200" dirty="0"/>
              <a:t>медичне обслуговування;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3200" dirty="0"/>
              <a:t>страхування різних видів;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3200" dirty="0"/>
              <a:t>забезпечення індивідуальних вимог та ексклюзивних пакетів послуг;</a:t>
            </a:r>
          </a:p>
          <a:p>
            <a:pPr marL="571500" lvl="0" indent="-571500">
              <a:buFont typeface="Wingdings" pitchFamily="2" charset="2"/>
              <a:buChar char="v"/>
            </a:pPr>
            <a:r>
              <a:rPr lang="uk-UA" sz="3200" dirty="0"/>
              <a:t>організаційно-адміністративна підтримка (оформлення документів, віз, інформування, </a:t>
            </a:r>
            <a:r>
              <a:rPr lang="uk-UA" sz="3600" dirty="0"/>
              <a:t>проведення консультування).</a:t>
            </a:r>
          </a:p>
        </p:txBody>
      </p:sp>
    </p:spTree>
    <p:extLst>
      <p:ext uri="{BB962C8B-B14F-4D97-AF65-F5344CB8AC3E}">
        <p14:creationId xmlns:p14="http://schemas.microsoft.com/office/powerpoint/2010/main" val="278531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66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8256238">
            <a:off x="-10522042" y="-5166929"/>
            <a:ext cx="13381760" cy="2302705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594580" y="-1133274"/>
            <a:ext cx="3329439" cy="432394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84198" y="7877825"/>
            <a:ext cx="3329439" cy="432394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7426582">
            <a:off x="13370881" y="3635449"/>
            <a:ext cx="5017357" cy="8633764"/>
          </a:xfrm>
          <a:prstGeom prst="rect">
            <a:avLst/>
          </a:prstGeom>
        </p:spPr>
      </p:pic>
      <p:pic>
        <p:nvPicPr>
          <p:cNvPr id="6" name="Рисунок 5" descr="C:\Users\Anya\Desktop\cjohla3.jp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990599"/>
            <a:ext cx="11860779" cy="904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428658" y="51375"/>
            <a:ext cx="111659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3200" b="1" dirty="0">
                <a:solidFill>
                  <a:prstClr val="white"/>
                </a:solidFill>
                <a:latin typeface="Microsoft YaHei Light" pitchFamily="34" charset="-122"/>
                <a:ea typeface="Microsoft YaHei Light" pitchFamily="34" charset="-122"/>
              </a:rPr>
              <a:t>Основні зовнішні фактори розвитку туристичної індустрії</a:t>
            </a:r>
            <a:endParaRPr lang="ru-RU" sz="3200" b="1" dirty="0">
              <a:solidFill>
                <a:prstClr val="white"/>
              </a:solidFill>
              <a:latin typeface="Microsoft YaHei Light" pitchFamily="34" charset="-122"/>
              <a:ea typeface="Microsoft YaHei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E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2695024" y="-6138115"/>
            <a:ext cx="13156500" cy="2263943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454084" y="-1820082"/>
            <a:ext cx="3889327" cy="505107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0800000">
            <a:off x="562782" y="6819900"/>
            <a:ext cx="3885736" cy="504641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4120750">
            <a:off x="15881887" y="7422600"/>
            <a:ext cx="3329189" cy="572879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-7677401">
            <a:off x="841056" y="-2621513"/>
            <a:ext cx="3329189" cy="5728799"/>
          </a:xfrm>
          <a:prstGeom prst="rect">
            <a:avLst/>
          </a:prstGeom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54258885"/>
              </p:ext>
            </p:extLst>
          </p:nvPr>
        </p:nvGraphicFramePr>
        <p:xfrm>
          <a:off x="2872406" y="2171700"/>
          <a:ext cx="12974481" cy="767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352801" y="705455"/>
            <a:ext cx="12801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ea typeface="Microsoft YaHei Light" pitchFamily="34" charset="-122"/>
                <a:cs typeface="Times New Roman" pitchFamily="18" charset="0"/>
              </a:rPr>
              <a:t>Фактори </a:t>
            </a:r>
            <a:r>
              <a:rPr lang="uk-UA" sz="3600" b="1" dirty="0">
                <a:latin typeface="Times New Roman" pitchFamily="18" charset="0"/>
                <a:ea typeface="Microsoft YaHei Light" pitchFamily="34" charset="-122"/>
                <a:cs typeface="Times New Roman" pitchFamily="18" charset="0"/>
              </a:rPr>
              <a:t>впливу, що тісно пов’язані з </a:t>
            </a:r>
            <a:r>
              <a:rPr lang="uk-UA" sz="3600" b="1" dirty="0" smtClean="0">
                <a:latin typeface="Times New Roman" pitchFamily="18" charset="0"/>
                <a:ea typeface="Microsoft YaHei Light" pitchFamily="34" charset="-122"/>
                <a:cs typeface="Times New Roman" pitchFamily="18" charset="0"/>
              </a:rPr>
              <a:t>туристичною</a:t>
            </a:r>
          </a:p>
          <a:p>
            <a:pPr algn="ctr"/>
            <a:r>
              <a:rPr lang="uk-UA" sz="3600" b="1" dirty="0" smtClean="0">
                <a:latin typeface="Times New Roman" pitchFamily="18" charset="0"/>
                <a:ea typeface="Microsoft YaHei Light" pitchFamily="34" charset="-122"/>
                <a:cs typeface="Times New Roman" pitchFamily="18" charset="0"/>
              </a:rPr>
              <a:t> діяльністю мають такі переваги </a:t>
            </a:r>
            <a:r>
              <a:rPr lang="uk-UA" sz="3600" b="1" dirty="0">
                <a:latin typeface="Times New Roman" pitchFamily="18" charset="0"/>
                <a:ea typeface="Microsoft YaHei Light" pitchFamily="34" charset="-122"/>
                <a:cs typeface="Times New Roman" pitchFamily="18" charset="0"/>
              </a:rPr>
              <a:t>для економіки:</a:t>
            </a:r>
            <a:endParaRPr lang="ru-RU" sz="3600" b="1" dirty="0">
              <a:latin typeface="Times New Roman" pitchFamily="18" charset="0"/>
              <a:ea typeface="Microsoft YaHei Light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9090647">
            <a:off x="10577838" y="-5594002"/>
            <a:ext cx="10872268" cy="1870877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5801706"/>
            <a:ext cx="3329439" cy="43239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013972" y="-1820082"/>
            <a:ext cx="3329439" cy="4323947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449510">
            <a:off x="-7973285" y="-4008474"/>
            <a:ext cx="9705381" cy="16700818"/>
          </a:xfrm>
          <a:prstGeom prst="rect">
            <a:avLst/>
          </a:prstGeom>
        </p:spPr>
      </p:pic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428545020"/>
              </p:ext>
            </p:extLst>
          </p:nvPr>
        </p:nvGraphicFramePr>
        <p:xfrm>
          <a:off x="0" y="1577607"/>
          <a:ext cx="16992599" cy="8448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362200" y="0"/>
            <a:ext cx="127653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dirty="0">
                <a:latin typeface="Microsoft YaHei Light" pitchFamily="34" charset="-122"/>
                <a:ea typeface="Microsoft YaHei Light" pitchFamily="34" charset="-122"/>
              </a:rPr>
              <a:t>Туризм впливає на навколишнє середовище як позитивно, так і негативно. Ці наслідки наведені нижче.</a:t>
            </a:r>
            <a:endParaRPr lang="ru-RU" sz="3600" dirty="0">
              <a:latin typeface="Microsoft YaHei Light" pitchFamily="34" charset="-122"/>
              <a:ea typeface="Microsoft YaHei Light" pitchFamily="34" charset="-122"/>
            </a:endParaRPr>
          </a:p>
          <a:p>
            <a:pPr algn="ctr"/>
            <a:r>
              <a:rPr lang="uk-UA" sz="3600" b="1" dirty="0">
                <a:latin typeface="Microsoft YaHei Light" pitchFamily="34" charset="-122"/>
                <a:ea typeface="Microsoft YaHei Light" pitchFamily="34" charset="-122"/>
              </a:rPr>
              <a:t>Екологічні переваги</a:t>
            </a:r>
            <a:r>
              <a:rPr lang="uk-UA" sz="3600" dirty="0">
                <a:latin typeface="Microsoft YaHei Light" pitchFamily="34" charset="-122"/>
                <a:ea typeface="Microsoft YaHei Light" pitchFamily="34" charset="-122"/>
              </a:rPr>
              <a:t>:</a:t>
            </a:r>
            <a:endParaRPr lang="ru-RU" sz="3600" dirty="0">
              <a:latin typeface="Microsoft YaHei Light" pitchFamily="34" charset="-122"/>
              <a:ea typeface="Microsoft YaHei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2869904">
            <a:off x="10274218" y="-6664000"/>
            <a:ext cx="10927745" cy="1880423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3238327">
            <a:off x="14257072" y="5664511"/>
            <a:ext cx="4737859" cy="815281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7029737" y="4405253"/>
            <a:ext cx="3329439" cy="43239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30108" y="9160203"/>
            <a:ext cx="15127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Кількість коштів, що отримали країни від туристичних розрахунків за 2018 </a:t>
            </a:r>
            <a:r>
              <a:rPr lang="uk-UA" sz="3200" dirty="0" smtClean="0">
                <a:latin typeface="Microsoft YaHei Light" pitchFamily="34" charset="-122"/>
                <a:ea typeface="Microsoft YaHei Light" pitchFamily="34" charset="-122"/>
              </a:rPr>
              <a:t>рік</a:t>
            </a:r>
            <a:endParaRPr lang="ru-RU" sz="3200" dirty="0">
              <a:latin typeface="Microsoft YaHei Light" pitchFamily="34" charset="-122"/>
              <a:ea typeface="Microsoft YaHei Light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"/>
            <a:ext cx="17780056" cy="9160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247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9949852">
            <a:off x="-2683211" y="3646259"/>
            <a:ext cx="5366422" cy="92344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9808781">
            <a:off x="14694651" y="-2985438"/>
            <a:ext cx="5366422" cy="92344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00200" y="1660351"/>
            <a:ext cx="1464729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Питання 1.</a:t>
            </a:r>
          </a:p>
          <a:p>
            <a:pPr lvl="0" algn="ctr"/>
            <a:endParaRPr lang="uk-UA" sz="60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Поняття </a:t>
            </a:r>
            <a:r>
              <a:rPr lang="uk-UA" sz="6000" dirty="0">
                <a:latin typeface="Times New Roman" pitchFamily="18" charset="0"/>
                <a:cs typeface="Times New Roman" pitchFamily="18" charset="0"/>
              </a:rPr>
              <a:t>міжнародної торгівлі послугами. Види міжнародних послуг та їх класифікація.</a:t>
            </a:r>
          </a:p>
          <a:p>
            <a:pPr marL="457200" indent="-457200">
              <a:buFontTx/>
              <a:buChar char="-"/>
            </a:pPr>
            <a:endParaRPr lang="ru-RU" sz="3200" dirty="0">
              <a:latin typeface="Microsoft YaHei Light" pitchFamily="34" charset="-122"/>
              <a:ea typeface="Microsoft YaHei Light" pitchFamily="34" charset="-122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762000" y="6101499"/>
            <a:ext cx="3329439" cy="4323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84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E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>
            <a:off x="-2325155" y="-1480047"/>
            <a:ext cx="7698311" cy="1324709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800000">
            <a:off x="-636020" y="7430882"/>
            <a:ext cx="3329439" cy="432394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7390573">
            <a:off x="15454084" y="-1820082"/>
            <a:ext cx="3889327" cy="505107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3" t="38498" r="40374" b="18032"/>
          <a:stretch/>
        </p:blipFill>
        <p:spPr bwMode="auto">
          <a:xfrm>
            <a:off x="3155454" y="1600199"/>
            <a:ext cx="12725400" cy="7992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54177" y="336668"/>
            <a:ext cx="117279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dirty="0">
                <a:latin typeface="Microsoft YaHei Light" pitchFamily="34" charset="-122"/>
                <a:ea typeface="Microsoft YaHei Light" pitchFamily="34" charset="-122"/>
              </a:rPr>
              <a:t> Вплив туристичного сектору на рівень ВВП</a:t>
            </a:r>
            <a:endParaRPr lang="ru-RU" sz="4400" dirty="0">
              <a:latin typeface="Microsoft YaHei Light" pitchFamily="34" charset="-122"/>
              <a:ea typeface="Microsoft YaHei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2900"/>
            <a:ext cx="16306800" cy="891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4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4457211">
            <a:off x="14192767" y="6257429"/>
            <a:ext cx="3329189" cy="572879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469128">
            <a:off x="-178560" y="6969641"/>
            <a:ext cx="3329439" cy="432394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782800" y="-571500"/>
            <a:ext cx="3329439" cy="432394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52600" y="398009"/>
            <a:ext cx="13030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Туристична галузь в Україні розвивається, і про це свідчать світові рейтинги. У 2019 році наша країна поліпшила свої позиції відразу за трьома напрямками – туристична інфраструктура, привабливість і безпека для мандрівників. 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Україна поліпшила свої позиції відразу в трьох туристичних рейтингах — інфраструктура, привабливість і безпека для мандрівників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706333"/>
            <a:ext cx="15544800" cy="758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383068">
            <a:off x="13922595" y="-968572"/>
            <a:ext cx="8730810" cy="1502379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636020" y="-1407415"/>
            <a:ext cx="3329439" cy="43239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33500" y="1638300"/>
            <a:ext cx="147066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Всесвітній економічний форум опублікував великий звіт із туризму, згідно з яким Україна піднялася на 20 позицій (у порівнянні з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попереднім роком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) в рейтингу найбезпечніших країн для мандрівників. Серед врахованих критеріїв – рівень злочинності, надійність поліції, поширеність терактів. Найбезпечнішими країнами для туризму визнали Фінляндію, Ісландію та Оман. Від поїздок до Ємену, Нігерії та Сальвадору краще утриматися.</a:t>
            </a:r>
          </a:p>
          <a:p>
            <a:pPr fontAlgn="base"/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Крім того, на 10 позицій Україна піднялася в рейтингу туристичної привабливості: на 78 місце. Найбільш привабливими для туристів є Іспанія, Німеччина, Франція та Японія, найменше мандрівники прагнуть потрапити до Ємену. У рейтингу туристичної інфраструктури в України зростання на 6 позицій – до 73 місця.</a:t>
            </a:r>
          </a:p>
          <a:p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857988" y="-2255486"/>
            <a:ext cx="8730810" cy="1502379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6961035">
            <a:off x="-930924" y="-4832666"/>
            <a:ext cx="5980047" cy="1029034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18689">
            <a:off x="-1375764" y="-1736150"/>
            <a:ext cx="3329439" cy="4323947"/>
          </a:xfrm>
          <a:prstGeom prst="rect">
            <a:avLst/>
          </a:prstGeom>
        </p:spPr>
      </p:pic>
      <p:pic>
        <p:nvPicPr>
          <p:cNvPr id="5" name="Рисунок 4" descr="C:\Users\Anya\Desktop\ІНДЕКС-КОНКУРЕНТОСПРОМОЖНОСТІ.jp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823" y="286809"/>
            <a:ext cx="10668000" cy="89086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876800" y="9195486"/>
            <a:ext cx="716471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Індекс конкурентоспроможності </a:t>
            </a:r>
            <a:endParaRPr lang="uk-UA" sz="3200" dirty="0" smtClean="0">
              <a:latin typeface="Microsoft YaHei Light" pitchFamily="34" charset="-122"/>
              <a:ea typeface="Microsoft YaHei Light" pitchFamily="34" charset="-122"/>
            </a:endParaRPr>
          </a:p>
          <a:p>
            <a:r>
              <a:rPr lang="uk-UA" sz="3200" dirty="0" smtClean="0">
                <a:latin typeface="Microsoft YaHei Light" pitchFamily="34" charset="-122"/>
                <a:ea typeface="Microsoft YaHei Light" pitchFamily="34" charset="-122"/>
              </a:rPr>
              <a:t>індустрії туризму </a:t>
            </a:r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України за 2019 рік</a:t>
            </a:r>
            <a:endParaRPr lang="ru-RU" sz="3200" dirty="0">
              <a:latin typeface="Microsoft YaHei Light" pitchFamily="34" charset="-122"/>
              <a:ea typeface="Microsoft YaHei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874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E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8246492">
            <a:off x="-1999424" y="4341729"/>
            <a:ext cx="5980047" cy="1029034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276227" y="8353626"/>
            <a:ext cx="3329439" cy="432394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7941143">
            <a:off x="15345808" y="-3193325"/>
            <a:ext cx="4607172" cy="792792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80" t="21547" r="27446" b="15952"/>
          <a:stretch/>
        </p:blipFill>
        <p:spPr bwMode="auto">
          <a:xfrm>
            <a:off x="3733800" y="241929"/>
            <a:ext cx="11125200" cy="8992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77926" y="9486899"/>
            <a:ext cx="111810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Структура туристичної галузі України в 2002-2019 рр. у %</a:t>
            </a:r>
            <a:endParaRPr lang="ru-RU" sz="3200" dirty="0">
              <a:latin typeface="Microsoft YaHei Light" pitchFamily="34" charset="-122"/>
              <a:ea typeface="Microsoft YaHei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6944126">
            <a:off x="-400755" y="-2758950"/>
            <a:ext cx="3863190" cy="664769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800000">
            <a:off x="-651044" y="-2069278"/>
            <a:ext cx="2956910" cy="384014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3855873">
            <a:off x="14855431" y="6511269"/>
            <a:ext cx="3990170" cy="686620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153428" y="8698764"/>
            <a:ext cx="3054100" cy="396636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470014" y="8552421"/>
            <a:ext cx="2752365" cy="473621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443041" y="8049650"/>
            <a:ext cx="3329439" cy="432394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0800000">
            <a:off x="16941740" y="-3210374"/>
            <a:ext cx="2752365" cy="473621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5594580" y="-2041534"/>
            <a:ext cx="3329439" cy="4323947"/>
          </a:xfrm>
          <a:prstGeom prst="rect">
            <a:avLst/>
          </a:prstGeom>
        </p:spPr>
      </p:pic>
      <p:pic>
        <p:nvPicPr>
          <p:cNvPr id="10" name="Рисунок 9" descr="https://ua.igotoworld.com/frontend/webcontent/images/tours/2693584_800x600_52632981_2235280133196289_3278420782681686016_n.jpg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681" y="533886"/>
            <a:ext cx="12048801" cy="807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342515" y="8698764"/>
            <a:ext cx="854913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Загальна статистична характеристика </a:t>
            </a:r>
            <a:endParaRPr lang="uk-UA" sz="3200" dirty="0" smtClean="0">
              <a:latin typeface="Microsoft YaHei Light" pitchFamily="34" charset="-122"/>
              <a:ea typeface="Microsoft YaHei Light" pitchFamily="34" charset="-122"/>
            </a:endParaRPr>
          </a:p>
          <a:p>
            <a:r>
              <a:rPr lang="uk-UA" sz="3200" dirty="0" smtClean="0">
                <a:latin typeface="Microsoft YaHei Light" pitchFamily="34" charset="-122"/>
                <a:ea typeface="Microsoft YaHei Light" pitchFamily="34" charset="-122"/>
              </a:rPr>
              <a:t>туристичного </a:t>
            </a:r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обороту в Україні за 2018 рік.</a:t>
            </a:r>
            <a:endParaRPr lang="ru-RU" sz="3200" dirty="0">
              <a:latin typeface="Microsoft YaHei Light" pitchFamily="34" charset="-122"/>
              <a:ea typeface="Microsoft YaHei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4820335"/>
            <a:ext cx="9144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3200" dirty="0"/>
              <a:t>https://www.ukrinform.ua/rubric-tourism/3200686-ukrainu-torik-vidvidali-vcetvero-mense-inozemciv-niz-2019go-derzturizm.html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66581109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47700"/>
            <a:ext cx="15544799" cy="883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220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Наташа\Desktop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71500"/>
            <a:ext cx="16002000" cy="861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46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9949852">
            <a:off x="-2683211" y="3646259"/>
            <a:ext cx="5366422" cy="92344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9808781">
            <a:off x="14694651" y="-2985438"/>
            <a:ext cx="5366422" cy="92344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43000" y="571500"/>
            <a:ext cx="146472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endParaRPr lang="ru-RU" sz="3200" dirty="0">
              <a:latin typeface="Microsoft YaHei Light" pitchFamily="34" charset="-122"/>
              <a:ea typeface="Microsoft YaHei Light" pitchFamily="34" charset="-122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762000" y="6101499"/>
            <a:ext cx="3329439" cy="432394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43000" y="1333500"/>
            <a:ext cx="141732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/>
              <a:t>Послуга</a:t>
            </a:r>
            <a:r>
              <a:rPr lang="uk-UA" sz="6000" dirty="0"/>
              <a:t> — це цілеспрямована дія економічного змісту, результат якої виражається в термінах споживної вартості та проявляється як задоволення конкретної потреби людини.</a:t>
            </a:r>
          </a:p>
        </p:txBody>
      </p:sp>
    </p:spTree>
    <p:extLst>
      <p:ext uri="{BB962C8B-B14F-4D97-AF65-F5344CB8AC3E}">
        <p14:creationId xmlns:p14="http://schemas.microsoft.com/office/powerpoint/2010/main" val="293284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Наташа\Desktop\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19100"/>
            <a:ext cx="17221200" cy="891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63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Наташа\Desktop\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95300"/>
            <a:ext cx="16078200" cy="922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05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8246492">
            <a:off x="-1168850" y="2900757"/>
            <a:ext cx="7051240" cy="121336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05663" y="98370"/>
            <a:ext cx="164211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latin typeface="Microsoft YaHei Light" pitchFamily="34" charset="-122"/>
                <a:ea typeface="Microsoft YaHei Light" pitchFamily="34" charset="-122"/>
              </a:rPr>
              <a:t>            На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сьогодні</a:t>
            </a:r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,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туристична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система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залишається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привабливою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завдяки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встановлен</a:t>
            </a:r>
            <a:r>
              <a:rPr lang="uk-UA" sz="3200" dirty="0" err="1">
                <a:latin typeface="Microsoft YaHei Light" pitchFamily="34" charset="-122"/>
                <a:ea typeface="Microsoft YaHei Light" pitchFamily="34" charset="-122"/>
              </a:rPr>
              <a:t>ню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значного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природно-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кліматичного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,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рекреаційного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т</a:t>
            </a:r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а </a:t>
            </a:r>
            <a:br>
              <a:rPr lang="uk-UA" sz="3200" dirty="0">
                <a:latin typeface="Microsoft YaHei Light" pitchFamily="34" charset="-122"/>
                <a:ea typeface="Microsoft YaHei Light" pitchFamily="34" charset="-122"/>
              </a:rPr>
            </a:b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соціально-демографічного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потенціалу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, але в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контексті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України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,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потенціал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є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ризикованим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. </a:t>
            </a:r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Щ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об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оцінити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систему туризму</a:t>
            </a:r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 до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інвестиці</a:t>
            </a:r>
            <a:r>
              <a:rPr lang="uk-UA" sz="3200" dirty="0" err="1">
                <a:latin typeface="Microsoft YaHei Light" pitchFamily="34" charset="-122"/>
                <a:ea typeface="Microsoft YaHei Light" pitchFamily="34" charset="-122"/>
              </a:rPr>
              <a:t>йної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привабливості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, то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варто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використовувати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фактори 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як</a:t>
            </a:r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і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включа</a:t>
            </a:r>
            <a:r>
              <a:rPr lang="uk-UA" sz="3200" dirty="0" err="1">
                <a:latin typeface="Microsoft YaHei Light" pitchFamily="34" charset="-122"/>
                <a:ea typeface="Microsoft YaHei Light" pitchFamily="34" charset="-122"/>
              </a:rPr>
              <a:t>ють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в себе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різні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аспекти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її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функціонування</a:t>
            </a:r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,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розвитку</a:t>
            </a:r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,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вивчення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якої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дозволяє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визнач</a:t>
            </a:r>
            <a:r>
              <a:rPr lang="uk-UA" sz="3200" dirty="0" err="1">
                <a:latin typeface="Microsoft YaHei Light" pitchFamily="34" charset="-122"/>
                <a:ea typeface="Microsoft YaHei Light" pitchFamily="34" charset="-122"/>
              </a:rPr>
              <a:t>ити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властив</a:t>
            </a:r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ості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окремих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регіональних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систем туризму </a:t>
            </a:r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–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інвестування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об</a:t>
            </a:r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’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єктів</a:t>
            </a:r>
            <a:r>
              <a:rPr lang="ru-RU" sz="3200" dirty="0">
                <a:latin typeface="Microsoft YaHei Light" pitchFamily="34" charset="-122"/>
                <a:ea typeface="Microsoft YaHei Light" pitchFamily="34" charset="-122"/>
              </a:rPr>
              <a:t> через </a:t>
            </a:r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регіональний </a:t>
            </a:r>
            <a:r>
              <a:rPr lang="ru-RU" sz="3200" dirty="0" err="1">
                <a:latin typeface="Microsoft YaHei Light" pitchFamily="34" charset="-122"/>
                <a:ea typeface="Microsoft YaHei Light" pitchFamily="34" charset="-122"/>
              </a:rPr>
              <a:t>економічн</a:t>
            </a:r>
            <a:r>
              <a:rPr lang="uk-UA" sz="3200" dirty="0" err="1">
                <a:latin typeface="Microsoft YaHei Light" pitchFamily="34" charset="-122"/>
                <a:ea typeface="Microsoft YaHei Light" pitchFamily="34" charset="-122"/>
              </a:rPr>
              <a:t>ий</a:t>
            </a:r>
            <a:r>
              <a:rPr lang="uk-UA" sz="3200" dirty="0">
                <a:latin typeface="Microsoft YaHei Light" pitchFamily="34" charset="-122"/>
                <a:ea typeface="Microsoft YaHei Light" pitchFamily="34" charset="-122"/>
              </a:rPr>
              <a:t> розвиток </a:t>
            </a:r>
            <a:endParaRPr lang="ru-RU" sz="3200" dirty="0">
              <a:latin typeface="Microsoft YaHei Light" pitchFamily="34" charset="-122"/>
              <a:ea typeface="Microsoft YaHei Light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0190" y="4130243"/>
            <a:ext cx="8425526" cy="5611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091971" y="6706193"/>
            <a:ext cx="3832049" cy="497668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943600" y="6915748"/>
            <a:ext cx="3506755" cy="3506755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6706377" y="7754725"/>
            <a:ext cx="1981200" cy="18288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200399" y="5581088"/>
            <a:ext cx="3832049" cy="49766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704850"/>
            <a:ext cx="63246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638300"/>
            <a:ext cx="10125075" cy="830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361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7959976">
            <a:off x="-1944690" y="-3874241"/>
            <a:ext cx="6876420" cy="1183280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971800" y="7200900"/>
            <a:ext cx="3329439" cy="432394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512143" y="6091682"/>
            <a:ext cx="3832049" cy="497668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958561" y="6418053"/>
            <a:ext cx="3329439" cy="432394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6508388">
            <a:off x="15090533" y="-850491"/>
            <a:ext cx="3329439" cy="4323947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3056193">
            <a:off x="2556535" y="-1831071"/>
            <a:ext cx="3329439" cy="4323947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4191257">
            <a:off x="1007083" y="6874529"/>
            <a:ext cx="3832049" cy="497668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00600" y="3575466"/>
            <a:ext cx="11822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latin typeface="Microsoft YaHei Light" pitchFamily="34" charset="-122"/>
                <a:ea typeface="Microsoft YaHei Light" pitchFamily="34" charset="-122"/>
              </a:rPr>
              <a:t>ДЯКУЮ ЗА УВАГУ</a:t>
            </a:r>
            <a:endParaRPr lang="ru-RU" sz="9600" dirty="0">
              <a:latin typeface="Microsoft YaHei Light" pitchFamily="34" charset="-122"/>
              <a:ea typeface="Microsoft YaHei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9949852">
            <a:off x="-2683211" y="3608160"/>
            <a:ext cx="5366422" cy="92344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9808781">
            <a:off x="14694651" y="-2985438"/>
            <a:ext cx="5366422" cy="92344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43000" y="571500"/>
            <a:ext cx="146472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endParaRPr lang="ru-RU" sz="3200" dirty="0">
              <a:latin typeface="Microsoft YaHei Light" pitchFamily="34" charset="-122"/>
              <a:ea typeface="Microsoft YaHei Light" pitchFamily="34" charset="-122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762000" y="6101499"/>
            <a:ext cx="3329439" cy="432394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43000" y="1333500"/>
            <a:ext cx="141732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/>
              <a:t>Міжнародний (світовий) ринок послуг</a:t>
            </a:r>
            <a:r>
              <a:rPr lang="uk-UA" sz="6000" dirty="0"/>
              <a:t> — </a:t>
            </a:r>
            <a:r>
              <a:rPr lang="uk-UA" sz="6000" dirty="0" err="1"/>
              <a:t>розгалуджена</a:t>
            </a:r>
            <a:r>
              <a:rPr lang="uk-UA" sz="6000" dirty="0"/>
              <a:t> система вузькоспеціалізованих ринків послуг, участь у функціонуванні якої у той або інший спосіб беруть усі країни. </a:t>
            </a:r>
            <a:endParaRPr lang="uk-UA" sz="6000" dirty="0" smtClean="0"/>
          </a:p>
        </p:txBody>
      </p:sp>
    </p:spTree>
    <p:extLst>
      <p:ext uri="{BB962C8B-B14F-4D97-AF65-F5344CB8AC3E}">
        <p14:creationId xmlns:p14="http://schemas.microsoft.com/office/powerpoint/2010/main" val="160698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9949852">
            <a:off x="-2683211" y="3608160"/>
            <a:ext cx="5366422" cy="92344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9808781">
            <a:off x="14694651" y="-2985438"/>
            <a:ext cx="5366422" cy="92344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43000" y="571500"/>
            <a:ext cx="146472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endParaRPr lang="ru-RU" sz="3200" dirty="0">
              <a:latin typeface="Microsoft YaHei Light" pitchFamily="34" charset="-122"/>
              <a:ea typeface="Microsoft YaHei Light" pitchFamily="34" charset="-122"/>
            </a:endParaRP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762000" y="6101499"/>
            <a:ext cx="3329439" cy="432394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80047" y="571500"/>
            <a:ext cx="14173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dirty="0" smtClean="0"/>
              <a:t>Ця </a:t>
            </a:r>
            <a:r>
              <a:rPr lang="uk-UA" sz="6000" dirty="0"/>
              <a:t>система динамічно розвивається відповідно до тенденцій НТП і сама є прискорювачем темпів розвитку й причиною диверсифікації форм міжнародних економічних </a:t>
            </a:r>
            <a:r>
              <a:rPr lang="uk-UA" sz="6000" dirty="0" smtClean="0"/>
              <a:t>відносин.</a:t>
            </a:r>
          </a:p>
          <a:p>
            <a:pPr algn="ctr"/>
            <a:endParaRPr lang="uk-UA" sz="6000" dirty="0"/>
          </a:p>
        </p:txBody>
      </p:sp>
    </p:spTree>
    <p:extLst>
      <p:ext uri="{BB962C8B-B14F-4D97-AF65-F5344CB8AC3E}">
        <p14:creationId xmlns:p14="http://schemas.microsoft.com/office/powerpoint/2010/main" val="18332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2672865" y="-243410"/>
            <a:ext cx="5862785" cy="10773820"/>
          </a:xfrm>
          <a:prstGeom prst="rect">
            <a:avLst/>
          </a:prstGeom>
          <a:solidFill>
            <a:srgbClr val="2F665C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156008">
            <a:off x="-2098341" y="-2855250"/>
            <a:ext cx="7284418" cy="1253487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509942">
            <a:off x="3438710" y="-5469627"/>
            <a:ext cx="13003904" cy="2016855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18689">
            <a:off x="-120852" y="6609375"/>
            <a:ext cx="3329439" cy="43239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457200" y="1753107"/>
            <a:ext cx="344446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/>
              <a:t>Умови </a:t>
            </a:r>
            <a:r>
              <a:rPr lang="ru-RU" sz="6000" b="1" dirty="0" err="1"/>
              <a:t>розвитку</a:t>
            </a:r>
            <a:r>
              <a:rPr lang="ru-RU" sz="6000" b="1" dirty="0"/>
              <a:t> </a:t>
            </a:r>
            <a:r>
              <a:rPr lang="ru-RU" sz="6000" b="1" dirty="0" err="1"/>
              <a:t>світового</a:t>
            </a:r>
            <a:r>
              <a:rPr lang="ru-RU" sz="6000" b="1" dirty="0"/>
              <a:t> ринку </a:t>
            </a:r>
            <a:r>
              <a:rPr lang="ru-RU" sz="6000" b="1" dirty="0" err="1"/>
              <a:t>послуг</a:t>
            </a:r>
            <a:r>
              <a:rPr lang="ru-RU" sz="6000" b="1" dirty="0"/>
              <a:t>:</a:t>
            </a:r>
            <a:br>
              <a:rPr lang="ru-RU" sz="6000" b="1" dirty="0"/>
            </a:br>
            <a:endParaRPr lang="ru-RU" sz="6000" b="1" dirty="0">
              <a:solidFill>
                <a:schemeClr val="bg1"/>
              </a:solidFill>
              <a:latin typeface="Microsoft YaHei Light" pitchFamily="34" charset="-122"/>
              <a:ea typeface="Microsoft YaHei Light" pitchFamily="34" charset="-122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12203326" y="6260526"/>
            <a:ext cx="6332324" cy="345497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err="1"/>
              <a:t>підвищення</a:t>
            </a:r>
            <a:r>
              <a:rPr lang="ru-RU" sz="4000" dirty="0"/>
              <a:t> </a:t>
            </a:r>
            <a:r>
              <a:rPr lang="ru-RU" sz="4000" dirty="0" err="1"/>
              <a:t>частки</a:t>
            </a:r>
            <a:r>
              <a:rPr lang="ru-RU" sz="4000" dirty="0"/>
              <a:t> </a:t>
            </a:r>
            <a:r>
              <a:rPr lang="ru-RU" sz="4000" dirty="0" err="1"/>
              <a:t>нових</a:t>
            </a:r>
            <a:r>
              <a:rPr lang="ru-RU" sz="4000" dirty="0"/>
              <a:t> </a:t>
            </a:r>
            <a:r>
              <a:rPr lang="ru-RU" sz="4000" dirty="0" err="1"/>
              <a:t>видів</a:t>
            </a:r>
            <a:r>
              <a:rPr lang="ru-RU" sz="4000" dirty="0"/>
              <a:t> </a:t>
            </a:r>
            <a:r>
              <a:rPr lang="ru-RU" sz="4000" dirty="0" err="1"/>
              <a:t>послуг</a:t>
            </a:r>
            <a:r>
              <a:rPr lang="ru-RU" sz="4000" dirty="0"/>
              <a:t> (</a:t>
            </a:r>
            <a:r>
              <a:rPr lang="ru-RU" sz="4000" dirty="0" err="1"/>
              <a:t>банківських</a:t>
            </a:r>
            <a:r>
              <a:rPr lang="ru-RU" sz="4000" dirty="0"/>
              <a:t>, </a:t>
            </a:r>
            <a:r>
              <a:rPr lang="ru-RU" sz="4000" dirty="0" err="1"/>
              <a:t>страхових</a:t>
            </a:r>
            <a:r>
              <a:rPr lang="ru-RU" sz="4000" dirty="0"/>
              <a:t>, </a:t>
            </a:r>
            <a:r>
              <a:rPr lang="ru-RU" sz="4000" dirty="0" err="1"/>
              <a:t>посередницьких</a:t>
            </a:r>
            <a:r>
              <a:rPr lang="ru-RU" sz="4000" dirty="0"/>
              <a:t>).</a:t>
            </a:r>
          </a:p>
          <a:p>
            <a:endParaRPr lang="ru-RU" sz="4000" dirty="0"/>
          </a:p>
        </p:txBody>
      </p:sp>
      <p:sp>
        <p:nvSpPr>
          <p:cNvPr id="10" name="Пятиугольник 9"/>
          <p:cNvSpPr/>
          <p:nvPr/>
        </p:nvSpPr>
        <p:spPr>
          <a:xfrm>
            <a:off x="12589447" y="339025"/>
            <a:ext cx="5295900" cy="2103849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err="1"/>
              <a:t>зростання</a:t>
            </a:r>
            <a:r>
              <a:rPr lang="ru-RU" sz="4000" dirty="0"/>
              <a:t> </a:t>
            </a:r>
            <a:r>
              <a:rPr lang="ru-RU" sz="4000" dirty="0" err="1"/>
              <a:t>кількості</a:t>
            </a:r>
            <a:r>
              <a:rPr lang="ru-RU" sz="4000" dirty="0"/>
              <a:t> </a:t>
            </a:r>
            <a:r>
              <a:rPr lang="ru-RU" sz="4000" dirty="0" err="1"/>
              <a:t>компаній</a:t>
            </a:r>
            <a:r>
              <a:rPr lang="ru-RU" sz="4000" dirty="0"/>
              <a:t> з </a:t>
            </a:r>
            <a:r>
              <a:rPr lang="ru-RU" sz="4000" dirty="0" err="1"/>
              <a:t>надання</a:t>
            </a:r>
            <a:r>
              <a:rPr lang="ru-RU" sz="4000" dirty="0"/>
              <a:t> </a:t>
            </a:r>
            <a:r>
              <a:rPr lang="ru-RU" sz="4000" dirty="0" err="1"/>
              <a:t>послуг</a:t>
            </a:r>
            <a:r>
              <a:rPr lang="ru-RU" sz="4000" dirty="0"/>
              <a:t>;</a:t>
            </a:r>
          </a:p>
        </p:txBody>
      </p:sp>
      <p:sp>
        <p:nvSpPr>
          <p:cNvPr id="11" name="Пятиугольник 10"/>
          <p:cNvSpPr/>
          <p:nvPr/>
        </p:nvSpPr>
        <p:spPr>
          <a:xfrm>
            <a:off x="11932221" y="3794264"/>
            <a:ext cx="6493744" cy="2025229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err="1"/>
              <a:t>прискорений</a:t>
            </a:r>
            <a:r>
              <a:rPr lang="ru-RU" sz="4000" dirty="0"/>
              <a:t> </a:t>
            </a:r>
            <a:r>
              <a:rPr lang="ru-RU" sz="4000" dirty="0" err="1"/>
              <a:t>розвиток</a:t>
            </a:r>
            <a:r>
              <a:rPr lang="ru-RU" sz="4000" dirty="0"/>
              <a:t> </a:t>
            </a:r>
            <a:r>
              <a:rPr lang="ru-RU" sz="4000" dirty="0" err="1"/>
              <a:t>нових</a:t>
            </a:r>
            <a:r>
              <a:rPr lang="ru-RU" sz="4000" dirty="0"/>
              <a:t> </a:t>
            </a:r>
            <a:r>
              <a:rPr lang="ru-RU" sz="4000" dirty="0" err="1"/>
              <a:t>видів</a:t>
            </a:r>
            <a:r>
              <a:rPr lang="ru-RU" sz="4000" dirty="0"/>
              <a:t> транспорту;</a:t>
            </a:r>
          </a:p>
        </p:txBody>
      </p:sp>
      <p:sp>
        <p:nvSpPr>
          <p:cNvPr id="12" name="Пятиугольник 11"/>
          <p:cNvSpPr/>
          <p:nvPr/>
        </p:nvSpPr>
        <p:spPr>
          <a:xfrm>
            <a:off x="3772380" y="6260526"/>
            <a:ext cx="5317929" cy="1570449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err="1"/>
              <a:t>інформаційний</a:t>
            </a:r>
            <a:r>
              <a:rPr lang="ru-RU" sz="4000" dirty="0"/>
              <a:t> бум</a:t>
            </a:r>
            <a:r>
              <a:rPr lang="ru-RU" sz="2800" dirty="0"/>
              <a:t>;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6248399" y="143967"/>
            <a:ext cx="5683821" cy="1609140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err="1"/>
              <a:t>науково-технічний</a:t>
            </a:r>
            <a:r>
              <a:rPr lang="ru-RU" sz="4000" dirty="0"/>
              <a:t> </a:t>
            </a:r>
            <a:r>
              <a:rPr lang="ru-RU" sz="4000" dirty="0" err="1"/>
              <a:t>прогрес</a:t>
            </a:r>
            <a:r>
              <a:rPr lang="ru-RU" sz="4000" dirty="0"/>
              <a:t>(</a:t>
            </a:r>
            <a:r>
              <a:rPr lang="ru-RU" sz="4000" dirty="0" err="1"/>
              <a:t>інтелектуальні</a:t>
            </a:r>
            <a:r>
              <a:rPr lang="ru-RU" sz="4000" dirty="0"/>
              <a:t> </a:t>
            </a:r>
            <a:r>
              <a:rPr lang="ru-RU" sz="4000" dirty="0" err="1"/>
              <a:t>послуги</a:t>
            </a:r>
            <a:r>
              <a:rPr lang="ru-RU" sz="4000" dirty="0"/>
              <a:t>);</a:t>
            </a:r>
          </a:p>
        </p:txBody>
      </p:sp>
      <p:sp>
        <p:nvSpPr>
          <p:cNvPr id="14" name="Пятиугольник 13"/>
          <p:cNvSpPr/>
          <p:nvPr/>
        </p:nvSpPr>
        <p:spPr>
          <a:xfrm>
            <a:off x="4309387" y="1957197"/>
            <a:ext cx="5105400" cy="156657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err="1"/>
              <a:t>ускладнення</a:t>
            </a:r>
            <a:r>
              <a:rPr lang="ru-RU" sz="4000" dirty="0"/>
              <a:t> </a:t>
            </a:r>
            <a:r>
              <a:rPr lang="ru-RU" sz="4000" dirty="0" err="1"/>
              <a:t>виробництва</a:t>
            </a:r>
            <a:r>
              <a:rPr lang="ru-RU" sz="4000" dirty="0" smtClean="0"/>
              <a:t>;</a:t>
            </a:r>
            <a:endParaRPr lang="ru-RU" sz="4000" dirty="0"/>
          </a:p>
        </p:txBody>
      </p:sp>
      <p:sp>
        <p:nvSpPr>
          <p:cNvPr id="15" name="Пятиугольник 14"/>
          <p:cNvSpPr/>
          <p:nvPr/>
        </p:nvSpPr>
        <p:spPr>
          <a:xfrm>
            <a:off x="5524186" y="3840232"/>
            <a:ext cx="6094365" cy="2167226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err="1"/>
              <a:t>насичення</a:t>
            </a:r>
            <a:r>
              <a:rPr lang="ru-RU" sz="4000" dirty="0"/>
              <a:t> </a:t>
            </a:r>
            <a:r>
              <a:rPr lang="ru-RU" sz="4000" dirty="0" err="1"/>
              <a:t>ринків</a:t>
            </a:r>
            <a:r>
              <a:rPr lang="ru-RU" sz="4000" dirty="0"/>
              <a:t> товарами(</a:t>
            </a:r>
            <a:r>
              <a:rPr lang="ru-RU" sz="4000" dirty="0" err="1"/>
              <a:t>торговельні</a:t>
            </a:r>
            <a:r>
              <a:rPr lang="ru-RU" sz="4000" dirty="0"/>
              <a:t> </a:t>
            </a:r>
            <a:r>
              <a:rPr lang="ru-RU" sz="4000" dirty="0" err="1"/>
              <a:t>послуги</a:t>
            </a:r>
            <a:r>
              <a:rPr lang="ru-RU" sz="4000" dirty="0"/>
              <a:t>);</a:t>
            </a:r>
          </a:p>
        </p:txBody>
      </p:sp>
      <p:sp>
        <p:nvSpPr>
          <p:cNvPr id="16" name="Пятиугольник 15"/>
          <p:cNvSpPr/>
          <p:nvPr/>
        </p:nvSpPr>
        <p:spPr>
          <a:xfrm>
            <a:off x="5579701" y="7917240"/>
            <a:ext cx="5983337" cy="2218150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dirty="0" err="1"/>
              <a:t>нові</a:t>
            </a:r>
            <a:r>
              <a:rPr lang="ru-RU" sz="4000" dirty="0"/>
              <a:t> </a:t>
            </a:r>
            <a:r>
              <a:rPr lang="ru-RU" sz="4000" dirty="0" err="1"/>
              <a:t>наукові</a:t>
            </a:r>
            <a:r>
              <a:rPr lang="ru-RU" sz="4000" dirty="0"/>
              <a:t> </a:t>
            </a:r>
            <a:r>
              <a:rPr lang="ru-RU" sz="4000" dirty="0" err="1"/>
              <a:t>відкриття</a:t>
            </a:r>
            <a:r>
              <a:rPr lang="ru-RU" sz="4000" dirty="0"/>
              <a:t>(ноу-хау);</a:t>
            </a:r>
          </a:p>
        </p:txBody>
      </p:sp>
      <p:pic>
        <p:nvPicPr>
          <p:cNvPr id="17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4375530">
            <a:off x="-34312" y="-2161973"/>
            <a:ext cx="3329439" cy="43239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814</TotalTime>
  <Words>1169</Words>
  <Application>Microsoft Office PowerPoint</Application>
  <PresentationFormat>Произвольный</PresentationFormat>
  <Paragraphs>153</Paragraphs>
  <Slides>64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70" baseType="lpstr">
      <vt:lpstr>Arial</vt:lpstr>
      <vt:lpstr>Calibri</vt:lpstr>
      <vt:lpstr>Times New Roman</vt:lpstr>
      <vt:lpstr>Wingdings</vt:lpstr>
      <vt:lpstr>Microsoft YaHei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McDowell Digital Media, Inc.</dc:title>
  <dc:creator>Anya</dc:creator>
  <cp:lastModifiedBy>Наташа</cp:lastModifiedBy>
  <cp:revision>59</cp:revision>
  <dcterms:created xsi:type="dcterms:W3CDTF">2006-08-16T00:00:00Z</dcterms:created>
  <dcterms:modified xsi:type="dcterms:W3CDTF">2021-03-03T13:48:45Z</dcterms:modified>
  <dc:identifier>DADwt4KV1Nk</dc:identifier>
</cp:coreProperties>
</file>