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61" r:id="rId5"/>
    <p:sldId id="265" r:id="rId6"/>
    <p:sldId id="264" r:id="rId7"/>
    <p:sldId id="266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12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9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562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32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976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818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89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603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30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026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9A9C5-0988-4D79-8683-4498865036C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4CB3D-6B03-411A-A531-4234AC884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11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6.wmf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8.bin"/><Relationship Id="rId5" Type="http://schemas.openxmlformats.org/officeDocument/2006/relationships/image" Target="../media/image9.wmf"/><Relationship Id="rId10" Type="http://schemas.openxmlformats.org/officeDocument/2006/relationships/image" Target="../media/image10.wmf"/><Relationship Id="rId4" Type="http://schemas.openxmlformats.org/officeDocument/2006/relationships/image" Target="../media/image5.wmf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3.pn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1536" y="2199536"/>
            <a:ext cx="9144000" cy="2207174"/>
          </a:xfrm>
        </p:spPr>
        <p:txBody>
          <a:bodyPr>
            <a:normAutofit fontScale="90000"/>
          </a:bodyPr>
          <a:lstStyle/>
          <a:p>
            <a:r>
              <a:rPr lang="uk-UA" sz="4400" dirty="0" smtClean="0"/>
              <a:t/>
            </a:r>
            <a:br>
              <a:rPr lang="uk-UA" sz="4400" dirty="0" smtClean="0"/>
            </a:br>
            <a:r>
              <a:rPr lang="uk-UA" sz="4400" dirty="0"/>
              <a:t/>
            </a:r>
            <a:br>
              <a:rPr lang="uk-UA" sz="4400" dirty="0"/>
            </a:br>
            <a:r>
              <a:rPr lang="uk-UA" sz="4400" dirty="0" smtClean="0"/>
              <a:t>ЛЕКЦІЯ </a:t>
            </a:r>
            <a:r>
              <a:rPr lang="uk-UA" sz="4400" dirty="0" smtClean="0"/>
              <a:t/>
            </a:r>
            <a:br>
              <a:rPr lang="uk-UA" sz="4400" dirty="0" smtClean="0"/>
            </a:br>
            <a:r>
              <a:rPr lang="uk-UA" sz="4400" dirty="0" smtClean="0"/>
              <a:t>на тему </a:t>
            </a:r>
            <a:br>
              <a:rPr lang="uk-UA" sz="4400" dirty="0" smtClean="0"/>
            </a:br>
            <a:r>
              <a:rPr lang="uk-UA" sz="4400" dirty="0" smtClean="0"/>
              <a:t>«Хімічна </a:t>
            </a:r>
            <a:r>
              <a:rPr lang="uk-UA" sz="4400" dirty="0" smtClean="0"/>
              <a:t>рівновага</a:t>
            </a:r>
            <a:r>
              <a:rPr lang="en-US" sz="4400" dirty="0" smtClean="0"/>
              <a:t>. </a:t>
            </a:r>
            <a:r>
              <a:rPr lang="uk-UA" sz="4400" dirty="0" smtClean="0"/>
              <a:t/>
            </a:r>
            <a:br>
              <a:rPr lang="uk-UA" sz="4400" dirty="0" smtClean="0"/>
            </a:br>
            <a:r>
              <a:rPr lang="uk-UA" sz="4400" dirty="0"/>
              <a:t/>
            </a:r>
            <a:br>
              <a:rPr lang="uk-UA" sz="4400" dirty="0"/>
            </a:br>
            <a:r>
              <a:rPr lang="uk-UA" sz="4400" dirty="0" smtClean="0"/>
              <a:t>Частина 2. Залежність константи рівноваги від температури</a:t>
            </a:r>
            <a:r>
              <a:rPr lang="uk-UA" sz="4400" dirty="0" smtClean="0"/>
              <a:t>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1536" y="4979734"/>
            <a:ext cx="9144000" cy="1655762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Ілюстративні матеріали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28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7824" y="654272"/>
            <a:ext cx="10155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0" i="0" u="none" strike="noStrike" baseline="0" dirty="0" smtClean="0">
                <a:latin typeface="TimesNewRoman"/>
              </a:rPr>
              <a:t>Хімічна термодинаміка дозволяє визначити константу рівноваги за будь-якої температурі по рівнянню ізобари або ізохори хімічної реакції.</a:t>
            </a:r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87552" y="1641341"/>
            <a:ext cx="1070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0" i="0" u="none" strike="noStrike" baseline="0" dirty="0" smtClean="0">
                <a:latin typeface="TimesNewRoman"/>
              </a:rPr>
              <a:t>Рівняння ізобари хімічної реакції (при </a:t>
            </a:r>
            <a:r>
              <a:rPr lang="uk-UA" b="0" i="1" u="none" strike="noStrike" baseline="0" dirty="0" smtClean="0">
                <a:latin typeface="TimesNewRoman"/>
              </a:rPr>
              <a:t>р=</a:t>
            </a:r>
            <a:r>
              <a:rPr lang="en-US" b="0" i="1" u="none" strike="noStrike" baseline="0" dirty="0" err="1" smtClean="0">
                <a:latin typeface="TimesNewRoman"/>
              </a:rPr>
              <a:t>const</a:t>
            </a:r>
            <a:r>
              <a:rPr lang="en-US" b="0" i="0" u="none" strike="noStrike" baseline="0" dirty="0" smtClean="0">
                <a:latin typeface="TimesNewRoman"/>
              </a:rPr>
              <a:t>) </a:t>
            </a:r>
            <a:r>
              <a:rPr lang="uk-UA" b="0" i="0" u="none" strike="noStrike" baseline="0" dirty="0" smtClean="0">
                <a:latin typeface="TimesNewRoman"/>
              </a:rPr>
              <a:t>в диференційній формі: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77824" y="3898274"/>
            <a:ext cx="10387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u="none" strike="noStrike" baseline="0" dirty="0" smtClean="0">
                <a:latin typeface="TimesNewRoman"/>
              </a:rPr>
              <a:t>При </a:t>
            </a:r>
            <a:r>
              <a:rPr lang="ru-RU" b="0" i="1" u="none" strike="noStrike" baseline="0" dirty="0" smtClean="0">
                <a:latin typeface="TimesNewRoman,Italic"/>
              </a:rPr>
              <a:t>V </a:t>
            </a:r>
            <a:r>
              <a:rPr lang="ru-RU" b="0" i="1" u="none" strike="noStrike" baseline="0" dirty="0" smtClean="0">
                <a:latin typeface="TimesNewRoman"/>
              </a:rPr>
              <a:t>= </a:t>
            </a:r>
            <a:r>
              <a:rPr lang="uk-UA" b="0" i="1" u="none" strike="noStrike" baseline="0" dirty="0" err="1" smtClean="0">
                <a:latin typeface="TimesNewRoman"/>
              </a:rPr>
              <a:t>const</a:t>
            </a:r>
            <a:r>
              <a:rPr lang="uk-UA" b="0" i="1" u="none" strike="noStrike" baseline="0" dirty="0" smtClean="0">
                <a:latin typeface="TimesNewRoman"/>
              </a:rPr>
              <a:t> </a:t>
            </a:r>
            <a:r>
              <a:rPr lang="uk-UA" b="0" i="0" u="none" strike="noStrike" baseline="0" dirty="0" smtClean="0">
                <a:latin typeface="TimesNewRoman"/>
              </a:rPr>
              <a:t>аналогічним чином можливо отримати рівняння ізохори хімічної  реакції: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77824" y="3290942"/>
            <a:ext cx="3818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u="none" strike="noStrike" baseline="0" dirty="0" smtClean="0">
                <a:latin typeface="TimesNewRoman"/>
              </a:rPr>
              <a:t>де </a:t>
            </a:r>
            <a:r>
              <a:rPr lang="ru-RU" b="0" i="0" u="none" strike="noStrike" baseline="0" dirty="0" smtClean="0">
                <a:latin typeface="SymbolMT"/>
              </a:rPr>
              <a:t>Δ</a:t>
            </a:r>
            <a:r>
              <a:rPr lang="ru-RU" b="0" i="1" u="none" strike="noStrike" baseline="0" dirty="0" smtClean="0">
                <a:latin typeface="TimesNewRoman,Italic"/>
              </a:rPr>
              <a:t>H </a:t>
            </a:r>
            <a:r>
              <a:rPr lang="ru-RU" b="0" i="0" u="none" strike="noStrike" baseline="0" dirty="0" smtClean="0">
                <a:latin typeface="TimesNewRoman"/>
              </a:rPr>
              <a:t>— </a:t>
            </a:r>
            <a:r>
              <a:rPr lang="ru-RU" b="0" i="0" u="none" strike="noStrike" baseline="0" noProof="1" smtClean="0">
                <a:latin typeface="TimesNewRoman"/>
              </a:rPr>
              <a:t>тепловий ефект реакції.</a:t>
            </a:r>
            <a:endParaRPr lang="ru-RU" b="0" i="0" u="none" strike="noStrike" baseline="0" noProof="1" smtClean="0">
              <a:latin typeface="TimesNewRoman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8324086" y="2478134"/>
            <a:ext cx="746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(1)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8324086" y="4711081"/>
            <a:ext cx="746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(2)</a:t>
            </a:r>
            <a:endParaRPr lang="ru-RU" dirty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414016" y="5702595"/>
            <a:ext cx="210677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878151"/>
              </p:ext>
            </p:extLst>
          </p:nvPr>
        </p:nvGraphicFramePr>
        <p:xfrm>
          <a:off x="5254752" y="4546285"/>
          <a:ext cx="1876684" cy="844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3" imgW="952087" imgH="431613" progId="Equation.DSMT4">
                  <p:embed/>
                </p:oleObj>
              </mc:Choice>
              <mc:Fallback>
                <p:oleObj name="Equation" r:id="rId3" imgW="952087" imgH="431613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752" y="4546285"/>
                        <a:ext cx="1876684" cy="8445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7947748"/>
              </p:ext>
            </p:extLst>
          </p:nvPr>
        </p:nvGraphicFramePr>
        <p:xfrm>
          <a:off x="5254752" y="2296028"/>
          <a:ext cx="1910018" cy="868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5" imgW="939392" imgH="431613" progId="Equation.DSMT4">
                  <p:embed/>
                </p:oleObj>
              </mc:Choice>
              <mc:Fallback>
                <p:oleObj name="Equation" r:id="rId5" imgW="939392" imgH="43161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752" y="2296028"/>
                        <a:ext cx="1910018" cy="8681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882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0488" y="515982"/>
            <a:ext cx="10594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000" dirty="0" smtClean="0">
                <a:effectLst/>
                <a:ea typeface="Times New Roman" panose="02020603050405020304" pitchFamily="18" charset="0"/>
              </a:rPr>
              <a:t>При інтегруванні диференційних рівнянь (1) і (2) у вузьких межах температур  від Т</a:t>
            </a:r>
            <a:r>
              <a:rPr lang="uk-UA" sz="2000" baseline="-25000" dirty="0" smtClean="0">
                <a:effectLst/>
                <a:ea typeface="Times New Roman" panose="02020603050405020304" pitchFamily="18" charset="0"/>
              </a:rPr>
              <a:t>1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до Т</a:t>
            </a:r>
            <a:r>
              <a:rPr lang="uk-UA" sz="2000" baseline="-25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(теплові ефекти </a:t>
            </a:r>
            <a:r>
              <a:rPr lang="uk-UA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sz="2000" i="1" dirty="0" smtClean="0">
                <a:effectLst/>
                <a:ea typeface="Times New Roman" panose="02020603050405020304" pitchFamily="18" charset="0"/>
              </a:rPr>
              <a:t>U</a:t>
            </a:r>
            <a:r>
              <a:rPr lang="en-US" sz="20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2000" dirty="0" err="1" smtClean="0">
                <a:effectLst/>
                <a:ea typeface="Times New Roman" panose="02020603050405020304" pitchFamily="18" charset="0"/>
              </a:rPr>
              <a:t>i</a:t>
            </a:r>
            <a:r>
              <a:rPr lang="en-US" sz="20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sz="2000" i="1" dirty="0" smtClean="0">
                <a:effectLst/>
                <a:ea typeface="Times New Roman" panose="02020603050405020304" pitchFamily="18" charset="0"/>
              </a:rPr>
              <a:t>H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при цьому можна вважати сталими величинами, тобто </a:t>
            </a:r>
            <a:r>
              <a:rPr lang="en-US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sz="2000" i="1" dirty="0" smtClean="0">
                <a:effectLst/>
                <a:ea typeface="Times New Roman" panose="02020603050405020304" pitchFamily="18" charset="0"/>
              </a:rPr>
              <a:t>H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=</a:t>
            </a:r>
            <a:r>
              <a:rPr lang="en-US" sz="2000" dirty="0" err="1" smtClean="0">
                <a:effectLst/>
                <a:ea typeface="Times New Roman" panose="02020603050405020304" pitchFamily="18" charset="0"/>
              </a:rPr>
              <a:t>const</a:t>
            </a:r>
            <a:r>
              <a:rPr lang="en-US" sz="20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2000" dirty="0" err="1" smtClean="0">
                <a:effectLst/>
                <a:ea typeface="Times New Roman" panose="02020603050405020304" pitchFamily="18" charset="0"/>
              </a:rPr>
              <a:t>i</a:t>
            </a:r>
            <a:r>
              <a:rPr lang="en-US" sz="20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en-US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sz="2000" i="1" dirty="0" smtClean="0">
                <a:effectLst/>
                <a:ea typeface="Times New Roman" panose="02020603050405020304" pitchFamily="18" charset="0"/>
              </a:rPr>
              <a:t>U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=</a:t>
            </a:r>
            <a:r>
              <a:rPr lang="en-US" sz="2000" dirty="0" err="1" smtClean="0">
                <a:effectLst/>
                <a:ea typeface="Times New Roman" panose="02020603050405020304" pitchFamily="18" charset="0"/>
              </a:rPr>
              <a:t>const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) отримуємо наступні співвідношення: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05302"/>
              </p:ext>
            </p:extLst>
          </p:nvPr>
        </p:nvGraphicFramePr>
        <p:xfrm>
          <a:off x="1608083" y="1939159"/>
          <a:ext cx="3073645" cy="1046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Equation" r:id="rId3" imgW="1765300" imgH="596900" progId="Equation.DSMT4">
                  <p:embed/>
                </p:oleObj>
              </mc:Choice>
              <mc:Fallback>
                <p:oleObj name="Equation" r:id="rId3" imgW="1765300" imgH="596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8083" y="1939159"/>
                        <a:ext cx="3073645" cy="10467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61912" y="29766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025585"/>
              </p:ext>
            </p:extLst>
          </p:nvPr>
        </p:nvGraphicFramePr>
        <p:xfrm>
          <a:off x="6037043" y="1939159"/>
          <a:ext cx="2771850" cy="975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Equation" r:id="rId5" imgW="1701800" imgH="596900" progId="Equation.DSMT4">
                  <p:embed/>
                </p:oleObj>
              </mc:Choice>
              <mc:Fallback>
                <p:oleObj name="Equation" r:id="rId5" imgW="1701800" imgH="5969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7043" y="1939159"/>
                        <a:ext cx="2771850" cy="975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915667" y="3457639"/>
            <a:ext cx="1048448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spcAft>
                <a:spcPts val="0"/>
              </a:spcAft>
            </a:pPr>
            <a:r>
              <a:rPr lang="uk-UA" sz="20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Ці рівняння дозволяють теоретично розрахувати константу рівноваги реакції при заданій температурі Т</a:t>
            </a:r>
            <a:r>
              <a:rPr lang="uk-UA" sz="2000" baseline="-250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uk-UA" sz="20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, якщо відомо її значення для іншої температури Т</a:t>
            </a:r>
            <a:r>
              <a:rPr lang="uk-UA" sz="2000" baseline="-250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1</a:t>
            </a:r>
            <a:r>
              <a:rPr lang="uk-UA" sz="2000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і тепловий ефект реакції. </a:t>
            </a:r>
          </a:p>
          <a:p>
            <a:pPr indent="450850" algn="just">
              <a:spcAft>
                <a:spcPts val="0"/>
              </a:spcAft>
            </a:pPr>
            <a:endParaRPr lang="uk-UA" sz="2000" dirty="0" smtClean="0">
              <a:effectLst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r>
              <a:rPr lang="uk-UA" sz="2000" dirty="0" smtClean="0">
                <a:effectLst/>
                <a:ea typeface="Times New Roman" panose="02020603050405020304" pitchFamily="18" charset="0"/>
              </a:rPr>
              <a:t>За двома константами рівноваги при двох температурах можна обчислити середнє значення теплового ефекту реакції в заданому інтервалі температур. Усі розрахунки за цими рівняннями тим точніші, чим менший температурний інтервал узятий при інтегруванні.</a:t>
            </a:r>
            <a:endParaRPr lang="ru-RU" sz="2000" dirty="0" smtClean="0">
              <a:effectLst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endParaRPr lang="uk-UA" sz="2000" dirty="0" smtClean="0">
              <a:effectLst/>
              <a:ea typeface="Times New Roman" panose="02020603050405020304" pitchFamily="18" charset="0"/>
            </a:endParaRPr>
          </a:p>
          <a:p>
            <a:pPr indent="450850" algn="just">
              <a:spcAft>
                <a:spcPts val="0"/>
              </a:spcAft>
            </a:pPr>
            <a:r>
              <a:rPr lang="uk-UA" sz="2000" dirty="0" smtClean="0">
                <a:effectLst/>
                <a:ea typeface="Times New Roman" panose="02020603050405020304" pitchFamily="18" charset="0"/>
              </a:rPr>
              <a:t>При більш  точному інтегруванні слід ураховувати, що </a:t>
            </a:r>
            <a:r>
              <a:rPr lang="uk-UA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uk-UA" sz="2000" i="1" dirty="0" smtClean="0">
                <a:effectLst/>
                <a:ea typeface="Times New Roman" panose="02020603050405020304" pitchFamily="18" charset="0"/>
              </a:rPr>
              <a:t>Н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=</a:t>
            </a:r>
            <a:r>
              <a:rPr lang="en-US" sz="2000" dirty="0" smtClean="0">
                <a:effectLst/>
                <a:ea typeface="Times New Roman" panose="02020603050405020304" pitchFamily="18" charset="0"/>
              </a:rPr>
              <a:t>f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(Т). Цю залежність визначають за рівнянням Кірхгофа.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4885942" y="2309976"/>
            <a:ext cx="746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uk-UA" dirty="0" smtClean="0"/>
              <a:t>3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9006838" y="2309976"/>
            <a:ext cx="746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uk-UA" dirty="0" smtClean="0"/>
              <a:t>4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262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2208" y="698653"/>
            <a:ext cx="10826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800" b="1" dirty="0" smtClean="0">
                <a:effectLst/>
                <a:ea typeface="Times New Roman" panose="02020603050405020304" pitchFamily="18" charset="0"/>
              </a:rPr>
              <a:t>Приклад. 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 Константа рівноваги К</a:t>
            </a:r>
            <a:r>
              <a:rPr lang="uk-UA" sz="2800" baseline="-25000" dirty="0" smtClean="0">
                <a:effectLst/>
                <a:ea typeface="Times New Roman" panose="02020603050405020304" pitchFamily="18" charset="0"/>
              </a:rPr>
              <a:t>Р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 реакції </a:t>
            </a:r>
          </a:p>
          <a:p>
            <a:pPr algn="just">
              <a:spcAft>
                <a:spcPts val="0"/>
              </a:spcAft>
            </a:pPr>
            <a:r>
              <a:rPr lang="uk-UA" sz="2800" dirty="0">
                <a:ea typeface="Times New Roman" panose="02020603050405020304" pitchFamily="18" charset="0"/>
              </a:rPr>
              <a:t> </a:t>
            </a:r>
            <a:r>
              <a:rPr lang="uk-UA" sz="2800" dirty="0" smtClean="0">
                <a:ea typeface="Times New Roman" panose="02020603050405020304" pitchFamily="18" charset="0"/>
              </a:rPr>
              <a:t>                                                   </a:t>
            </a:r>
          </a:p>
          <a:p>
            <a:pPr algn="just">
              <a:spcAft>
                <a:spcPts val="0"/>
              </a:spcAft>
            </a:pPr>
            <a:r>
              <a:rPr lang="uk-UA" sz="2800" dirty="0">
                <a:ea typeface="Times New Roman" panose="02020603050405020304" pitchFamily="18" charset="0"/>
              </a:rPr>
              <a:t> </a:t>
            </a:r>
            <a:r>
              <a:rPr lang="uk-UA" sz="2800" dirty="0" smtClean="0">
                <a:ea typeface="Times New Roman" panose="02020603050405020304" pitchFamily="18" charset="0"/>
              </a:rPr>
              <a:t>                                                                  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І</a:t>
            </a:r>
            <a:r>
              <a:rPr lang="uk-UA" sz="2800" baseline="-25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sz="28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⇄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2І </a:t>
            </a:r>
          </a:p>
          <a:p>
            <a:pPr algn="just">
              <a:spcAft>
                <a:spcPts val="0"/>
              </a:spcAft>
            </a:pPr>
            <a:endParaRPr lang="uk-UA" sz="2800" dirty="0" smtClean="0">
              <a:effectLst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800" dirty="0" smtClean="0">
                <a:effectLst/>
                <a:ea typeface="Times New Roman" panose="02020603050405020304" pitchFamily="18" charset="0"/>
              </a:rPr>
              <a:t>при </a:t>
            </a:r>
            <a:r>
              <a:rPr lang="en-US" sz="2800" i="1" dirty="0" smtClean="0">
                <a:effectLst/>
                <a:ea typeface="Times New Roman" panose="02020603050405020304" pitchFamily="18" charset="0"/>
              </a:rPr>
              <a:t>t</a:t>
            </a:r>
            <a:r>
              <a:rPr lang="uk-UA" sz="2800" baseline="-25000" dirty="0" smtClean="0">
                <a:effectLst/>
                <a:ea typeface="Times New Roman" panose="02020603050405020304" pitchFamily="18" charset="0"/>
              </a:rPr>
              <a:t>1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=677</a:t>
            </a:r>
            <a:r>
              <a:rPr lang="uk-UA" sz="28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С дорівнює 1,149·10</a:t>
            </a:r>
            <a:r>
              <a:rPr lang="uk-UA" sz="2800" baseline="30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, </a:t>
            </a:r>
          </a:p>
          <a:p>
            <a:pPr algn="just">
              <a:spcAft>
                <a:spcPts val="0"/>
              </a:spcAft>
            </a:pPr>
            <a:r>
              <a:rPr lang="uk-UA" sz="2800" dirty="0" smtClean="0">
                <a:effectLst/>
                <a:ea typeface="Times New Roman" panose="02020603050405020304" pitchFamily="18" charset="0"/>
              </a:rPr>
              <a:t>а при </a:t>
            </a:r>
            <a:r>
              <a:rPr lang="en-US" sz="2800" i="1" dirty="0" smtClean="0">
                <a:effectLst/>
                <a:ea typeface="Times New Roman" panose="02020603050405020304" pitchFamily="18" charset="0"/>
              </a:rPr>
              <a:t>t</a:t>
            </a:r>
            <a:r>
              <a:rPr lang="uk-UA" sz="2800" baseline="-25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=777</a:t>
            </a:r>
            <a:r>
              <a:rPr lang="uk-UA" sz="28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С – 7,413·10</a:t>
            </a:r>
            <a:r>
              <a:rPr lang="uk-UA" sz="2800" baseline="30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. </a:t>
            </a:r>
          </a:p>
          <a:p>
            <a:pPr algn="just">
              <a:spcAft>
                <a:spcPts val="0"/>
              </a:spcAft>
            </a:pPr>
            <a:endParaRPr lang="uk-UA" sz="28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800" dirty="0" smtClean="0">
                <a:effectLst/>
                <a:ea typeface="Times New Roman" panose="02020603050405020304" pitchFamily="18" charset="0"/>
              </a:rPr>
              <a:t>Обчислити константу рівноваги вказаної реакції при 727 </a:t>
            </a:r>
            <a:r>
              <a:rPr lang="uk-UA" sz="28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sz="2800" dirty="0" smtClean="0">
                <a:effectLst/>
                <a:ea typeface="Times New Roman" panose="02020603050405020304" pitchFamily="18" charset="0"/>
              </a:rPr>
              <a:t>С.</a:t>
            </a:r>
            <a:endParaRPr lang="ru-RU" sz="2800" dirty="0" smtClean="0">
              <a:effectLst/>
              <a:ea typeface="Times New Roman" panose="02020603050405020304" pitchFamily="18" charset="0"/>
            </a:endParaRP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" name="Rectangle 3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35"/>
          <p:cNvSpPr>
            <a:spLocks noChangeArrowheads="1"/>
          </p:cNvSpPr>
          <p:nvPr/>
        </p:nvSpPr>
        <p:spPr bwMode="auto">
          <a:xfrm>
            <a:off x="0" y="800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92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2208" y="698653"/>
            <a:ext cx="1082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b="1" dirty="0" smtClean="0">
                <a:effectLst/>
                <a:ea typeface="Times New Roman" panose="02020603050405020304" pitchFamily="18" charset="0"/>
              </a:rPr>
              <a:t>Приклад 1. 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 Константа рівноваги К</a:t>
            </a:r>
            <a:r>
              <a:rPr lang="uk-UA" baseline="-25000" dirty="0" smtClean="0">
                <a:effectLst/>
                <a:ea typeface="Times New Roman" panose="02020603050405020304" pitchFamily="18" charset="0"/>
              </a:rPr>
              <a:t>Р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 реакції І</a:t>
            </a:r>
            <a:r>
              <a:rPr lang="uk-UA" baseline="-25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⇄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2І при </a:t>
            </a:r>
            <a:r>
              <a:rPr lang="en-US" i="1" dirty="0" smtClean="0">
                <a:effectLst/>
                <a:ea typeface="Times New Roman" panose="02020603050405020304" pitchFamily="18" charset="0"/>
              </a:rPr>
              <a:t>t</a:t>
            </a:r>
            <a:r>
              <a:rPr lang="uk-UA" baseline="-25000" dirty="0" smtClean="0">
                <a:effectLst/>
                <a:ea typeface="Times New Roman" panose="02020603050405020304" pitchFamily="18" charset="0"/>
              </a:rPr>
              <a:t>1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=677</a:t>
            </a:r>
            <a:r>
              <a:rPr lang="uk-UA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С дорівнює 1,149·10</a:t>
            </a:r>
            <a:r>
              <a:rPr lang="uk-UA" baseline="30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, а при </a:t>
            </a:r>
            <a:r>
              <a:rPr lang="en-US" i="1" dirty="0" smtClean="0">
                <a:effectLst/>
                <a:ea typeface="Times New Roman" panose="02020603050405020304" pitchFamily="18" charset="0"/>
              </a:rPr>
              <a:t>t</a:t>
            </a:r>
            <a:r>
              <a:rPr lang="uk-UA" baseline="-25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=777</a:t>
            </a:r>
            <a:r>
              <a:rPr lang="uk-UA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С – 7,413·10</a:t>
            </a:r>
            <a:r>
              <a:rPr lang="uk-UA" baseline="30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. Обчислити константу рівноваги вказаної реакції при 727 </a:t>
            </a:r>
            <a:r>
              <a:rPr lang="uk-UA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С.</a:t>
            </a:r>
            <a:endParaRPr lang="ru-RU" dirty="0" smtClean="0">
              <a:effectLst/>
              <a:ea typeface="Times New Roman" panose="02020603050405020304" pitchFamily="18" charset="0"/>
            </a:endParaRPr>
          </a:p>
          <a:p>
            <a:r>
              <a:rPr lang="uk-UA" b="1" dirty="0" smtClean="0">
                <a:effectLst/>
                <a:ea typeface="Times New Roman" panose="02020603050405020304" pitchFamily="18" charset="0"/>
              </a:rPr>
              <a:t>Рішення. 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 Використовуючи рівняння (4), за двома величинами К</a:t>
            </a:r>
            <a:r>
              <a:rPr lang="uk-UA" baseline="-25000" dirty="0" smtClean="0">
                <a:effectLst/>
                <a:ea typeface="Times New Roman" panose="02020603050405020304" pitchFamily="18" charset="0"/>
              </a:rPr>
              <a:t>Р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 обчислимо середнє значення теплового ефекту реакції термічної дисоціації йоду в інтервалі 677-777 </a:t>
            </a:r>
            <a:r>
              <a:rPr lang="uk-UA" dirty="0" err="1" smtClean="0">
                <a:effectLst/>
                <a:ea typeface="Times New Roman" panose="02020603050405020304" pitchFamily="18" charset="0"/>
              </a:rPr>
              <a:t>оС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4887311" y="2159875"/>
          <a:ext cx="2964337" cy="885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3" imgW="2006600" imgH="596900" progId="Equation.DSMT4">
                  <p:embed/>
                </p:oleObj>
              </mc:Choice>
              <mc:Fallback>
                <p:oleObj name="Equation" r:id="rId3" imgW="2006600" imgH="596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7311" y="2159875"/>
                        <a:ext cx="2964337" cy="8850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1212736" y="2992086"/>
            <a:ext cx="2356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 smtClean="0">
                <a:effectLst/>
                <a:ea typeface="Times New Roman" panose="02020603050405020304" pitchFamily="18" charset="0"/>
              </a:rPr>
              <a:t>Т</a:t>
            </a:r>
            <a:r>
              <a:rPr lang="uk-UA" baseline="-25000" dirty="0" smtClean="0">
                <a:effectLst/>
                <a:ea typeface="Times New Roman" panose="02020603050405020304" pitchFamily="18" charset="0"/>
              </a:rPr>
              <a:t>1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 = 950 К; Т</a:t>
            </a:r>
            <a:r>
              <a:rPr lang="uk-UA" baseline="-25000" dirty="0" smtClean="0">
                <a:effectLst/>
                <a:ea typeface="Times New Roman" panose="02020603050405020304" pitchFamily="18" charset="0"/>
              </a:rPr>
              <a:t>2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 = 1050 К.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471" y="3361418"/>
            <a:ext cx="5153982" cy="73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1050261" y="4419413"/>
            <a:ext cx="5945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 smtClean="0">
                <a:effectLst/>
                <a:ea typeface="Times New Roman" panose="02020603050405020304" pitchFamily="18" charset="0"/>
              </a:rPr>
              <a:t>Т</a:t>
            </a:r>
            <a:r>
              <a:rPr lang="uk-UA" baseline="-25000" dirty="0" smtClean="0">
                <a:effectLst/>
                <a:ea typeface="Times New Roman" panose="02020603050405020304" pitchFamily="18" charset="0"/>
              </a:rPr>
              <a:t>3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 = 1000 К. Визначимо К</a:t>
            </a:r>
            <a:r>
              <a:rPr lang="uk-UA" sz="1200" dirty="0" smtClean="0">
                <a:effectLst/>
                <a:ea typeface="Times New Roman" panose="02020603050405020304" pitchFamily="18" charset="0"/>
              </a:rPr>
              <a:t>р3</a:t>
            </a:r>
            <a:r>
              <a:rPr lang="uk-UA" dirty="0" smtClean="0">
                <a:effectLst/>
                <a:ea typeface="Times New Roman" panose="02020603050405020304" pitchFamily="18" charset="0"/>
              </a:rPr>
              <a:t>, скориставшись рівнянням (4):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/>
        </p:nvGraphicFramePr>
        <p:xfrm>
          <a:off x="7343282" y="4350357"/>
          <a:ext cx="2434702" cy="866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6" imgW="1689100" imgH="596900" progId="Equation.DSMT4">
                  <p:embed/>
                </p:oleObj>
              </mc:Choice>
              <mc:Fallback>
                <p:oleObj name="Equation" r:id="rId6" imgW="1689100" imgH="596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3282" y="4350357"/>
                        <a:ext cx="2434702" cy="8665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1212736" y="5534935"/>
            <a:ext cx="80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звідки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" name="Объект 30"/>
          <p:cNvGraphicFramePr>
            <a:graphicFrameLocks noChangeAspect="1"/>
          </p:cNvGraphicFramePr>
          <p:nvPr/>
        </p:nvGraphicFramePr>
        <p:xfrm>
          <a:off x="2158888" y="5413652"/>
          <a:ext cx="3563567" cy="77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8" imgW="2070000" imgH="444240" progId="Equation.DSMT4">
                  <p:embed/>
                </p:oleObj>
              </mc:Choice>
              <mc:Fallback>
                <p:oleObj name="Equation" r:id="rId8" imgW="20700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8888" y="5413652"/>
                        <a:ext cx="3563567" cy="7700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" name="Rectangle 3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55" y="5409364"/>
            <a:ext cx="5534130" cy="75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75" name="Объект 3074"/>
          <p:cNvGraphicFramePr>
            <a:graphicFrameLocks noChangeAspect="1"/>
          </p:cNvGraphicFramePr>
          <p:nvPr/>
        </p:nvGraphicFramePr>
        <p:xfrm>
          <a:off x="5557838" y="6354845"/>
          <a:ext cx="1250116" cy="403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11" imgW="711000" imgH="228600" progId="Equation.DSMT4">
                  <p:embed/>
                </p:oleObj>
              </mc:Choice>
              <mc:Fallback>
                <p:oleObj name="Equation" r:id="rId11" imgW="711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7838" y="6354845"/>
                        <a:ext cx="1250116" cy="403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35"/>
          <p:cNvSpPr>
            <a:spLocks noChangeArrowheads="1"/>
          </p:cNvSpPr>
          <p:nvPr/>
        </p:nvSpPr>
        <p:spPr bwMode="auto">
          <a:xfrm>
            <a:off x="0" y="800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8723453" y="3545992"/>
            <a:ext cx="1268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uk-UA" dirty="0" err="1" smtClean="0"/>
              <a:t>Дж</a:t>
            </a:r>
            <a:r>
              <a:rPr lang="uk-UA" dirty="0" smtClean="0"/>
              <a:t>/моль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02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20370" y="379655"/>
            <a:ext cx="1097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u="none" strike="noStrike" baseline="0" dirty="0" smtClean="0">
                <a:solidFill>
                  <a:srgbClr val="FF0000"/>
                </a:solidFill>
                <a:latin typeface="TimesNewRoman,Italic"/>
              </a:rPr>
              <a:t>2) Точне інтегрування</a:t>
            </a:r>
          </a:p>
          <a:p>
            <a:endParaRPr lang="uk-UA" b="0" i="1" u="none" strike="noStrike" baseline="0" dirty="0" smtClean="0">
              <a:latin typeface="TimesNewRoman,Italic"/>
            </a:endParaRPr>
          </a:p>
          <a:p>
            <a:r>
              <a:rPr lang="uk-UA" b="0" i="0" u="none" strike="noStrike" baseline="0" dirty="0" smtClean="0">
                <a:latin typeface="TimesNewRoman"/>
              </a:rPr>
              <a:t>Як вже</a:t>
            </a:r>
            <a:r>
              <a:rPr lang="uk-UA" b="0" i="0" u="none" strike="noStrike" dirty="0" smtClean="0">
                <a:latin typeface="TimesNewRoman"/>
              </a:rPr>
              <a:t> відомо</a:t>
            </a:r>
            <a:r>
              <a:rPr lang="uk-UA" b="0" i="0" u="none" strike="noStrike" baseline="0" dirty="0" smtClean="0">
                <a:latin typeface="TimesNewRoman"/>
              </a:rPr>
              <a:t>, тепловий ефект хімічної реакції залежить від температури і ця залежність описується законом Кірхгофа:</a:t>
            </a:r>
            <a:endParaRPr lang="uk-U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891410" y="2804033"/>
                <a:ext cx="11155680" cy="13786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b="0" i="0" u="none" strike="noStrike" baseline="0" dirty="0" smtClean="0">
                    <a:latin typeface="TimesNewRoman"/>
                  </a:rPr>
                  <a:t>де </a:t>
                </a:r>
                <a:r>
                  <a:rPr lang="uk-UA" sz="2800" b="0" i="0" u="none" strike="noStrike" baseline="0" dirty="0" err="1" smtClean="0"/>
                  <a:t>Δ</a:t>
                </a:r>
                <a:r>
                  <a:rPr lang="uk-UA" sz="2800" b="0" i="1" u="none" strike="noStrike" baseline="0" dirty="0" err="1" smtClean="0"/>
                  <a:t>Cp</a:t>
                </a:r>
                <a:r>
                  <a:rPr lang="uk-UA" sz="2800" b="0" i="1" u="none" strike="noStrike" baseline="0" dirty="0" smtClean="0"/>
                  <a:t> </a:t>
                </a:r>
                <a:r>
                  <a:rPr lang="uk-UA" sz="2800" b="0" i="0" u="none" strike="noStrike" baseline="0" dirty="0" smtClean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sz="2800" b="0" i="0" u="none" strike="noStrike" baseline="0" dirty="0" smtClean="0"/>
                          <m:t>Δ</m:t>
                        </m:r>
                        <m:r>
                          <m:rPr>
                            <m:nor/>
                          </m:rPr>
                          <a:rPr lang="uk-UA" sz="2800" b="0" i="1" u="none" strike="noStrike" baseline="0" dirty="0" smtClean="0"/>
                          <m:t>a</m:t>
                        </m:r>
                      </m:e>
                      <m:sub>
                        <m:r>
                          <a:rPr lang="uk-UA" sz="2800" b="0" i="1" u="none" strike="noStrike" baseline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uk-UA" sz="2800" b="0" i="1" u="none" strike="noStrike" baseline="0" dirty="0" smtClean="0"/>
                  <a:t> </a:t>
                </a:r>
                <a:r>
                  <a:rPr lang="uk-UA" sz="2800" b="0" i="0" u="none" strike="noStrike" baseline="0" dirty="0" smtClean="0"/>
                  <a:t>+ Δа</a:t>
                </a:r>
                <a:r>
                  <a:rPr lang="uk-UA" sz="1400" dirty="0"/>
                  <a:t>1</a:t>
                </a:r>
                <a:r>
                  <a:rPr lang="uk-UA" sz="2800" b="0" i="1" u="none" strike="noStrike" baseline="0" dirty="0" smtClean="0"/>
                  <a:t>T </a:t>
                </a:r>
                <a:r>
                  <a:rPr lang="uk-UA" sz="2800" b="0" i="0" u="none" strike="noStrike" baseline="0" dirty="0" smtClean="0"/>
                  <a:t>+ Δа</a:t>
                </a:r>
                <a:r>
                  <a:rPr lang="uk-UA" sz="1400" b="0" i="0" u="none" strike="noStrike" baseline="0" dirty="0" smtClean="0"/>
                  <a:t>-2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800" b="0" i="1" u="none" strike="noStrike" baseline="0" smtClean="0"/>
                        </m:ctrlPr>
                      </m:sSupPr>
                      <m:e>
                        <m:r>
                          <m:rPr>
                            <m:nor/>
                          </m:rPr>
                          <a:rPr lang="uk-UA" sz="2800" b="0" i="1" u="none" strike="noStrike" baseline="0" smtClean="0"/>
                          <m:t>T</m:t>
                        </m:r>
                      </m:e>
                      <m:sup>
                        <m:r>
                          <a:rPr lang="uk-UA" sz="2800" b="0" i="1" u="none" strike="noStrike" baseline="0" smtClean="0"/>
                          <m:t>−2</m:t>
                        </m:r>
                      </m:sup>
                    </m:sSup>
                  </m:oMath>
                </a14:m>
                <a:r>
                  <a:rPr lang="uk-UA" sz="2800" b="0" i="0" u="none" strike="noStrike" baseline="0" dirty="0" smtClean="0"/>
                  <a:t>.</a:t>
                </a:r>
              </a:p>
              <a:p>
                <a:endParaRPr lang="uk-UA" b="0" i="0" u="none" strike="noStrike" baseline="0" dirty="0" smtClean="0">
                  <a:latin typeface="TimesNewRoman"/>
                </a:endParaRPr>
              </a:p>
              <a:p>
                <a:r>
                  <a:rPr lang="uk-UA" b="0" i="0" u="none" strike="noStrike" baseline="0" dirty="0" smtClean="0">
                    <a:latin typeface="TimesNewRoman"/>
                  </a:rPr>
                  <a:t>Підставимо в рівняння і візьмемо невизначений інтеграл:</a:t>
                </a:r>
              </a:p>
              <a:p>
                <a:endParaRPr lang="el-GR" b="0" i="0" u="none" strike="noStrike" baseline="0" dirty="0" smtClean="0">
                  <a:latin typeface="SymbolMT"/>
                </a:endParaRP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410" y="2804033"/>
                <a:ext cx="11155680" cy="1378647"/>
              </a:xfrm>
              <a:prstGeom prst="rect">
                <a:avLst/>
              </a:prstGeom>
              <a:blipFill rotWithShape="0">
                <a:blip r:embed="rId3"/>
                <a:stretch>
                  <a:fillRect l="-437" t="-2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3736" y="1772093"/>
            <a:ext cx="1495514" cy="839831"/>
          </a:xfrm>
          <a:prstGeom prst="rect">
            <a:avLst/>
          </a:prstGeom>
        </p:spPr>
      </p:pic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984245"/>
              </p:ext>
            </p:extLst>
          </p:nvPr>
        </p:nvGraphicFramePr>
        <p:xfrm>
          <a:off x="720370" y="4407725"/>
          <a:ext cx="460057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quation" r:id="rId5" imgW="2628720" imgH="533160" progId="Equation.DSMT4">
                  <p:embed/>
                </p:oleObj>
              </mc:Choice>
              <mc:Fallback>
                <p:oleObj name="Equation" r:id="rId5" imgW="262872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370" y="4407725"/>
                        <a:ext cx="4600575" cy="936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490405"/>
              </p:ext>
            </p:extLst>
          </p:nvPr>
        </p:nvGraphicFramePr>
        <p:xfrm>
          <a:off x="5854244" y="4629975"/>
          <a:ext cx="5203900" cy="857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7" imgW="2476440" imgH="406080" progId="Equation.DSMT4">
                  <p:embed/>
                </p:oleObj>
              </mc:Choice>
              <mc:Fallback>
                <p:oleObj name="Equation" r:id="rId7" imgW="247644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4244" y="4629975"/>
                        <a:ext cx="5203900" cy="857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352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1519" y="418237"/>
            <a:ext cx="107547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000" b="1" dirty="0" smtClean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ПРИКЛАД 2.  </a:t>
            </a:r>
          </a:p>
          <a:p>
            <a:pPr algn="just">
              <a:spcAft>
                <a:spcPts val="0"/>
              </a:spcAft>
            </a:pPr>
            <a:r>
              <a:rPr lang="uk-UA" sz="2000" dirty="0" smtClean="0">
                <a:effectLst/>
                <a:ea typeface="Times New Roman" panose="02020603050405020304" pitchFamily="18" charset="0"/>
              </a:rPr>
              <a:t>Пружність дисоціації карбонату кальцію при 881 </a:t>
            </a:r>
            <a:r>
              <a:rPr lang="uk-UA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С становить 80380 Па, а при 891 </a:t>
            </a:r>
            <a:r>
              <a:rPr lang="uk-UA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С – 91177 Па. Розрахувати, при якій температурі пружність дисоціації карбонату кальцію буде дорівнювати 101325 Па.</a:t>
            </a:r>
          </a:p>
          <a:p>
            <a:pPr algn="just">
              <a:spcAft>
                <a:spcPts val="0"/>
              </a:spcAft>
            </a:pPr>
            <a:endParaRPr lang="ru-RU" sz="2000" dirty="0" smtClean="0">
              <a:effectLst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000" b="1" dirty="0" smtClean="0">
                <a:effectLst/>
                <a:ea typeface="Times New Roman" panose="02020603050405020304" pitchFamily="18" charset="0"/>
              </a:rPr>
              <a:t>Рішення. 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Реакція термічної дисоціації карбонату </a:t>
            </a:r>
            <a:r>
              <a:rPr lang="uk-UA" sz="2000" dirty="0" err="1" smtClean="0">
                <a:effectLst/>
                <a:ea typeface="Times New Roman" panose="02020603050405020304" pitchFamily="18" charset="0"/>
              </a:rPr>
              <a:t>кальція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      СаСО</a:t>
            </a:r>
            <a:r>
              <a:rPr lang="uk-UA" sz="2000" baseline="-25000" dirty="0" smtClean="0">
                <a:effectLst/>
                <a:ea typeface="Times New Roman" panose="02020603050405020304" pitchFamily="18" charset="0"/>
              </a:rPr>
              <a:t>3(т)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⇄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</a:t>
            </a:r>
            <a:r>
              <a:rPr lang="uk-UA" sz="2000" dirty="0" err="1" smtClean="0">
                <a:effectLst/>
                <a:ea typeface="Times New Roman" panose="02020603050405020304" pitchFamily="18" charset="0"/>
              </a:rPr>
              <a:t>СаО</a:t>
            </a:r>
            <a:r>
              <a:rPr lang="uk-UA" sz="2000" baseline="-25000" dirty="0" smtClean="0">
                <a:effectLst/>
                <a:ea typeface="Times New Roman" panose="02020603050405020304" pitchFamily="18" charset="0"/>
              </a:rPr>
              <a:t>(т)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+ СО</a:t>
            </a:r>
            <a:r>
              <a:rPr lang="uk-UA" sz="2000" baseline="-25000" dirty="0" smtClean="0">
                <a:effectLst/>
                <a:ea typeface="Times New Roman" panose="02020603050405020304" pitchFamily="18" charset="0"/>
              </a:rPr>
              <a:t>2(г)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2247" y="2508632"/>
            <a:ext cx="59974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є гетерогенною. Для цієї реакції можна записати, що </a:t>
            </a:r>
            <a:endParaRPr kumimoji="0" lang="uk-UA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089006"/>
              </p:ext>
            </p:extLst>
          </p:nvPr>
        </p:nvGraphicFramePr>
        <p:xfrm>
          <a:off x="6931571" y="2612125"/>
          <a:ext cx="1169173" cy="50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Equation" r:id="rId3" imgW="685800" imgH="292100" progId="Equation.DSMT4">
                  <p:embed/>
                </p:oleObj>
              </mc:Choice>
              <mc:Fallback>
                <p:oleObj name="Equation" r:id="rId3" imgW="685800" imgH="292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1571" y="2612125"/>
                        <a:ext cx="1169173" cy="5033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31520" y="3404173"/>
            <a:ext cx="1034745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Отже, в рівняння (4) можна підставити значення пружності дисоціації при відповідних температурах:</a:t>
            </a:r>
            <a:endParaRPr kumimoji="0" lang="uk-UA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365193"/>
              </p:ext>
            </p:extLst>
          </p:nvPr>
        </p:nvGraphicFramePr>
        <p:xfrm>
          <a:off x="3085211" y="3955686"/>
          <a:ext cx="2755791" cy="781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Equation" r:id="rId5" imgW="1574640" imgH="444240" progId="Equation.DSMT4">
                  <p:embed/>
                </p:oleObj>
              </mc:Choice>
              <mc:Fallback>
                <p:oleObj name="Equation" r:id="rId5" imgW="1574640" imgH="444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5211" y="3955686"/>
                        <a:ext cx="2755791" cy="781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31520" y="4803650"/>
            <a:ext cx="107547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000" dirty="0" smtClean="0">
                <a:effectLst/>
                <a:ea typeface="Times New Roman" panose="02020603050405020304" pitchFamily="18" charset="0"/>
              </a:rPr>
              <a:t>Розрахуємо тепловий ефект реакції </a:t>
            </a:r>
            <a:r>
              <a:rPr lang="uk-UA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Н в інтервалі 881-891 </a:t>
            </a:r>
            <a:r>
              <a:rPr lang="uk-UA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С (1154-1164 К).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507017"/>
              </p:ext>
            </p:extLst>
          </p:nvPr>
        </p:nvGraphicFramePr>
        <p:xfrm>
          <a:off x="731520" y="5464235"/>
          <a:ext cx="3316469" cy="848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Equation" r:id="rId7" imgW="1752480" imgH="444240" progId="Equation.DSMT4">
                  <p:embed/>
                </p:oleObj>
              </mc:Choice>
              <mc:Fallback>
                <p:oleObj name="Equation" r:id="rId7" imgW="1752480" imgH="4442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" y="5464235"/>
                        <a:ext cx="3316469" cy="8486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5861592"/>
              </p:ext>
            </p:extLst>
          </p:nvPr>
        </p:nvGraphicFramePr>
        <p:xfrm>
          <a:off x="4592397" y="5504104"/>
          <a:ext cx="5847520" cy="768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Equation" r:id="rId9" imgW="3111500" imgH="406400" progId="Equation.DSMT4">
                  <p:embed/>
                </p:oleObj>
              </mc:Choice>
              <mc:Fallback>
                <p:oleObj name="Equation" r:id="rId9" imgW="3111500" imgH="4064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2397" y="5504104"/>
                        <a:ext cx="5847520" cy="7689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 flipH="1">
            <a:off x="10716768" y="5703907"/>
            <a:ext cx="1268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uk-UA" dirty="0" err="1" smtClean="0"/>
              <a:t>Дж</a:t>
            </a:r>
            <a:r>
              <a:rPr lang="uk-UA" dirty="0" smtClean="0"/>
              <a:t>/моль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934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0621" y="536056"/>
            <a:ext cx="110831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000" dirty="0" smtClean="0">
                <a:effectLst/>
                <a:ea typeface="Times New Roman" panose="02020603050405020304" pitchFamily="18" charset="0"/>
              </a:rPr>
              <a:t>Визначимо температуру, при якій Р</a:t>
            </a:r>
            <a:r>
              <a:rPr lang="uk-UA" sz="2000" baseline="-25000" dirty="0" smtClean="0">
                <a:effectLst/>
                <a:ea typeface="Times New Roman" panose="02020603050405020304" pitchFamily="18" charset="0"/>
              </a:rPr>
              <a:t>3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= 101325 Па, тобто температуру розкладу карбонату кальцію: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596759" y="115088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815059"/>
              </p:ext>
            </p:extLst>
          </p:nvPr>
        </p:nvGraphicFramePr>
        <p:xfrm>
          <a:off x="5596759" y="1099056"/>
          <a:ext cx="1962186" cy="541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3" imgW="1104900" imgH="304800" progId="Equation.DSMT4">
                  <p:embed/>
                </p:oleObj>
              </mc:Choice>
              <mc:Fallback>
                <p:oleObj name="Equation" r:id="rId3" imgW="1104900" imgH="304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6759" y="1099056"/>
                        <a:ext cx="1962186" cy="5412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30621" y="1809672"/>
            <a:ext cx="37451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 smtClean="0">
                <a:effectLst/>
                <a:ea typeface="Times New Roman" panose="02020603050405020304" pitchFamily="18" charset="0"/>
              </a:rPr>
              <a:t>Тоді з рівняння (2.17) матимемо:</a:t>
            </a:r>
            <a:endParaRPr lang="ru-RU" sz="20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389715"/>
              </p:ext>
            </p:extLst>
          </p:nvPr>
        </p:nvGraphicFramePr>
        <p:xfrm>
          <a:off x="4162096" y="2301766"/>
          <a:ext cx="5823151" cy="813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Equation" r:id="rId5" imgW="3479800" imgH="482600" progId="Equation.DSMT4">
                  <p:embed/>
                </p:oleObj>
              </mc:Choice>
              <mc:Fallback>
                <p:oleObj name="Equation" r:id="rId5" imgW="34798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2096" y="2301766"/>
                        <a:ext cx="5823151" cy="8136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551838" y="3448958"/>
            <a:ext cx="319991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000" dirty="0" smtClean="0">
                <a:effectLst/>
                <a:ea typeface="Times New Roman" panose="02020603050405020304" pitchFamily="18" charset="0"/>
              </a:rPr>
              <a:t>Звідки Т</a:t>
            </a:r>
            <a:r>
              <a:rPr lang="uk-UA" sz="2000" baseline="-25000" dirty="0" smtClean="0">
                <a:effectLst/>
                <a:ea typeface="Times New Roman" panose="02020603050405020304" pitchFamily="18" charset="0"/>
              </a:rPr>
              <a:t>3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= 1156 К, </a:t>
            </a:r>
          </a:p>
          <a:p>
            <a:pPr algn="just">
              <a:spcAft>
                <a:spcPts val="0"/>
              </a:spcAft>
            </a:pPr>
            <a:endParaRPr lang="uk-UA" sz="20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000" dirty="0" smtClean="0">
                <a:effectLst/>
                <a:ea typeface="Times New Roman" panose="02020603050405020304" pitchFamily="18" charset="0"/>
              </a:rPr>
              <a:t>або </a:t>
            </a:r>
            <a:r>
              <a:rPr lang="en-US" sz="2000" dirty="0" smtClean="0">
                <a:effectLst/>
                <a:ea typeface="Times New Roman" panose="02020603050405020304" pitchFamily="18" charset="0"/>
              </a:rPr>
              <a:t>t</a:t>
            </a:r>
            <a:r>
              <a:rPr lang="uk-UA" sz="2000" baseline="-25000" dirty="0" smtClean="0">
                <a:effectLst/>
                <a:ea typeface="Times New Roman" panose="02020603050405020304" pitchFamily="18" charset="0"/>
              </a:rPr>
              <a:t>3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 = 1156 – 273 = 883 </a:t>
            </a:r>
            <a:r>
              <a:rPr lang="uk-UA" sz="2000" dirty="0" smtClean="0">
                <a:effectLst/>
                <a:ea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uk-UA" sz="2000" dirty="0" smtClean="0">
                <a:effectLst/>
                <a:ea typeface="Times New Roman" panose="02020603050405020304" pitchFamily="18" charset="0"/>
              </a:rPr>
              <a:t>С</a:t>
            </a:r>
            <a:r>
              <a:rPr lang="uk-UA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6862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487</Words>
  <Application>Microsoft Office PowerPoint</Application>
  <PresentationFormat>Широкоэкранный</PresentationFormat>
  <Paragraphs>51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Symbol</vt:lpstr>
      <vt:lpstr>SymbolMT</vt:lpstr>
      <vt:lpstr>Times New Roman</vt:lpstr>
      <vt:lpstr>TimesNewRoman</vt:lpstr>
      <vt:lpstr>TimesNewRoman,Italic</vt:lpstr>
      <vt:lpstr>Тема Office</vt:lpstr>
      <vt:lpstr>MathType 7.0 Equation</vt:lpstr>
      <vt:lpstr>  ЛЕКЦІЯ  на тему  «Хімічна рівновага.   Частина 2. Залежність константи рівноваги від температури»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ЛЕКЦІЯ  на тему  «Хімічна рівновага.   Частина 2. Залежність константи рівноваги від температури»</dc:title>
  <dc:creator>наталия наталия</dc:creator>
  <cp:lastModifiedBy>наталия наталия</cp:lastModifiedBy>
  <cp:revision>13</cp:revision>
  <dcterms:created xsi:type="dcterms:W3CDTF">2020-11-11T08:28:53Z</dcterms:created>
  <dcterms:modified xsi:type="dcterms:W3CDTF">2020-11-11T10:09:27Z</dcterms:modified>
</cp:coreProperties>
</file>