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2054EF-E2F3-400A-8A92-C3BB690EF579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30A029-E54B-4D75-8A59-7ABA2C56DD88}">
      <dgm:prSet phldrT="[Текст]"/>
      <dgm:spPr/>
      <dgm:t>
        <a:bodyPr/>
        <a:lstStyle/>
        <a:p>
          <a:r>
            <a:rPr lang="uk-UA" dirty="0" smtClean="0"/>
            <a:t>Акціонерне товариство</a:t>
          </a:r>
          <a:endParaRPr lang="ru-RU" dirty="0"/>
        </a:p>
      </dgm:t>
    </dgm:pt>
    <dgm:pt modelId="{877A5E3A-EC58-4472-BD2A-F1EA4D0CEEF1}" type="parTrans" cxnId="{3317029E-5F8C-4DD1-9384-1D3DB1EE2DDE}">
      <dgm:prSet/>
      <dgm:spPr/>
      <dgm:t>
        <a:bodyPr/>
        <a:lstStyle/>
        <a:p>
          <a:endParaRPr lang="ru-RU"/>
        </a:p>
      </dgm:t>
    </dgm:pt>
    <dgm:pt modelId="{B819838C-C9CC-449F-9A56-880E993D390B}" type="sibTrans" cxnId="{3317029E-5F8C-4DD1-9384-1D3DB1EE2DDE}">
      <dgm:prSet/>
      <dgm:spPr/>
      <dgm:t>
        <a:bodyPr/>
        <a:lstStyle/>
        <a:p>
          <a:endParaRPr lang="ru-RU"/>
        </a:p>
      </dgm:t>
    </dgm:pt>
    <dgm:pt modelId="{F2874B70-6226-4BA2-99B9-F2996E676213}">
      <dgm:prSet phldrT="[Текст]"/>
      <dgm:spPr/>
      <dgm:t>
        <a:bodyPr/>
        <a:lstStyle/>
        <a:p>
          <a:r>
            <a:rPr lang="ru-RU" dirty="0" err="1" smtClean="0"/>
            <a:t>Товариство</a:t>
          </a:r>
          <a:r>
            <a:rPr lang="ru-RU" dirty="0" smtClean="0"/>
            <a:t> </a:t>
          </a:r>
          <a:r>
            <a:rPr lang="ru-RU" dirty="0" err="1" smtClean="0"/>
            <a:t>з</a:t>
          </a:r>
          <a:r>
            <a:rPr lang="ru-RU" dirty="0" smtClean="0"/>
            <a:t> </a:t>
          </a:r>
          <a:r>
            <a:rPr lang="ru-RU" dirty="0" err="1" smtClean="0"/>
            <a:t>обмеженою</a:t>
          </a:r>
          <a:r>
            <a:rPr lang="ru-RU" dirty="0" smtClean="0"/>
            <a:t> </a:t>
          </a:r>
          <a:r>
            <a:rPr lang="ru-RU" dirty="0" err="1" smtClean="0"/>
            <a:t>відповідальністю</a:t>
          </a:r>
          <a:r>
            <a:rPr lang="ru-RU" dirty="0" smtClean="0"/>
            <a:t> </a:t>
          </a:r>
          <a:endParaRPr lang="ru-RU" dirty="0"/>
        </a:p>
      </dgm:t>
    </dgm:pt>
    <dgm:pt modelId="{52414170-FA14-4EDA-ABC1-B3F829EA2DD7}" type="parTrans" cxnId="{1773FE30-86DE-4789-947C-738BC1FE37F4}">
      <dgm:prSet/>
      <dgm:spPr/>
      <dgm:t>
        <a:bodyPr/>
        <a:lstStyle/>
        <a:p>
          <a:endParaRPr lang="ru-RU"/>
        </a:p>
      </dgm:t>
    </dgm:pt>
    <dgm:pt modelId="{365EF1C7-1DA3-407B-8592-1490C419BE1B}" type="sibTrans" cxnId="{1773FE30-86DE-4789-947C-738BC1FE37F4}">
      <dgm:prSet/>
      <dgm:spPr/>
      <dgm:t>
        <a:bodyPr/>
        <a:lstStyle/>
        <a:p>
          <a:endParaRPr lang="ru-RU"/>
        </a:p>
      </dgm:t>
    </dgm:pt>
    <dgm:pt modelId="{53EE189F-8ACD-4BE9-A376-5AEAC881DF96}">
      <dgm:prSet phldrT="[Текст]"/>
      <dgm:spPr/>
      <dgm:t>
        <a:bodyPr/>
        <a:lstStyle/>
        <a:p>
          <a:r>
            <a:rPr lang="ru-RU" dirty="0" err="1" smtClean="0"/>
            <a:t>Командитне</a:t>
          </a:r>
          <a:r>
            <a:rPr lang="ru-RU" dirty="0" smtClean="0"/>
            <a:t> </a:t>
          </a:r>
          <a:r>
            <a:rPr lang="ru-RU" dirty="0" err="1" smtClean="0"/>
            <a:t>товариство</a:t>
          </a:r>
          <a:r>
            <a:rPr lang="ru-RU" dirty="0" smtClean="0"/>
            <a:t> </a:t>
          </a:r>
          <a:endParaRPr lang="ru-RU" dirty="0"/>
        </a:p>
      </dgm:t>
    </dgm:pt>
    <dgm:pt modelId="{EBC733EA-EDBE-49B7-8CC2-973EF6659022}" type="parTrans" cxnId="{385D2D0E-A474-4173-BAB5-ACEA2761398F}">
      <dgm:prSet/>
      <dgm:spPr/>
      <dgm:t>
        <a:bodyPr/>
        <a:lstStyle/>
        <a:p>
          <a:endParaRPr lang="ru-RU"/>
        </a:p>
      </dgm:t>
    </dgm:pt>
    <dgm:pt modelId="{DFA68776-D4F5-4F51-9997-228CD74F8822}" type="sibTrans" cxnId="{385D2D0E-A474-4173-BAB5-ACEA2761398F}">
      <dgm:prSet/>
      <dgm:spPr/>
      <dgm:t>
        <a:bodyPr/>
        <a:lstStyle/>
        <a:p>
          <a:endParaRPr lang="ru-RU"/>
        </a:p>
      </dgm:t>
    </dgm:pt>
    <dgm:pt modelId="{B146C095-46DD-40C7-B6E4-DBC1ED202C3B}">
      <dgm:prSet phldrT="[Текст]"/>
      <dgm:spPr/>
      <dgm:t>
        <a:bodyPr/>
        <a:lstStyle/>
        <a:p>
          <a:r>
            <a:rPr lang="uk-UA" dirty="0" smtClean="0"/>
            <a:t>Холдинг</a:t>
          </a:r>
          <a:endParaRPr lang="ru-RU" dirty="0"/>
        </a:p>
      </dgm:t>
    </dgm:pt>
    <dgm:pt modelId="{0AD12FBB-B9B3-4E29-9B49-CAB52DA8EDEF}" type="parTrans" cxnId="{297EFF42-9ED0-480D-B43F-7F77ADEE2613}">
      <dgm:prSet/>
      <dgm:spPr/>
      <dgm:t>
        <a:bodyPr/>
        <a:lstStyle/>
        <a:p>
          <a:endParaRPr lang="ru-RU"/>
        </a:p>
      </dgm:t>
    </dgm:pt>
    <dgm:pt modelId="{C090E9A1-541B-4350-96A9-39CE8D3BBDA6}" type="sibTrans" cxnId="{297EFF42-9ED0-480D-B43F-7F77ADEE2613}">
      <dgm:prSet/>
      <dgm:spPr/>
      <dgm:t>
        <a:bodyPr/>
        <a:lstStyle/>
        <a:p>
          <a:endParaRPr lang="ru-RU"/>
        </a:p>
      </dgm:t>
    </dgm:pt>
    <dgm:pt modelId="{0AAA40A5-BD16-462D-84E9-7F03C4F6B1F0}" type="pres">
      <dgm:prSet presAssocID="{EB2054EF-E2F3-400A-8A92-C3BB690EF57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F01649-0F7C-42E8-B1D9-3C6D36D13993}" type="pres">
      <dgm:prSet presAssocID="{EB2054EF-E2F3-400A-8A92-C3BB690EF579}" presName="axisShape" presStyleLbl="bgShp" presStyleIdx="0" presStyleCnt="1"/>
      <dgm:spPr/>
    </dgm:pt>
    <dgm:pt modelId="{9FAF7CCC-8654-49E4-9F87-BBCBF4CCB0D1}" type="pres">
      <dgm:prSet presAssocID="{EB2054EF-E2F3-400A-8A92-C3BB690EF579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FC4C6-3010-436F-82B4-BA265A632313}" type="pres">
      <dgm:prSet presAssocID="{EB2054EF-E2F3-400A-8A92-C3BB690EF579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2EC81-E6B9-4573-A471-153876041103}" type="pres">
      <dgm:prSet presAssocID="{EB2054EF-E2F3-400A-8A92-C3BB690EF579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D75BB-D7A5-4218-A018-7FB23F5A12A0}" type="pres">
      <dgm:prSet presAssocID="{EB2054EF-E2F3-400A-8A92-C3BB690EF579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17029E-5F8C-4DD1-9384-1D3DB1EE2DDE}" srcId="{EB2054EF-E2F3-400A-8A92-C3BB690EF579}" destId="{C130A029-E54B-4D75-8A59-7ABA2C56DD88}" srcOrd="0" destOrd="0" parTransId="{877A5E3A-EC58-4472-BD2A-F1EA4D0CEEF1}" sibTransId="{B819838C-C9CC-449F-9A56-880E993D390B}"/>
    <dgm:cxn modelId="{297EFF42-9ED0-480D-B43F-7F77ADEE2613}" srcId="{EB2054EF-E2F3-400A-8A92-C3BB690EF579}" destId="{B146C095-46DD-40C7-B6E4-DBC1ED202C3B}" srcOrd="3" destOrd="0" parTransId="{0AD12FBB-B9B3-4E29-9B49-CAB52DA8EDEF}" sibTransId="{C090E9A1-541B-4350-96A9-39CE8D3BBDA6}"/>
    <dgm:cxn modelId="{90143A14-79E4-486A-8D11-F9D1C97653E0}" type="presOf" srcId="{53EE189F-8ACD-4BE9-A376-5AEAC881DF96}" destId="{F392EC81-E6B9-4573-A471-153876041103}" srcOrd="0" destOrd="0" presId="urn:microsoft.com/office/officeart/2005/8/layout/matrix2"/>
    <dgm:cxn modelId="{2B178E9C-FDFE-49C1-8C87-6450A1B2CE63}" type="presOf" srcId="{C130A029-E54B-4D75-8A59-7ABA2C56DD88}" destId="{9FAF7CCC-8654-49E4-9F87-BBCBF4CCB0D1}" srcOrd="0" destOrd="0" presId="urn:microsoft.com/office/officeart/2005/8/layout/matrix2"/>
    <dgm:cxn modelId="{7BFF08ED-556A-4752-87A7-5369E3E6CC27}" type="presOf" srcId="{B146C095-46DD-40C7-B6E4-DBC1ED202C3B}" destId="{891D75BB-D7A5-4218-A018-7FB23F5A12A0}" srcOrd="0" destOrd="0" presId="urn:microsoft.com/office/officeart/2005/8/layout/matrix2"/>
    <dgm:cxn modelId="{385D2D0E-A474-4173-BAB5-ACEA2761398F}" srcId="{EB2054EF-E2F3-400A-8A92-C3BB690EF579}" destId="{53EE189F-8ACD-4BE9-A376-5AEAC881DF96}" srcOrd="2" destOrd="0" parTransId="{EBC733EA-EDBE-49B7-8CC2-973EF6659022}" sibTransId="{DFA68776-D4F5-4F51-9997-228CD74F8822}"/>
    <dgm:cxn modelId="{CBE1EBCE-9DF0-4308-BCE5-268536AAE1E7}" type="presOf" srcId="{EB2054EF-E2F3-400A-8A92-C3BB690EF579}" destId="{0AAA40A5-BD16-462D-84E9-7F03C4F6B1F0}" srcOrd="0" destOrd="0" presId="urn:microsoft.com/office/officeart/2005/8/layout/matrix2"/>
    <dgm:cxn modelId="{465F7AA3-2340-477A-9D86-71874393AADF}" type="presOf" srcId="{F2874B70-6226-4BA2-99B9-F2996E676213}" destId="{03CFC4C6-3010-436F-82B4-BA265A632313}" srcOrd="0" destOrd="0" presId="urn:microsoft.com/office/officeart/2005/8/layout/matrix2"/>
    <dgm:cxn modelId="{1773FE30-86DE-4789-947C-738BC1FE37F4}" srcId="{EB2054EF-E2F3-400A-8A92-C3BB690EF579}" destId="{F2874B70-6226-4BA2-99B9-F2996E676213}" srcOrd="1" destOrd="0" parTransId="{52414170-FA14-4EDA-ABC1-B3F829EA2DD7}" sibTransId="{365EF1C7-1DA3-407B-8592-1490C419BE1B}"/>
    <dgm:cxn modelId="{D8689E90-4073-4E02-BFF5-E85B3F6722B0}" type="presParOf" srcId="{0AAA40A5-BD16-462D-84E9-7F03C4F6B1F0}" destId="{8FF01649-0F7C-42E8-B1D9-3C6D36D13993}" srcOrd="0" destOrd="0" presId="urn:microsoft.com/office/officeart/2005/8/layout/matrix2"/>
    <dgm:cxn modelId="{D1EABFA6-8CAD-41AA-8AC4-1F31E63ABAAD}" type="presParOf" srcId="{0AAA40A5-BD16-462D-84E9-7F03C4F6B1F0}" destId="{9FAF7CCC-8654-49E4-9F87-BBCBF4CCB0D1}" srcOrd="1" destOrd="0" presId="urn:microsoft.com/office/officeart/2005/8/layout/matrix2"/>
    <dgm:cxn modelId="{C50FEF3F-2FD9-42DE-9A74-20E6AF31E309}" type="presParOf" srcId="{0AAA40A5-BD16-462D-84E9-7F03C4F6B1F0}" destId="{03CFC4C6-3010-436F-82B4-BA265A632313}" srcOrd="2" destOrd="0" presId="urn:microsoft.com/office/officeart/2005/8/layout/matrix2"/>
    <dgm:cxn modelId="{4224C913-2170-4F04-B0EB-2B537C97B4A1}" type="presParOf" srcId="{0AAA40A5-BD16-462D-84E9-7F03C4F6B1F0}" destId="{F392EC81-E6B9-4573-A471-153876041103}" srcOrd="3" destOrd="0" presId="urn:microsoft.com/office/officeart/2005/8/layout/matrix2"/>
    <dgm:cxn modelId="{31A7481F-AE61-467F-B600-25163B4EB327}" type="presParOf" srcId="{0AAA40A5-BD16-462D-84E9-7F03C4F6B1F0}" destId="{891D75BB-D7A5-4218-A018-7FB23F5A12A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1610D-EFA4-40D4-9DAA-39D307F3A13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557EC55-8EAE-44A0-98F0-5655092F3622}">
      <dgm:prSet phldrT="[Текст]"/>
      <dgm:spPr/>
      <dgm:t>
        <a:bodyPr/>
        <a:lstStyle/>
        <a:p>
          <a:r>
            <a:rPr lang="uk-UA" dirty="0" smtClean="0"/>
            <a:t>наука</a:t>
          </a:r>
          <a:endParaRPr lang="ru-RU" dirty="0"/>
        </a:p>
      </dgm:t>
    </dgm:pt>
    <dgm:pt modelId="{65CB7F04-CF33-43A6-BCD1-E6F5CB7690E6}" type="parTrans" cxnId="{A823710C-9359-42F9-A049-E9C69020B469}">
      <dgm:prSet/>
      <dgm:spPr/>
      <dgm:t>
        <a:bodyPr/>
        <a:lstStyle/>
        <a:p>
          <a:endParaRPr lang="ru-RU"/>
        </a:p>
      </dgm:t>
    </dgm:pt>
    <dgm:pt modelId="{18E96A86-992C-4CCA-9289-DFCF5321A0F3}" type="sibTrans" cxnId="{A823710C-9359-42F9-A049-E9C69020B469}">
      <dgm:prSet/>
      <dgm:spPr/>
      <dgm:t>
        <a:bodyPr/>
        <a:lstStyle/>
        <a:p>
          <a:endParaRPr lang="ru-RU"/>
        </a:p>
      </dgm:t>
    </dgm:pt>
    <dgm:pt modelId="{83209AA6-33A0-4992-86B5-454E8F6A4464}">
      <dgm:prSet phldrT="[Текст]"/>
      <dgm:spPr/>
      <dgm:t>
        <a:bodyPr/>
        <a:lstStyle/>
        <a:p>
          <a:r>
            <a:rPr lang="uk-UA" dirty="0" smtClean="0"/>
            <a:t>виробництво</a:t>
          </a:r>
          <a:endParaRPr lang="ru-RU" dirty="0"/>
        </a:p>
      </dgm:t>
    </dgm:pt>
    <dgm:pt modelId="{3AEDC467-4610-42D7-9287-1B0BA0C5D9B5}" type="parTrans" cxnId="{1D210B4F-FC38-48DC-AF2C-BDC0331DA311}">
      <dgm:prSet/>
      <dgm:spPr/>
      <dgm:t>
        <a:bodyPr/>
        <a:lstStyle/>
        <a:p>
          <a:endParaRPr lang="ru-RU"/>
        </a:p>
      </dgm:t>
    </dgm:pt>
    <dgm:pt modelId="{3EE3DF3A-375E-4591-BFF6-2B5D07D60D8C}" type="sibTrans" cxnId="{1D210B4F-FC38-48DC-AF2C-BDC0331DA311}">
      <dgm:prSet/>
      <dgm:spPr/>
      <dgm:t>
        <a:bodyPr/>
        <a:lstStyle/>
        <a:p>
          <a:endParaRPr lang="ru-RU"/>
        </a:p>
      </dgm:t>
    </dgm:pt>
    <dgm:pt modelId="{B53D2E8C-14DC-43D9-89CB-C5111447FDEF}">
      <dgm:prSet phldrT="[Текст]"/>
      <dgm:spPr/>
      <dgm:t>
        <a:bodyPr/>
        <a:lstStyle/>
        <a:p>
          <a:r>
            <a:rPr lang="uk-UA" dirty="0" smtClean="0"/>
            <a:t>збут</a:t>
          </a:r>
          <a:endParaRPr lang="ru-RU" dirty="0"/>
        </a:p>
      </dgm:t>
    </dgm:pt>
    <dgm:pt modelId="{1707E5E2-62AD-4453-834C-303F8E0AA743}" type="parTrans" cxnId="{AAC6DEE7-277C-48FD-A498-D3EFB9ADF4B0}">
      <dgm:prSet/>
      <dgm:spPr/>
      <dgm:t>
        <a:bodyPr/>
        <a:lstStyle/>
        <a:p>
          <a:endParaRPr lang="ru-RU"/>
        </a:p>
      </dgm:t>
    </dgm:pt>
    <dgm:pt modelId="{024E79DE-EAC3-4ED4-BA08-41A1A71215D8}" type="sibTrans" cxnId="{AAC6DEE7-277C-48FD-A498-D3EFB9ADF4B0}">
      <dgm:prSet/>
      <dgm:spPr/>
      <dgm:t>
        <a:bodyPr/>
        <a:lstStyle/>
        <a:p>
          <a:endParaRPr lang="ru-RU"/>
        </a:p>
      </dgm:t>
    </dgm:pt>
    <dgm:pt modelId="{4B70D035-44CF-4E13-A99F-4F796F2DF9CC}">
      <dgm:prSet phldrT="[Текст]"/>
      <dgm:spPr/>
      <dgm:t>
        <a:bodyPr/>
        <a:lstStyle/>
        <a:p>
          <a:r>
            <a:rPr lang="uk-UA" dirty="0" smtClean="0"/>
            <a:t>техніка</a:t>
          </a:r>
          <a:endParaRPr lang="ru-RU" dirty="0"/>
        </a:p>
      </dgm:t>
    </dgm:pt>
    <dgm:pt modelId="{2472648F-9A62-4C99-BB1D-1E01950333F7}" type="parTrans" cxnId="{AB6F3EBE-7381-4F4C-A32A-72857C5D35E4}">
      <dgm:prSet/>
      <dgm:spPr/>
      <dgm:t>
        <a:bodyPr/>
        <a:lstStyle/>
        <a:p>
          <a:endParaRPr lang="ru-RU"/>
        </a:p>
      </dgm:t>
    </dgm:pt>
    <dgm:pt modelId="{80D817B4-1430-48FE-B2D0-6C3DA448E022}" type="sibTrans" cxnId="{AB6F3EBE-7381-4F4C-A32A-72857C5D35E4}">
      <dgm:prSet/>
      <dgm:spPr/>
      <dgm:t>
        <a:bodyPr/>
        <a:lstStyle/>
        <a:p>
          <a:endParaRPr lang="ru-RU"/>
        </a:p>
      </dgm:t>
    </dgm:pt>
    <dgm:pt modelId="{DFED6BFC-577A-4310-AC59-6C13ED4306F9}" type="pres">
      <dgm:prSet presAssocID="{B8F1610D-EFA4-40D4-9DAA-39D307F3A131}" presName="Name0" presStyleCnt="0">
        <dgm:presLayoutVars>
          <dgm:dir/>
          <dgm:animLvl val="lvl"/>
          <dgm:resizeHandles val="exact"/>
        </dgm:presLayoutVars>
      </dgm:prSet>
      <dgm:spPr/>
    </dgm:pt>
    <dgm:pt modelId="{B04A4903-5E5F-46A2-93BB-0D9B2F2E7633}" type="pres">
      <dgm:prSet presAssocID="{5557EC55-8EAE-44A0-98F0-5655092F362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FBDFBF-0B5D-495F-9432-E79A3343E2C7}" type="pres">
      <dgm:prSet presAssocID="{18E96A86-992C-4CCA-9289-DFCF5321A0F3}" presName="parTxOnlySpace" presStyleCnt="0"/>
      <dgm:spPr/>
    </dgm:pt>
    <dgm:pt modelId="{EED04691-A384-4DEC-B86B-B07A9B315E10}" type="pres">
      <dgm:prSet presAssocID="{4B70D035-44CF-4E13-A99F-4F796F2DF9C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5B56F-7E46-4717-98BA-278B11BE653B}" type="pres">
      <dgm:prSet presAssocID="{80D817B4-1430-48FE-B2D0-6C3DA448E022}" presName="parTxOnlySpace" presStyleCnt="0"/>
      <dgm:spPr/>
    </dgm:pt>
    <dgm:pt modelId="{CFF662C1-D910-41C0-9AEB-E54DD97AD793}" type="pres">
      <dgm:prSet presAssocID="{83209AA6-33A0-4992-86B5-454E8F6A446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E2E92-E202-4AAA-978B-1B3F72017E6B}" type="pres">
      <dgm:prSet presAssocID="{3EE3DF3A-375E-4591-BFF6-2B5D07D60D8C}" presName="parTxOnlySpace" presStyleCnt="0"/>
      <dgm:spPr/>
    </dgm:pt>
    <dgm:pt modelId="{7B63BAA9-E1AD-4000-8B2A-7512F781F52E}" type="pres">
      <dgm:prSet presAssocID="{B53D2E8C-14DC-43D9-89CB-C5111447FDEF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210B4F-FC38-48DC-AF2C-BDC0331DA311}" srcId="{B8F1610D-EFA4-40D4-9DAA-39D307F3A131}" destId="{83209AA6-33A0-4992-86B5-454E8F6A4464}" srcOrd="2" destOrd="0" parTransId="{3AEDC467-4610-42D7-9287-1B0BA0C5D9B5}" sibTransId="{3EE3DF3A-375E-4591-BFF6-2B5D07D60D8C}"/>
    <dgm:cxn modelId="{A823710C-9359-42F9-A049-E9C69020B469}" srcId="{B8F1610D-EFA4-40D4-9DAA-39D307F3A131}" destId="{5557EC55-8EAE-44A0-98F0-5655092F3622}" srcOrd="0" destOrd="0" parTransId="{65CB7F04-CF33-43A6-BCD1-E6F5CB7690E6}" sibTransId="{18E96A86-992C-4CCA-9289-DFCF5321A0F3}"/>
    <dgm:cxn modelId="{AB6F3EBE-7381-4F4C-A32A-72857C5D35E4}" srcId="{B8F1610D-EFA4-40D4-9DAA-39D307F3A131}" destId="{4B70D035-44CF-4E13-A99F-4F796F2DF9CC}" srcOrd="1" destOrd="0" parTransId="{2472648F-9A62-4C99-BB1D-1E01950333F7}" sibTransId="{80D817B4-1430-48FE-B2D0-6C3DA448E022}"/>
    <dgm:cxn modelId="{D304BC9F-80C3-4620-B035-19F6964AE09A}" type="presOf" srcId="{5557EC55-8EAE-44A0-98F0-5655092F3622}" destId="{B04A4903-5E5F-46A2-93BB-0D9B2F2E7633}" srcOrd="0" destOrd="0" presId="urn:microsoft.com/office/officeart/2005/8/layout/chevron1"/>
    <dgm:cxn modelId="{42B475AF-78B0-4B04-B9AF-794E7C7C31F2}" type="presOf" srcId="{4B70D035-44CF-4E13-A99F-4F796F2DF9CC}" destId="{EED04691-A384-4DEC-B86B-B07A9B315E10}" srcOrd="0" destOrd="0" presId="urn:microsoft.com/office/officeart/2005/8/layout/chevron1"/>
    <dgm:cxn modelId="{E1BBDB2D-549E-40C2-9BA3-C4EB0E2B95CF}" type="presOf" srcId="{83209AA6-33A0-4992-86B5-454E8F6A4464}" destId="{CFF662C1-D910-41C0-9AEB-E54DD97AD793}" srcOrd="0" destOrd="0" presId="urn:microsoft.com/office/officeart/2005/8/layout/chevron1"/>
    <dgm:cxn modelId="{735BF959-FCE9-48AF-A674-86EA679F7175}" type="presOf" srcId="{B53D2E8C-14DC-43D9-89CB-C5111447FDEF}" destId="{7B63BAA9-E1AD-4000-8B2A-7512F781F52E}" srcOrd="0" destOrd="0" presId="urn:microsoft.com/office/officeart/2005/8/layout/chevron1"/>
    <dgm:cxn modelId="{347C587F-389E-4C32-BB63-A98C1156B58F}" type="presOf" srcId="{B8F1610D-EFA4-40D4-9DAA-39D307F3A131}" destId="{DFED6BFC-577A-4310-AC59-6C13ED4306F9}" srcOrd="0" destOrd="0" presId="urn:microsoft.com/office/officeart/2005/8/layout/chevron1"/>
    <dgm:cxn modelId="{AAC6DEE7-277C-48FD-A498-D3EFB9ADF4B0}" srcId="{B8F1610D-EFA4-40D4-9DAA-39D307F3A131}" destId="{B53D2E8C-14DC-43D9-89CB-C5111447FDEF}" srcOrd="3" destOrd="0" parTransId="{1707E5E2-62AD-4453-834C-303F8E0AA743}" sibTransId="{024E79DE-EAC3-4ED4-BA08-41A1A71215D8}"/>
    <dgm:cxn modelId="{DDACB32C-95B0-4D20-B095-9C07A0897E3A}" type="presParOf" srcId="{DFED6BFC-577A-4310-AC59-6C13ED4306F9}" destId="{B04A4903-5E5F-46A2-93BB-0D9B2F2E7633}" srcOrd="0" destOrd="0" presId="urn:microsoft.com/office/officeart/2005/8/layout/chevron1"/>
    <dgm:cxn modelId="{7620B3C8-9AED-4D9D-A7A8-98B459502FC6}" type="presParOf" srcId="{DFED6BFC-577A-4310-AC59-6C13ED4306F9}" destId="{45FBDFBF-0B5D-495F-9432-E79A3343E2C7}" srcOrd="1" destOrd="0" presId="urn:microsoft.com/office/officeart/2005/8/layout/chevron1"/>
    <dgm:cxn modelId="{7BC92B71-C575-4CE8-B1C6-C3CFF6F51940}" type="presParOf" srcId="{DFED6BFC-577A-4310-AC59-6C13ED4306F9}" destId="{EED04691-A384-4DEC-B86B-B07A9B315E10}" srcOrd="2" destOrd="0" presId="urn:microsoft.com/office/officeart/2005/8/layout/chevron1"/>
    <dgm:cxn modelId="{50FC4773-74AE-4F82-80D6-A518D886AA5E}" type="presParOf" srcId="{DFED6BFC-577A-4310-AC59-6C13ED4306F9}" destId="{8E45B56F-7E46-4717-98BA-278B11BE653B}" srcOrd="3" destOrd="0" presId="urn:microsoft.com/office/officeart/2005/8/layout/chevron1"/>
    <dgm:cxn modelId="{9F22D699-F925-4AAE-9421-68CF521C80A2}" type="presParOf" srcId="{DFED6BFC-577A-4310-AC59-6C13ED4306F9}" destId="{CFF662C1-D910-41C0-9AEB-E54DD97AD793}" srcOrd="4" destOrd="0" presId="urn:microsoft.com/office/officeart/2005/8/layout/chevron1"/>
    <dgm:cxn modelId="{3454EF37-AF59-4F59-8980-88ACE41543BF}" type="presParOf" srcId="{DFED6BFC-577A-4310-AC59-6C13ED4306F9}" destId="{368E2E92-E202-4AAA-978B-1B3F72017E6B}" srcOrd="5" destOrd="0" presId="urn:microsoft.com/office/officeart/2005/8/layout/chevron1"/>
    <dgm:cxn modelId="{96C243EE-57A7-41CD-B0D2-717FD6A6D150}" type="presParOf" srcId="{DFED6BFC-577A-4310-AC59-6C13ED4306F9}" destId="{7B63BAA9-E1AD-4000-8B2A-7512F781F52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01649-0F7C-42E8-B1D9-3C6D36D13993}">
      <dsp:nvSpPr>
        <dsp:cNvPr id="0" name=""/>
        <dsp:cNvSpPr/>
      </dsp:nvSpPr>
      <dsp:spPr>
        <a:xfrm>
          <a:off x="1180244" y="0"/>
          <a:ext cx="5344368" cy="534436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F7CCC-8654-49E4-9F87-BBCBF4CCB0D1}">
      <dsp:nvSpPr>
        <dsp:cNvPr id="0" name=""/>
        <dsp:cNvSpPr/>
      </dsp:nvSpPr>
      <dsp:spPr>
        <a:xfrm>
          <a:off x="1527627" y="347383"/>
          <a:ext cx="2137747" cy="2137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Акціонерне товариство</a:t>
          </a:r>
          <a:endParaRPr lang="ru-RU" sz="1700" kern="1200" dirty="0"/>
        </a:p>
      </dsp:txBody>
      <dsp:txXfrm>
        <a:off x="1631983" y="451739"/>
        <a:ext cx="1929035" cy="1929035"/>
      </dsp:txXfrm>
    </dsp:sp>
    <dsp:sp modelId="{03CFC4C6-3010-436F-82B4-BA265A632313}">
      <dsp:nvSpPr>
        <dsp:cNvPr id="0" name=""/>
        <dsp:cNvSpPr/>
      </dsp:nvSpPr>
      <dsp:spPr>
        <a:xfrm>
          <a:off x="4039480" y="347383"/>
          <a:ext cx="2137747" cy="2137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Товариство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з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обмеженою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відповідальністю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>
        <a:off x="4143836" y="451739"/>
        <a:ext cx="1929035" cy="1929035"/>
      </dsp:txXfrm>
    </dsp:sp>
    <dsp:sp modelId="{F392EC81-E6B9-4573-A471-153876041103}">
      <dsp:nvSpPr>
        <dsp:cNvPr id="0" name=""/>
        <dsp:cNvSpPr/>
      </dsp:nvSpPr>
      <dsp:spPr>
        <a:xfrm>
          <a:off x="1527627" y="2859236"/>
          <a:ext cx="2137747" cy="2137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Командитне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товариство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>
        <a:off x="1631983" y="2963592"/>
        <a:ext cx="1929035" cy="1929035"/>
      </dsp:txXfrm>
    </dsp:sp>
    <dsp:sp modelId="{891D75BB-D7A5-4218-A018-7FB23F5A12A0}">
      <dsp:nvSpPr>
        <dsp:cNvPr id="0" name=""/>
        <dsp:cNvSpPr/>
      </dsp:nvSpPr>
      <dsp:spPr>
        <a:xfrm>
          <a:off x="4039480" y="2859236"/>
          <a:ext cx="2137747" cy="2137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/>
            <a:t>Холдинг</a:t>
          </a:r>
          <a:endParaRPr lang="ru-RU" sz="1700" kern="1200" dirty="0"/>
        </a:p>
      </dsp:txBody>
      <dsp:txXfrm>
        <a:off x="4143836" y="2963592"/>
        <a:ext cx="1929035" cy="1929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A4903-5E5F-46A2-93BB-0D9B2F2E7633}">
      <dsp:nvSpPr>
        <dsp:cNvPr id="0" name=""/>
        <dsp:cNvSpPr/>
      </dsp:nvSpPr>
      <dsp:spPr>
        <a:xfrm>
          <a:off x="3657" y="1606213"/>
          <a:ext cx="2128933" cy="8515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наука</a:t>
          </a:r>
          <a:endParaRPr lang="ru-RU" sz="1500" kern="1200" dirty="0"/>
        </a:p>
      </dsp:txBody>
      <dsp:txXfrm>
        <a:off x="429444" y="1606213"/>
        <a:ext cx="1277360" cy="851573"/>
      </dsp:txXfrm>
    </dsp:sp>
    <dsp:sp modelId="{EED04691-A384-4DEC-B86B-B07A9B315E10}">
      <dsp:nvSpPr>
        <dsp:cNvPr id="0" name=""/>
        <dsp:cNvSpPr/>
      </dsp:nvSpPr>
      <dsp:spPr>
        <a:xfrm>
          <a:off x="1919697" y="1606213"/>
          <a:ext cx="2128933" cy="8515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техніка</a:t>
          </a:r>
          <a:endParaRPr lang="ru-RU" sz="1500" kern="1200" dirty="0"/>
        </a:p>
      </dsp:txBody>
      <dsp:txXfrm>
        <a:off x="2345484" y="1606213"/>
        <a:ext cx="1277360" cy="851573"/>
      </dsp:txXfrm>
    </dsp:sp>
    <dsp:sp modelId="{CFF662C1-D910-41C0-9AEB-E54DD97AD793}">
      <dsp:nvSpPr>
        <dsp:cNvPr id="0" name=""/>
        <dsp:cNvSpPr/>
      </dsp:nvSpPr>
      <dsp:spPr>
        <a:xfrm>
          <a:off x="3835737" y="1606213"/>
          <a:ext cx="2128933" cy="8515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виробництво</a:t>
          </a:r>
          <a:endParaRPr lang="ru-RU" sz="1500" kern="1200" dirty="0"/>
        </a:p>
      </dsp:txBody>
      <dsp:txXfrm>
        <a:off x="4261524" y="1606213"/>
        <a:ext cx="1277360" cy="851573"/>
      </dsp:txXfrm>
    </dsp:sp>
    <dsp:sp modelId="{7B63BAA9-E1AD-4000-8B2A-7512F781F52E}">
      <dsp:nvSpPr>
        <dsp:cNvPr id="0" name=""/>
        <dsp:cNvSpPr/>
      </dsp:nvSpPr>
      <dsp:spPr>
        <a:xfrm>
          <a:off x="5751777" y="1606213"/>
          <a:ext cx="2128933" cy="8515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збут</a:t>
          </a:r>
          <a:endParaRPr lang="ru-RU" sz="1500" kern="1200" dirty="0"/>
        </a:p>
      </dsp:txBody>
      <dsp:txXfrm>
        <a:off x="6177564" y="1606213"/>
        <a:ext cx="1277360" cy="851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533400"/>
            <a:ext cx="5340428" cy="3399656"/>
          </a:xfrm>
        </p:spPr>
        <p:txBody>
          <a:bodyPr/>
          <a:lstStyle/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Спільні підприємства як форма міжнародної господарської діяльності України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65973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Так, для </a:t>
            </a:r>
            <a:r>
              <a:rPr lang="ru-RU" b="1" dirty="0" err="1" smtClean="0"/>
              <a:t>учасника</a:t>
            </a:r>
            <a:r>
              <a:rPr lang="ru-RU" b="1" dirty="0" smtClean="0"/>
              <a:t> СП – </a:t>
            </a:r>
            <a:r>
              <a:rPr lang="ru-RU" b="1" dirty="0" err="1" smtClean="0"/>
              <a:t>експортера</a:t>
            </a:r>
            <a:r>
              <a:rPr lang="ru-RU" b="1" dirty="0" smtClean="0"/>
              <a:t> </a:t>
            </a:r>
            <a:r>
              <a:rPr lang="ru-RU" b="1" dirty="0" err="1" smtClean="0"/>
              <a:t>капіталу</a:t>
            </a:r>
            <a:r>
              <a:rPr lang="ru-RU" b="1" dirty="0" smtClean="0"/>
              <a:t> для </a:t>
            </a:r>
            <a:r>
              <a:rPr lang="ru-RU" b="1" dirty="0" err="1" smtClean="0"/>
              <a:t>створення</a:t>
            </a:r>
            <a:r>
              <a:rPr lang="ru-RU" b="1" dirty="0" smtClean="0"/>
              <a:t> </a:t>
            </a:r>
            <a:r>
              <a:rPr lang="ru-RU" b="1" dirty="0" err="1" smtClean="0"/>
              <a:t>такої</a:t>
            </a:r>
            <a:r>
              <a:rPr lang="ru-RU" b="1" dirty="0" smtClean="0"/>
              <a:t> </a:t>
            </a:r>
            <a:r>
              <a:rPr lang="ru-RU" b="1" dirty="0" err="1" smtClean="0"/>
              <a:t>господарської</a:t>
            </a:r>
            <a:r>
              <a:rPr lang="ru-RU" b="1" dirty="0" smtClean="0"/>
              <a:t> </a:t>
            </a:r>
            <a:r>
              <a:rPr lang="ru-RU" b="1" dirty="0" err="1" smtClean="0"/>
              <a:t>організації</a:t>
            </a:r>
            <a:r>
              <a:rPr lang="ru-RU" b="1" dirty="0" smtClean="0"/>
              <a:t> </a:t>
            </a:r>
            <a:r>
              <a:rPr lang="ru-RU" b="1" dirty="0" err="1" smtClean="0"/>
              <a:t>типовими</a:t>
            </a:r>
            <a:r>
              <a:rPr lang="ru-RU" b="1" dirty="0" smtClean="0"/>
              <a:t> </a:t>
            </a:r>
            <a:r>
              <a:rPr lang="ru-RU" b="1" dirty="0" err="1" smtClean="0"/>
              <a:t>є</a:t>
            </a:r>
            <a:r>
              <a:rPr lang="ru-RU" b="1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цілі</a:t>
            </a:r>
            <a:r>
              <a:rPr lang="ru-RU" b="1" dirty="0" smtClean="0"/>
              <a:t>:</a:t>
            </a:r>
          </a:p>
          <a:p>
            <a:pPr lvl="0" fontAlgn="base"/>
            <a:r>
              <a:rPr lang="ru-RU" dirty="0" err="1" smtClean="0"/>
              <a:t>освоєння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ринків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, </a:t>
            </a:r>
            <a:r>
              <a:rPr lang="ru-RU" dirty="0" err="1" smtClean="0"/>
              <a:t>відповідно</a:t>
            </a:r>
            <a:r>
              <a:rPr lang="ru-RU" dirty="0" smtClean="0"/>
              <a:t>,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прибутку</a:t>
            </a:r>
            <a:r>
              <a:rPr lang="ru-RU" dirty="0" smtClean="0"/>
              <a:t> через </a:t>
            </a:r>
            <a:r>
              <a:rPr lang="ru-RU" dirty="0" err="1" smtClean="0"/>
              <a:t>зростання</a:t>
            </a:r>
            <a:r>
              <a:rPr lang="ru-RU" dirty="0" smtClean="0"/>
              <a:t> продажу </a:t>
            </a:r>
            <a:r>
              <a:rPr lang="ru-RU" dirty="0" err="1" smtClean="0"/>
              <a:t>новим</a:t>
            </a:r>
            <a:r>
              <a:rPr lang="ru-RU" dirty="0" smtClean="0"/>
              <a:t> </a:t>
            </a:r>
            <a:r>
              <a:rPr lang="ru-RU" dirty="0" err="1" smtClean="0"/>
              <a:t>покупцям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надійного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довготривалого</a:t>
            </a:r>
            <a:r>
              <a:rPr lang="ru-RU" dirty="0" smtClean="0"/>
              <a:t> доступу до </a:t>
            </a:r>
            <a:r>
              <a:rPr lang="ru-RU" dirty="0" err="1" smtClean="0"/>
              <a:t>джерел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енергоносіїв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розширення</a:t>
            </a:r>
            <a:r>
              <a:rPr lang="ru-RU" dirty="0" smtClean="0"/>
              <a:t> </a:t>
            </a:r>
            <a:r>
              <a:rPr lang="ru-RU" dirty="0" err="1" smtClean="0"/>
              <a:t>діючих</a:t>
            </a:r>
            <a:r>
              <a:rPr lang="ru-RU" dirty="0" smtClean="0"/>
              <a:t> </a:t>
            </a:r>
            <a:r>
              <a:rPr lang="ru-RU" dirty="0" err="1" smtClean="0"/>
              <a:t>виробничих</a:t>
            </a:r>
            <a:r>
              <a:rPr lang="ru-RU" dirty="0" smtClean="0"/>
              <a:t> </a:t>
            </a:r>
            <a:r>
              <a:rPr lang="ru-RU" dirty="0" err="1" smtClean="0"/>
              <a:t>потужностей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собівартості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поліпшення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конкурентних</a:t>
            </a:r>
            <a:r>
              <a:rPr lang="ru-RU" dirty="0" smtClean="0"/>
              <a:t> </a:t>
            </a:r>
            <a:r>
              <a:rPr lang="ru-RU" dirty="0" err="1" smtClean="0"/>
              <a:t>параметрів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дешевших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 </a:t>
            </a:r>
            <a:r>
              <a:rPr lang="ru-RU" dirty="0" err="1" smtClean="0"/>
              <a:t>робочої</a:t>
            </a:r>
            <a:r>
              <a:rPr lang="ru-RU" dirty="0" smtClean="0"/>
              <a:t> </a:t>
            </a:r>
            <a:r>
              <a:rPr lang="ru-RU" dirty="0" err="1" smtClean="0"/>
              <a:t>сили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економія</a:t>
            </a:r>
            <a:r>
              <a:rPr lang="ru-RU" dirty="0" smtClean="0"/>
              <a:t> часу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капітальних</a:t>
            </a:r>
            <a:r>
              <a:rPr lang="ru-RU" dirty="0" smtClean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купити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існуючі</a:t>
            </a:r>
            <a:r>
              <a:rPr lang="ru-RU" dirty="0" smtClean="0"/>
              <a:t> та </a:t>
            </a:r>
            <a:r>
              <a:rPr lang="ru-RU" dirty="0" err="1" smtClean="0"/>
              <a:t>діючі</a:t>
            </a:r>
            <a:r>
              <a:rPr lang="ru-RU" dirty="0" smtClean="0"/>
              <a:t> </a:t>
            </a:r>
            <a:r>
              <a:rPr lang="ru-RU" dirty="0" err="1" smtClean="0"/>
              <a:t>потужності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господарського</a:t>
            </a:r>
            <a:r>
              <a:rPr lang="ru-RU" dirty="0" smtClean="0"/>
              <a:t> </a:t>
            </a:r>
            <a:r>
              <a:rPr lang="ru-RU" dirty="0" err="1" smtClean="0"/>
              <a:t>маневрування</a:t>
            </a:r>
            <a:r>
              <a:rPr lang="ru-RU" dirty="0" smtClean="0"/>
              <a:t>,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важелів</a:t>
            </a:r>
            <a:r>
              <a:rPr lang="ru-RU" dirty="0" smtClean="0"/>
              <a:t> </a:t>
            </a:r>
            <a:r>
              <a:rPr lang="ru-RU" dirty="0" err="1" smtClean="0"/>
              <a:t>поліпшення</a:t>
            </a:r>
            <a:r>
              <a:rPr lang="ru-RU" dirty="0" smtClean="0"/>
              <a:t> </a:t>
            </a:r>
            <a:r>
              <a:rPr lang="ru-RU" dirty="0" err="1" smtClean="0"/>
              <a:t>позиції</a:t>
            </a:r>
            <a:r>
              <a:rPr lang="ru-RU" dirty="0" smtClean="0"/>
              <a:t> на ринку;</a:t>
            </a:r>
          </a:p>
          <a:p>
            <a:pPr lvl="0" fontAlgn="base"/>
            <a:r>
              <a:rPr lang="ru-RU" dirty="0" err="1" smtClean="0"/>
              <a:t>перспективне</a:t>
            </a:r>
            <a:r>
              <a:rPr lang="ru-RU" dirty="0" smtClean="0"/>
              <a:t> </a:t>
            </a:r>
            <a:r>
              <a:rPr lang="ru-RU" dirty="0" err="1" smtClean="0"/>
              <a:t>придбання</a:t>
            </a:r>
            <a:r>
              <a:rPr lang="ru-RU" dirty="0" smtClean="0"/>
              <a:t> того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 </a:t>
            </a:r>
            <a:r>
              <a:rPr lang="ru-RU" dirty="0" err="1" smtClean="0"/>
              <a:t>привабливого</a:t>
            </a:r>
            <a:r>
              <a:rPr lang="ru-RU" dirty="0" smtClean="0"/>
              <a:t> </a:t>
            </a:r>
            <a:r>
              <a:rPr lang="ru-RU" dirty="0" err="1" smtClean="0"/>
              <a:t>об'єкта</a:t>
            </a:r>
            <a:r>
              <a:rPr lang="ru-RU" dirty="0" smtClean="0"/>
              <a:t> в </a:t>
            </a:r>
            <a:r>
              <a:rPr lang="ru-RU" dirty="0" err="1" smtClean="0"/>
              <a:t>повну</a:t>
            </a:r>
            <a:r>
              <a:rPr lang="ru-RU" dirty="0" smtClean="0"/>
              <a:t> </a:t>
            </a:r>
            <a:r>
              <a:rPr lang="ru-RU" dirty="0" err="1" smtClean="0"/>
              <a:t>вартість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збутової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 партнера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відомих</a:t>
            </a:r>
            <a:r>
              <a:rPr lang="ru-RU" dirty="0" smtClean="0"/>
              <a:t> у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торгових</a:t>
            </a:r>
            <a:r>
              <a:rPr lang="ru-RU" dirty="0" smtClean="0"/>
              <a:t> марок;</a:t>
            </a:r>
          </a:p>
          <a:p>
            <a:pPr lvl="0" fontAlgn="base"/>
            <a:r>
              <a:rPr lang="ru-RU" dirty="0" err="1" smtClean="0"/>
              <a:t>загальне</a:t>
            </a:r>
            <a:r>
              <a:rPr lang="ru-RU" dirty="0" smtClean="0"/>
              <a:t> </a:t>
            </a:r>
            <a:r>
              <a:rPr lang="ru-RU" dirty="0" err="1" smtClean="0"/>
              <a:t>поліпшення</a:t>
            </a:r>
            <a:r>
              <a:rPr lang="ru-RU" dirty="0" smtClean="0"/>
              <a:t> умов </a:t>
            </a:r>
            <a:r>
              <a:rPr lang="ru-RU" dirty="0" err="1" smtClean="0"/>
              <a:t>ринкової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повне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ефективне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ряду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маркетингових</a:t>
            </a:r>
            <a:r>
              <a:rPr lang="ru-RU" dirty="0" smtClean="0"/>
              <a:t> </a:t>
            </a:r>
            <a:r>
              <a:rPr lang="ru-RU" dirty="0" err="1" smtClean="0"/>
              <a:t>чинників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7848872" cy="48965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Для </a:t>
            </a:r>
            <a:r>
              <a:rPr lang="ru-RU" b="1" dirty="0" err="1" smtClean="0"/>
              <a:t>сторони</a:t>
            </a:r>
            <a:r>
              <a:rPr lang="ru-RU" b="1" dirty="0" smtClean="0"/>
              <a:t>, що </a:t>
            </a:r>
            <a:r>
              <a:rPr lang="ru-RU" b="1" dirty="0" err="1" smtClean="0"/>
              <a:t>імпортує</a:t>
            </a:r>
            <a:r>
              <a:rPr lang="ru-RU" b="1" dirty="0" smtClean="0"/>
              <a:t> </a:t>
            </a:r>
            <a:r>
              <a:rPr lang="ru-RU" b="1" dirty="0" err="1" smtClean="0"/>
              <a:t>капітал</a:t>
            </a:r>
            <a:r>
              <a:rPr lang="ru-RU" b="1" dirty="0" smtClean="0"/>
              <a:t> через </a:t>
            </a:r>
            <a:r>
              <a:rPr lang="ru-RU" b="1" dirty="0" err="1" smtClean="0"/>
              <a:t>створення</a:t>
            </a:r>
            <a:r>
              <a:rPr lang="ru-RU" b="1" dirty="0" smtClean="0"/>
              <a:t> СП, </a:t>
            </a:r>
            <a:r>
              <a:rPr lang="ru-RU" b="1" dirty="0" err="1" smtClean="0"/>
              <a:t>важливими</a:t>
            </a:r>
            <a:r>
              <a:rPr lang="ru-RU" b="1" dirty="0" smtClean="0"/>
              <a:t> є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цілі</a:t>
            </a:r>
            <a:r>
              <a:rPr lang="ru-RU" b="1" dirty="0" smtClean="0"/>
              <a:t>:</a:t>
            </a:r>
          </a:p>
          <a:p>
            <a:pPr lvl="0" fontAlgn="base"/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валютних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господарювання</a:t>
            </a:r>
            <a:r>
              <a:rPr lang="ru-RU" dirty="0" smtClean="0"/>
              <a:t> </a:t>
            </a:r>
            <a:r>
              <a:rPr lang="ru-RU" dirty="0" err="1" smtClean="0"/>
              <a:t>внаслідок</a:t>
            </a:r>
            <a:r>
              <a:rPr lang="ru-RU" dirty="0" smtClean="0"/>
              <a:t> </a:t>
            </a:r>
            <a:r>
              <a:rPr lang="ru-RU" dirty="0" err="1" smtClean="0"/>
              <a:t>кращого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наявних</a:t>
            </a:r>
            <a:r>
              <a:rPr lang="ru-RU" dirty="0" smtClean="0"/>
              <a:t>, </a:t>
            </a:r>
            <a:r>
              <a:rPr lang="ru-RU" dirty="0" err="1" smtClean="0"/>
              <a:t>відносно</a:t>
            </a:r>
            <a:r>
              <a:rPr lang="ru-RU" dirty="0" smtClean="0"/>
              <a:t> </a:t>
            </a:r>
            <a:r>
              <a:rPr lang="ru-RU" dirty="0" err="1" smtClean="0"/>
              <a:t>надлишкових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капіталом</a:t>
            </a:r>
            <a:r>
              <a:rPr lang="ru-RU" dirty="0" smtClean="0"/>
              <a:t> та </a:t>
            </a:r>
            <a:r>
              <a:rPr lang="ru-RU" dirty="0" err="1" smtClean="0"/>
              <a:t>технологіями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заощадження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 на </a:t>
            </a:r>
            <a:r>
              <a:rPr lang="ru-RU" dirty="0" err="1" smtClean="0"/>
              <a:t>проведення</a:t>
            </a:r>
            <a:r>
              <a:rPr lang="ru-RU" dirty="0" smtClean="0"/>
              <a:t> НДДКР та </a:t>
            </a:r>
            <a:r>
              <a:rPr lang="ru-RU" dirty="0" err="1" smtClean="0"/>
              <a:t>розроблення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smtClean="0"/>
              <a:t>доступ до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прогресивних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менеджменту та маркетингу;</a:t>
            </a:r>
          </a:p>
          <a:p>
            <a:pPr lvl="0" fontAlgn="base"/>
            <a:r>
              <a:rPr lang="ru-RU" dirty="0" err="1" smtClean="0"/>
              <a:t>забезпечення</a:t>
            </a:r>
            <a:r>
              <a:rPr lang="ru-RU" dirty="0" smtClean="0"/>
              <a:t> доступу на </a:t>
            </a:r>
            <a:r>
              <a:rPr lang="ru-RU" dirty="0" err="1" smtClean="0"/>
              <a:t>зовнішні</a:t>
            </a:r>
            <a:r>
              <a:rPr lang="ru-RU" dirty="0" smtClean="0"/>
              <a:t> ринки (</a:t>
            </a:r>
            <a:r>
              <a:rPr lang="ru-RU" dirty="0" err="1" smtClean="0"/>
              <a:t>щоправда</a:t>
            </a:r>
            <a:r>
              <a:rPr lang="ru-RU" dirty="0" smtClean="0"/>
              <a:t>, </a:t>
            </a:r>
            <a:r>
              <a:rPr lang="ru-RU" dirty="0" err="1" smtClean="0"/>
              <a:t>така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інколи</a:t>
            </a:r>
            <a:r>
              <a:rPr lang="ru-RU" dirty="0" smtClean="0"/>
              <a:t> </a:t>
            </a:r>
            <a:r>
              <a:rPr lang="ru-RU" dirty="0" err="1" smtClean="0"/>
              <a:t>обмеженою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переоцінювати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не </a:t>
            </a:r>
            <a:r>
              <a:rPr lang="ru-RU" dirty="0" err="1" smtClean="0"/>
              <a:t>варто</a:t>
            </a:r>
            <a:r>
              <a:rPr lang="ru-RU" dirty="0" smtClean="0"/>
              <a:t>, </a:t>
            </a:r>
            <a:r>
              <a:rPr lang="ru-RU" dirty="0" err="1" smtClean="0"/>
              <a:t>адже</a:t>
            </a:r>
            <a:r>
              <a:rPr lang="ru-RU" dirty="0" smtClean="0"/>
              <a:t> </a:t>
            </a:r>
            <a:r>
              <a:rPr lang="ru-RU" dirty="0" err="1" smtClean="0"/>
              <a:t>капітал</a:t>
            </a:r>
            <a:r>
              <a:rPr lang="ru-RU" dirty="0" smtClean="0"/>
              <a:t> </a:t>
            </a:r>
            <a:r>
              <a:rPr lang="ru-RU" dirty="0" err="1" smtClean="0"/>
              <a:t>експортується</a:t>
            </a:r>
            <a:r>
              <a:rPr lang="ru-RU" dirty="0" smtClean="0"/>
              <a:t> </a:t>
            </a:r>
            <a:r>
              <a:rPr lang="ru-RU" dirty="0" err="1" smtClean="0"/>
              <a:t>профільною</a:t>
            </a:r>
            <a:r>
              <a:rPr lang="ru-RU" dirty="0" smtClean="0"/>
              <a:t> </a:t>
            </a:r>
            <a:r>
              <a:rPr lang="ru-RU" dirty="0" err="1" smtClean="0"/>
              <a:t>фірмою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для того,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поступатися</a:t>
            </a:r>
            <a:r>
              <a:rPr lang="ru-RU" dirty="0" smtClean="0"/>
              <a:t> </a:t>
            </a:r>
            <a:r>
              <a:rPr lang="ru-RU" dirty="0" err="1" smtClean="0"/>
              <a:t>своєю</a:t>
            </a:r>
            <a:r>
              <a:rPr lang="ru-RU" dirty="0" smtClean="0"/>
              <a:t> </a:t>
            </a:r>
            <a:r>
              <a:rPr lang="ru-RU" dirty="0" err="1" smtClean="0"/>
              <a:t>часткою</a:t>
            </a:r>
            <a:r>
              <a:rPr lang="ru-RU" dirty="0" smtClean="0"/>
              <a:t> на ринку).</a:t>
            </a:r>
          </a:p>
          <a:p>
            <a:endParaRPr lang="ru-RU" dirty="0"/>
          </a:p>
        </p:txBody>
      </p:sp>
      <p:pic>
        <p:nvPicPr>
          <p:cNvPr id="7171" name="Picture 3" descr="D:\НАТАША\УЧЕБА\УНИВЕР\экономика\Новая папка\partnershi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89400"/>
            <a:ext cx="3863975" cy="276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7239000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err="1" smtClean="0"/>
              <a:t>Спільними</a:t>
            </a:r>
            <a:r>
              <a:rPr lang="ru-RU" b="1" dirty="0" smtClean="0"/>
              <a:t> мотивами </a:t>
            </a:r>
            <a:r>
              <a:rPr lang="ru-RU" b="1" dirty="0" err="1" smtClean="0"/>
              <a:t>участі</a:t>
            </a:r>
            <a:r>
              <a:rPr lang="ru-RU" b="1" dirty="0" smtClean="0"/>
              <a:t> в СП </a:t>
            </a:r>
            <a:r>
              <a:rPr lang="ru-RU" b="1" dirty="0" err="1" smtClean="0"/>
              <a:t>і</a:t>
            </a:r>
            <a:r>
              <a:rPr lang="ru-RU" b="1" dirty="0" smtClean="0"/>
              <a:t> для </a:t>
            </a:r>
            <a:r>
              <a:rPr lang="ru-RU" b="1" dirty="0" err="1" smtClean="0"/>
              <a:t>інвесторів</a:t>
            </a:r>
            <a:r>
              <a:rPr lang="ru-RU" b="1" dirty="0" smtClean="0"/>
              <a:t>,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для</a:t>
            </a:r>
            <a:r>
              <a:rPr lang="ru-RU" b="1" dirty="0" smtClean="0"/>
              <a:t> </a:t>
            </a:r>
            <a:r>
              <a:rPr lang="ru-RU" b="1" dirty="0" err="1" smtClean="0"/>
              <a:t>реципієнтів</a:t>
            </a:r>
            <a:r>
              <a:rPr lang="ru-RU" b="1" dirty="0" smtClean="0"/>
              <a:t> </a:t>
            </a:r>
            <a:r>
              <a:rPr lang="ru-RU" b="1" dirty="0" err="1" smtClean="0"/>
              <a:t>капіталу</a:t>
            </a:r>
            <a:r>
              <a:rPr lang="ru-RU" b="1" dirty="0" smtClean="0"/>
              <a:t>, а </a:t>
            </a:r>
            <a:r>
              <a:rPr lang="ru-RU" b="1" dirty="0" err="1" smtClean="0"/>
              <a:t>також</a:t>
            </a:r>
            <a:r>
              <a:rPr lang="ru-RU" b="1" dirty="0" smtClean="0"/>
              <a:t> для тих </a:t>
            </a:r>
            <a:r>
              <a:rPr lang="ru-RU" b="1" dirty="0" err="1" smtClean="0"/>
              <a:t>контрагентів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важко</a:t>
            </a:r>
            <a:r>
              <a:rPr lang="ru-RU" b="1" dirty="0" smtClean="0"/>
              <a:t> </a:t>
            </a:r>
            <a:r>
              <a:rPr lang="ru-RU" b="1" dirty="0" err="1" smtClean="0"/>
              <a:t>розрізнити</a:t>
            </a:r>
            <a:r>
              <a:rPr lang="ru-RU" b="1" dirty="0" smtClean="0"/>
              <a:t> за "</a:t>
            </a:r>
            <a:r>
              <a:rPr lang="ru-RU" b="1" dirty="0" err="1" smtClean="0"/>
              <a:t>ступенем</a:t>
            </a:r>
            <a:r>
              <a:rPr lang="ru-RU" b="1" dirty="0" smtClean="0"/>
              <a:t> </a:t>
            </a:r>
            <a:r>
              <a:rPr lang="ru-RU" b="1" dirty="0" err="1" smtClean="0"/>
              <a:t>розвиненості</a:t>
            </a:r>
            <a:r>
              <a:rPr lang="ru-RU" b="1" dirty="0" smtClean="0"/>
              <a:t>" та </a:t>
            </a:r>
            <a:r>
              <a:rPr lang="ru-RU" b="1" dirty="0" err="1" smtClean="0"/>
              <a:t>фінансовою</a:t>
            </a:r>
            <a:r>
              <a:rPr lang="ru-RU" b="1" dirty="0" smtClean="0"/>
              <a:t> </a:t>
            </a:r>
            <a:r>
              <a:rPr lang="ru-RU" b="1" dirty="0" err="1" smtClean="0"/>
              <a:t>потужністю</a:t>
            </a:r>
            <a:r>
              <a:rPr lang="ru-RU" b="1" dirty="0" smtClean="0"/>
              <a:t>, </a:t>
            </a:r>
            <a:r>
              <a:rPr lang="ru-RU" b="1" dirty="0" err="1" smtClean="0"/>
              <a:t>є</a:t>
            </a:r>
            <a:r>
              <a:rPr lang="ru-RU" b="1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:</a:t>
            </a:r>
          </a:p>
          <a:p>
            <a:pPr lvl="0" fontAlgn="base"/>
            <a:r>
              <a:rPr lang="ru-RU" dirty="0" err="1" smtClean="0"/>
              <a:t>скорочення</a:t>
            </a:r>
            <a:r>
              <a:rPr lang="ru-RU" dirty="0" smtClean="0"/>
              <a:t> </a:t>
            </a:r>
            <a:r>
              <a:rPr lang="ru-RU" dirty="0" err="1" smtClean="0"/>
              <a:t>обсягів</a:t>
            </a:r>
            <a:r>
              <a:rPr lang="ru-RU" dirty="0" smtClean="0"/>
              <a:t> </a:t>
            </a:r>
            <a:r>
              <a:rPr lang="ru-RU" dirty="0" err="1" smtClean="0"/>
              <a:t>капітальних</a:t>
            </a:r>
            <a:r>
              <a:rPr lang="ru-RU" dirty="0" smtClean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ризиків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спільних</a:t>
            </a:r>
            <a:r>
              <a:rPr lang="ru-RU" dirty="0" smtClean="0"/>
              <a:t> </a:t>
            </a:r>
            <a:r>
              <a:rPr lang="ru-RU" dirty="0" err="1" smtClean="0"/>
              <a:t>виробничих</a:t>
            </a:r>
            <a:r>
              <a:rPr lang="ru-RU" dirty="0" smtClean="0"/>
              <a:t> </a:t>
            </a:r>
            <a:r>
              <a:rPr lang="ru-RU" dirty="0" err="1" smtClean="0"/>
              <a:t>потужностей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економія</a:t>
            </a:r>
            <a:r>
              <a:rPr lang="ru-RU" dirty="0" smtClean="0"/>
              <a:t> на масштабах та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собівартості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диверсифікація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вступ</a:t>
            </a:r>
            <a:r>
              <a:rPr lang="ru-RU" dirty="0" smtClean="0"/>
              <a:t> у </a:t>
            </a:r>
            <a:r>
              <a:rPr lang="ru-RU" dirty="0" err="1" smtClean="0"/>
              <a:t>нову</a:t>
            </a:r>
            <a:r>
              <a:rPr lang="ru-RU" dirty="0" smtClean="0"/>
              <a:t> сферу </a:t>
            </a:r>
            <a:r>
              <a:rPr lang="ru-RU" dirty="0" err="1" smtClean="0"/>
              <a:t>виробничо-комерційної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ризиків</a:t>
            </a:r>
            <a:r>
              <a:rPr lang="ru-RU" dirty="0" smtClean="0"/>
              <a:t> у </a:t>
            </a:r>
            <a:r>
              <a:rPr lang="ru-RU" dirty="0" err="1" smtClean="0"/>
              <a:t>господарській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через </a:t>
            </a:r>
            <a:r>
              <a:rPr lang="ru-RU" dirty="0" err="1" smtClean="0"/>
              <a:t>політико-правову</a:t>
            </a:r>
            <a:r>
              <a:rPr lang="ru-RU" dirty="0" smtClean="0"/>
              <a:t>, </a:t>
            </a:r>
            <a:r>
              <a:rPr lang="ru-RU" dirty="0" err="1" smtClean="0"/>
              <a:t>кон'юнктурну</a:t>
            </a:r>
            <a:r>
              <a:rPr lang="ru-RU" dirty="0" smtClean="0"/>
              <a:t> </a:t>
            </a:r>
            <a:r>
              <a:rPr lang="ru-RU" dirty="0" err="1" smtClean="0"/>
              <a:t>нестабільність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уникнення</a:t>
            </a:r>
            <a:r>
              <a:rPr lang="ru-RU" dirty="0" smtClean="0"/>
              <a:t> </a:t>
            </a:r>
            <a:r>
              <a:rPr lang="ru-RU" dirty="0" err="1" smtClean="0"/>
              <a:t>паралелізму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технологічного</a:t>
            </a:r>
            <a:r>
              <a:rPr lang="ru-RU" dirty="0" smtClean="0"/>
              <a:t> </a:t>
            </a:r>
            <a:r>
              <a:rPr lang="ru-RU" dirty="0" err="1" smtClean="0"/>
              <a:t>пошуку</a:t>
            </a:r>
            <a:r>
              <a:rPr lang="ru-RU" dirty="0" smtClean="0"/>
              <a:t>, </a:t>
            </a:r>
            <a:r>
              <a:rPr lang="ru-RU" dirty="0" err="1" smtClean="0"/>
              <a:t>взаємне</a:t>
            </a:r>
            <a:r>
              <a:rPr lang="ru-RU" dirty="0" smtClean="0"/>
              <a:t> та </a:t>
            </a:r>
            <a:r>
              <a:rPr lang="ru-RU" dirty="0" err="1" smtClean="0"/>
              <a:t>спільне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розробок</a:t>
            </a:r>
            <a:r>
              <a:rPr lang="ru-RU" dirty="0" smtClean="0"/>
              <a:t> </a:t>
            </a:r>
            <a:r>
              <a:rPr lang="ru-RU" dirty="0" err="1" smtClean="0"/>
              <a:t>партнерів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842352"/>
          </a:xfrm>
        </p:spPr>
        <p:txBody>
          <a:bodyPr>
            <a:normAutofit/>
          </a:bodyPr>
          <a:lstStyle/>
          <a:p>
            <a:pPr lvl="0" algn="ctr"/>
            <a:r>
              <a:rPr lang="uk-UA" dirty="0" smtClean="0"/>
              <a:t>Процес створення СП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7128792" cy="30963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етапних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СП:</a:t>
            </a:r>
          </a:p>
          <a:p>
            <a:pPr lvl="0" fontAlgn="base"/>
            <a:r>
              <a:rPr lang="ru-RU" dirty="0" err="1" smtClean="0"/>
              <a:t>попередня</a:t>
            </a:r>
            <a:r>
              <a:rPr lang="ru-RU" dirty="0" smtClean="0"/>
              <a:t> </a:t>
            </a:r>
            <a:r>
              <a:rPr lang="ru-RU" dirty="0" err="1" smtClean="0"/>
              <a:t>оцінка</a:t>
            </a:r>
            <a:r>
              <a:rPr lang="ru-RU" dirty="0" smtClean="0"/>
              <a:t> ринку та </a:t>
            </a:r>
            <a:r>
              <a:rPr lang="ru-RU" dirty="0" err="1" smtClean="0"/>
              <a:t>можливостей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err="1" smtClean="0"/>
              <a:t>вибір</a:t>
            </a:r>
            <a:r>
              <a:rPr lang="ru-RU" dirty="0" smtClean="0"/>
              <a:t> партнера;</a:t>
            </a:r>
          </a:p>
          <a:p>
            <a:pPr lvl="0" fontAlgn="base"/>
            <a:r>
              <a:rPr lang="ru-RU" dirty="0" err="1" smtClean="0"/>
              <a:t>розроблення</a:t>
            </a:r>
            <a:r>
              <a:rPr lang="ru-RU" dirty="0" smtClean="0"/>
              <a:t> </a:t>
            </a:r>
            <a:r>
              <a:rPr lang="ru-RU" dirty="0" err="1" smtClean="0"/>
              <a:t>бізнес-плану</a:t>
            </a:r>
            <a:r>
              <a:rPr lang="ru-RU" dirty="0" smtClean="0"/>
              <a:t> та подальше </a:t>
            </a:r>
            <a:r>
              <a:rPr lang="ru-RU" dirty="0" err="1" smtClean="0"/>
              <a:t>техніко-економічне</a:t>
            </a:r>
            <a:r>
              <a:rPr lang="ru-RU" dirty="0" smtClean="0"/>
              <a:t> </a:t>
            </a:r>
            <a:r>
              <a:rPr lang="ru-RU" dirty="0" err="1" smtClean="0"/>
              <a:t>обґрунтування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СП;</a:t>
            </a:r>
          </a:p>
          <a:p>
            <a:pPr lvl="0" fontAlgn="base"/>
            <a:r>
              <a:rPr lang="ru-RU" dirty="0" err="1" smtClean="0"/>
              <a:t>підписання</a:t>
            </a:r>
            <a:r>
              <a:rPr lang="ru-RU" dirty="0" smtClean="0"/>
              <a:t> протоколу про </a:t>
            </a:r>
            <a:r>
              <a:rPr lang="ru-RU" dirty="0" err="1" smtClean="0"/>
              <a:t>наміри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фіксує</a:t>
            </a:r>
            <a:r>
              <a:rPr lang="ru-RU" dirty="0" smtClean="0"/>
              <a:t> </a:t>
            </a:r>
            <a:r>
              <a:rPr lang="ru-RU" dirty="0" err="1" smtClean="0"/>
              <a:t>збіг</a:t>
            </a:r>
            <a:r>
              <a:rPr lang="ru-RU" dirty="0" smtClean="0"/>
              <a:t> </a:t>
            </a:r>
            <a:r>
              <a:rPr lang="ru-RU" dirty="0" err="1" smtClean="0"/>
              <a:t>інтересів</a:t>
            </a:r>
            <a:r>
              <a:rPr lang="ru-RU" dirty="0" smtClean="0"/>
              <a:t> та </a:t>
            </a:r>
            <a:r>
              <a:rPr lang="ru-RU" dirty="0" err="1" smtClean="0"/>
              <a:t>офіційно</a:t>
            </a:r>
            <a:r>
              <a:rPr lang="ru-RU" dirty="0" smtClean="0"/>
              <a:t> </a:t>
            </a:r>
            <a:r>
              <a:rPr lang="ru-RU" dirty="0" err="1" smtClean="0"/>
              <a:t>закріплює</a:t>
            </a:r>
            <a:r>
              <a:rPr lang="ru-RU" dirty="0" smtClean="0"/>
              <a:t> </a:t>
            </a:r>
            <a:r>
              <a:rPr lang="ru-RU" dirty="0" err="1" smtClean="0"/>
              <a:t>наміри</a:t>
            </a:r>
            <a:r>
              <a:rPr lang="ru-RU" dirty="0" smtClean="0"/>
              <a:t> </a:t>
            </a:r>
            <a:r>
              <a:rPr lang="ru-RU" dirty="0" err="1" smtClean="0"/>
              <a:t>партнерів</a:t>
            </a:r>
            <a:r>
              <a:rPr lang="ru-RU" dirty="0" smtClean="0"/>
              <a:t> </a:t>
            </a:r>
            <a:r>
              <a:rPr lang="ru-RU" dirty="0" err="1" smtClean="0"/>
              <a:t>створити</a:t>
            </a:r>
            <a:r>
              <a:rPr lang="ru-RU" dirty="0" smtClean="0"/>
              <a:t> СП; </a:t>
            </a:r>
          </a:p>
          <a:p>
            <a:endParaRPr lang="ru-RU" dirty="0"/>
          </a:p>
        </p:txBody>
      </p:sp>
      <p:pic>
        <p:nvPicPr>
          <p:cNvPr id="5" name="Picture 3" descr="D:\НАТАША\УЧЕБА\УНИВЕР\экономика\Новая папка\рейтинг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941168"/>
            <a:ext cx="2232248" cy="167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НАТАША\УЧЕБА\УНИВЕР\экономика\Новая папка\foto_00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409921"/>
            <a:ext cx="2685810" cy="1997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916832"/>
            <a:ext cx="7776864" cy="2971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Успішне</a:t>
            </a:r>
            <a:r>
              <a:rPr lang="ru-RU" dirty="0" smtClean="0"/>
              <a:t> </a:t>
            </a:r>
            <a:r>
              <a:rPr lang="ru-RU" dirty="0" err="1" smtClean="0"/>
              <a:t>проходження</a:t>
            </a:r>
            <a:r>
              <a:rPr lang="ru-RU" dirty="0" smtClean="0"/>
              <a:t> сторонами </a:t>
            </a:r>
            <a:r>
              <a:rPr lang="ru-RU" dirty="0" err="1" smtClean="0"/>
              <a:t>підготовчих</a:t>
            </a:r>
            <a:r>
              <a:rPr lang="ru-RU" dirty="0" smtClean="0"/>
              <a:t> </a:t>
            </a:r>
            <a:r>
              <a:rPr lang="ru-RU" dirty="0" err="1" smtClean="0"/>
              <a:t>етапів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СП </a:t>
            </a:r>
            <a:r>
              <a:rPr lang="ru-RU" dirty="0" err="1" smtClean="0"/>
              <a:t>має</a:t>
            </a:r>
            <a:r>
              <a:rPr lang="ru-RU" dirty="0" smtClean="0"/>
              <a:t> результатом </a:t>
            </a:r>
            <a:r>
              <a:rPr lang="ru-RU" dirty="0" err="1" smtClean="0"/>
              <a:t>власне</a:t>
            </a:r>
            <a:r>
              <a:rPr lang="ru-RU" dirty="0" smtClean="0"/>
              <a:t> </a:t>
            </a:r>
            <a:r>
              <a:rPr lang="ru-RU" dirty="0" err="1" smtClean="0"/>
              <a:t>підписання</a:t>
            </a:r>
            <a:r>
              <a:rPr lang="ru-RU" dirty="0" smtClean="0"/>
              <a:t> договору та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необхідних</a:t>
            </a:r>
            <a:r>
              <a:rPr lang="ru-RU" dirty="0" smtClean="0"/>
              <a:t> </a:t>
            </a:r>
            <a:r>
              <a:rPr lang="ru-RU" dirty="0" err="1" smtClean="0"/>
              <a:t>статутних</a:t>
            </a:r>
            <a:r>
              <a:rPr lang="ru-RU" dirty="0" smtClean="0"/>
              <a:t> </a:t>
            </a:r>
            <a:r>
              <a:rPr lang="ru-RU" dirty="0" err="1" smtClean="0"/>
              <a:t>документів</a:t>
            </a:r>
            <a:r>
              <a:rPr lang="ru-RU" dirty="0" smtClean="0"/>
              <a:t>. </a:t>
            </a:r>
            <a:r>
              <a:rPr lang="ru-RU" dirty="0" err="1" smtClean="0"/>
              <a:t>Звісно</a:t>
            </a:r>
            <a:r>
              <a:rPr lang="ru-RU" dirty="0" smtClean="0"/>
              <a:t>, </a:t>
            </a:r>
            <a:r>
              <a:rPr lang="ru-RU" dirty="0" err="1" smtClean="0"/>
              <a:t>зміст</a:t>
            </a:r>
            <a:r>
              <a:rPr lang="ru-RU" dirty="0" smtClean="0"/>
              <a:t> договору про </a:t>
            </a:r>
            <a:r>
              <a:rPr lang="ru-RU" dirty="0" err="1" smtClean="0"/>
              <a:t>створення</a:t>
            </a:r>
            <a:r>
              <a:rPr lang="ru-RU" dirty="0" smtClean="0"/>
              <a:t> СП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комерційної</a:t>
            </a:r>
            <a:r>
              <a:rPr lang="ru-RU" dirty="0" smtClean="0"/>
              <a:t> конкретики, </a:t>
            </a:r>
            <a:r>
              <a:rPr lang="ru-RU" dirty="0" err="1" smtClean="0"/>
              <a:t>галузевої</a:t>
            </a:r>
            <a:r>
              <a:rPr lang="ru-RU" dirty="0" smtClean="0"/>
              <a:t> та </a:t>
            </a:r>
            <a:r>
              <a:rPr lang="ru-RU" dirty="0" err="1" smtClean="0"/>
              <a:t>національної</a:t>
            </a:r>
            <a:r>
              <a:rPr lang="ru-RU" dirty="0" smtClean="0"/>
              <a:t> </a:t>
            </a:r>
            <a:r>
              <a:rPr lang="ru-RU" dirty="0" err="1" smtClean="0"/>
              <a:t>специфіки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НАТАША\УЧЕБА\УНИВЕР\экономика\Новая папка\partn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4953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НАТАША\УЧЕБА\УНИВЕР\экономика\Новая папка\141132137_1_644x461_biznes-plan-dlya-vas-meditsinskaya-tematika-ki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437112"/>
            <a:ext cx="4608512" cy="2204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dirty="0" smtClean="0"/>
              <a:t>Специфіка розвитку спільних підприємств в Україні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77072"/>
            <a:ext cx="7239000" cy="261167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Розвиток спільного підприємництва на території України бере свій початок із часів так званої перебудови, коли в останні роки існування СРСР відбувалася дезінтеграція монолітної колись адміністративно-командної економічної системи. </a:t>
            </a:r>
            <a:endParaRPr lang="ru-RU" dirty="0"/>
          </a:p>
        </p:txBody>
      </p:sp>
      <p:pic>
        <p:nvPicPr>
          <p:cNvPr id="2050" name="Picture 2" descr="D:\НАТАША\УЧЕБА\УНИВЕР\экономика\Новая папка\deuTGiOF8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5256584" cy="2628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7239000" cy="338437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Законодавство та інші нормативні джерела України трактують СП як самостійну форму міжнародної економічної діяльності, а утворення СП — як спосіб залучення іноземних інвестицій. Спільним може вважатися підприємство будь-якої правової форми, яке було створене відповідно до чинного законодавства країни.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D:\НАТАША\УЧЕБА\УНИВЕР\экономика\Новая папка\16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72112"/>
            <a:ext cx="3312368" cy="2178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НАТАША\УЧЕБА\УНИВЕР\экономика\Новая папка\d82a99a520176dd82a485317d31802e052ae442b.jpg"/>
          <p:cNvPicPr>
            <a:picLocks noChangeAspect="1" noChangeArrowheads="1"/>
          </p:cNvPicPr>
          <p:nvPr/>
        </p:nvPicPr>
        <p:blipFill>
          <a:blip r:embed="rId3" cstate="print"/>
          <a:srcRect b="7409"/>
          <a:stretch>
            <a:fillRect/>
          </a:stretch>
        </p:blipFill>
        <p:spPr bwMode="auto">
          <a:xfrm>
            <a:off x="3491880" y="3645024"/>
            <a:ext cx="4242516" cy="221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7239000" cy="64087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/>
              <a:t>	Українська держава здійснює регулювання порядку створення, діяльності та ліквідації СП відповідно до численних законів, які стосуються проблематики інвестицій, передусім іноземних, взагалі зовнішньоекономічної діяльності, </a:t>
            </a:r>
            <a:r>
              <a:rPr lang="uk-UA" dirty="0" err="1" smtClean="0"/>
              <a:t>діяльності</a:t>
            </a:r>
            <a:r>
              <a:rPr lang="uk-UA" dirty="0" smtClean="0"/>
              <a:t> підприємств та господарських товариств.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	У регулюванні спільного підприємництва державами часто застосовуються пільги та преференції, які стимулюють його розвиток. Це — звільнення від податків протягом перших років функціонування або отримання прибутку, використання занижених ставок оподаткування, звільнення від обкладення податками коштів, які спрямовуються на розвиток виробництва та ін.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D:\НАТАША\УЧЕБА\УНИВЕР\экономика\Новая папка\130476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4176464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7239000" cy="37444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	Особливістю процесу створення українських СП є їх орієнтація на виробництво товарів, якими національний та світовий ринки є відносно насиченими (деякі підгалузі сфери послуг, виробництво комп’ютерної техніки).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	Міжнародне співробітництво у формі СП з участю українських суб’єктів господарювання відбувається не тільки на території нашої держави, а й за її межами, щоправда, в значно менших обсягах. </a:t>
            </a:r>
            <a:endParaRPr lang="ru-RU" dirty="0"/>
          </a:p>
        </p:txBody>
      </p:sp>
      <p:pic>
        <p:nvPicPr>
          <p:cNvPr id="5122" name="Picture 2" descr="D:\НАТАША\УЧЕБА\УНИВЕР\экономика\Новая папка\108016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789040"/>
            <a:ext cx="4222986" cy="2810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239000" cy="2871192"/>
          </a:xfrm>
        </p:spPr>
        <p:txBody>
          <a:bodyPr>
            <a:noAutofit/>
          </a:bodyPr>
          <a:lstStyle/>
          <a:p>
            <a:pPr algn="ctr"/>
            <a:r>
              <a:rPr lang="uk-UA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 ЗА УВАГУ!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71184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dirty="0" smtClean="0"/>
              <a:t>Природа спільного підприємництва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7704856" cy="311572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Спільна підприємницька (господарська) діяльність – </a:t>
            </a:r>
            <a:r>
              <a:rPr lang="uk-UA" dirty="0" err="1" smtClean="0"/>
              <a:t>діяльність</a:t>
            </a:r>
            <a:r>
              <a:rPr lang="uk-UA" dirty="0" smtClean="0"/>
              <a:t>, що базується на співробітництві між суб'єктами господарської діяльності України та іноземними суб'єктами господарської діяльності і на спільному розподілі результатів та ризиків від її здійснення.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НАТАША\УЧЕБА\УНИВЕР\экономика\Новая папка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05064"/>
            <a:ext cx="3816424" cy="2623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239000" cy="309634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У практиці ринкової трансформації, в економічному житті, а також у суспільній думці в Україні як протягом останніх "радянських" років, так і за часів незалежності, помітну роль відіграє спільне підприємництво із зарубіжними партнерами.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D:\НАТАША\УЧЕБА\УНИВЕР\экономика\Новая папка\Flag-map_of_the_world.png"/>
          <p:cNvPicPr>
            <a:picLocks noChangeAspect="1" noChangeArrowheads="1"/>
          </p:cNvPicPr>
          <p:nvPr/>
        </p:nvPicPr>
        <p:blipFill>
          <a:blip r:embed="rId2" cstate="print"/>
          <a:srcRect b="12002"/>
          <a:stretch>
            <a:fillRect/>
          </a:stretch>
        </p:blipFill>
        <p:spPr bwMode="auto">
          <a:xfrm>
            <a:off x="827584" y="3284984"/>
            <a:ext cx="654630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7239000" cy="3240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У </a:t>
            </a:r>
            <a:r>
              <a:rPr lang="ru-RU" dirty="0" err="1" smtClean="0"/>
              <a:t>процесах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 smtClean="0"/>
              <a:t>спільного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брати</a:t>
            </a:r>
            <a:r>
              <a:rPr lang="ru-RU" dirty="0" smtClean="0"/>
              <a:t> участь </a:t>
            </a:r>
            <a:r>
              <a:rPr lang="ru-RU" dirty="0" err="1" smtClean="0"/>
              <a:t>різна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підприємств</a:t>
            </a:r>
            <a:r>
              <a:rPr lang="ru-RU" dirty="0" smtClean="0"/>
              <a:t>. 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них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однонаціональними</a:t>
            </a:r>
            <a:r>
              <a:rPr lang="ru-RU" dirty="0" smtClean="0"/>
              <a:t>, </a:t>
            </a:r>
            <a:r>
              <a:rPr lang="ru-RU" dirty="0" err="1" smtClean="0"/>
              <a:t>здійснюючи</a:t>
            </a:r>
            <a:r>
              <a:rPr lang="ru-RU" dirty="0" smtClean="0"/>
              <a:t> </a:t>
            </a:r>
            <a:r>
              <a:rPr lang="ru-RU" dirty="0" err="1" smtClean="0"/>
              <a:t>співробітництво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фірмою</a:t>
            </a:r>
            <a:r>
              <a:rPr lang="ru-RU" dirty="0" smtClean="0"/>
              <a:t> (</a:t>
            </a:r>
            <a:r>
              <a:rPr lang="ru-RU" dirty="0" err="1" smtClean="0"/>
              <a:t>фірмами</a:t>
            </a:r>
            <a:r>
              <a:rPr lang="ru-RU" dirty="0" smtClean="0"/>
              <a:t>) за кордоном.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залучених</a:t>
            </a:r>
            <a:r>
              <a:rPr lang="ru-RU" dirty="0" smtClean="0"/>
              <a:t> до такого </a:t>
            </a:r>
            <a:r>
              <a:rPr lang="ru-RU" dirty="0" err="1" smtClean="0"/>
              <a:t>співробітництва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варіюватися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 descr="D:\НАТАША\УЧЕБА\УНИВЕР\экономика\Новая папка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4221088"/>
            <a:ext cx="3282791" cy="204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НАТАША\УЧЕБА\УНИВЕР\экономика\Новая папка\Partnerships_and_Joint_Ventu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852936"/>
            <a:ext cx="3465020" cy="248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dirty="0" smtClean="0"/>
              <a:t>Спільні підприємства: поняття та специфіка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89040"/>
            <a:ext cx="7239000" cy="26116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Спільні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господарські</a:t>
            </a:r>
            <a:r>
              <a:rPr lang="ru-RU" dirty="0" smtClean="0"/>
              <a:t> </a:t>
            </a:r>
            <a:r>
              <a:rPr lang="ru-RU" dirty="0" err="1" smtClean="0"/>
              <a:t>підприємницькі</a:t>
            </a:r>
            <a:r>
              <a:rPr lang="ru-RU" dirty="0" smtClean="0"/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утворюються</a:t>
            </a:r>
            <a:r>
              <a:rPr lang="ru-RU" dirty="0" smtClean="0"/>
              <a:t> </a:t>
            </a:r>
            <a:r>
              <a:rPr lang="ru-RU" dirty="0" err="1" smtClean="0"/>
              <a:t>різнонаціональними</a:t>
            </a:r>
            <a:r>
              <a:rPr lang="ru-RU" dirty="0" smtClean="0"/>
              <a:t> </a:t>
            </a:r>
            <a:r>
              <a:rPr lang="ru-RU" dirty="0" err="1" smtClean="0"/>
              <a:t>засновниками</a:t>
            </a:r>
            <a:r>
              <a:rPr lang="ru-RU" dirty="0" smtClean="0"/>
              <a:t> та </a:t>
            </a:r>
            <a:r>
              <a:rPr lang="ru-RU" dirty="0" err="1" smtClean="0"/>
              <a:t>характеризуються</a:t>
            </a:r>
            <a:r>
              <a:rPr lang="ru-RU" dirty="0" smtClean="0"/>
              <a:t> </a:t>
            </a:r>
            <a:r>
              <a:rPr lang="ru-RU" dirty="0" err="1" smtClean="0"/>
              <a:t>наявністю</a:t>
            </a:r>
            <a:r>
              <a:rPr lang="ru-RU" dirty="0" smtClean="0"/>
              <a:t> </a:t>
            </a:r>
            <a:r>
              <a:rPr lang="ru-RU" dirty="0" err="1" smtClean="0"/>
              <a:t>спільного</a:t>
            </a:r>
            <a:r>
              <a:rPr lang="ru-RU" dirty="0" smtClean="0"/>
              <a:t> майна, </a:t>
            </a:r>
            <a:r>
              <a:rPr lang="ru-RU" dirty="0" err="1" smtClean="0"/>
              <a:t>спільним</a:t>
            </a:r>
            <a:r>
              <a:rPr lang="ru-RU" dirty="0" smtClean="0"/>
              <a:t> </a:t>
            </a:r>
            <a:r>
              <a:rPr lang="ru-RU" dirty="0" err="1" smtClean="0"/>
              <a:t>управлінням</a:t>
            </a:r>
            <a:r>
              <a:rPr lang="ru-RU" dirty="0" smtClean="0"/>
              <a:t> та </a:t>
            </a:r>
            <a:r>
              <a:rPr lang="ru-RU" dirty="0" err="1" smtClean="0"/>
              <a:t>спільним</a:t>
            </a:r>
            <a:r>
              <a:rPr lang="ru-RU" dirty="0" smtClean="0"/>
              <a:t> </a:t>
            </a:r>
            <a:r>
              <a:rPr lang="ru-RU" dirty="0" err="1" smtClean="0"/>
              <a:t>розподілом</a:t>
            </a:r>
            <a:r>
              <a:rPr lang="ru-RU" dirty="0" smtClean="0"/>
              <a:t> </a:t>
            </a:r>
            <a:r>
              <a:rPr lang="ru-RU" dirty="0" err="1" smtClean="0"/>
              <a:t>прибутку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ризику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9" name="Picture 3" descr="D:\НАТАША\УЧЕБА\УНИВЕР\экономика\Новая папка\photodune-3397006-partnership-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2880320" cy="2009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100392" cy="10274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У </a:t>
            </a:r>
            <a:r>
              <a:rPr lang="ru-RU" dirty="0" err="1" smtClean="0"/>
              <a:t>міжнародній</a:t>
            </a:r>
            <a:r>
              <a:rPr lang="ru-RU" dirty="0" smtClean="0"/>
              <a:t> </a:t>
            </a:r>
            <a:r>
              <a:rPr lang="ru-RU" dirty="0" err="1" smtClean="0"/>
              <a:t>практиці</a:t>
            </a:r>
            <a:r>
              <a:rPr lang="ru-RU" dirty="0" smtClean="0"/>
              <a:t> </a:t>
            </a:r>
            <a:r>
              <a:rPr lang="ru-RU" dirty="0" err="1" smtClean="0"/>
              <a:t>відомі</a:t>
            </a:r>
            <a:r>
              <a:rPr lang="ru-RU" dirty="0" smtClean="0"/>
              <a:t> </a:t>
            </a:r>
            <a:r>
              <a:rPr lang="ru-RU" dirty="0" err="1" smtClean="0"/>
              <a:t>чотири</a:t>
            </a:r>
            <a:r>
              <a:rPr lang="ru-RU" dirty="0" smtClean="0"/>
              <a:t> </a:t>
            </a:r>
            <a:r>
              <a:rPr lang="ru-RU" dirty="0" err="1" smtClean="0"/>
              <a:t>головні</a:t>
            </a:r>
            <a:r>
              <a:rPr lang="ru-RU" dirty="0" smtClean="0"/>
              <a:t> </a:t>
            </a:r>
            <a:r>
              <a:rPr lang="ru-RU" dirty="0" err="1" smtClean="0"/>
              <a:t>типи</a:t>
            </a:r>
            <a:r>
              <a:rPr lang="ru-RU" dirty="0" smtClean="0"/>
              <a:t> СП,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пов'язані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рухом</a:t>
            </a:r>
            <a:r>
              <a:rPr lang="ru-RU" dirty="0" smtClean="0"/>
              <a:t> </a:t>
            </a:r>
            <a:r>
              <a:rPr lang="ru-RU" dirty="0" err="1" smtClean="0"/>
              <a:t>інвестиційного</a:t>
            </a:r>
            <a:r>
              <a:rPr lang="ru-RU" dirty="0" smtClean="0"/>
              <a:t> </a:t>
            </a:r>
            <a:r>
              <a:rPr lang="ru-RU" dirty="0" err="1" smtClean="0"/>
              <a:t>капіталу</a:t>
            </a:r>
            <a:r>
              <a:rPr lang="ru-RU" dirty="0" smtClean="0"/>
              <a:t>. Ними є: 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196752"/>
          <a:ext cx="770485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4762872" cy="62670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Сфера </a:t>
            </a:r>
            <a:r>
              <a:rPr lang="ru-RU" dirty="0" err="1" smtClean="0"/>
              <a:t>діяльності</a:t>
            </a:r>
            <a:r>
              <a:rPr lang="ru-RU" dirty="0" smtClean="0"/>
              <a:t> СП </a:t>
            </a:r>
            <a:r>
              <a:rPr lang="ru-RU" dirty="0" err="1" smtClean="0"/>
              <a:t>дуже</a:t>
            </a:r>
            <a:r>
              <a:rPr lang="ru-RU" dirty="0" smtClean="0"/>
              <a:t> широка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охоплює</a:t>
            </a:r>
            <a:r>
              <a:rPr lang="ru-RU" dirty="0" smtClean="0"/>
              <a:t> </a:t>
            </a:r>
            <a:r>
              <a:rPr lang="ru-RU" dirty="0" err="1" smtClean="0"/>
              <a:t>передвиробничу</a:t>
            </a:r>
            <a:r>
              <a:rPr lang="ru-RU" dirty="0" smtClean="0"/>
              <a:t> </a:t>
            </a:r>
            <a:r>
              <a:rPr lang="ru-RU" dirty="0" err="1" smtClean="0"/>
              <a:t>стадію</a:t>
            </a:r>
            <a:r>
              <a:rPr lang="ru-RU" dirty="0" smtClean="0"/>
              <a:t> (</a:t>
            </a:r>
            <a:r>
              <a:rPr lang="ru-RU" dirty="0" err="1" smtClean="0"/>
              <a:t>науково-дослідні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дослідно-конструкторські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, </a:t>
            </a:r>
            <a:r>
              <a:rPr lang="ru-RU" dirty="0" err="1" smtClean="0"/>
              <a:t>попередні</a:t>
            </a:r>
            <a:r>
              <a:rPr lang="ru-RU" dirty="0" smtClean="0"/>
              <a:t> </a:t>
            </a:r>
            <a:r>
              <a:rPr lang="ru-RU" dirty="0" err="1" smtClean="0"/>
              <a:t>інформаційно-консалтингові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), </a:t>
            </a:r>
            <a:r>
              <a:rPr lang="ru-RU" dirty="0" err="1" smtClean="0"/>
              <a:t>власне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збут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післяпродажне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технічних</a:t>
            </a:r>
            <a:r>
              <a:rPr lang="ru-RU" dirty="0" smtClean="0"/>
              <a:t> </a:t>
            </a:r>
            <a:r>
              <a:rPr lang="ru-RU" dirty="0" err="1" smtClean="0"/>
              <a:t>виробів</a:t>
            </a:r>
            <a:r>
              <a:rPr lang="ru-RU" dirty="0" smtClean="0"/>
              <a:t>, </a:t>
            </a:r>
            <a:r>
              <a:rPr lang="ru-RU" dirty="0" err="1" smtClean="0"/>
              <a:t>співробітництво</a:t>
            </a:r>
            <a:r>
              <a:rPr lang="ru-RU" dirty="0" smtClean="0"/>
              <a:t> в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фінансів</a:t>
            </a:r>
            <a:r>
              <a:rPr lang="ru-RU" dirty="0" smtClean="0"/>
              <a:t>, </a:t>
            </a:r>
            <a:r>
              <a:rPr lang="ru-RU" dirty="0" err="1" smtClean="0"/>
              <a:t>страхування</a:t>
            </a:r>
            <a:r>
              <a:rPr lang="ru-RU" dirty="0" smtClean="0"/>
              <a:t>, транспорту, туризму 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122" name="Picture 2" descr="D:\НАТАША\УЧЕБА\УНИВЕР\экономика\Новая папка\1310296299_biznes.jpg"/>
          <p:cNvPicPr>
            <a:picLocks noChangeAspect="1" noChangeArrowheads="1"/>
          </p:cNvPicPr>
          <p:nvPr/>
        </p:nvPicPr>
        <p:blipFill>
          <a:blip r:embed="rId2" cstate="print"/>
          <a:srcRect l="2087" b="642"/>
          <a:stretch>
            <a:fillRect/>
          </a:stretch>
        </p:blipFill>
        <p:spPr bwMode="auto">
          <a:xfrm>
            <a:off x="4716016" y="692696"/>
            <a:ext cx="3378645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1944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Спільне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підприємництво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передбачає</a:t>
            </a:r>
            <a:r>
              <a:rPr lang="ru-RU" sz="2400" dirty="0" smtClean="0"/>
              <a:t> </a:t>
            </a:r>
            <a:r>
              <a:rPr lang="ru-RU" sz="2400" dirty="0" err="1" smtClean="0"/>
              <a:t>глибоку</a:t>
            </a:r>
            <a:r>
              <a:rPr lang="ru-RU" sz="2400" dirty="0" smtClean="0"/>
              <a:t> в </a:t>
            </a:r>
            <a:r>
              <a:rPr lang="ru-RU" sz="2400" dirty="0" err="1" smtClean="0"/>
              <a:t>технологічному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</a:t>
            </a:r>
            <a:r>
              <a:rPr lang="ru-RU" sz="2400" dirty="0" smtClean="0"/>
              <a:t> </a:t>
            </a:r>
            <a:r>
              <a:rPr lang="ru-RU" sz="2400" dirty="0" err="1" smtClean="0"/>
              <a:t>організаційному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плані</a:t>
            </a:r>
            <a:r>
              <a:rPr lang="ru-RU" sz="2400" dirty="0" smtClean="0"/>
              <a:t> </a:t>
            </a:r>
            <a:r>
              <a:rPr lang="ru-RU" sz="2400" dirty="0" err="1" smtClean="0"/>
              <a:t>міжнародну</a:t>
            </a:r>
            <a:r>
              <a:rPr lang="ru-RU" sz="2400" dirty="0" smtClean="0"/>
              <a:t> </a:t>
            </a:r>
            <a:r>
              <a:rPr lang="ru-RU" sz="2400" dirty="0" err="1" smtClean="0"/>
              <a:t>співпрацю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комерційних</a:t>
            </a:r>
            <a:r>
              <a:rPr lang="ru-RU" sz="2400" dirty="0" smtClean="0"/>
              <a:t> структур, </a:t>
            </a:r>
            <a:r>
              <a:rPr lang="ru-RU" sz="2400" dirty="0" err="1" smtClean="0"/>
              <a:t>причому</a:t>
            </a:r>
            <a:r>
              <a:rPr lang="ru-RU" sz="2400" dirty="0" smtClean="0"/>
              <a:t> на </a:t>
            </a:r>
            <a:r>
              <a:rPr lang="ru-RU" sz="2400" dirty="0" err="1" smtClean="0"/>
              <a:t>довгостроковій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основі</a:t>
            </a:r>
            <a:r>
              <a:rPr lang="ru-RU" sz="2400" dirty="0" smtClean="0"/>
              <a:t>. </a:t>
            </a:r>
            <a:r>
              <a:rPr lang="ru-RU" sz="2400" dirty="0" err="1" smtClean="0"/>
              <a:t>Така</a:t>
            </a:r>
            <a:r>
              <a:rPr lang="ru-RU" sz="2400" dirty="0" smtClean="0"/>
              <a:t> </a:t>
            </a:r>
            <a:r>
              <a:rPr lang="ru-RU" sz="2400" dirty="0" err="1" smtClean="0"/>
              <a:t>взаємодія</a:t>
            </a:r>
            <a:r>
              <a:rPr lang="ru-RU" sz="2400" dirty="0" smtClean="0"/>
              <a:t> </a:t>
            </a:r>
            <a:r>
              <a:rPr lang="ru-RU" sz="2400" dirty="0" err="1" smtClean="0"/>
              <a:t>поширюється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всі</a:t>
            </a:r>
            <a:r>
              <a:rPr lang="ru-RU" sz="2400" dirty="0" smtClean="0"/>
              <a:t> </a:t>
            </a:r>
            <a:r>
              <a:rPr lang="ru-RU" sz="2400" dirty="0" err="1" smtClean="0"/>
              <a:t>фази</a:t>
            </a:r>
            <a:r>
              <a:rPr lang="ru-RU" sz="2400" dirty="0" smtClean="0"/>
              <a:t> </a:t>
            </a:r>
            <a:r>
              <a:rPr lang="ru-RU" sz="2400" dirty="0" err="1" smtClean="0"/>
              <a:t>виробничого</a:t>
            </a:r>
            <a:r>
              <a:rPr lang="ru-RU" sz="2400" dirty="0" smtClean="0"/>
              <a:t> циклу:</a:t>
            </a:r>
            <a:endParaRPr lang="ru-RU" sz="24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980728"/>
          <a:ext cx="78843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3933056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 </a:t>
            </a:r>
            <a:r>
              <a:rPr lang="ru-RU" sz="2400" dirty="0" err="1" smtClean="0"/>
              <a:t>охоплює</a:t>
            </a:r>
            <a:r>
              <a:rPr lang="ru-RU" sz="2400" dirty="0" smtClean="0"/>
              <a:t> широкий </a:t>
            </a:r>
            <a:r>
              <a:rPr lang="ru-RU" sz="2400" dirty="0" err="1" smtClean="0"/>
              <a:t>набір</a:t>
            </a:r>
            <a:r>
              <a:rPr lang="ru-RU" sz="2400" dirty="0" smtClean="0"/>
              <a:t> </a:t>
            </a:r>
            <a:r>
              <a:rPr lang="ru-RU" sz="2400" dirty="0" err="1" smtClean="0"/>
              <a:t>інструментів</a:t>
            </a:r>
            <a:r>
              <a:rPr lang="ru-RU" sz="2400" dirty="0" smtClean="0"/>
              <a:t> маркетингу: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розроблення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самої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концепції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господарсько-виробничої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окремих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номенклатурних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позицій</a:t>
            </a:r>
            <a:r>
              <a:rPr lang="ru-RU" sz="2400" dirty="0" smtClean="0"/>
              <a:t> </a:t>
            </a:r>
            <a:r>
              <a:rPr lang="ru-RU" sz="2400" dirty="0" err="1" smtClean="0"/>
              <a:t>товарів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випускаються</a:t>
            </a:r>
            <a:r>
              <a:rPr lang="ru-RU" sz="2400" dirty="0" smtClean="0"/>
              <a:t>, до </a:t>
            </a:r>
            <a:r>
              <a:rPr lang="ru-RU" sz="2400" dirty="0" err="1" smtClean="0"/>
              <a:t>практичної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реалізації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продукції</a:t>
            </a:r>
            <a:r>
              <a:rPr lang="ru-RU" sz="2400" dirty="0" smtClean="0"/>
              <a:t>, продажу </a:t>
            </a:r>
            <a:r>
              <a:rPr lang="ru-RU" sz="2400" dirty="0" err="1" smtClean="0"/>
              <a:t>товарів</a:t>
            </a:r>
            <a:r>
              <a:rPr lang="ru-RU" sz="2400" dirty="0" smtClean="0"/>
              <a:t> (</a:t>
            </a:r>
            <a:r>
              <a:rPr lang="ru-RU" sz="2400" dirty="0" err="1" smtClean="0"/>
              <a:t>послуг</a:t>
            </a:r>
            <a:r>
              <a:rPr lang="ru-RU" sz="2400" dirty="0" smtClean="0"/>
              <a:t>) та </a:t>
            </a:r>
            <a:r>
              <a:rPr lang="ru-RU" sz="2400" dirty="0" err="1" smtClean="0"/>
              <a:t>післяпродажного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обслуговування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698336"/>
          </a:xfrm>
        </p:spPr>
        <p:txBody>
          <a:bodyPr>
            <a:normAutofit/>
          </a:bodyPr>
          <a:lstStyle/>
          <a:p>
            <a:pPr lvl="0" algn="ctr"/>
            <a:r>
              <a:rPr lang="uk-UA" dirty="0" smtClean="0"/>
              <a:t>Мотивація створення СП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7239000" cy="3331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err="1" smtClean="0"/>
              <a:t>Умотивованість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 </a:t>
            </a:r>
            <a:r>
              <a:rPr lang="ru-RU" dirty="0" err="1" smtClean="0"/>
              <a:t>сторін</a:t>
            </a:r>
            <a:r>
              <a:rPr lang="ru-RU" dirty="0" smtClean="0"/>
              <a:t>, яка на </a:t>
            </a:r>
            <a:r>
              <a:rPr lang="ru-RU" dirty="0" err="1" smtClean="0"/>
              <a:t>етапах</a:t>
            </a:r>
            <a:r>
              <a:rPr lang="ru-RU" dirty="0" smtClean="0"/>
              <a:t> </a:t>
            </a:r>
            <a:r>
              <a:rPr lang="ru-RU" dirty="0" err="1" smtClean="0"/>
              <a:t>пошуку</a:t>
            </a:r>
            <a:r>
              <a:rPr lang="ru-RU" dirty="0" smtClean="0"/>
              <a:t> партнера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майбутньої</a:t>
            </a:r>
            <a:r>
              <a:rPr lang="ru-RU" dirty="0" smtClean="0"/>
              <a:t> </a:t>
            </a:r>
            <a:r>
              <a:rPr lang="ru-RU" dirty="0" err="1" smtClean="0"/>
              <a:t>виробничої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та </a:t>
            </a:r>
            <a:r>
              <a:rPr lang="ru-RU" dirty="0" err="1" smtClean="0"/>
              <a:t>створення</a:t>
            </a:r>
            <a:r>
              <a:rPr lang="ru-RU" dirty="0" smtClean="0"/>
              <a:t> СП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 smtClean="0"/>
              <a:t>тими</a:t>
            </a:r>
            <a:r>
              <a:rPr lang="ru-RU" dirty="0" smtClean="0"/>
              <a:t> </a:t>
            </a:r>
            <a:r>
              <a:rPr lang="ru-RU" dirty="0" err="1" smtClean="0"/>
              <a:t>додатковими</a:t>
            </a:r>
            <a:r>
              <a:rPr lang="ru-RU" dirty="0" smtClean="0"/>
              <a:t> </a:t>
            </a:r>
            <a:r>
              <a:rPr lang="ru-RU" dirty="0" err="1" smtClean="0"/>
              <a:t>підприємницькими</a:t>
            </a:r>
            <a:r>
              <a:rPr lang="ru-RU" dirty="0" smtClean="0"/>
              <a:t> </a:t>
            </a:r>
            <a:r>
              <a:rPr lang="ru-RU" dirty="0" err="1" smtClean="0"/>
              <a:t>можливостями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породжуються</a:t>
            </a:r>
            <a:r>
              <a:rPr lang="ru-RU" dirty="0" smtClean="0"/>
              <a:t> </a:t>
            </a:r>
            <a:r>
              <a:rPr lang="ru-RU" dirty="0" err="1" smtClean="0"/>
              <a:t>внаслідок</a:t>
            </a:r>
            <a:r>
              <a:rPr lang="ru-RU" dirty="0" smtClean="0"/>
              <a:t> </a:t>
            </a:r>
            <a:r>
              <a:rPr lang="ru-RU" dirty="0" err="1" smtClean="0"/>
              <a:t>концентрації</a:t>
            </a:r>
            <a:r>
              <a:rPr lang="ru-RU" dirty="0" smtClean="0"/>
              <a:t> </a:t>
            </a:r>
            <a:r>
              <a:rPr lang="ru-RU" dirty="0" err="1" smtClean="0"/>
              <a:t>капіталів</a:t>
            </a:r>
            <a:r>
              <a:rPr lang="ru-RU" dirty="0" smtClean="0"/>
              <a:t> та </a:t>
            </a:r>
            <a:r>
              <a:rPr lang="ru-RU" dirty="0" err="1" smtClean="0"/>
              <a:t>виробничих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 у </a:t>
            </a:r>
            <a:r>
              <a:rPr lang="ru-RU" dirty="0" err="1" smtClean="0"/>
              <a:t>такий</a:t>
            </a:r>
            <a:r>
              <a:rPr lang="ru-RU" dirty="0" smtClean="0"/>
              <a:t> </a:t>
            </a:r>
            <a:r>
              <a:rPr lang="ru-RU" dirty="0" err="1" smtClean="0"/>
              <a:t>спосіб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146" name="Picture 2" descr="D:\НАТАША\УЧЕБА\УНИВЕР\экономика\Новая папка\part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365104"/>
            <a:ext cx="5400600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82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Спільні підприємства як форма міжнародної господарської діяльності України</vt:lpstr>
      <vt:lpstr>Природа спільного підприємництва</vt:lpstr>
      <vt:lpstr>Презентация PowerPoint</vt:lpstr>
      <vt:lpstr>Презентация PowerPoint</vt:lpstr>
      <vt:lpstr>Спільні підприємства: поняття та специфіка</vt:lpstr>
      <vt:lpstr>Презентация PowerPoint</vt:lpstr>
      <vt:lpstr>Презентация PowerPoint</vt:lpstr>
      <vt:lpstr>Презентация PowerPoint</vt:lpstr>
      <vt:lpstr>Мотивація створення СП</vt:lpstr>
      <vt:lpstr>Презентация PowerPoint</vt:lpstr>
      <vt:lpstr>Презентация PowerPoint</vt:lpstr>
      <vt:lpstr>Презентация PowerPoint</vt:lpstr>
      <vt:lpstr>Процес створення СП</vt:lpstr>
      <vt:lpstr>Презентация PowerPoint</vt:lpstr>
      <vt:lpstr>Специфіка розвитку спільних підприємств в Україні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Спільні підприємства як форма міжнародної господарської діяльності України</dc:title>
  <dc:creator>Inna</dc:creator>
  <cp:lastModifiedBy>Наташа</cp:lastModifiedBy>
  <cp:revision>9</cp:revision>
  <dcterms:created xsi:type="dcterms:W3CDTF">2015-04-28T22:00:25Z</dcterms:created>
  <dcterms:modified xsi:type="dcterms:W3CDTF">2020-01-20T11:42:58Z</dcterms:modified>
</cp:coreProperties>
</file>