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1037977"/>
          </a:xfrm>
        </p:spPr>
        <p:txBody>
          <a:bodyPr>
            <a:normAutofit/>
          </a:bodyPr>
          <a:lstStyle/>
          <a:p>
            <a:pPr algn="ctr"/>
            <a:r>
              <a:rPr lang="uk-UA" sz="2400" b="0" dirty="0" smtClean="0">
                <a:solidFill>
                  <a:schemeClr val="bg1"/>
                </a:solidFill>
                <a:effectLst/>
                <a:latin typeface="+mn-lt"/>
              </a:rPr>
              <a:t>ЗАПОРІЗЬКИЙ НАЦІОНАЛЬНИЙ УНІВЕРСИТЕТ</a:t>
            </a:r>
            <a:r>
              <a:rPr lang="uk-UA" sz="240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uk-UA" sz="24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uk-UA" sz="2000" b="0" dirty="0" smtClean="0">
                <a:solidFill>
                  <a:schemeClr val="bg1"/>
                </a:solidFill>
                <a:effectLst/>
                <a:latin typeface="+mn-lt"/>
              </a:rPr>
              <a:t>Кафедра фізичного виховання</a:t>
            </a:r>
            <a:endParaRPr lang="ru-RU" sz="2000" b="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8122" y="2708920"/>
            <a:ext cx="8496944" cy="3600400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chemeClr val="bg1"/>
                </a:solidFill>
                <a:effectLst/>
              </a:rPr>
              <a:t>Фізичне виховання</a:t>
            </a:r>
          </a:p>
          <a:p>
            <a:pPr algn="ctr"/>
            <a:r>
              <a:rPr lang="uk-UA" sz="2400" dirty="0" smtClean="0">
                <a:solidFill>
                  <a:schemeClr val="bg1"/>
                </a:solidFill>
                <a:effectLst/>
              </a:rPr>
              <a:t>«ВОЛЕЙБОЛ»</a:t>
            </a:r>
          </a:p>
          <a:p>
            <a:endParaRPr lang="uk-UA" sz="2400" dirty="0">
              <a:solidFill>
                <a:schemeClr val="tx1"/>
              </a:solidFill>
              <a:effectLst/>
            </a:endParaRPr>
          </a:p>
          <a:p>
            <a:endParaRPr lang="uk-UA" sz="2400" dirty="0" smtClean="0">
              <a:solidFill>
                <a:schemeClr val="tx1"/>
              </a:solidFill>
              <a:effectLst/>
            </a:endParaRPr>
          </a:p>
          <a:p>
            <a:endParaRPr lang="uk-UA" sz="2400" dirty="0">
              <a:solidFill>
                <a:schemeClr val="tx1"/>
              </a:solidFill>
              <a:effectLst/>
            </a:endParaRPr>
          </a:p>
          <a:p>
            <a:endParaRPr lang="uk-UA" sz="2400" dirty="0" smtClean="0">
              <a:solidFill>
                <a:schemeClr val="tx1"/>
              </a:solidFill>
              <a:effectLst/>
            </a:endParaRPr>
          </a:p>
          <a:p>
            <a:endParaRPr lang="uk-UA" sz="2400" dirty="0" smtClean="0">
              <a:solidFill>
                <a:schemeClr val="tx1"/>
              </a:solidFill>
              <a:effectLst/>
            </a:endParaRPr>
          </a:p>
          <a:p>
            <a:pPr algn="just"/>
            <a:r>
              <a:rPr lang="uk-UA" sz="2400" dirty="0" smtClean="0">
                <a:solidFill>
                  <a:schemeClr val="bg1"/>
                </a:solidFill>
                <a:effectLst/>
              </a:rPr>
              <a:t>Викладач кафедри фіз. виховання                         </a:t>
            </a:r>
            <a:r>
              <a:rPr lang="uk-UA" sz="2400" dirty="0" err="1" smtClean="0">
                <a:solidFill>
                  <a:schemeClr val="bg1"/>
                </a:solidFill>
                <a:effectLst/>
              </a:rPr>
              <a:t>Ванюк</a:t>
            </a:r>
            <a:r>
              <a:rPr lang="uk-UA" sz="2400" dirty="0" smtClean="0">
                <a:solidFill>
                  <a:schemeClr val="bg1"/>
                </a:solidFill>
                <a:effectLst/>
              </a:rPr>
              <a:t> Д.В.</a:t>
            </a:r>
            <a:endParaRPr lang="ru-RU" sz="2400" dirty="0">
              <a:solidFill>
                <a:schemeClr val="bg1"/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656260"/>
            <a:ext cx="1201316" cy="120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79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5508104" cy="5256584"/>
          </a:xfrm>
        </p:spPr>
        <p:txBody>
          <a:bodyPr>
            <a:normAutofit/>
          </a:bodyPr>
          <a:lstStyle/>
          <a:p>
            <a:pPr marL="137160" indent="0" algn="just">
              <a:lnSpc>
                <a:spcPct val="150000"/>
              </a:lnSpc>
              <a:buNone/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Швидкість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польоту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при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подачі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кращих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може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досягати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130 км / год. Рекорд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відвідуваності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волейбольного матчу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було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встановлено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19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липня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1983. За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товариською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грою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збірних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Бразилії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і СРСР на знаменитому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футбольному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стадіоні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«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Маракана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»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спостерігали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96 500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глядачів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Першими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подавати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стрибку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почали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бразильські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волейболісти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початку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80-х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років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що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дозволило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їм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завоювати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срібло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Олімпіаді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1984 року.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latin typeface="Bahnschrift SemiBold" pitchFamily="34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1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Bahnschrift Condensed" pitchFamily="34" charset="0"/>
                <a:cs typeface="Times New Roman" pitchFamily="18" charset="0"/>
              </a:rPr>
              <a:t>Цікаві факти про волейбол</a:t>
            </a:r>
            <a:endParaRPr lang="ru-RU" b="1" cap="all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  <a:latin typeface="Bahnschrift Condensed" pitchFamily="34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640745"/>
            <a:ext cx="3634377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039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709160"/>
          </a:xfrm>
        </p:spPr>
        <p:txBody>
          <a:bodyPr>
            <a:normAutofit fontScale="92500"/>
          </a:bodyPr>
          <a:lstStyle/>
          <a:p>
            <a:pPr marL="137160" indent="0" algn="just">
              <a:lnSpc>
                <a:spcPct val="150000"/>
              </a:lnSpc>
              <a:buNone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Волейбол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-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вид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спорту,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командна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спортивна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процесі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якої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дві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команди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змагаються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спеціальному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майданчику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розділеного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сіткою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прагнучи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направити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сторону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суперника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так,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щоб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він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приземлився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супротивника (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добити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підлоги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) 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або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гравець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команди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що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захищається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допустив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помилку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При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цьому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для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організації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атаки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гравцям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однієї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команди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дозволяється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не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більше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трьох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торкань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підряд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(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додаток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торкання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блоці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).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Центральний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орган волейболу як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міжнародного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виду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спорту,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що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визначає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правила </a:t>
            </a:r>
            <a:r>
              <a:rPr lang="pl-PL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FIVB (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англ.) -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Міжнародна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федерація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волейболу.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Волейбол -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олімпійський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вид спорту з 1964 року.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8640"/>
            <a:ext cx="3384376" cy="1883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1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Bahnschrift Condensed" pitchFamily="34" charset="0"/>
                <a:cs typeface="Times New Roman" pitchFamily="18" charset="0"/>
              </a:rPr>
              <a:t>ЗАГАЛЬНІ ВІДОМОСТІ</a:t>
            </a:r>
            <a:endParaRPr lang="ru-RU" b="1" cap="all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  <a:latin typeface="Bahnschrift Condensed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47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445624" cy="4709160"/>
          </a:xfrm>
        </p:spPr>
        <p:txBody>
          <a:bodyPr>
            <a:normAutofit fontScale="92500"/>
          </a:bodyPr>
          <a:lstStyle/>
          <a:p>
            <a:pPr marL="137160" indent="0" algn="just">
              <a:lnSpc>
                <a:spcPct val="150000"/>
              </a:lnSpc>
              <a:buNone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Волейбол -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неконтактний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комбінаційний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вид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спорту,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де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кожен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гравець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має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строгу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спеціалізацію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Найважливішими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якостями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для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у волейбол є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стрибучість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для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можливості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високо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піднятися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над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сіткою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реакція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координація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фізична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сила для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ефективного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виконання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атакуючих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ударів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Для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любителів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волейболу -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поширена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розвага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і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спосіб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відпочинку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завдяки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простоті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правил і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доступності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інвентарю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Існують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численні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варіанти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волейболу,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які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відгалузилися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від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основного виду -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пляжний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волейбол (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олімпійський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вид з 1996 року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),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міні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-волейбол, пионербол,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парковий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волейбол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(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затверджений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конгресом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pl-PL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FIVB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листопаді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1998 року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Токіо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1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Bahnschrift Condensed" pitchFamily="34" charset="0"/>
                <a:cs typeface="Times New Roman" pitchFamily="18" charset="0"/>
              </a:rPr>
              <a:t>ЗАГАЛЬНІ ВІДОМОСТІ</a:t>
            </a:r>
            <a:endParaRPr lang="ru-RU" b="1" cap="all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  <a:latin typeface="Bahnschrift Condensed" pitchFamily="34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8639"/>
            <a:ext cx="3600400" cy="1760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8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6192688" cy="5805264"/>
          </a:xfrm>
        </p:spPr>
        <p:txBody>
          <a:bodyPr>
            <a:normAutofit fontScale="77500" lnSpcReduction="20000"/>
          </a:bodyPr>
          <a:lstStyle/>
          <a:p>
            <a:pPr marL="137160" indent="0" algn="just">
              <a:lnSpc>
                <a:spcPct val="150000"/>
              </a:lnSpc>
              <a:buNone/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Винахідником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волейболу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вважається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Вільям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Дж.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Морган,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викладач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фізичного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виховання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коледжу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Асоціації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молодих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християн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місті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Холіок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(штат Массачусетс, США ). 9 лютого 1895 в спортивному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залі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він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підвісив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тенісну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сітку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висоті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197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см,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і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його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учні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число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яких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не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обмежувалося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стали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перекидати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через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неї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баскетбольний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м’яч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Морган назвав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нову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мінтонет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».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Роком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пізніше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демонструвалася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конференції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коледжів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асоціації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молодих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християн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Спрінгфілді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і за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пропозицією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професора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Альфреда Т.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Хальстеда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отримала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нову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назву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-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«волейбол».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 1916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році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були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опубліковані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перші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правила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волейболу.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Основні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правила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сформувалися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1915- 1925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рр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країнах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Америки, Африки,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Європи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практикувався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волейбол 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шістьма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гравцями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майданчику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Азії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- 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дев'ятьма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або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дванадцятьма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гравцями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11х22 м без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зміни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позицій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гравцями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під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час матчу.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1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Bahnschrift Condensed" pitchFamily="34" charset="0"/>
                <a:cs typeface="Times New Roman" pitchFamily="18" charset="0"/>
              </a:rPr>
              <a:t>Історія волейболу</a:t>
            </a:r>
            <a:endParaRPr lang="ru-RU" b="1" cap="all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  <a:latin typeface="Bahnschrift Condensed" pitchFamily="34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209" y="1628800"/>
            <a:ext cx="2703300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841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28800"/>
            <a:ext cx="8964488" cy="5400600"/>
          </a:xfrm>
        </p:spPr>
        <p:txBody>
          <a:bodyPr>
            <a:normAutofit fontScale="77500" lnSpcReduction="20000"/>
          </a:bodyPr>
          <a:lstStyle/>
          <a:p>
            <a:pPr marL="137160" indent="0" algn="just">
              <a:lnSpc>
                <a:spcPct val="150000"/>
              </a:lnSpc>
              <a:buNone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 1922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році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проведені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перші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загальнонаціональні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змагання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-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Брукліні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відбувся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чемпіонат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pl-PL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YMCA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участю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23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чоловічих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команд. У тому ж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році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була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утворена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федерація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баскетболу і волейболу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Чехословаччини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- перша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світі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спортивна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організація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 волейболу.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другій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половині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1920 -х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років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виникли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національні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федерації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Болгарії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СРСР,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США та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Японії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У той же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період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формуються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головні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технічні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прийоми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-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подача,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передачі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атакуючий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удар і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блок.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їх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основі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виникає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тактика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командних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дій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 1930-і роки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з'явилися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груповий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блок і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страховка,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варіювалися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атакуючі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і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обманні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удари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У 1936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році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конгресі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міжнародної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федерації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 гандболу,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що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проводився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Стокгольмі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делегація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Польщі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виступила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ініціативою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організувати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технічний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комітет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 волейболу як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частину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федерації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 гандболу.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Була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утворена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комісія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якої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увійшли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13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країн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Європи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5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країн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Америки і 4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країни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Азії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Членами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цієї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комісії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якості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основних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були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прийняті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американські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правила 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незначними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змінами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: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виміри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проводилися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метричних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пропорціях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можна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було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торкатися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всім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тілом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вище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пояса,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після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торкання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блоці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було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заборонено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повторне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торкання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підряд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висота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сітки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для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жінок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- 224 см , зона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подачі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була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строго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обмежена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0633"/>
            <a:ext cx="3963144" cy="1925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7228"/>
            <a:ext cx="8229600" cy="1492012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Bahnschrift Condensed" pitchFamily="34" charset="0"/>
                <a:cs typeface="Times New Roman" pitchFamily="18" charset="0"/>
              </a:rPr>
              <a:t>Історія волейболу</a:t>
            </a:r>
            <a:endParaRPr lang="ru-RU" b="1" cap="all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  <a:latin typeface="Bahnschrift Condensed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2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08018"/>
            <a:ext cx="9144000" cy="4680520"/>
          </a:xfrm>
        </p:spPr>
        <p:txBody>
          <a:bodyPr>
            <a:normAutofit/>
          </a:bodyPr>
          <a:lstStyle/>
          <a:p>
            <a:pPr marL="137160" indent="0" algn="just">
              <a:lnSpc>
                <a:spcPct val="150000"/>
              </a:lnSpc>
              <a:buNone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 2006 року </a:t>
            </a:r>
            <a:r>
              <a:rPr lang="pl-PL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FIVB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об'єднує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22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2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національних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федерацій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волейболу, волейбол є одним 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найпопулярніших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видів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спорту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Землі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r>
              <a:rPr lang="uk-U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резидентом </a:t>
            </a:r>
            <a:r>
              <a:rPr lang="pl-PL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FIVB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був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обраний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бразилець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Арі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Ґраса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Фільо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Найбільш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розвинений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волейбол як вид спорту в таких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країнах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як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Росія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Бразилія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Китай,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Італія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США,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Японія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Польща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Чинними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чемпіонами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світу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серед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чоловіків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жінок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є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збірні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Польщі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(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2018).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latin typeface="Bahnschrift SemiBold" pitchFamily="34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1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Bahnschrift Condensed" pitchFamily="34" charset="0"/>
                <a:cs typeface="Times New Roman" pitchFamily="18" charset="0"/>
              </a:rPr>
              <a:t>Сьогодення волейболу</a:t>
            </a:r>
            <a:endParaRPr lang="ru-RU" b="1" cap="all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  <a:latin typeface="Bahnschrift Condensed" pitchFamily="34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632" y="972747"/>
            <a:ext cx="3996832" cy="2168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32817"/>
            <a:ext cx="3696484" cy="2108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824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3416607"/>
          </a:xfrm>
        </p:spPr>
        <p:txBody>
          <a:bodyPr>
            <a:normAutofit fontScale="77500" lnSpcReduction="20000"/>
          </a:bodyPr>
          <a:lstStyle/>
          <a:p>
            <a:pPr marL="137160" indent="0" algn="just">
              <a:lnSpc>
                <a:spcPct val="150000"/>
              </a:lnSpc>
              <a:buNone/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ведеться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прямокутному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розміром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18х9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метрів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розділений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посередині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сіткою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ведеться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сферичним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м'ячем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колом 65—67 см вагою 260—280 г.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Кожна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двох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команд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складається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максимум з 12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а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полі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одночасно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знаходяться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6. Мета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— ударом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добити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ігрової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поверхні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половини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супротивника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або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примусити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його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помилитися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починається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введенням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допомогою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подачі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Після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введення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подачею і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успішного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розіграшу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подача переходить до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тієї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команди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яка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виграла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очко.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кількістю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умовно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розділений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 6 зон.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Після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кожного переходу права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подачі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від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однієї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команди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іншої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результаті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розіграшу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очка,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переміщаються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наступну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зону за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годинниковою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стрілкою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99392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Bahnschrift Condensed" pitchFamily="34" charset="0"/>
                <a:cs typeface="Times New Roman" pitchFamily="18" charset="0"/>
              </a:rPr>
              <a:t>Правила волейболу</a:t>
            </a:r>
            <a:endParaRPr lang="ru-RU" b="1" cap="all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  <a:latin typeface="Bahnschrift Condensed" pitchFamily="34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3" b="6622"/>
          <a:stretch/>
        </p:blipFill>
        <p:spPr>
          <a:xfrm>
            <a:off x="1547664" y="4005064"/>
            <a:ext cx="6120680" cy="2736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047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496944" cy="4608512"/>
          </a:xfrm>
        </p:spPr>
        <p:txBody>
          <a:bodyPr>
            <a:normAutofit fontScale="92500" lnSpcReduction="10000"/>
          </a:bodyPr>
          <a:lstStyle/>
          <a:p>
            <a:pPr marL="137160" indent="0" algn="just">
              <a:lnSpc>
                <a:spcPct val="150000"/>
              </a:lnSpc>
              <a:buNone/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Волейбольна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партія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не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обмежена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часі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і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триває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до 25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очок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При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цьому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якщо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перевага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над супротивником не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досягла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2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очок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партія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триватиме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до тих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пір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поки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це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не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відбудеться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Матч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триває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до того , як одна з команд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виграє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три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партії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партії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( тай- брейк )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рахунок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ведеться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до 15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очок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кожній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партії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тренер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кожної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 команд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може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попросити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два тайм-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аути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по 30 секунд.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Додатково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в перших 4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партіях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призначаються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технічні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тайм-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аути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після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досягнення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однієї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 команд 8 і 16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очок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(по 60 секунд).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Після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закінчення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перших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чотирьох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партій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, 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також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при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досягненні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однієї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 команд 8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очок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п'ятій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партії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команди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міняються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сторонами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кожній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партії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тренер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має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право провести не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більше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6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замін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польових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(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окрім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ліберо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).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latin typeface="Bahnschrift SemiBold" pitchFamily="34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1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Bahnschrift Condensed" pitchFamily="34" charset="0"/>
                <a:cs typeface="Times New Roman" pitchFamily="18" charset="0"/>
              </a:rPr>
              <a:t>Регламент волейболу</a:t>
            </a:r>
            <a:endParaRPr lang="ru-RU" b="1" cap="all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  <a:latin typeface="Bahnschrift Condensed" pitchFamily="34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0648"/>
            <a:ext cx="3744416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7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3" y="3645024"/>
            <a:ext cx="3688865" cy="2028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568952" cy="5544616"/>
          </a:xfrm>
        </p:spPr>
        <p:txBody>
          <a:bodyPr>
            <a:normAutofit fontScale="70000" lnSpcReduction="20000"/>
          </a:bodyPr>
          <a:lstStyle/>
          <a:p>
            <a:pPr marL="480060" indent="-34290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При</a:t>
            </a:r>
            <a:r>
              <a:rPr lang="ru-RU" sz="2000" b="1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подачі</a:t>
            </a:r>
            <a:r>
              <a:rPr lang="ru-RU" sz="2000" b="1" i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:</a:t>
            </a:r>
            <a:r>
              <a:rPr 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</a:p>
          <a:p>
            <a:pPr marL="812800" indent="-188913" algn="just">
              <a:lnSpc>
                <a:spcPct val="150000"/>
              </a:lnSpc>
              <a:buFontTx/>
              <a:buChar char="-"/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равець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заступив ногою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простір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майданчика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;</a:t>
            </a:r>
          </a:p>
          <a:p>
            <a:pPr marL="812800" indent="-188913" algn="just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гравець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підкинув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і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зловив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;</a:t>
            </a:r>
          </a:p>
          <a:p>
            <a:pPr marL="812800" indent="-188913" algn="just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після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закінчення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8 секунд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після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свистка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судді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передається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команді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суперників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latin typeface="Bahnschrift SemiBold" pitchFamily="34" charset="0"/>
              <a:cs typeface="Times New Roman" pitchFamily="18" charset="0"/>
            </a:endParaRPr>
          </a:p>
          <a:p>
            <a:pPr marL="480060" indent="-34290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При </a:t>
            </a:r>
            <a:r>
              <a:rPr lang="ru-RU" sz="20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розіграші</a:t>
            </a:r>
            <a:r>
              <a:rPr lang="ru-RU" sz="20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: </a:t>
            </a:r>
            <a:r>
              <a:rPr lang="ru-RU" sz="2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 </a:t>
            </a:r>
          </a:p>
          <a:p>
            <a:pPr marL="812800" indent="-188913" algn="just">
              <a:lnSpc>
                <a:spcPct val="150000"/>
              </a:lnSpc>
              <a:buFontTx/>
              <a:buChar char="-"/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роблено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більше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трьох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торкань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до м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’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яча</a:t>
            </a:r>
            <a:r>
              <a:rPr lang="uk-U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;</a:t>
            </a:r>
          </a:p>
          <a:p>
            <a:pPr marL="812800" indent="-188913" algn="just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дотик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сітки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гравцем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що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виконує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активну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ігрову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дію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;</a:t>
            </a:r>
          </a:p>
          <a:p>
            <a:pPr marL="812800" indent="-188913" algn="just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заступ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гравцем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задньої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лінії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триметрової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лінії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при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атаці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latin typeface="Bahnschrift SemiBold" pitchFamily="34" charset="0"/>
              <a:cs typeface="Times New Roman" pitchFamily="18" charset="0"/>
            </a:endParaRPr>
          </a:p>
          <a:p>
            <a:pPr marL="480060" indent="-34290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Помилка</a:t>
            </a:r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на </a:t>
            </a:r>
            <a:r>
              <a:rPr lang="ru-RU" sz="20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прийомі</a:t>
            </a:r>
            <a:r>
              <a:rPr lang="ru-RU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: </a:t>
            </a:r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 </a:t>
            </a:r>
          </a:p>
          <a:p>
            <a:pPr marL="812800" indent="-188913" algn="just">
              <a:lnSpc>
                <a:spcPct val="150000"/>
              </a:lnSpc>
              <a:buFontTx/>
              <a:buChar char="-"/>
            </a:pP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подвійне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торкання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або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затримка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м'яча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;</a:t>
            </a:r>
          </a:p>
          <a:p>
            <a:pPr marL="812800" indent="-188913" algn="just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дотик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антени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м'ячем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при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ударі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 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latin typeface="Bahnschrift SemiBold" pitchFamily="34" charset="0"/>
              <a:cs typeface="Times New Roman" pitchFamily="18" charset="0"/>
            </a:endParaRPr>
          </a:p>
          <a:p>
            <a:pPr marL="480060" indent="-34290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Регламент</a:t>
            </a:r>
            <a:r>
              <a:rPr lang="ru-RU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/>
                <a:latin typeface="Bahnschrift SemiBold" pitchFamily="34" charset="0"/>
                <a:cs typeface="Times New Roman" pitchFamily="18" charset="0"/>
              </a:rPr>
              <a:t>: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</a:p>
          <a:p>
            <a:pPr marL="812800" indent="-188913" algn="just">
              <a:lnSpc>
                <a:spcPct val="150000"/>
              </a:lnSpc>
              <a:buFontTx/>
              <a:buChar char="-"/>
            </a:pP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орушення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розстановки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;</a:t>
            </a:r>
          </a:p>
          <a:p>
            <a:pPr marL="812800" indent="-188913" algn="just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неспортивну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поведінку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одного 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гравців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або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тренера;</a:t>
            </a:r>
          </a:p>
          <a:p>
            <a:pPr marL="812800" indent="-188913" algn="just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заступ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бік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противника. </a:t>
            </a:r>
          </a:p>
          <a:p>
            <a:pPr marL="480060" indent="-34290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Дотик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сітки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latin typeface="Bahnschrift SemiBold" pitchFamily="34" charset="0"/>
                <a:cs typeface="Times New Roman" pitchFamily="18" charset="0"/>
              </a:rPr>
              <a:t>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latin typeface="Bahnschrift SemiBold" pitchFamily="34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63363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b="1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Bahnschrift Condensed" pitchFamily="34" charset="0"/>
                <a:cs typeface="Times New Roman" pitchFamily="18" charset="0"/>
              </a:rPr>
              <a:t>Порушення правил у волейболі</a:t>
            </a:r>
            <a:endParaRPr lang="ru-RU" b="1" cap="all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  <a:latin typeface="Bahnschrift Condensed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6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167</TotalTime>
  <Words>1082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ЗАПОРІЗЬКИЙ НАЦІОНАЛЬНИЙ УНІВЕРСИТЕТ Кафедра фізичного виховання</vt:lpstr>
      <vt:lpstr>ЗАГАЛЬНІ ВІДОМОСТІ</vt:lpstr>
      <vt:lpstr>ЗАГАЛЬНІ ВІДОМОСТІ</vt:lpstr>
      <vt:lpstr>Історія волейболу</vt:lpstr>
      <vt:lpstr>Історія волейболу</vt:lpstr>
      <vt:lpstr>Сьогодення волейболу</vt:lpstr>
      <vt:lpstr>Правила волейболу</vt:lpstr>
      <vt:lpstr>Регламент волейболу</vt:lpstr>
      <vt:lpstr>Порушення правил у волейболі</vt:lpstr>
      <vt:lpstr>Цікаві факти про волейбол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ЗАПОРІЗЬКИЙ НАЦІОНАЛЬНИЙ УНІВЕРСИТЕТ Кафедра фізичного виховання</dc:title>
  <dc:creator>Администратор</dc:creator>
  <cp:lastModifiedBy>Admin</cp:lastModifiedBy>
  <cp:revision>18</cp:revision>
  <dcterms:created xsi:type="dcterms:W3CDTF">2021-01-29T20:22:03Z</dcterms:created>
  <dcterms:modified xsi:type="dcterms:W3CDTF">2021-01-31T14:28:35Z</dcterms:modified>
</cp:coreProperties>
</file>