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1" r:id="rId16"/>
    <p:sldId id="270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11.01.2021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11.01.2021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2030" y="571480"/>
            <a:ext cx="8229600" cy="2628920"/>
          </a:xfrm>
        </p:spPr>
        <p:txBody>
          <a:bodyPr>
            <a:normAutofit fontScale="90000"/>
          </a:bodyPr>
          <a:lstStyle/>
          <a:p>
            <a:pPr algn="r"/>
            <a:r>
              <a:rPr lang="uk-UA" sz="4000" cap="none" dirty="0" smtClean="0">
                <a:solidFill>
                  <a:srgbClr val="002060"/>
                </a:solidFill>
              </a:rPr>
              <a:t>Тема 1: </a:t>
            </a:r>
            <a:r>
              <a:rPr lang="ru-RU" sz="4000" dirty="0" smtClean="0">
                <a:solidFill>
                  <a:srgbClr val="FF0000"/>
                </a:solidFill>
              </a:rPr>
              <a:t/>
            </a:r>
            <a:br>
              <a:rPr lang="ru-RU" sz="4000" dirty="0" smtClean="0">
                <a:solidFill>
                  <a:srgbClr val="FF0000"/>
                </a:solidFill>
              </a:rPr>
            </a:br>
            <a:r>
              <a:rPr lang="uk-UA" sz="4400" dirty="0" smtClean="0">
                <a:solidFill>
                  <a:srgbClr val="FF0000"/>
                </a:solidFill>
              </a:rPr>
              <a:t>Поняття, суть і завдання комерційної діяльності підприємств</a:t>
            </a:r>
            <a:r>
              <a:rPr lang="ru-RU" sz="4400" dirty="0" smtClean="0"/>
              <a:t/>
            </a:r>
            <a:br>
              <a:rPr lang="ru-RU" sz="4400" dirty="0" smtClean="0"/>
            </a:br>
            <a:endParaRPr lang="ru-RU" sz="4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14348" y="3143248"/>
            <a:ext cx="7929618" cy="2967046"/>
          </a:xfrm>
        </p:spPr>
        <p:txBody>
          <a:bodyPr>
            <a:normAutofit/>
          </a:bodyPr>
          <a:lstStyle/>
          <a:p>
            <a:pPr marL="514350" lvl="0" indent="-514350" algn="just">
              <a:spcBef>
                <a:spcPts val="0"/>
              </a:spcBef>
              <a:buClrTx/>
              <a:buSzPct val="100000"/>
              <a:buFont typeface="+mj-lt"/>
              <a:buAutoNum type="arabicPeriod"/>
            </a:pPr>
            <a:r>
              <a:rPr lang="uk-UA" dirty="0" smtClean="0">
                <a:solidFill>
                  <a:schemeClr val="bg1"/>
                </a:solidFill>
              </a:rPr>
              <a:t>Поняття про комерційний процес і комерційну діяльність</a:t>
            </a:r>
            <a:endParaRPr lang="ru-RU" dirty="0" smtClean="0">
              <a:solidFill>
                <a:schemeClr val="bg1"/>
              </a:solidFill>
            </a:endParaRPr>
          </a:p>
          <a:p>
            <a:pPr marL="514350" lvl="0" indent="-514350" algn="just">
              <a:spcBef>
                <a:spcPts val="0"/>
              </a:spcBef>
              <a:buClrTx/>
              <a:buSzPct val="100000"/>
              <a:buFont typeface="+mj-lt"/>
              <a:buAutoNum type="arabicPeriod"/>
            </a:pPr>
            <a:r>
              <a:rPr lang="uk-UA" dirty="0" smtClean="0">
                <a:solidFill>
                  <a:schemeClr val="bg1"/>
                </a:solidFill>
              </a:rPr>
              <a:t>Елементи комерційної діяльності</a:t>
            </a:r>
            <a:endParaRPr lang="ru-RU" dirty="0" smtClean="0">
              <a:solidFill>
                <a:schemeClr val="bg1"/>
              </a:solidFill>
            </a:endParaRPr>
          </a:p>
          <a:p>
            <a:pPr marL="514350" lvl="0" indent="-514350" algn="just">
              <a:spcBef>
                <a:spcPts val="0"/>
              </a:spcBef>
              <a:buClrTx/>
              <a:buSzPct val="100000"/>
              <a:buFont typeface="+mj-lt"/>
              <a:buAutoNum type="arabicPeriod"/>
            </a:pPr>
            <a:r>
              <a:rPr lang="uk-UA" dirty="0" smtClean="0">
                <a:solidFill>
                  <a:schemeClr val="bg1"/>
                </a:solidFill>
              </a:rPr>
              <a:t>Принципи і чинники розвитку комерційної діяльності</a:t>
            </a:r>
          </a:p>
          <a:p>
            <a:pPr marL="514350" lvl="0" indent="-514350" algn="just">
              <a:spcBef>
                <a:spcPts val="0"/>
              </a:spcBef>
              <a:buClrTx/>
              <a:buSzPct val="100000"/>
              <a:buFont typeface="+mj-lt"/>
              <a:buAutoNum type="arabicPeriod"/>
            </a:pPr>
            <a:r>
              <a:rPr lang="uk-UA" dirty="0" smtClean="0">
                <a:solidFill>
                  <a:schemeClr val="bg1"/>
                </a:solidFill>
              </a:rPr>
              <a:t>Суб'єкти та об'єкти комерційної діяльності</a:t>
            </a:r>
            <a:endParaRPr lang="ru-RU" dirty="0" smtClean="0">
              <a:solidFill>
                <a:schemeClr val="bg1"/>
              </a:solidFill>
            </a:endParaRPr>
          </a:p>
          <a:p>
            <a:pPr algn="just"/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530" name="Group 2"/>
          <p:cNvGrpSpPr>
            <a:grpSpLocks/>
          </p:cNvGrpSpPr>
          <p:nvPr/>
        </p:nvGrpSpPr>
        <p:grpSpPr bwMode="auto">
          <a:xfrm>
            <a:off x="428596" y="500042"/>
            <a:ext cx="8429684" cy="5929354"/>
            <a:chOff x="1320" y="7907"/>
            <a:chExt cx="10060" cy="6480"/>
          </a:xfrm>
        </p:grpSpPr>
        <p:sp>
          <p:nvSpPr>
            <p:cNvPr id="22531" name="AutoShape 3"/>
            <p:cNvSpPr>
              <a:spLocks noChangeArrowheads="1"/>
            </p:cNvSpPr>
            <p:nvPr/>
          </p:nvSpPr>
          <p:spPr bwMode="auto">
            <a:xfrm>
              <a:off x="1320" y="7907"/>
              <a:ext cx="3740" cy="6480"/>
            </a:xfrm>
            <a:prstGeom prst="roundRect">
              <a:avLst>
                <a:gd name="adj" fmla="val 16667"/>
              </a:avLst>
            </a:prstGeom>
            <a:solidFill>
              <a:srgbClr val="F79646"/>
            </a:solidFill>
            <a:ln w="38100">
              <a:solidFill>
                <a:srgbClr val="F2F2F2"/>
              </a:solidFill>
              <a:round/>
              <a:headEnd/>
              <a:tailEnd/>
            </a:ln>
            <a:effectLst>
              <a:outerShdw dist="28398" dir="3806097" algn="ctr" rotWithShape="0">
                <a:srgbClr val="974706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uk-UA" sz="2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</a:endParaRP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uk-UA" sz="2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</a:endParaRP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uk-UA" sz="2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</a:endParaRP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uk-UA" sz="2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</a:endParaRP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uk-UA" sz="2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</a:endParaRP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2000" b="1" i="0" u="none" strike="noStrike" cap="all" normalizeH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itchFamily="18" charset="0"/>
                </a:rPr>
                <a:t>внутрішні чинники 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2000" b="1" i="0" u="none" strike="noStrike" cap="all" normalizeH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itchFamily="18" charset="0"/>
                </a:rPr>
                <a:t>впливу 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2000" b="1" i="0" u="none" strike="noStrike" cap="all" normalizeH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itchFamily="18" charset="0"/>
                </a:rPr>
                <a:t>на 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2000" b="1" i="0" u="none" strike="noStrike" cap="all" normalizeH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itchFamily="18" charset="0"/>
                </a:rPr>
                <a:t>комерційну діяльність</a:t>
              </a:r>
              <a:endParaRPr kumimoji="0" lang="ru-RU" sz="2000" b="0" i="0" u="none" strike="noStrike" cap="all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2532" name="Text Box 4"/>
            <p:cNvSpPr txBox="1">
              <a:spLocks noChangeArrowheads="1"/>
            </p:cNvSpPr>
            <p:nvPr/>
          </p:nvSpPr>
          <p:spPr bwMode="auto">
            <a:xfrm>
              <a:off x="3800" y="8148"/>
              <a:ext cx="7580" cy="1292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D6E3BC"/>
                </a:gs>
              </a:gsLst>
              <a:lin ang="5400000" scaled="1"/>
            </a:gradFill>
            <a:ln w="12700">
              <a:solidFill>
                <a:srgbClr val="C2D69B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4E6128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uk-UA" sz="2000" b="1" i="0" u="none" strike="noStrike" cap="none" normalizeH="0" baseline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itchFamily="18" charset="0"/>
                </a:rPr>
                <a:t>Ступінь ефективності та адаптації до реальних умов форм і методів роботи з суб’єктами комерційних відносин і споживачами  </a:t>
              </a:r>
              <a:endParaRPr kumimoji="0" lang="ru-RU" sz="20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2533" name="Text Box 5"/>
            <p:cNvSpPr txBox="1">
              <a:spLocks noChangeArrowheads="1"/>
            </p:cNvSpPr>
            <p:nvPr/>
          </p:nvSpPr>
          <p:spPr bwMode="auto">
            <a:xfrm>
              <a:off x="3800" y="9560"/>
              <a:ext cx="7580" cy="580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D6E3BC"/>
                </a:gs>
              </a:gsLst>
              <a:lin ang="5400000" scaled="1"/>
            </a:gradFill>
            <a:ln w="12700">
              <a:solidFill>
                <a:srgbClr val="C2D69B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4E6128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uk-UA" sz="2000" b="1" i="0" u="none" strike="noStrike" cap="none" normalizeH="0" baseline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itchFamily="18" charset="0"/>
                </a:rPr>
                <a:t>Масштаби КД</a:t>
              </a:r>
              <a:endParaRPr kumimoji="0" lang="ru-RU" sz="20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2534" name="Text Box 6"/>
            <p:cNvSpPr txBox="1">
              <a:spLocks noChangeArrowheads="1"/>
            </p:cNvSpPr>
            <p:nvPr/>
          </p:nvSpPr>
          <p:spPr bwMode="auto">
            <a:xfrm>
              <a:off x="3800" y="10307"/>
              <a:ext cx="7580" cy="1013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D6E3BC"/>
                </a:gs>
              </a:gsLst>
              <a:lin ang="5400000" scaled="1"/>
            </a:gradFill>
            <a:ln w="12700">
              <a:solidFill>
                <a:srgbClr val="C2D69B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4E6128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uk-UA" sz="2000" b="1" i="0" u="none" strike="noStrike" cap="none" normalizeH="0" baseline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itchFamily="18" charset="0"/>
                </a:rPr>
                <a:t>Структура комерційного апарату, його кваліфікація, результативність роботи</a:t>
              </a:r>
              <a:endParaRPr kumimoji="0" lang="ru-RU" sz="20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2535" name="Text Box 7"/>
            <p:cNvSpPr txBox="1">
              <a:spLocks noChangeArrowheads="1"/>
            </p:cNvSpPr>
            <p:nvPr/>
          </p:nvSpPr>
          <p:spPr bwMode="auto">
            <a:xfrm>
              <a:off x="3800" y="11520"/>
              <a:ext cx="7580" cy="580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D6E3BC"/>
                </a:gs>
              </a:gsLst>
              <a:lin ang="5400000" scaled="1"/>
            </a:gradFill>
            <a:ln w="12700">
              <a:solidFill>
                <a:srgbClr val="C2D69B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4E6128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uk-UA" sz="2000" b="1" i="0" u="none" strike="noStrike" cap="none" normalizeH="0" baseline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itchFamily="18" charset="0"/>
                </a:rPr>
                <a:t>Ефективність комерційної стратегії</a:t>
              </a:r>
              <a:endParaRPr kumimoji="0" lang="ru-RU" sz="20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2536" name="Text Box 8"/>
            <p:cNvSpPr txBox="1">
              <a:spLocks noChangeArrowheads="1"/>
            </p:cNvSpPr>
            <p:nvPr/>
          </p:nvSpPr>
          <p:spPr bwMode="auto">
            <a:xfrm>
              <a:off x="3800" y="12340"/>
              <a:ext cx="7580" cy="580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D6E3BC"/>
                </a:gs>
              </a:gsLst>
              <a:lin ang="5400000" scaled="1"/>
            </a:gradFill>
            <a:ln w="12700">
              <a:solidFill>
                <a:srgbClr val="C2D69B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4E6128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uk-UA" sz="2000" b="1" i="0" u="none" strike="noStrike" cap="none" normalizeH="0" baseline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itchFamily="18" charset="0"/>
                </a:rPr>
                <a:t>Інноваційність комерційних рішень</a:t>
              </a:r>
              <a:endParaRPr kumimoji="0" lang="ru-RU" sz="20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2537" name="Text Box 9"/>
            <p:cNvSpPr txBox="1">
              <a:spLocks noChangeArrowheads="1"/>
            </p:cNvSpPr>
            <p:nvPr/>
          </p:nvSpPr>
          <p:spPr bwMode="auto">
            <a:xfrm>
              <a:off x="3800" y="13120"/>
              <a:ext cx="7580" cy="1040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D6E3BC"/>
                </a:gs>
              </a:gsLst>
              <a:lin ang="5400000" scaled="1"/>
            </a:gradFill>
            <a:ln w="12700">
              <a:solidFill>
                <a:srgbClr val="C2D69B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4E6128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uk-UA" sz="2000" b="1" i="0" u="none" strike="noStrike" cap="none" normalizeH="0" baseline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itchFamily="18" charset="0"/>
                </a:rPr>
                <a:t>Використання сучасних досягнень, передового досвіду при організації комерційної роботи</a:t>
              </a:r>
              <a:endParaRPr kumimoji="0" lang="ru-RU" sz="20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554" name="Group 2"/>
          <p:cNvGrpSpPr>
            <a:grpSpLocks/>
          </p:cNvGrpSpPr>
          <p:nvPr/>
        </p:nvGrpSpPr>
        <p:grpSpPr bwMode="auto">
          <a:xfrm>
            <a:off x="500034" y="357166"/>
            <a:ext cx="8215370" cy="6215106"/>
            <a:chOff x="1320" y="1700"/>
            <a:chExt cx="10300" cy="8355"/>
          </a:xfrm>
        </p:grpSpPr>
        <p:sp>
          <p:nvSpPr>
            <p:cNvPr id="23555" name="AutoShape 3"/>
            <p:cNvSpPr>
              <a:spLocks noChangeArrowheads="1"/>
            </p:cNvSpPr>
            <p:nvPr/>
          </p:nvSpPr>
          <p:spPr bwMode="auto">
            <a:xfrm>
              <a:off x="1320" y="1700"/>
              <a:ext cx="10300" cy="580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63500" cmpd="thickThin">
              <a:solidFill>
                <a:srgbClr val="C0504D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b="1" i="0" u="none" strike="noStrike" cap="all" normalizeH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itchFamily="18" charset="0"/>
                </a:rPr>
                <a:t>Етапи    комерційної  діяльності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uk-UA" b="1" i="0" u="none" strike="noStrike" cap="all" normalizeH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</a:endParaRP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b="0" i="0" u="none" strike="noStrike" cap="all" normalizeH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3556" name="Text Box 4"/>
            <p:cNvSpPr txBox="1">
              <a:spLocks noChangeArrowheads="1"/>
            </p:cNvSpPr>
            <p:nvPr/>
          </p:nvSpPr>
          <p:spPr bwMode="auto">
            <a:xfrm>
              <a:off x="2640" y="2546"/>
              <a:ext cx="8980" cy="514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E5B8B7"/>
                </a:gs>
              </a:gsLst>
              <a:lin ang="5400000" scaled="1"/>
            </a:gradFill>
            <a:ln w="12700">
              <a:solidFill>
                <a:srgbClr val="D99594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622423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b="0" i="0" u="none" strike="noStrike" cap="none" normalizeH="0" baseline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itchFamily="18" charset="0"/>
                </a:rPr>
                <a:t>Визначення об’єктів і суб’єктів КД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3557" name="Text Box 5"/>
            <p:cNvSpPr txBox="1">
              <a:spLocks noChangeArrowheads="1"/>
            </p:cNvSpPr>
            <p:nvPr/>
          </p:nvSpPr>
          <p:spPr bwMode="auto">
            <a:xfrm>
              <a:off x="2640" y="3237"/>
              <a:ext cx="8980" cy="803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E5B8B7"/>
                </a:gs>
              </a:gsLst>
              <a:lin ang="5400000" scaled="1"/>
            </a:gradFill>
            <a:ln w="12700">
              <a:solidFill>
                <a:srgbClr val="D99594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622423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b="0" i="0" u="none" strike="noStrike" cap="none" normalizeH="0" baseline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itchFamily="18" charset="0"/>
                </a:rPr>
                <a:t>Виявлення постачальників товарів і встановлення з ними господарських зв’язків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3558" name="Text Box 6"/>
            <p:cNvSpPr txBox="1">
              <a:spLocks noChangeArrowheads="1"/>
            </p:cNvSpPr>
            <p:nvPr/>
          </p:nvSpPr>
          <p:spPr bwMode="auto">
            <a:xfrm>
              <a:off x="2640" y="4245"/>
              <a:ext cx="8980" cy="575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E5B8B7"/>
                </a:gs>
              </a:gsLst>
              <a:lin ang="5400000" scaled="1"/>
            </a:gradFill>
            <a:ln w="12700">
              <a:solidFill>
                <a:srgbClr val="D99594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622423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b="0" i="0" u="none" strike="noStrike" cap="none" normalizeH="0" baseline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itchFamily="18" charset="0"/>
                </a:rPr>
                <a:t>Комерційна робота з організації оптових закупівель товарів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3559" name="Text Box 7"/>
            <p:cNvSpPr txBox="1">
              <a:spLocks noChangeArrowheads="1"/>
            </p:cNvSpPr>
            <p:nvPr/>
          </p:nvSpPr>
          <p:spPr bwMode="auto">
            <a:xfrm>
              <a:off x="2640" y="5000"/>
              <a:ext cx="8980" cy="840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E5B8B7"/>
                </a:gs>
              </a:gsLst>
              <a:lin ang="5400000" scaled="1"/>
            </a:gradFill>
            <a:ln w="12700">
              <a:solidFill>
                <a:srgbClr val="D99594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622423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b="0" i="0" u="none" strike="noStrike" cap="none" normalizeH="0" baseline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itchFamily="18" charset="0"/>
                </a:rPr>
                <a:t>Організація товаропросування, товаропостачання роздрібної торговельної мережі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3560" name="Text Box 8"/>
            <p:cNvSpPr txBox="1">
              <a:spLocks noChangeArrowheads="1"/>
            </p:cNvSpPr>
            <p:nvPr/>
          </p:nvSpPr>
          <p:spPr bwMode="auto">
            <a:xfrm>
              <a:off x="2640" y="6038"/>
              <a:ext cx="8980" cy="582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E5B8B7"/>
                </a:gs>
              </a:gsLst>
              <a:lin ang="5400000" scaled="1"/>
            </a:gradFill>
            <a:ln w="12700">
              <a:solidFill>
                <a:srgbClr val="D99594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622423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b="0" i="0" u="none" strike="noStrike" cap="none" normalizeH="0" baseline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itchFamily="18" charset="0"/>
                </a:rPr>
                <a:t>Формування асортименту товарів у каналах товаропросування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3561" name="Text Box 9"/>
            <p:cNvSpPr txBox="1">
              <a:spLocks noChangeArrowheads="1"/>
            </p:cNvSpPr>
            <p:nvPr/>
          </p:nvSpPr>
          <p:spPr bwMode="auto">
            <a:xfrm>
              <a:off x="2640" y="6840"/>
              <a:ext cx="8980" cy="520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E5B8B7"/>
                </a:gs>
              </a:gsLst>
              <a:lin ang="5400000" scaled="1"/>
            </a:gradFill>
            <a:ln w="12700">
              <a:solidFill>
                <a:srgbClr val="D99594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622423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b="0" i="0" u="none" strike="noStrike" cap="none" normalizeH="0" baseline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itchFamily="18" charset="0"/>
                </a:rPr>
                <a:t>Комерційна робота у процесі оптового та роздрібного продажу товарів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3562" name="Text Box 10"/>
            <p:cNvSpPr txBox="1">
              <a:spLocks noChangeArrowheads="1"/>
            </p:cNvSpPr>
            <p:nvPr/>
          </p:nvSpPr>
          <p:spPr bwMode="auto">
            <a:xfrm>
              <a:off x="2640" y="7620"/>
              <a:ext cx="8980" cy="840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E5B8B7"/>
                </a:gs>
              </a:gsLst>
              <a:lin ang="5400000" scaled="1"/>
            </a:gradFill>
            <a:ln w="12700">
              <a:solidFill>
                <a:srgbClr val="D99594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622423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b="0" i="0" u="none" strike="noStrike" cap="none" normalizeH="0" baseline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itchFamily="18" charset="0"/>
                </a:rPr>
                <a:t>Внутрішньофірмове планування організації комерційно-посередницької діяльності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3563" name="Text Box 11"/>
            <p:cNvSpPr txBox="1">
              <a:spLocks noChangeArrowheads="1"/>
            </p:cNvSpPr>
            <p:nvPr/>
          </p:nvSpPr>
          <p:spPr bwMode="auto">
            <a:xfrm>
              <a:off x="2640" y="8665"/>
              <a:ext cx="8980" cy="575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E5B8B7"/>
                </a:gs>
              </a:gsLst>
              <a:lin ang="5400000" scaled="1"/>
            </a:gradFill>
            <a:ln w="12700">
              <a:solidFill>
                <a:srgbClr val="D99594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622423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b="0" i="0" u="none" strike="noStrike" cap="none" normalizeH="0" baseline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itchFamily="18" charset="0"/>
                </a:rPr>
                <a:t>Визначення ефекту від комерційної діяльності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3564" name="Text Box 12"/>
            <p:cNvSpPr txBox="1">
              <a:spLocks noChangeArrowheads="1"/>
            </p:cNvSpPr>
            <p:nvPr/>
          </p:nvSpPr>
          <p:spPr bwMode="auto">
            <a:xfrm>
              <a:off x="2640" y="9480"/>
              <a:ext cx="8980" cy="575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E5B8B7"/>
                </a:gs>
              </a:gsLst>
              <a:lin ang="5400000" scaled="1"/>
            </a:gradFill>
            <a:ln w="12700">
              <a:solidFill>
                <a:srgbClr val="D99594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622423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b="0" i="0" u="none" strike="noStrike" cap="none" normalizeH="0" baseline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itchFamily="18" charset="0"/>
                </a:rPr>
                <a:t>Мінімізація комерційного ризику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uk-UA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</a:endParaRP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endParaRPr>
            </a:p>
          </p:txBody>
        </p:sp>
        <p:cxnSp>
          <p:nvCxnSpPr>
            <p:cNvPr id="23565" name="AutoShape 13"/>
            <p:cNvCxnSpPr>
              <a:cxnSpLocks noChangeShapeType="1"/>
            </p:cNvCxnSpPr>
            <p:nvPr/>
          </p:nvCxnSpPr>
          <p:spPr bwMode="auto">
            <a:xfrm>
              <a:off x="1720" y="2280"/>
              <a:ext cx="0" cy="7420"/>
            </a:xfrm>
            <a:prstGeom prst="straightConnector1">
              <a:avLst/>
            </a:prstGeom>
            <a:noFill/>
            <a:ln w="38100">
              <a:solidFill>
                <a:srgbClr val="C00000"/>
              </a:solidFill>
              <a:round/>
              <a:headEnd/>
              <a:tailEnd/>
            </a:ln>
            <a:effectLst/>
          </p:spPr>
        </p:cxnSp>
        <p:cxnSp>
          <p:nvCxnSpPr>
            <p:cNvPr id="23566" name="AutoShape 14"/>
            <p:cNvCxnSpPr>
              <a:cxnSpLocks noChangeShapeType="1"/>
            </p:cNvCxnSpPr>
            <p:nvPr/>
          </p:nvCxnSpPr>
          <p:spPr bwMode="auto">
            <a:xfrm>
              <a:off x="1720" y="2740"/>
              <a:ext cx="920" cy="0"/>
            </a:xfrm>
            <a:prstGeom prst="straightConnector1">
              <a:avLst/>
            </a:prstGeom>
            <a:noFill/>
            <a:ln w="38100">
              <a:solidFill>
                <a:srgbClr val="C00000"/>
              </a:solidFill>
              <a:round/>
              <a:headEnd/>
              <a:tailEnd/>
            </a:ln>
          </p:spPr>
        </p:cxnSp>
        <p:cxnSp>
          <p:nvCxnSpPr>
            <p:cNvPr id="23567" name="AutoShape 15"/>
            <p:cNvCxnSpPr>
              <a:cxnSpLocks noChangeShapeType="1"/>
            </p:cNvCxnSpPr>
            <p:nvPr/>
          </p:nvCxnSpPr>
          <p:spPr bwMode="auto">
            <a:xfrm>
              <a:off x="1720" y="3660"/>
              <a:ext cx="920" cy="0"/>
            </a:xfrm>
            <a:prstGeom prst="straightConnector1">
              <a:avLst/>
            </a:prstGeom>
            <a:noFill/>
            <a:ln w="38100">
              <a:solidFill>
                <a:srgbClr val="C00000"/>
              </a:solidFill>
              <a:round/>
              <a:headEnd/>
              <a:tailEnd/>
            </a:ln>
          </p:spPr>
        </p:cxnSp>
        <p:cxnSp>
          <p:nvCxnSpPr>
            <p:cNvPr id="23568" name="AutoShape 16"/>
            <p:cNvCxnSpPr>
              <a:cxnSpLocks noChangeShapeType="1"/>
            </p:cNvCxnSpPr>
            <p:nvPr/>
          </p:nvCxnSpPr>
          <p:spPr bwMode="auto">
            <a:xfrm>
              <a:off x="1720" y="4520"/>
              <a:ext cx="920" cy="0"/>
            </a:xfrm>
            <a:prstGeom prst="straightConnector1">
              <a:avLst/>
            </a:prstGeom>
            <a:noFill/>
            <a:ln w="38100">
              <a:solidFill>
                <a:srgbClr val="C00000"/>
              </a:solidFill>
              <a:round/>
              <a:headEnd/>
              <a:tailEnd/>
            </a:ln>
          </p:spPr>
        </p:cxnSp>
        <p:cxnSp>
          <p:nvCxnSpPr>
            <p:cNvPr id="23569" name="AutoShape 17"/>
            <p:cNvCxnSpPr>
              <a:cxnSpLocks noChangeShapeType="1"/>
            </p:cNvCxnSpPr>
            <p:nvPr/>
          </p:nvCxnSpPr>
          <p:spPr bwMode="auto">
            <a:xfrm>
              <a:off x="1720" y="5420"/>
              <a:ext cx="920" cy="0"/>
            </a:xfrm>
            <a:prstGeom prst="straightConnector1">
              <a:avLst/>
            </a:prstGeom>
            <a:noFill/>
            <a:ln w="38100">
              <a:solidFill>
                <a:srgbClr val="C00000"/>
              </a:solidFill>
              <a:round/>
              <a:headEnd/>
              <a:tailEnd/>
            </a:ln>
          </p:spPr>
        </p:cxnSp>
        <p:cxnSp>
          <p:nvCxnSpPr>
            <p:cNvPr id="23570" name="AutoShape 18"/>
            <p:cNvCxnSpPr>
              <a:cxnSpLocks noChangeShapeType="1"/>
            </p:cNvCxnSpPr>
            <p:nvPr/>
          </p:nvCxnSpPr>
          <p:spPr bwMode="auto">
            <a:xfrm>
              <a:off x="1720" y="9700"/>
              <a:ext cx="920" cy="0"/>
            </a:xfrm>
            <a:prstGeom prst="straightConnector1">
              <a:avLst/>
            </a:prstGeom>
            <a:noFill/>
            <a:ln w="38100">
              <a:solidFill>
                <a:srgbClr val="C00000"/>
              </a:solidFill>
              <a:round/>
              <a:headEnd/>
              <a:tailEnd/>
            </a:ln>
          </p:spPr>
        </p:cxnSp>
        <p:cxnSp>
          <p:nvCxnSpPr>
            <p:cNvPr id="23571" name="AutoShape 19"/>
            <p:cNvCxnSpPr>
              <a:cxnSpLocks noChangeShapeType="1"/>
            </p:cNvCxnSpPr>
            <p:nvPr/>
          </p:nvCxnSpPr>
          <p:spPr bwMode="auto">
            <a:xfrm>
              <a:off x="1720" y="8940"/>
              <a:ext cx="920" cy="0"/>
            </a:xfrm>
            <a:prstGeom prst="straightConnector1">
              <a:avLst/>
            </a:prstGeom>
            <a:noFill/>
            <a:ln w="38100">
              <a:solidFill>
                <a:srgbClr val="C00000"/>
              </a:solidFill>
              <a:round/>
              <a:headEnd/>
              <a:tailEnd/>
            </a:ln>
          </p:spPr>
        </p:cxnSp>
        <p:cxnSp>
          <p:nvCxnSpPr>
            <p:cNvPr id="23572" name="AutoShape 20"/>
            <p:cNvCxnSpPr>
              <a:cxnSpLocks noChangeShapeType="1"/>
            </p:cNvCxnSpPr>
            <p:nvPr/>
          </p:nvCxnSpPr>
          <p:spPr bwMode="auto">
            <a:xfrm>
              <a:off x="1720" y="8020"/>
              <a:ext cx="920" cy="0"/>
            </a:xfrm>
            <a:prstGeom prst="straightConnector1">
              <a:avLst/>
            </a:prstGeom>
            <a:noFill/>
            <a:ln w="38100">
              <a:solidFill>
                <a:srgbClr val="C00000"/>
              </a:solidFill>
              <a:round/>
              <a:headEnd/>
              <a:tailEnd/>
            </a:ln>
          </p:spPr>
        </p:cxnSp>
        <p:cxnSp>
          <p:nvCxnSpPr>
            <p:cNvPr id="23573" name="AutoShape 21"/>
            <p:cNvCxnSpPr>
              <a:cxnSpLocks noChangeShapeType="1"/>
            </p:cNvCxnSpPr>
            <p:nvPr/>
          </p:nvCxnSpPr>
          <p:spPr bwMode="auto">
            <a:xfrm>
              <a:off x="1720" y="7100"/>
              <a:ext cx="920" cy="0"/>
            </a:xfrm>
            <a:prstGeom prst="straightConnector1">
              <a:avLst/>
            </a:prstGeom>
            <a:noFill/>
            <a:ln w="38100">
              <a:solidFill>
                <a:srgbClr val="C00000"/>
              </a:solidFill>
              <a:round/>
              <a:headEnd/>
              <a:tailEnd/>
            </a:ln>
          </p:spPr>
        </p:cxnSp>
        <p:cxnSp>
          <p:nvCxnSpPr>
            <p:cNvPr id="23574" name="AutoShape 22"/>
            <p:cNvCxnSpPr>
              <a:cxnSpLocks noChangeShapeType="1"/>
            </p:cNvCxnSpPr>
            <p:nvPr/>
          </p:nvCxnSpPr>
          <p:spPr bwMode="auto">
            <a:xfrm>
              <a:off x="1720" y="6340"/>
              <a:ext cx="920" cy="0"/>
            </a:xfrm>
            <a:prstGeom prst="straightConnector1">
              <a:avLst/>
            </a:prstGeom>
            <a:noFill/>
            <a:ln w="38100">
              <a:solidFill>
                <a:srgbClr val="C00000"/>
              </a:solidFill>
              <a:round/>
              <a:headEnd/>
              <a:tailEnd/>
            </a:ln>
          </p:spPr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285728"/>
            <a:ext cx="828680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400" b="1" dirty="0" smtClean="0">
                <a:solidFill>
                  <a:srgbClr val="002060"/>
                </a:solidFill>
              </a:rPr>
              <a:t>Класифікація суб’єктів комерційної діяльності</a:t>
            </a:r>
            <a:endParaRPr lang="ru-RU" sz="2400" b="1" dirty="0">
              <a:solidFill>
                <a:srgbClr val="002060"/>
              </a:solidFill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357158" y="785801"/>
          <a:ext cx="8501122" cy="5903408"/>
        </p:xfrm>
        <a:graphic>
          <a:graphicData uri="http://schemas.openxmlformats.org/drawingml/2006/table">
            <a:tbl>
              <a:tblPr/>
              <a:tblGrid>
                <a:gridCol w="2928958"/>
                <a:gridCol w="5572164"/>
              </a:tblGrid>
              <a:tr h="500059">
                <a:tc>
                  <a:txBody>
                    <a:bodyPr/>
                    <a:lstStyle/>
                    <a:p>
                      <a:pPr indent="360000"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1933575" algn="l"/>
                        </a:tabLst>
                      </a:pPr>
                      <a:r>
                        <a:rPr lang="uk-UA" sz="1400" cap="none" baseline="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Класифікаційна </a:t>
                      </a:r>
                      <a:endParaRPr lang="uk-UA" sz="1400" cap="none" baseline="0" dirty="0" smtClean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indent="360000"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1933575" algn="l"/>
                        </a:tabLst>
                      </a:pPr>
                      <a:r>
                        <a:rPr lang="uk-UA" sz="1400" cap="none" baseline="0" dirty="0" smtClean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ознака</a:t>
                      </a:r>
                      <a:endParaRPr lang="ru-RU" sz="1400" cap="none" baseline="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070" marR="420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indent="360000"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1933575" algn="l"/>
                        </a:tabLst>
                      </a:pPr>
                      <a:r>
                        <a:rPr lang="uk-UA" sz="1400" cap="none" baseline="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Вид суб’єкта </a:t>
                      </a:r>
                      <a:endParaRPr lang="uk-UA" sz="1400" cap="none" baseline="0" dirty="0" smtClean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indent="360000"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1933575" algn="l"/>
                        </a:tabLst>
                      </a:pPr>
                      <a:r>
                        <a:rPr lang="uk-UA" sz="1400" cap="none" baseline="0" dirty="0" smtClean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комерційної </a:t>
                      </a:r>
                      <a:r>
                        <a:rPr lang="uk-UA" sz="1400" cap="none" baseline="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діяльності</a:t>
                      </a:r>
                      <a:endParaRPr lang="ru-RU" sz="1400" cap="none" baseline="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070" marR="420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212388">
                <a:tc rowSpan="2">
                  <a:txBody>
                    <a:bodyPr/>
                    <a:lstStyle/>
                    <a:p>
                      <a:pPr indent="360000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1933575" algn="l"/>
                        </a:tabLst>
                      </a:pPr>
                      <a:r>
                        <a:rPr lang="uk-UA" sz="1400" cap="none" baseline="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Статус суб’єкта </a:t>
                      </a:r>
                      <a:r>
                        <a:rPr lang="uk-UA" sz="1400" cap="none" baseline="0" dirty="0" smtClean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комерційної</a:t>
                      </a:r>
                    </a:p>
                    <a:p>
                      <a:pPr indent="360000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1933575" algn="l"/>
                        </a:tabLst>
                      </a:pPr>
                      <a:r>
                        <a:rPr lang="uk-UA" sz="1400" cap="none" baseline="0" dirty="0" smtClean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діяльності</a:t>
                      </a:r>
                      <a:endParaRPr lang="ru-RU" sz="1400" cap="none" baseline="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070" marR="420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indent="360000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1933575" algn="l"/>
                        </a:tabLst>
                      </a:pPr>
                      <a:r>
                        <a:rPr lang="uk-UA" sz="1400" cap="none" baseline="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Юридичні особи</a:t>
                      </a:r>
                      <a:endParaRPr lang="ru-RU" sz="1400" cap="none" baseline="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070" marR="420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21238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360000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1933575" algn="l"/>
                        </a:tabLst>
                      </a:pPr>
                      <a:r>
                        <a:rPr lang="uk-UA" sz="1400" cap="none" baseline="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Фізичні особи</a:t>
                      </a:r>
                      <a:endParaRPr lang="ru-RU" sz="1400" cap="none" baseline="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070" marR="420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212388">
                <a:tc rowSpan="7">
                  <a:txBody>
                    <a:bodyPr/>
                    <a:lstStyle/>
                    <a:p>
                      <a:pPr indent="360000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1933575" algn="l"/>
                        </a:tabLst>
                      </a:pPr>
                      <a:r>
                        <a:rPr lang="uk-UA" sz="1400" cap="none" baseline="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Форма власності</a:t>
                      </a:r>
                      <a:endParaRPr lang="ru-RU" sz="1400" cap="none" baseline="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070" marR="420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indent="360000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1933575" algn="l"/>
                        </a:tabLst>
                      </a:pPr>
                      <a:r>
                        <a:rPr lang="uk-UA" sz="1400" cap="none" baseline="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Приватне підприємство</a:t>
                      </a:r>
                      <a:endParaRPr lang="ru-RU" sz="1400" cap="none" baseline="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070" marR="420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21238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360000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1933575" algn="l"/>
                        </a:tabLst>
                      </a:pPr>
                      <a:r>
                        <a:rPr lang="uk-UA" sz="1400" cap="none" baseline="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Колективне підприємство</a:t>
                      </a:r>
                      <a:endParaRPr lang="ru-RU" sz="1400" cap="none" baseline="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070" marR="420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21238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360000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1933575" algn="l"/>
                        </a:tabLst>
                      </a:pPr>
                      <a:r>
                        <a:rPr lang="uk-UA" sz="1400" cap="none" baseline="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Комунальне підприємство</a:t>
                      </a:r>
                      <a:endParaRPr lang="ru-RU" sz="1400" cap="none" baseline="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070" marR="420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21238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360000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1933575" algn="l"/>
                        </a:tabLst>
                      </a:pPr>
                      <a:r>
                        <a:rPr lang="uk-UA" sz="1400" cap="none" baseline="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Державне підприємство</a:t>
                      </a:r>
                      <a:endParaRPr lang="ru-RU" sz="1400" cap="none" baseline="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070" marR="420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28270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360000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1933575" algn="l"/>
                        </a:tabLst>
                      </a:pPr>
                      <a:r>
                        <a:rPr lang="uk-UA" sz="1400" cap="none" baseline="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Підприємство, засноване на змішаній формі власності</a:t>
                      </a:r>
                      <a:endParaRPr lang="ru-RU" sz="1400" cap="none" baseline="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070" marR="420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21238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360000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1933575" algn="l"/>
                        </a:tabLst>
                      </a:pPr>
                      <a:r>
                        <a:rPr lang="uk-UA" sz="1400" cap="none" baseline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Підприємство з іноземними інвестиціями</a:t>
                      </a:r>
                      <a:endParaRPr lang="ru-RU" sz="1400" cap="none" baseline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070" marR="420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21238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360000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1933575" algn="l"/>
                        </a:tabLst>
                      </a:pPr>
                      <a:r>
                        <a:rPr lang="uk-UA" sz="1400" cap="none" baseline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Спільне підприємство</a:t>
                      </a:r>
                      <a:endParaRPr lang="ru-RU" sz="1400" cap="none" baseline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070" marR="420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212388">
                <a:tc rowSpan="2">
                  <a:txBody>
                    <a:bodyPr/>
                    <a:lstStyle/>
                    <a:p>
                      <a:pPr indent="360000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1933575" algn="l"/>
                        </a:tabLst>
                      </a:pPr>
                      <a:r>
                        <a:rPr lang="uk-UA" sz="1400" cap="none" baseline="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Спосіб утворення та </a:t>
                      </a:r>
                      <a:endParaRPr lang="uk-UA" sz="1400" cap="none" baseline="0" dirty="0" smtClean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indent="360000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1933575" algn="l"/>
                        </a:tabLst>
                      </a:pPr>
                      <a:r>
                        <a:rPr lang="uk-UA" sz="1400" cap="none" baseline="0" dirty="0" smtClean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формування </a:t>
                      </a:r>
                      <a:r>
                        <a:rPr lang="uk-UA" sz="1400" cap="none" baseline="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статутного фонду</a:t>
                      </a:r>
                      <a:endParaRPr lang="ru-RU" sz="1400" cap="none" baseline="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070" marR="420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indent="360000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1933575" algn="l"/>
                        </a:tabLst>
                      </a:pPr>
                      <a:r>
                        <a:rPr lang="uk-UA" sz="1400" cap="none" baseline="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Унітарне підприємство</a:t>
                      </a:r>
                      <a:endParaRPr lang="ru-RU" sz="1400" cap="none" baseline="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070" marR="420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21238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360000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1933575" algn="l"/>
                        </a:tabLst>
                      </a:pPr>
                      <a:r>
                        <a:rPr lang="uk-UA" sz="1400" cap="none" baseline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Корпоративне підприємство</a:t>
                      </a:r>
                      <a:endParaRPr lang="ru-RU" sz="1400" cap="none" baseline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070" marR="420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212388">
                <a:tc rowSpan="4">
                  <a:txBody>
                    <a:bodyPr/>
                    <a:lstStyle/>
                    <a:p>
                      <a:pPr indent="360000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1933575" algn="l"/>
                        </a:tabLst>
                      </a:pPr>
                      <a:r>
                        <a:rPr lang="uk-UA" sz="1400" cap="none" baseline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Розмір </a:t>
                      </a:r>
                      <a:endParaRPr lang="ru-RU" sz="1400" cap="none" baseline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070" marR="420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indent="360000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1933575" algn="l"/>
                        </a:tabLst>
                      </a:pPr>
                      <a:r>
                        <a:rPr lang="uk-UA" sz="1400" cap="none" baseline="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Велике підприємство</a:t>
                      </a:r>
                      <a:endParaRPr lang="ru-RU" sz="1400" cap="none" baseline="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070" marR="420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21238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360000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1933575" algn="l"/>
                        </a:tabLst>
                      </a:pPr>
                      <a:r>
                        <a:rPr lang="uk-UA" sz="1400" cap="none" baseline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Середнє підприємство</a:t>
                      </a:r>
                      <a:endParaRPr lang="ru-RU" sz="1400" cap="none" baseline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070" marR="420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21238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360000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1933575" algn="l"/>
                        </a:tabLst>
                      </a:pPr>
                      <a:r>
                        <a:rPr lang="uk-UA" sz="1400" cap="none" baseline="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Мале підприємство</a:t>
                      </a:r>
                      <a:endParaRPr lang="ru-RU" sz="1400" cap="none" baseline="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070" marR="420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21238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360000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1933575" algn="l"/>
                        </a:tabLst>
                      </a:pPr>
                      <a:r>
                        <a:rPr lang="uk-UA" sz="1400" cap="none" baseline="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Мікропідприємство</a:t>
                      </a:r>
                      <a:endParaRPr lang="ru-RU" sz="1400" cap="none" baseline="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070" marR="420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212388">
                <a:tc rowSpan="5">
                  <a:txBody>
                    <a:bodyPr/>
                    <a:lstStyle/>
                    <a:p>
                      <a:pPr indent="360000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1933575" algn="l"/>
                        </a:tabLst>
                      </a:pPr>
                      <a:r>
                        <a:rPr lang="uk-UA" sz="1400" cap="none" baseline="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Господарські товариства</a:t>
                      </a:r>
                      <a:endParaRPr lang="ru-RU" sz="1400" cap="none" baseline="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070" marR="420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indent="360000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1933575" algn="l"/>
                        </a:tabLst>
                      </a:pPr>
                      <a:r>
                        <a:rPr lang="uk-UA" sz="1400" cap="none" baseline="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Акціонерне</a:t>
                      </a:r>
                      <a:endParaRPr lang="ru-RU" sz="1400" cap="none" baseline="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070" marR="420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21238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360000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1933575" algn="l"/>
                        </a:tabLst>
                      </a:pPr>
                      <a:r>
                        <a:rPr lang="uk-UA" sz="1400" cap="none" baseline="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З додатковою відповідальністю</a:t>
                      </a:r>
                      <a:endParaRPr lang="ru-RU" sz="1400" cap="none" baseline="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070" marR="420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21238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360000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1933575" algn="l"/>
                        </a:tabLst>
                      </a:pPr>
                      <a:r>
                        <a:rPr lang="uk-UA" sz="1400" cap="none" baseline="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З обмеженою відповідальністю</a:t>
                      </a:r>
                      <a:endParaRPr lang="ru-RU" sz="1400" cap="none" baseline="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070" marR="420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21238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360000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1933575" algn="l"/>
                        </a:tabLst>
                      </a:pPr>
                      <a:r>
                        <a:rPr lang="uk-UA" sz="1400" cap="none" baseline="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Повне</a:t>
                      </a:r>
                      <a:endParaRPr lang="ru-RU" sz="1400" cap="none" baseline="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070" marR="420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21238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360000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1933575" algn="l"/>
                        </a:tabLst>
                      </a:pPr>
                      <a:r>
                        <a:rPr lang="uk-UA" sz="1400" cap="none" baseline="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Командитне</a:t>
                      </a:r>
                      <a:endParaRPr lang="ru-RU" sz="1400" cap="none" baseline="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070" marR="420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212388">
                <a:tc rowSpan="5">
                  <a:txBody>
                    <a:bodyPr/>
                    <a:lstStyle/>
                    <a:p>
                      <a:pPr indent="360000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1933575" algn="l"/>
                        </a:tabLst>
                      </a:pPr>
                      <a:r>
                        <a:rPr lang="uk-UA" sz="1400" cap="none" baseline="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Об’єднання підприємств</a:t>
                      </a:r>
                      <a:endParaRPr lang="ru-RU" sz="1400" cap="none" baseline="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070" marR="420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indent="360000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1933575" algn="l"/>
                        </a:tabLst>
                      </a:pPr>
                      <a:r>
                        <a:rPr lang="uk-UA" sz="1400" cap="none" baseline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Господарське об’єднання</a:t>
                      </a:r>
                      <a:endParaRPr lang="ru-RU" sz="1400" cap="none" baseline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070" marR="420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21238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360000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1933575" algn="l"/>
                        </a:tabLst>
                      </a:pPr>
                      <a:r>
                        <a:rPr lang="uk-UA" sz="1400" cap="none" baseline="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Асоціація</a:t>
                      </a:r>
                      <a:endParaRPr lang="ru-RU" sz="1400" cap="none" baseline="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070" marR="420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21238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360000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1933575" algn="l"/>
                        </a:tabLst>
                      </a:pPr>
                      <a:r>
                        <a:rPr lang="uk-UA" sz="1400" cap="none" baseline="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Корпорація</a:t>
                      </a:r>
                      <a:endParaRPr lang="ru-RU" sz="1400" cap="none" baseline="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070" marR="420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21238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360000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1933575" algn="l"/>
                        </a:tabLst>
                      </a:pPr>
                      <a:r>
                        <a:rPr lang="uk-UA" sz="1400" cap="none" baseline="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Консорціум </a:t>
                      </a:r>
                      <a:endParaRPr lang="ru-RU" sz="1400" cap="none" baseline="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070" marR="420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21238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360000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1933575" algn="l"/>
                        </a:tabLst>
                      </a:pPr>
                      <a:r>
                        <a:rPr lang="uk-UA" sz="1400" cap="none" baseline="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Концерн</a:t>
                      </a:r>
                      <a:endParaRPr lang="ru-RU" sz="1400" cap="none" baseline="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070" marR="420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357290" y="285728"/>
            <a:ext cx="673113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b="1" i="0" u="none" strike="noStrike" cap="none" normalizeH="0" baseline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  <a:t>Класифікація суб’єктів комерційної діяльності</a:t>
            </a:r>
            <a:endParaRPr kumimoji="0" lang="uk-UA" sz="2400" b="1" i="0" u="none" strike="noStrike" cap="none" normalizeH="0" baseline="0" smtClean="0">
              <a:ln>
                <a:noFill/>
              </a:ln>
              <a:solidFill>
                <a:srgbClr val="002060"/>
              </a:solidFill>
              <a:effectLst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85720" y="857232"/>
          <a:ext cx="8643998" cy="5672158"/>
        </p:xfrm>
        <a:graphic>
          <a:graphicData uri="http://schemas.openxmlformats.org/drawingml/2006/table">
            <a:tbl>
              <a:tblPr/>
              <a:tblGrid>
                <a:gridCol w="2585811"/>
                <a:gridCol w="6058187"/>
              </a:tblGrid>
              <a:tr h="16369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 b="1">
                          <a:solidFill>
                            <a:srgbClr val="00206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Ознаки </a:t>
                      </a:r>
                      <a:endParaRPr lang="ru-RU" sz="1800">
                        <a:solidFill>
                          <a:srgbClr val="00206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5752" marR="457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 b="1">
                          <a:solidFill>
                            <a:srgbClr val="00206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Види та типи суб’єктів </a:t>
                      </a:r>
                      <a:endParaRPr lang="ru-RU" sz="1800">
                        <a:solidFill>
                          <a:srgbClr val="00206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5752" marR="457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4012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solidFill>
                            <a:srgbClr val="00206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Юридичний </a:t>
                      </a:r>
                      <a:endParaRPr lang="uk-UA" sz="1800" dirty="0" smtClean="0">
                        <a:solidFill>
                          <a:srgbClr val="00206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 smtClean="0">
                          <a:solidFill>
                            <a:srgbClr val="00206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статус</a:t>
                      </a:r>
                      <a:endParaRPr lang="ru-RU" sz="1800" dirty="0">
                        <a:solidFill>
                          <a:srgbClr val="00206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5752" marR="457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solidFill>
                            <a:srgbClr val="00206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Юридична особа</a:t>
                      </a:r>
                      <a:endParaRPr lang="ru-RU" sz="1800" dirty="0">
                        <a:solidFill>
                          <a:srgbClr val="00206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solidFill>
                            <a:srgbClr val="00206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Неюридична особа</a:t>
                      </a:r>
                      <a:endParaRPr lang="ru-RU" sz="1800" dirty="0">
                        <a:solidFill>
                          <a:srgbClr val="00206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solidFill>
                            <a:srgbClr val="00206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Фізична-особа – підприємець</a:t>
                      </a:r>
                      <a:endParaRPr lang="ru-RU" sz="1800" dirty="0">
                        <a:solidFill>
                          <a:srgbClr val="00206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5752" marR="457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0013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solidFill>
                            <a:srgbClr val="00206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Організаційно-правова форма</a:t>
                      </a:r>
                      <a:endParaRPr lang="ru-RU" sz="1800">
                        <a:solidFill>
                          <a:srgbClr val="00206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5752" marR="457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solidFill>
                            <a:srgbClr val="00206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Порості: підприємства, товариства, кооперативи.</a:t>
                      </a:r>
                      <a:endParaRPr lang="ru-RU" sz="1800">
                        <a:solidFill>
                          <a:srgbClr val="00206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solidFill>
                            <a:srgbClr val="00206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Складні: асоціації, спілки, корпорації, холдинги, транснаціональні компанії</a:t>
                      </a:r>
                      <a:endParaRPr lang="ru-RU" sz="1800">
                        <a:solidFill>
                          <a:srgbClr val="00206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5752" marR="457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1438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solidFill>
                            <a:srgbClr val="00206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Форма </a:t>
                      </a:r>
                      <a:endParaRPr lang="uk-UA" sz="1800" dirty="0" smtClean="0">
                        <a:solidFill>
                          <a:srgbClr val="00206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 smtClean="0">
                          <a:solidFill>
                            <a:srgbClr val="00206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власності</a:t>
                      </a:r>
                      <a:endParaRPr lang="ru-RU" sz="1800" dirty="0">
                        <a:solidFill>
                          <a:srgbClr val="00206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5752" marR="457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solidFill>
                            <a:srgbClr val="00206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Державна, колективна, </a:t>
                      </a:r>
                      <a:endParaRPr lang="uk-UA" sz="1800" dirty="0" smtClean="0">
                        <a:solidFill>
                          <a:srgbClr val="00206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 smtClean="0">
                          <a:solidFill>
                            <a:srgbClr val="00206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приватна</a:t>
                      </a:r>
                      <a:r>
                        <a:rPr lang="uk-UA" sz="1800" dirty="0">
                          <a:solidFill>
                            <a:srgbClr val="00206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, змішана</a:t>
                      </a:r>
                      <a:endParaRPr lang="ru-RU" sz="1800" dirty="0">
                        <a:solidFill>
                          <a:srgbClr val="00206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5752" marR="457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1069">
                <a:tc row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uk-UA" sz="1800" dirty="0">
                        <a:solidFill>
                          <a:srgbClr val="00206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solidFill>
                            <a:srgbClr val="00206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Призначення </a:t>
                      </a:r>
                      <a:endParaRPr lang="uk-UA" sz="1800" dirty="0" smtClean="0">
                        <a:solidFill>
                          <a:srgbClr val="00206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 smtClean="0">
                          <a:solidFill>
                            <a:srgbClr val="00206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uk-UA" sz="1800" dirty="0">
                          <a:solidFill>
                            <a:srgbClr val="00206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функції)</a:t>
                      </a:r>
                      <a:endParaRPr lang="ru-RU" sz="1800" dirty="0">
                        <a:solidFill>
                          <a:srgbClr val="00206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5752" marR="457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solidFill>
                            <a:srgbClr val="00206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У сфері роздрібної торгівлі: магазини, аптеки, підприємства громадського харчування, побутового обслуговування населення</a:t>
                      </a:r>
                      <a:endParaRPr lang="ru-RU" sz="1800">
                        <a:solidFill>
                          <a:srgbClr val="00206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5752" marR="457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737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solidFill>
                            <a:srgbClr val="00206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У сфері оптової торгівлі: оптові бази, оптово-роздрібні підприємства, дистриб’ютори, оптові продовольчі ринки</a:t>
                      </a:r>
                      <a:endParaRPr lang="ru-RU" sz="1800">
                        <a:solidFill>
                          <a:srgbClr val="00206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5752" marR="457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106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solidFill>
                            <a:srgbClr val="00206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У сфері торговельного посередництва: біржі, аукціони, агентські фірми, консигнатори, брокерські контори, </a:t>
                      </a:r>
                      <a:r>
                        <a:rPr lang="uk-UA" sz="1800" dirty="0" err="1">
                          <a:solidFill>
                            <a:srgbClr val="00206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стопісти</a:t>
                      </a:r>
                      <a:r>
                        <a:rPr lang="uk-UA" sz="1800" dirty="0">
                          <a:solidFill>
                            <a:srgbClr val="00206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uk-UA" sz="1800" dirty="0" err="1">
                          <a:solidFill>
                            <a:srgbClr val="00206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фектори</a:t>
                      </a:r>
                      <a:r>
                        <a:rPr lang="uk-UA" sz="1800" dirty="0">
                          <a:solidFill>
                            <a:srgbClr val="00206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, лізингові компанії</a:t>
                      </a:r>
                      <a:endParaRPr lang="ru-RU" sz="1800" dirty="0">
                        <a:solidFill>
                          <a:srgbClr val="00206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5752" marR="457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369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solidFill>
                            <a:srgbClr val="00206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Правове </a:t>
                      </a:r>
                      <a:endParaRPr lang="uk-UA" sz="1800" dirty="0" smtClean="0">
                        <a:solidFill>
                          <a:srgbClr val="00206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 smtClean="0">
                          <a:solidFill>
                            <a:srgbClr val="00206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становище</a:t>
                      </a:r>
                      <a:endParaRPr lang="ru-RU" sz="1800" dirty="0">
                        <a:solidFill>
                          <a:srgbClr val="00206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5752" marR="457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solidFill>
                            <a:srgbClr val="00206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Резиденти, </a:t>
                      </a:r>
                      <a:r>
                        <a:rPr lang="uk-UA" sz="1800" dirty="0" smtClean="0">
                          <a:solidFill>
                            <a:srgbClr val="00206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нерезиденти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solidFill>
                          <a:srgbClr val="00206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5752" marR="457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285721" y="357166"/>
            <a:ext cx="8501122" cy="594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algn="just" defTabSz="914400" rtl="0" eaLnBrk="1" fontAlgn="base" latinLnBrk="0" hangingPunct="1">
              <a:buClrTx/>
              <a:buSzTx/>
              <a:buFontTx/>
              <a:buNone/>
              <a:tabLst/>
            </a:pPr>
            <a:r>
              <a:rPr kumimoji="0" lang="uk-UA" sz="2000" b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Товар </a:t>
            </a:r>
            <a:r>
              <a:rPr kumimoji="0" lang="uk-UA" sz="200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– продукт виробничо-екологічної діяльності або природне багатство, яке має вартість і обмінюється на ринку в грошовій формі.</a:t>
            </a:r>
          </a:p>
          <a:p>
            <a:pPr lvl="0" algn="just" fontAlgn="base"/>
            <a:endParaRPr lang="uk-UA" sz="2000" b="1" i="1" dirty="0" smtClean="0">
              <a:solidFill>
                <a:schemeClr val="bg1"/>
              </a:solidFill>
            </a:endParaRPr>
          </a:p>
          <a:p>
            <a:pPr lvl="0" algn="just" fontAlgn="base"/>
            <a:r>
              <a:rPr lang="uk-UA" sz="2000" b="1" i="1" dirty="0" smtClean="0">
                <a:solidFill>
                  <a:schemeClr val="bg1"/>
                </a:solidFill>
              </a:rPr>
              <a:t>Товари широкого вжитку </a:t>
            </a:r>
            <a:r>
              <a:rPr lang="uk-UA" sz="2000" dirty="0" smtClean="0">
                <a:solidFill>
                  <a:schemeClr val="bg1"/>
                </a:solidFill>
              </a:rPr>
              <a:t>служать для задоволення власних і сімейних потреб споживачів. </a:t>
            </a:r>
          </a:p>
          <a:p>
            <a:endParaRPr lang="uk-UA" sz="2000" b="1" i="1" dirty="0" smtClean="0">
              <a:solidFill>
                <a:schemeClr val="bg1"/>
              </a:solidFill>
            </a:endParaRPr>
          </a:p>
          <a:p>
            <a:r>
              <a:rPr lang="uk-UA" sz="2000" b="1" i="1" dirty="0" smtClean="0">
                <a:solidFill>
                  <a:schemeClr val="bg1"/>
                </a:solidFill>
              </a:rPr>
              <a:t>Товари виробничого призначення </a:t>
            </a:r>
            <a:r>
              <a:rPr lang="uk-UA" sz="2000" dirty="0" smtClean="0">
                <a:solidFill>
                  <a:schemeClr val="bg1"/>
                </a:solidFill>
              </a:rPr>
              <a:t>мають такі особливості:</a:t>
            </a:r>
            <a:endParaRPr lang="ru-RU" sz="2000" dirty="0" smtClean="0">
              <a:solidFill>
                <a:schemeClr val="bg1"/>
              </a:solidFill>
            </a:endParaRPr>
          </a:p>
          <a:p>
            <a:pPr lvl="0" algn="just">
              <a:buClr>
                <a:srgbClr val="C00000"/>
              </a:buClr>
              <a:buFont typeface="Wingdings" pitchFamily="2" charset="2"/>
              <a:buChar char="q"/>
            </a:pPr>
            <a:r>
              <a:rPr lang="uk-UA" sz="2000" dirty="0" smtClean="0">
                <a:solidFill>
                  <a:schemeClr val="bg1"/>
                </a:solidFill>
              </a:rPr>
              <a:t>використовуються у сфері виробничого споживання;</a:t>
            </a:r>
            <a:endParaRPr lang="ru-RU" sz="2000" dirty="0" smtClean="0">
              <a:solidFill>
                <a:schemeClr val="bg1"/>
              </a:solidFill>
            </a:endParaRPr>
          </a:p>
          <a:p>
            <a:pPr lvl="0" algn="just">
              <a:buClr>
                <a:srgbClr val="C00000"/>
              </a:buClr>
              <a:buFont typeface="Wingdings" pitchFamily="2" charset="2"/>
              <a:buChar char="q"/>
            </a:pPr>
            <a:r>
              <a:rPr lang="uk-UA" sz="2000" dirty="0" smtClean="0">
                <a:solidFill>
                  <a:schemeClr val="bg1"/>
                </a:solidFill>
              </a:rPr>
              <a:t>переносять свою вартість повністю або частково на готовий продукт у процесі виробництва;</a:t>
            </a:r>
            <a:endParaRPr lang="ru-RU" sz="2000" dirty="0" smtClean="0">
              <a:solidFill>
                <a:schemeClr val="bg1"/>
              </a:solidFill>
            </a:endParaRPr>
          </a:p>
          <a:p>
            <a:pPr lvl="0" algn="just">
              <a:buClr>
                <a:srgbClr val="C00000"/>
              </a:buClr>
              <a:buFont typeface="Wingdings" pitchFamily="2" charset="2"/>
              <a:buChar char="q"/>
            </a:pPr>
            <a:r>
              <a:rPr lang="uk-UA" sz="2000" dirty="0" smtClean="0">
                <a:solidFill>
                  <a:schemeClr val="bg1"/>
                </a:solidFill>
              </a:rPr>
              <a:t>відрізняються надзвичайно широкою і складною номенклатурою.</a:t>
            </a:r>
          </a:p>
          <a:p>
            <a:pPr lvl="0" algn="just">
              <a:buClr>
                <a:srgbClr val="C00000"/>
              </a:buClr>
            </a:pPr>
            <a:endParaRPr lang="uk-UA" sz="2000" dirty="0" smtClean="0">
              <a:solidFill>
                <a:schemeClr val="bg1"/>
              </a:solidFill>
            </a:endParaRPr>
          </a:p>
          <a:p>
            <a:pPr algn="just">
              <a:buClr>
                <a:srgbClr val="C00000"/>
              </a:buClr>
            </a:pPr>
            <a:r>
              <a:rPr lang="uk-UA" sz="2000" b="1" dirty="0" smtClean="0">
                <a:solidFill>
                  <a:schemeClr val="bg1"/>
                </a:solidFill>
              </a:rPr>
              <a:t>Послуга</a:t>
            </a:r>
            <a:r>
              <a:rPr lang="uk-UA" sz="2000" dirty="0" smtClean="0">
                <a:solidFill>
                  <a:schemeClr val="bg1"/>
                </a:solidFill>
              </a:rPr>
              <a:t> – це товар, який реально виявляється у формі діяльності, роботи, тобто не в матеріально-речовій формі, суттєво відрізняється від матеріального товару своїми особливостями: </a:t>
            </a:r>
          </a:p>
          <a:p>
            <a:pPr indent="360000" algn="just">
              <a:buClr>
                <a:srgbClr val="C00000"/>
              </a:buClr>
              <a:buFont typeface="Wingdings" pitchFamily="2" charset="2"/>
              <a:buChar char="q"/>
            </a:pPr>
            <a:r>
              <a:rPr lang="uk-UA" sz="2000" dirty="0" smtClean="0">
                <a:solidFill>
                  <a:schemeClr val="bg1"/>
                </a:solidFill>
              </a:rPr>
              <a:t>невідчутністю; </a:t>
            </a:r>
          </a:p>
          <a:p>
            <a:pPr indent="360000" algn="just">
              <a:buClr>
                <a:srgbClr val="C00000"/>
              </a:buClr>
              <a:buFont typeface="Wingdings" pitchFamily="2" charset="2"/>
              <a:buChar char="q"/>
            </a:pPr>
            <a:r>
              <a:rPr lang="uk-UA" sz="2000" dirty="0" smtClean="0">
                <a:solidFill>
                  <a:schemeClr val="bg1"/>
                </a:solidFill>
              </a:rPr>
              <a:t>невіддільністю; </a:t>
            </a:r>
          </a:p>
          <a:p>
            <a:pPr indent="360000" algn="just">
              <a:buClr>
                <a:srgbClr val="C00000"/>
              </a:buClr>
              <a:buFont typeface="Wingdings" pitchFamily="2" charset="2"/>
              <a:buChar char="q"/>
            </a:pPr>
            <a:r>
              <a:rPr lang="uk-UA" sz="2000" dirty="0" smtClean="0">
                <a:solidFill>
                  <a:schemeClr val="bg1"/>
                </a:solidFill>
              </a:rPr>
              <a:t>непостійністю; </a:t>
            </a:r>
          </a:p>
          <a:p>
            <a:pPr indent="360000" algn="just">
              <a:buClr>
                <a:srgbClr val="C00000"/>
              </a:buClr>
              <a:buFont typeface="Wingdings" pitchFamily="2" charset="2"/>
              <a:buChar char="q"/>
            </a:pPr>
            <a:r>
              <a:rPr lang="uk-UA" sz="2000" dirty="0" smtClean="0">
                <a:solidFill>
                  <a:schemeClr val="bg1"/>
                </a:solidFill>
              </a:rPr>
              <a:t>недовговічністю.</a:t>
            </a:r>
            <a:endParaRPr kumimoji="0" lang="uk-UA" sz="200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28662" y="571480"/>
            <a:ext cx="742955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400" b="1" dirty="0" smtClean="0">
                <a:solidFill>
                  <a:srgbClr val="002060"/>
                </a:solidFill>
              </a:rPr>
              <a:t>Класифікація продукції виробничого призначення</a:t>
            </a:r>
            <a:endParaRPr lang="ru-RU" sz="2400" b="1" dirty="0">
              <a:solidFill>
                <a:srgbClr val="002060"/>
              </a:solidFill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1500174"/>
            <a:ext cx="7072362" cy="43323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1214422"/>
            <a:ext cx="7500990" cy="5072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1643042" y="571480"/>
            <a:ext cx="58579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400" b="1" dirty="0" smtClean="0">
                <a:solidFill>
                  <a:srgbClr val="002060"/>
                </a:solidFill>
              </a:rPr>
              <a:t>Блокова систематизація послуг</a:t>
            </a:r>
            <a:endParaRPr lang="ru-RU" sz="24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57158" y="642918"/>
            <a:ext cx="8501122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Бізнес </a:t>
            </a: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– це економічний термін, що характеризує господарську діяльність суб’єктів у певній галузі підприємництва, яка приносить дохід, або дає вигоду за наявності певного ризику.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24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Підприємництво</a:t>
            </a: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  – це самостійна, ініціативна, систематична, на власний ризик господарська діяльність, що здійснюється суб’єктами господарювання (підприємцями) з метою досягнення економічних і соціальних результатів та одержання прибутку.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24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Комерційна діяльність</a:t>
            </a: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 – це сукупність комерційних процесів і операцій у сфері товарно-грошового обміну, які виконуються на шляху від виробництва до споживання з метою отримання прибутку (вигоди).</a:t>
            </a:r>
            <a:endParaRPr kumimoji="0" lang="uk-UA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500034" y="428604"/>
            <a:ext cx="8215370" cy="60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lang="uk-UA" sz="2400" b="1" dirty="0" smtClean="0">
                <a:solidFill>
                  <a:schemeClr val="bg1"/>
                </a:solidFill>
              </a:rPr>
              <a:t>Комерційний процес</a:t>
            </a:r>
            <a:r>
              <a:rPr lang="uk-UA" sz="2400" b="1" i="1" dirty="0" smtClean="0">
                <a:solidFill>
                  <a:schemeClr val="bg1"/>
                </a:solidFill>
              </a:rPr>
              <a:t> </a:t>
            </a:r>
            <a:r>
              <a:rPr lang="uk-UA" sz="2400" dirty="0" smtClean="0">
                <a:solidFill>
                  <a:schemeClr val="bg1"/>
                </a:solidFill>
              </a:rPr>
              <a:t>– це послідовне виконання операцій, що забезпечують організаційні, економічні, соціальні, правові аспекти товарно-грошового обміну.</a:t>
            </a:r>
          </a:p>
          <a:p>
            <a:endParaRPr lang="ru-RU" sz="2400" dirty="0" smtClean="0">
              <a:solidFill>
                <a:schemeClr val="bg1"/>
              </a:solidFill>
            </a:endParaRPr>
          </a:p>
          <a:p>
            <a:pPr algn="ctr"/>
            <a:r>
              <a:rPr lang="uk-UA" sz="2400" dirty="0" smtClean="0">
                <a:solidFill>
                  <a:schemeClr val="bg1"/>
                </a:solidFill>
              </a:rPr>
              <a:t>Комерційний процес за своєю суттю є </a:t>
            </a:r>
          </a:p>
          <a:p>
            <a:pPr algn="ctr"/>
            <a:r>
              <a:rPr lang="uk-UA" sz="2400" dirty="0" smtClean="0">
                <a:solidFill>
                  <a:schemeClr val="bg1"/>
                </a:solidFill>
              </a:rPr>
              <a:t>триєдиним актом:</a:t>
            </a:r>
            <a:endParaRPr lang="ru-RU" sz="2400" dirty="0" smtClean="0">
              <a:solidFill>
                <a:schemeClr val="bg1"/>
              </a:solidFill>
            </a:endParaRPr>
          </a:p>
          <a:p>
            <a:pPr lvl="0" indent="360000" algn="just">
              <a:buClr>
                <a:srgbClr val="C00000"/>
              </a:buClr>
              <a:buFont typeface="Wingdings" pitchFamily="2" charset="2"/>
              <a:buChar char="q"/>
            </a:pPr>
            <a:r>
              <a:rPr lang="uk-UA" sz="2400" b="1" i="1" dirty="0" smtClean="0">
                <a:solidFill>
                  <a:schemeClr val="bg1"/>
                </a:solidFill>
              </a:rPr>
              <a:t>організаційним,</a:t>
            </a:r>
            <a:r>
              <a:rPr lang="uk-UA" sz="2400" dirty="0" smtClean="0">
                <a:solidFill>
                  <a:schemeClr val="bg1"/>
                </a:solidFill>
              </a:rPr>
              <a:t> під час якого здійснюється обмін товару і послуги на платіжні засоби;</a:t>
            </a:r>
            <a:endParaRPr lang="ru-RU" sz="2400" dirty="0" smtClean="0">
              <a:solidFill>
                <a:schemeClr val="bg1"/>
              </a:solidFill>
            </a:endParaRPr>
          </a:p>
          <a:p>
            <a:pPr lvl="0" indent="360000" algn="just">
              <a:buClr>
                <a:srgbClr val="C00000"/>
              </a:buClr>
              <a:buFont typeface="Wingdings" pitchFamily="2" charset="2"/>
              <a:buChar char="q"/>
            </a:pPr>
            <a:r>
              <a:rPr lang="uk-UA" sz="2400" b="1" i="1" dirty="0" smtClean="0">
                <a:solidFill>
                  <a:schemeClr val="bg1"/>
                </a:solidFill>
              </a:rPr>
              <a:t>економічним,</a:t>
            </a:r>
            <a:r>
              <a:rPr lang="uk-UA" sz="2400" dirty="0" smtClean="0">
                <a:solidFill>
                  <a:schemeClr val="bg1"/>
                </a:solidFill>
              </a:rPr>
              <a:t> який зумовлює зміну форм вартості в процесі обміну і фіксує завершення процесу обміну;</a:t>
            </a:r>
            <a:endParaRPr lang="ru-RU" sz="2400" dirty="0" smtClean="0">
              <a:solidFill>
                <a:schemeClr val="bg1"/>
              </a:solidFill>
            </a:endParaRPr>
          </a:p>
          <a:p>
            <a:pPr lvl="0" indent="360000" algn="just">
              <a:buClr>
                <a:srgbClr val="C00000"/>
              </a:buClr>
              <a:buFont typeface="Wingdings" pitchFamily="2" charset="2"/>
              <a:buChar char="q"/>
            </a:pPr>
            <a:r>
              <a:rPr lang="uk-UA" sz="2400" b="1" i="1" dirty="0" smtClean="0">
                <a:solidFill>
                  <a:schemeClr val="bg1"/>
                </a:solidFill>
              </a:rPr>
              <a:t>правовим,</a:t>
            </a:r>
            <a:r>
              <a:rPr lang="uk-UA" sz="2400" dirty="0" smtClean="0">
                <a:solidFill>
                  <a:schemeClr val="bg1"/>
                </a:solidFill>
              </a:rPr>
              <a:t> що регулює правила товарно-грошового обміну та фіксує перехід права власності на товар.</a:t>
            </a:r>
            <a:endParaRPr lang="ru-RU" sz="2400" dirty="0" smtClean="0">
              <a:solidFill>
                <a:schemeClr val="bg1"/>
              </a:solidFill>
            </a:endParaRPr>
          </a:p>
          <a:p>
            <a:pPr algn="just"/>
            <a:r>
              <a:rPr lang="uk-UA" sz="2400" dirty="0" smtClean="0">
                <a:solidFill>
                  <a:schemeClr val="bg1"/>
                </a:solidFill>
              </a:rPr>
              <a:t> </a:t>
            </a:r>
            <a:endParaRPr lang="ru-RU" sz="2400" dirty="0" smtClean="0">
              <a:solidFill>
                <a:schemeClr val="bg1"/>
              </a:solidFill>
            </a:endParaRPr>
          </a:p>
          <a:p>
            <a:pPr algn="just"/>
            <a:r>
              <a:rPr lang="uk-UA" sz="2400" b="1" dirty="0" smtClean="0">
                <a:solidFill>
                  <a:schemeClr val="bg1"/>
                </a:solidFill>
              </a:rPr>
              <a:t>Комерційна операція</a:t>
            </a:r>
            <a:r>
              <a:rPr lang="uk-UA" sz="2400" dirty="0" smtClean="0">
                <a:solidFill>
                  <a:schemeClr val="bg1"/>
                </a:solidFill>
              </a:rPr>
              <a:t> являє собою сукупність прийомів і способів, що забезпечують функціонування різних стадій товарно-грошового обміну.</a:t>
            </a:r>
            <a:endParaRPr kumimoji="0" lang="uk-UA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86" name="Group 2"/>
          <p:cNvGrpSpPr>
            <a:grpSpLocks/>
          </p:cNvGrpSpPr>
          <p:nvPr/>
        </p:nvGrpSpPr>
        <p:grpSpPr bwMode="auto">
          <a:xfrm>
            <a:off x="285720" y="285728"/>
            <a:ext cx="8572560" cy="6357982"/>
            <a:chOff x="1100" y="1640"/>
            <a:chExt cx="10260" cy="10320"/>
          </a:xfrm>
        </p:grpSpPr>
        <p:cxnSp>
          <p:nvCxnSpPr>
            <p:cNvPr id="16387" name="AutoShape 3"/>
            <p:cNvCxnSpPr>
              <a:cxnSpLocks noChangeShapeType="1"/>
            </p:cNvCxnSpPr>
            <p:nvPr/>
          </p:nvCxnSpPr>
          <p:spPr bwMode="auto">
            <a:xfrm>
              <a:off x="1340" y="4240"/>
              <a:ext cx="2540" cy="0"/>
            </a:xfrm>
            <a:prstGeom prst="straightConnector1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</p:cxnSp>
        <p:sp>
          <p:nvSpPr>
            <p:cNvPr id="16388" name="Text Box 4"/>
            <p:cNvSpPr txBox="1">
              <a:spLocks noChangeArrowheads="1"/>
            </p:cNvSpPr>
            <p:nvPr/>
          </p:nvSpPr>
          <p:spPr bwMode="auto">
            <a:xfrm>
              <a:off x="1620" y="10140"/>
              <a:ext cx="1680" cy="660"/>
            </a:xfrm>
            <a:prstGeom prst="rect">
              <a:avLst/>
            </a:prstGeom>
            <a:solidFill>
              <a:srgbClr val="FFFFFF"/>
            </a:solidFill>
            <a:ln w="63500" cmpd="thickThin">
              <a:solidFill>
                <a:srgbClr val="C0504D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uk-UA" b="0" i="0" u="none" strike="noStrike" cap="none" normalizeH="0" baseline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itchFamily="18" charset="0"/>
                </a:rPr>
                <a:t>Допоміжні </a:t>
              </a:r>
              <a:endParaRPr kumimoji="0" lang="ru-RU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6389" name="Text Box 5"/>
            <p:cNvSpPr txBox="1">
              <a:spLocks noChangeArrowheads="1"/>
            </p:cNvSpPr>
            <p:nvPr/>
          </p:nvSpPr>
          <p:spPr bwMode="auto">
            <a:xfrm>
              <a:off x="1100" y="1640"/>
              <a:ext cx="10260" cy="600"/>
            </a:xfrm>
            <a:prstGeom prst="rect">
              <a:avLst/>
            </a:prstGeom>
            <a:solidFill>
              <a:srgbClr val="FBD4B4"/>
            </a:solidFill>
            <a:ln w="38100">
              <a:solidFill>
                <a:srgbClr val="F2F2F2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622423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uk-UA" b="1" i="0" u="none" strike="noStrike" cap="all" normalizeH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itchFamily="18" charset="0"/>
                </a:rPr>
                <a:t>Комерційні операції    (І)</a:t>
              </a:r>
              <a:endParaRPr kumimoji="0" lang="ru-RU" b="0" i="0" u="none" strike="noStrike" cap="all" normalizeH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6390" name="Text Box 6"/>
            <p:cNvSpPr txBox="1">
              <a:spLocks noChangeArrowheads="1"/>
            </p:cNvSpPr>
            <p:nvPr/>
          </p:nvSpPr>
          <p:spPr bwMode="auto">
            <a:xfrm>
              <a:off x="1620" y="3920"/>
              <a:ext cx="1680" cy="660"/>
            </a:xfrm>
            <a:prstGeom prst="rect">
              <a:avLst/>
            </a:prstGeom>
            <a:solidFill>
              <a:srgbClr val="FFFFFF"/>
            </a:solidFill>
            <a:ln w="63500" cmpd="thickThin">
              <a:solidFill>
                <a:srgbClr val="C0504D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uk-UA" b="0" i="0" u="none" strike="noStrike" cap="none" normalizeH="0" baseline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itchFamily="18" charset="0"/>
                </a:rPr>
                <a:t>Основні </a:t>
              </a:r>
              <a:endParaRPr kumimoji="0" lang="ru-RU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6391" name="Text Box 7"/>
            <p:cNvSpPr txBox="1">
              <a:spLocks noChangeArrowheads="1"/>
            </p:cNvSpPr>
            <p:nvPr/>
          </p:nvSpPr>
          <p:spPr bwMode="auto">
            <a:xfrm>
              <a:off x="3880" y="2540"/>
              <a:ext cx="2140" cy="1071"/>
            </a:xfrm>
            <a:prstGeom prst="rect">
              <a:avLst/>
            </a:prstGeom>
            <a:solidFill>
              <a:srgbClr val="FFFFFF"/>
            </a:solidFill>
            <a:ln w="63500" cmpd="thickThin">
              <a:solidFill>
                <a:srgbClr val="4F81BD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b="0" i="0" u="none" strike="noStrike" cap="none" normalizeH="0" baseline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itchFamily="18" charset="0"/>
                </a:rPr>
                <a:t>Купівлі-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b="0" i="0" u="none" strike="noStrike" cap="none" normalizeH="0" baseline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itchFamily="18" charset="0"/>
                </a:rPr>
                <a:t>продажу</a:t>
              </a:r>
              <a:endParaRPr kumimoji="0" lang="ru-RU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6392" name="Text Box 8"/>
            <p:cNvSpPr txBox="1">
              <a:spLocks noChangeArrowheads="1"/>
            </p:cNvSpPr>
            <p:nvPr/>
          </p:nvSpPr>
          <p:spPr bwMode="auto">
            <a:xfrm>
              <a:off x="3836" y="3843"/>
              <a:ext cx="2140" cy="1040"/>
            </a:xfrm>
            <a:prstGeom prst="rect">
              <a:avLst/>
            </a:prstGeom>
            <a:solidFill>
              <a:srgbClr val="FFFFFF"/>
            </a:solidFill>
            <a:ln w="63500" cmpd="thickThin">
              <a:solidFill>
                <a:srgbClr val="4F81BD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  <a:tabLst/>
              </a:pPr>
              <a:r>
                <a:rPr kumimoji="0" lang="uk-UA" b="0" i="0" u="none" strike="noStrike" cap="none" normalizeH="0" baseline="0" dirty="0" err="1" smtClean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itchFamily="18" charset="0"/>
                </a:rPr>
                <a:t>Експортно-</a:t>
              </a:r>
              <a:endParaRPr kumimoji="0" lang="uk-UA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</a:endParaRP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  <a:tabLst/>
              </a:pPr>
              <a:r>
                <a:rPr kumimoji="0" lang="uk-UA" b="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itchFamily="18" charset="0"/>
                </a:rPr>
                <a:t>імпортні </a:t>
              </a:r>
              <a:endPara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6393" name="Text Box 9"/>
            <p:cNvSpPr txBox="1">
              <a:spLocks noChangeArrowheads="1"/>
            </p:cNvSpPr>
            <p:nvPr/>
          </p:nvSpPr>
          <p:spPr bwMode="auto">
            <a:xfrm>
              <a:off x="3836" y="5119"/>
              <a:ext cx="2140" cy="1222"/>
            </a:xfrm>
            <a:prstGeom prst="rect">
              <a:avLst/>
            </a:prstGeom>
            <a:solidFill>
              <a:srgbClr val="FFFFFF"/>
            </a:solidFill>
            <a:ln w="63500" cmpd="thickThin">
              <a:solidFill>
                <a:srgbClr val="4F81BD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b="0" i="0" u="none" strike="noStrike" cap="none" normalizeH="0" baseline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itchFamily="18" charset="0"/>
                </a:rPr>
                <a:t>Товаро-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b="0" i="0" u="none" strike="noStrike" cap="none" normalizeH="0" baseline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itchFamily="18" charset="0"/>
                </a:rPr>
                <a:t>обмінні  </a:t>
              </a:r>
              <a:endParaRPr kumimoji="0" lang="ru-RU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6394" name="Text Box 10"/>
            <p:cNvSpPr txBox="1">
              <a:spLocks noChangeArrowheads="1"/>
            </p:cNvSpPr>
            <p:nvPr/>
          </p:nvSpPr>
          <p:spPr bwMode="auto">
            <a:xfrm>
              <a:off x="6560" y="2540"/>
              <a:ext cx="4800" cy="980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B6DDE8"/>
                </a:gs>
              </a:gsLst>
              <a:lin ang="5400000" scaled="1"/>
            </a:gradFill>
            <a:ln w="12700">
              <a:solidFill>
                <a:srgbClr val="92CDDC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205867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b="0" i="0" u="none" strike="noStrike" cap="none" normalizeH="0" baseline="0" dirty="0" err="1" smtClean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itchFamily="18" charset="0"/>
                </a:rPr>
                <a:t>Дрібнороздрібні</a:t>
              </a:r>
              <a:r>
                <a:rPr kumimoji="0" lang="uk-UA" b="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itchFamily="18" charset="0"/>
                </a:rPr>
                <a:t>                  Роздрібні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b="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itchFamily="18" charset="0"/>
                </a:rPr>
                <a:t>Дрібнооптові                        Оптові 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uk-UA" b="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itchFamily="18" charset="0"/>
                </a:rPr>
                <a:t> </a:t>
              </a:r>
              <a:endPara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6395" name="Text Box 11"/>
            <p:cNvSpPr txBox="1">
              <a:spLocks noChangeArrowheads="1"/>
            </p:cNvSpPr>
            <p:nvPr/>
          </p:nvSpPr>
          <p:spPr bwMode="auto">
            <a:xfrm>
              <a:off x="6560" y="3700"/>
              <a:ext cx="4800" cy="1040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B6DDE8"/>
                </a:gs>
              </a:gsLst>
              <a:lin ang="5400000" scaled="1"/>
            </a:gradFill>
            <a:ln w="12700">
              <a:solidFill>
                <a:srgbClr val="92CDDC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205867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b="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itchFamily="18" charset="0"/>
                </a:rPr>
                <a:t>Експорт                            Реекспорт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b="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itchFamily="18" charset="0"/>
                </a:rPr>
                <a:t>Імпорт                               Реімпорт 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6396" name="Text Box 12"/>
            <p:cNvSpPr txBox="1">
              <a:spLocks noChangeArrowheads="1"/>
            </p:cNvSpPr>
            <p:nvPr/>
          </p:nvSpPr>
          <p:spPr bwMode="auto">
            <a:xfrm>
              <a:off x="6560" y="4940"/>
              <a:ext cx="4800" cy="1918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B6DDE8"/>
                </a:gs>
              </a:gsLst>
              <a:lin ang="5400000" scaled="1"/>
            </a:gradFill>
            <a:ln w="12700">
              <a:solidFill>
                <a:srgbClr val="92CDDC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205867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b="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itchFamily="18" charset="0"/>
                </a:rPr>
                <a:t>Бартер                Зустрічні операції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b="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itchFamily="18" charset="0"/>
                </a:rPr>
                <a:t>Операції на давальницькій сировині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b="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itchFamily="18" charset="0"/>
                </a:rPr>
                <a:t>Викуп продукції, що застаріла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b="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itchFamily="18" charset="0"/>
                </a:rPr>
                <a:t>Компенсаційні угоди</a:t>
              </a:r>
              <a:endPara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6397" name="Text Box 13"/>
            <p:cNvSpPr txBox="1">
              <a:spLocks noChangeArrowheads="1"/>
            </p:cNvSpPr>
            <p:nvPr/>
          </p:nvSpPr>
          <p:spPr bwMode="auto">
            <a:xfrm>
              <a:off x="6560" y="7080"/>
              <a:ext cx="4800" cy="1280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B6DDE8"/>
                </a:gs>
              </a:gsLst>
              <a:lin ang="5400000" scaled="1"/>
            </a:gradFill>
            <a:ln w="12700">
              <a:solidFill>
                <a:srgbClr val="92CDDC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205867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600" b="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itchFamily="18" charset="0"/>
                </a:rPr>
                <a:t>Агентські                             Комісійні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600" b="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itchFamily="18" charset="0"/>
                </a:rPr>
                <a:t>Консигнаційні                    Брокерські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600" b="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itchFamily="18" charset="0"/>
                </a:rPr>
                <a:t>Аукціонні                             Біржові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6398" name="Text Box 14"/>
            <p:cNvSpPr txBox="1">
              <a:spLocks noChangeArrowheads="1"/>
            </p:cNvSpPr>
            <p:nvPr/>
          </p:nvSpPr>
          <p:spPr bwMode="auto">
            <a:xfrm>
              <a:off x="6560" y="8520"/>
              <a:ext cx="4800" cy="680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B6DDE8"/>
                </a:gs>
              </a:gsLst>
              <a:lin ang="5400000" scaled="1"/>
            </a:gradFill>
            <a:ln w="12700">
              <a:solidFill>
                <a:srgbClr val="92CDDC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205867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b="0" i="0" u="none" strike="noStrike" cap="none" normalizeH="0" baseline="0" dirty="0" err="1" smtClean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itchFamily="18" charset="0"/>
                </a:rPr>
                <a:t>Лізінг</a:t>
              </a:r>
              <a:r>
                <a:rPr kumimoji="0" lang="uk-UA" b="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itchFamily="18" charset="0"/>
                </a:rPr>
                <a:t>          </a:t>
              </a:r>
              <a:r>
                <a:rPr kumimoji="0" lang="uk-UA" b="0" i="0" u="none" strike="noStrike" cap="none" normalizeH="0" baseline="0" dirty="0" err="1" smtClean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itchFamily="18" charset="0"/>
                </a:rPr>
                <a:t>Хайринг</a:t>
              </a:r>
              <a:r>
                <a:rPr kumimoji="0" lang="uk-UA" b="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itchFamily="18" charset="0"/>
                </a:rPr>
                <a:t>          Рейтинг </a:t>
              </a:r>
              <a:endPara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6399" name="Text Box 15"/>
            <p:cNvSpPr txBox="1">
              <a:spLocks noChangeArrowheads="1"/>
            </p:cNvSpPr>
            <p:nvPr/>
          </p:nvSpPr>
          <p:spPr bwMode="auto">
            <a:xfrm>
              <a:off x="3880" y="7080"/>
              <a:ext cx="2140" cy="1280"/>
            </a:xfrm>
            <a:prstGeom prst="rect">
              <a:avLst/>
            </a:prstGeom>
            <a:solidFill>
              <a:srgbClr val="FFFFFF"/>
            </a:solidFill>
            <a:ln w="63500" cmpd="thickThin">
              <a:solidFill>
                <a:srgbClr val="4F81BD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uk-UA" b="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itchFamily="18" charset="0"/>
                </a:rPr>
                <a:t>Торгово-посередницькі</a:t>
              </a:r>
              <a:r>
                <a:rPr kumimoji="0" lang="uk-UA" sz="1400" b="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itchFamily="18" charset="0"/>
                </a:rPr>
                <a:t>  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6400" name="Text Box 16"/>
            <p:cNvSpPr txBox="1">
              <a:spLocks noChangeArrowheads="1"/>
            </p:cNvSpPr>
            <p:nvPr/>
          </p:nvSpPr>
          <p:spPr bwMode="auto">
            <a:xfrm>
              <a:off x="3880" y="8520"/>
              <a:ext cx="2140" cy="680"/>
            </a:xfrm>
            <a:prstGeom prst="rect">
              <a:avLst/>
            </a:prstGeom>
            <a:solidFill>
              <a:srgbClr val="FFFFFF"/>
            </a:solidFill>
            <a:ln w="63500" cmpd="thickThin">
              <a:solidFill>
                <a:srgbClr val="4F81BD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uk-UA" b="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itchFamily="18" charset="0"/>
                </a:rPr>
                <a:t>Орендні</a:t>
              </a:r>
              <a:r>
                <a:rPr kumimoji="0" lang="uk-UA" sz="1400" b="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itchFamily="18" charset="0"/>
                </a:rPr>
                <a:t>   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6401" name="Text Box 17"/>
            <p:cNvSpPr txBox="1">
              <a:spLocks noChangeArrowheads="1"/>
            </p:cNvSpPr>
            <p:nvPr/>
          </p:nvSpPr>
          <p:spPr bwMode="auto">
            <a:xfrm>
              <a:off x="1620" y="8000"/>
              <a:ext cx="1680" cy="660"/>
            </a:xfrm>
            <a:prstGeom prst="rect">
              <a:avLst/>
            </a:prstGeom>
            <a:solidFill>
              <a:srgbClr val="FFFFFF"/>
            </a:solidFill>
            <a:ln w="63500" cmpd="thickThin">
              <a:solidFill>
                <a:srgbClr val="C0504D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uk-UA" b="0" i="0" u="none" strike="noStrike" cap="none" normalizeH="0" baseline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itchFamily="18" charset="0"/>
                </a:rPr>
                <a:t>Особливі</a:t>
              </a:r>
              <a:endParaRPr kumimoji="0" lang="ru-RU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endParaRPr>
            </a:p>
          </p:txBody>
        </p:sp>
        <p:cxnSp>
          <p:nvCxnSpPr>
            <p:cNvPr id="16402" name="AutoShape 18"/>
            <p:cNvCxnSpPr>
              <a:cxnSpLocks noChangeShapeType="1"/>
            </p:cNvCxnSpPr>
            <p:nvPr/>
          </p:nvCxnSpPr>
          <p:spPr bwMode="auto">
            <a:xfrm>
              <a:off x="1340" y="2240"/>
              <a:ext cx="0" cy="8140"/>
            </a:xfrm>
            <a:prstGeom prst="straightConnector1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</p:cxnSp>
        <p:cxnSp>
          <p:nvCxnSpPr>
            <p:cNvPr id="16403" name="AutoShape 19"/>
            <p:cNvCxnSpPr>
              <a:cxnSpLocks noChangeShapeType="1"/>
            </p:cNvCxnSpPr>
            <p:nvPr/>
          </p:nvCxnSpPr>
          <p:spPr bwMode="auto">
            <a:xfrm>
              <a:off x="1340" y="8360"/>
              <a:ext cx="280" cy="0"/>
            </a:xfrm>
            <a:prstGeom prst="straightConnector1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</p:cxnSp>
        <p:cxnSp>
          <p:nvCxnSpPr>
            <p:cNvPr id="16404" name="AutoShape 20"/>
            <p:cNvCxnSpPr>
              <a:cxnSpLocks noChangeShapeType="1"/>
            </p:cNvCxnSpPr>
            <p:nvPr/>
          </p:nvCxnSpPr>
          <p:spPr bwMode="auto">
            <a:xfrm flipV="1">
              <a:off x="3300" y="7720"/>
              <a:ext cx="580" cy="520"/>
            </a:xfrm>
            <a:prstGeom prst="straightConnector1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</p:cxnSp>
        <p:cxnSp>
          <p:nvCxnSpPr>
            <p:cNvPr id="16405" name="AutoShape 21"/>
            <p:cNvCxnSpPr>
              <a:cxnSpLocks noChangeShapeType="1"/>
            </p:cNvCxnSpPr>
            <p:nvPr/>
          </p:nvCxnSpPr>
          <p:spPr bwMode="auto">
            <a:xfrm flipV="1">
              <a:off x="3300" y="3060"/>
              <a:ext cx="580" cy="1020"/>
            </a:xfrm>
            <a:prstGeom prst="straightConnector1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</p:cxnSp>
        <p:cxnSp>
          <p:nvCxnSpPr>
            <p:cNvPr id="16406" name="AutoShape 22"/>
            <p:cNvCxnSpPr>
              <a:cxnSpLocks noChangeShapeType="1"/>
            </p:cNvCxnSpPr>
            <p:nvPr/>
          </p:nvCxnSpPr>
          <p:spPr bwMode="auto">
            <a:xfrm>
              <a:off x="3300" y="4400"/>
              <a:ext cx="580" cy="1060"/>
            </a:xfrm>
            <a:prstGeom prst="straightConnector1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</p:cxnSp>
        <p:cxnSp>
          <p:nvCxnSpPr>
            <p:cNvPr id="16407" name="AutoShape 23"/>
            <p:cNvCxnSpPr>
              <a:cxnSpLocks noChangeShapeType="1"/>
            </p:cNvCxnSpPr>
            <p:nvPr/>
          </p:nvCxnSpPr>
          <p:spPr bwMode="auto">
            <a:xfrm>
              <a:off x="3300" y="8360"/>
              <a:ext cx="580" cy="540"/>
            </a:xfrm>
            <a:prstGeom prst="straightConnector1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</p:cxnSp>
        <p:cxnSp>
          <p:nvCxnSpPr>
            <p:cNvPr id="16408" name="AutoShape 24"/>
            <p:cNvCxnSpPr>
              <a:cxnSpLocks noChangeShapeType="1"/>
            </p:cNvCxnSpPr>
            <p:nvPr/>
          </p:nvCxnSpPr>
          <p:spPr bwMode="auto">
            <a:xfrm>
              <a:off x="6020" y="2940"/>
              <a:ext cx="540" cy="0"/>
            </a:xfrm>
            <a:prstGeom prst="straightConnector1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</p:cxnSp>
        <p:cxnSp>
          <p:nvCxnSpPr>
            <p:cNvPr id="16409" name="AutoShape 25"/>
            <p:cNvCxnSpPr>
              <a:cxnSpLocks noChangeShapeType="1"/>
            </p:cNvCxnSpPr>
            <p:nvPr/>
          </p:nvCxnSpPr>
          <p:spPr bwMode="auto">
            <a:xfrm>
              <a:off x="6020" y="8800"/>
              <a:ext cx="540" cy="0"/>
            </a:xfrm>
            <a:prstGeom prst="straightConnector1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</p:cxnSp>
        <p:cxnSp>
          <p:nvCxnSpPr>
            <p:cNvPr id="16410" name="AutoShape 26"/>
            <p:cNvCxnSpPr>
              <a:cxnSpLocks noChangeShapeType="1"/>
            </p:cNvCxnSpPr>
            <p:nvPr/>
          </p:nvCxnSpPr>
          <p:spPr bwMode="auto">
            <a:xfrm>
              <a:off x="6020" y="7720"/>
              <a:ext cx="540" cy="0"/>
            </a:xfrm>
            <a:prstGeom prst="straightConnector1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</p:cxnSp>
        <p:cxnSp>
          <p:nvCxnSpPr>
            <p:cNvPr id="16411" name="AutoShape 27"/>
            <p:cNvCxnSpPr>
              <a:cxnSpLocks noChangeShapeType="1"/>
            </p:cNvCxnSpPr>
            <p:nvPr/>
          </p:nvCxnSpPr>
          <p:spPr bwMode="auto">
            <a:xfrm>
              <a:off x="6020" y="5340"/>
              <a:ext cx="540" cy="0"/>
            </a:xfrm>
            <a:prstGeom prst="straightConnector1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</p:cxnSp>
        <p:cxnSp>
          <p:nvCxnSpPr>
            <p:cNvPr id="16412" name="AutoShape 28"/>
            <p:cNvCxnSpPr>
              <a:cxnSpLocks noChangeShapeType="1"/>
            </p:cNvCxnSpPr>
            <p:nvPr/>
          </p:nvCxnSpPr>
          <p:spPr bwMode="auto">
            <a:xfrm>
              <a:off x="6020" y="4240"/>
              <a:ext cx="540" cy="0"/>
            </a:xfrm>
            <a:prstGeom prst="straightConnector1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</p:cxnSp>
        <p:sp>
          <p:nvSpPr>
            <p:cNvPr id="16413" name="Text Box 29"/>
            <p:cNvSpPr txBox="1">
              <a:spLocks noChangeArrowheads="1"/>
            </p:cNvSpPr>
            <p:nvPr/>
          </p:nvSpPr>
          <p:spPr bwMode="auto">
            <a:xfrm>
              <a:off x="3880" y="10800"/>
              <a:ext cx="2140" cy="680"/>
            </a:xfrm>
            <a:prstGeom prst="rect">
              <a:avLst/>
            </a:prstGeom>
            <a:solidFill>
              <a:srgbClr val="FFFFFF"/>
            </a:solidFill>
            <a:ln w="63500" cmpd="thickThin">
              <a:solidFill>
                <a:srgbClr val="4F81BD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uk-UA" b="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itchFamily="18" charset="0"/>
                </a:rPr>
                <a:t>Супровідні</a:t>
              </a:r>
              <a:r>
                <a:rPr kumimoji="0" lang="uk-UA" sz="1400" b="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itchFamily="18" charset="0"/>
                </a:rPr>
                <a:t>  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6414" name="Text Box 30"/>
            <p:cNvSpPr txBox="1">
              <a:spLocks noChangeArrowheads="1"/>
            </p:cNvSpPr>
            <p:nvPr/>
          </p:nvSpPr>
          <p:spPr bwMode="auto">
            <a:xfrm>
              <a:off x="6560" y="10700"/>
              <a:ext cx="4800" cy="1260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B6DDE8"/>
                </a:gs>
              </a:gsLst>
              <a:lin ang="5400000" scaled="1"/>
            </a:gradFill>
            <a:ln w="12700">
              <a:solidFill>
                <a:srgbClr val="92CDDC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205867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600" b="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itchFamily="18" charset="0"/>
                </a:rPr>
                <a:t>Страхові                    Фрахтові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600" b="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itchFamily="18" charset="0"/>
                </a:rPr>
                <a:t>Фінансово-розрахункові                               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600" b="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itchFamily="18" charset="0"/>
                </a:rPr>
                <a:t>Операції з митного оформлення                  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6415" name="Text Box 31"/>
            <p:cNvSpPr txBox="1">
              <a:spLocks noChangeArrowheads="1"/>
            </p:cNvSpPr>
            <p:nvPr/>
          </p:nvSpPr>
          <p:spPr bwMode="auto">
            <a:xfrm>
              <a:off x="6560" y="9480"/>
              <a:ext cx="4800" cy="1000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B6DDE8"/>
                </a:gs>
              </a:gsLst>
              <a:lin ang="5400000" scaled="1"/>
            </a:gradFill>
            <a:ln w="12700">
              <a:solidFill>
                <a:srgbClr val="92CDDC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205867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b="0" i="0" u="none" strike="noStrike" cap="none" normalizeH="0" baseline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itchFamily="18" charset="0"/>
                </a:rPr>
                <a:t>Транспортно-експедиційні 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b="0" i="0" u="none" strike="noStrike" cap="none" normalizeH="0" baseline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itchFamily="18" charset="0"/>
                </a:rPr>
                <a:t>Зберігання 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6416" name="Text Box 32"/>
            <p:cNvSpPr txBox="1">
              <a:spLocks noChangeArrowheads="1"/>
            </p:cNvSpPr>
            <p:nvPr/>
          </p:nvSpPr>
          <p:spPr bwMode="auto">
            <a:xfrm>
              <a:off x="3880" y="9480"/>
              <a:ext cx="2140" cy="1000"/>
            </a:xfrm>
            <a:prstGeom prst="rect">
              <a:avLst/>
            </a:prstGeom>
            <a:solidFill>
              <a:srgbClr val="FFFFFF"/>
            </a:solidFill>
            <a:ln w="63500" cmpd="thickThin">
              <a:solidFill>
                <a:srgbClr val="4F81BD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uk-UA" b="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itchFamily="18" charset="0"/>
                </a:rPr>
                <a:t>Забезпечувальні</a:t>
              </a:r>
              <a:r>
                <a:rPr kumimoji="0" lang="uk-UA" sz="1400" b="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itchFamily="18" charset="0"/>
                </a:rPr>
                <a:t>  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endParaRPr>
            </a:p>
          </p:txBody>
        </p:sp>
        <p:cxnSp>
          <p:nvCxnSpPr>
            <p:cNvPr id="16417" name="AutoShape 33"/>
            <p:cNvCxnSpPr>
              <a:cxnSpLocks noChangeShapeType="1"/>
            </p:cNvCxnSpPr>
            <p:nvPr/>
          </p:nvCxnSpPr>
          <p:spPr bwMode="auto">
            <a:xfrm>
              <a:off x="1300" y="10380"/>
              <a:ext cx="280" cy="0"/>
            </a:xfrm>
            <a:prstGeom prst="straightConnector1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</p:cxnSp>
        <p:cxnSp>
          <p:nvCxnSpPr>
            <p:cNvPr id="16418" name="AutoShape 34"/>
            <p:cNvCxnSpPr>
              <a:cxnSpLocks noChangeShapeType="1"/>
            </p:cNvCxnSpPr>
            <p:nvPr/>
          </p:nvCxnSpPr>
          <p:spPr bwMode="auto">
            <a:xfrm flipV="1">
              <a:off x="3300" y="9860"/>
              <a:ext cx="580" cy="520"/>
            </a:xfrm>
            <a:prstGeom prst="straightConnector1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</p:cxnSp>
        <p:cxnSp>
          <p:nvCxnSpPr>
            <p:cNvPr id="16419" name="AutoShape 35"/>
            <p:cNvCxnSpPr>
              <a:cxnSpLocks noChangeShapeType="1"/>
            </p:cNvCxnSpPr>
            <p:nvPr/>
          </p:nvCxnSpPr>
          <p:spPr bwMode="auto">
            <a:xfrm>
              <a:off x="3300" y="10580"/>
              <a:ext cx="580" cy="540"/>
            </a:xfrm>
            <a:prstGeom prst="straightConnector1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</p:cxnSp>
        <p:cxnSp>
          <p:nvCxnSpPr>
            <p:cNvPr id="16420" name="AutoShape 36"/>
            <p:cNvCxnSpPr>
              <a:cxnSpLocks noChangeShapeType="1"/>
            </p:cNvCxnSpPr>
            <p:nvPr/>
          </p:nvCxnSpPr>
          <p:spPr bwMode="auto">
            <a:xfrm>
              <a:off x="6060" y="10000"/>
              <a:ext cx="540" cy="0"/>
            </a:xfrm>
            <a:prstGeom prst="straightConnector1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</p:cxnSp>
        <p:cxnSp>
          <p:nvCxnSpPr>
            <p:cNvPr id="16421" name="AutoShape 37"/>
            <p:cNvCxnSpPr>
              <a:cxnSpLocks noChangeShapeType="1"/>
            </p:cNvCxnSpPr>
            <p:nvPr/>
          </p:nvCxnSpPr>
          <p:spPr bwMode="auto">
            <a:xfrm>
              <a:off x="6020" y="11120"/>
              <a:ext cx="540" cy="0"/>
            </a:xfrm>
            <a:prstGeom prst="straightConnector1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440" name="Group 32"/>
          <p:cNvGrpSpPr>
            <a:grpSpLocks/>
          </p:cNvGrpSpPr>
          <p:nvPr/>
        </p:nvGrpSpPr>
        <p:grpSpPr bwMode="auto">
          <a:xfrm>
            <a:off x="500034" y="357166"/>
            <a:ext cx="8286808" cy="6215106"/>
            <a:chOff x="1380" y="2702"/>
            <a:chExt cx="10260" cy="9180"/>
          </a:xfrm>
        </p:grpSpPr>
        <p:cxnSp>
          <p:nvCxnSpPr>
            <p:cNvPr id="17441" name="AutoShape 33"/>
            <p:cNvCxnSpPr>
              <a:cxnSpLocks noChangeShapeType="1"/>
            </p:cNvCxnSpPr>
            <p:nvPr/>
          </p:nvCxnSpPr>
          <p:spPr bwMode="auto">
            <a:xfrm>
              <a:off x="1580" y="4802"/>
              <a:ext cx="1960" cy="0"/>
            </a:xfrm>
            <a:prstGeom prst="straightConnector1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</p:cxnSp>
        <p:sp>
          <p:nvSpPr>
            <p:cNvPr id="17442" name="Text Box 34"/>
            <p:cNvSpPr txBox="1">
              <a:spLocks noChangeArrowheads="1"/>
            </p:cNvSpPr>
            <p:nvPr/>
          </p:nvSpPr>
          <p:spPr bwMode="auto">
            <a:xfrm>
              <a:off x="1860" y="3962"/>
              <a:ext cx="1680" cy="1660"/>
            </a:xfrm>
            <a:prstGeom prst="rect">
              <a:avLst/>
            </a:prstGeom>
            <a:solidFill>
              <a:srgbClr val="FFFFFF"/>
            </a:solidFill>
            <a:ln w="63500" cmpd="thickThin">
              <a:solidFill>
                <a:srgbClr val="C0504D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b="0" i="0" u="none" strike="noStrike" cap="none" normalizeH="0" baseline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itchFamily="18" charset="0"/>
                </a:rPr>
                <a:t>Склад суб’єктів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b="0" i="0" u="none" strike="noStrike" cap="none" normalizeH="0" baseline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itchFamily="18" charset="0"/>
                </a:rPr>
                <a:t>ринку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endParaRPr>
            </a:p>
          </p:txBody>
        </p:sp>
        <p:cxnSp>
          <p:nvCxnSpPr>
            <p:cNvPr id="17443" name="AutoShape 35"/>
            <p:cNvCxnSpPr>
              <a:cxnSpLocks noChangeShapeType="1"/>
            </p:cNvCxnSpPr>
            <p:nvPr/>
          </p:nvCxnSpPr>
          <p:spPr bwMode="auto">
            <a:xfrm>
              <a:off x="1580" y="2802"/>
              <a:ext cx="0" cy="6080"/>
            </a:xfrm>
            <a:prstGeom prst="straightConnector1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</p:cxnSp>
        <p:cxnSp>
          <p:nvCxnSpPr>
            <p:cNvPr id="17444" name="AutoShape 36"/>
            <p:cNvCxnSpPr>
              <a:cxnSpLocks noChangeShapeType="1"/>
            </p:cNvCxnSpPr>
            <p:nvPr/>
          </p:nvCxnSpPr>
          <p:spPr bwMode="auto">
            <a:xfrm>
              <a:off x="1580" y="8882"/>
              <a:ext cx="1960" cy="0"/>
            </a:xfrm>
            <a:prstGeom prst="straightConnector1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</p:cxnSp>
        <p:cxnSp>
          <p:nvCxnSpPr>
            <p:cNvPr id="17445" name="AutoShape 37"/>
            <p:cNvCxnSpPr>
              <a:cxnSpLocks noChangeShapeType="1"/>
            </p:cNvCxnSpPr>
            <p:nvPr/>
          </p:nvCxnSpPr>
          <p:spPr bwMode="auto">
            <a:xfrm flipV="1">
              <a:off x="3540" y="6562"/>
              <a:ext cx="580" cy="1900"/>
            </a:xfrm>
            <a:prstGeom prst="straightConnector1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</p:cxnSp>
        <p:cxnSp>
          <p:nvCxnSpPr>
            <p:cNvPr id="17446" name="AutoShape 38"/>
            <p:cNvCxnSpPr>
              <a:cxnSpLocks noChangeShapeType="1"/>
            </p:cNvCxnSpPr>
            <p:nvPr/>
          </p:nvCxnSpPr>
          <p:spPr bwMode="auto">
            <a:xfrm>
              <a:off x="3540" y="9322"/>
              <a:ext cx="580" cy="1820"/>
            </a:xfrm>
            <a:prstGeom prst="straightConnector1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</p:cxnSp>
        <p:sp>
          <p:nvSpPr>
            <p:cNvPr id="17447" name="Text Box 39"/>
            <p:cNvSpPr txBox="1">
              <a:spLocks noChangeArrowheads="1"/>
            </p:cNvSpPr>
            <p:nvPr/>
          </p:nvSpPr>
          <p:spPr bwMode="auto">
            <a:xfrm>
              <a:off x="1380" y="2702"/>
              <a:ext cx="10260" cy="600"/>
            </a:xfrm>
            <a:prstGeom prst="rect">
              <a:avLst/>
            </a:prstGeom>
            <a:solidFill>
              <a:srgbClr val="FBD4B4"/>
            </a:solidFill>
            <a:ln w="38100">
              <a:solidFill>
                <a:srgbClr val="F2F2F2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622423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uk-UA" sz="1600" b="1" i="0" u="none" strike="noStrike" cap="all" normalizeH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itchFamily="18" charset="0"/>
                </a:rPr>
                <a:t>Комерційні операції    (ІІ)</a:t>
              </a:r>
              <a:endParaRPr kumimoji="0" lang="ru-RU" sz="1600" b="0" i="0" u="none" strike="noStrike" cap="all" normalizeH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7448" name="Text Box 40"/>
            <p:cNvSpPr txBox="1">
              <a:spLocks noChangeArrowheads="1"/>
            </p:cNvSpPr>
            <p:nvPr/>
          </p:nvSpPr>
          <p:spPr bwMode="auto">
            <a:xfrm>
              <a:off x="4120" y="3622"/>
              <a:ext cx="2140" cy="980"/>
            </a:xfrm>
            <a:prstGeom prst="rect">
              <a:avLst/>
            </a:prstGeom>
            <a:solidFill>
              <a:srgbClr val="FFFFFF"/>
            </a:solidFill>
            <a:ln w="63500" cmpd="thickThin">
              <a:solidFill>
                <a:srgbClr val="4F81BD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uk-UA" b="0" i="0" u="none" strike="noStrike" cap="none" normalizeH="0" baseline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itchFamily="18" charset="0"/>
                </a:rPr>
                <a:t>Внутрішні</a:t>
              </a:r>
              <a:endParaRPr kumimoji="0" lang="ru-RU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7449" name="Text Box 41"/>
            <p:cNvSpPr txBox="1">
              <a:spLocks noChangeArrowheads="1"/>
            </p:cNvSpPr>
            <p:nvPr/>
          </p:nvSpPr>
          <p:spPr bwMode="auto">
            <a:xfrm>
              <a:off x="4120" y="4962"/>
              <a:ext cx="2140" cy="900"/>
            </a:xfrm>
            <a:prstGeom prst="rect">
              <a:avLst/>
            </a:prstGeom>
            <a:solidFill>
              <a:srgbClr val="FFFFFF"/>
            </a:solidFill>
            <a:ln w="63500" cmpd="thickThin">
              <a:solidFill>
                <a:srgbClr val="4F81BD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b="0" i="0" u="none" strike="noStrike" cap="none" normalizeH="0" baseline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itchFamily="18" charset="0"/>
                </a:rPr>
                <a:t>Зовнішні   </a:t>
              </a:r>
              <a:endParaRPr kumimoji="0" lang="ru-RU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7450" name="Text Box 42"/>
            <p:cNvSpPr txBox="1">
              <a:spLocks noChangeArrowheads="1"/>
            </p:cNvSpPr>
            <p:nvPr/>
          </p:nvSpPr>
          <p:spPr bwMode="auto">
            <a:xfrm>
              <a:off x="6800" y="3522"/>
              <a:ext cx="4800" cy="1280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B6DDE8"/>
                </a:gs>
              </a:gsLst>
              <a:lin ang="5400000" scaled="1"/>
            </a:gradFill>
            <a:ln w="12700">
              <a:solidFill>
                <a:srgbClr val="92CDDC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205867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600" b="0" i="0" u="none" strike="noStrike" cap="none" normalizeH="0" baseline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itchFamily="18" charset="0"/>
                </a:rPr>
                <a:t>Локальні</a:t>
              </a:r>
            </a:p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600" b="0" i="0" u="none" strike="noStrike" cap="none" normalizeH="0" baseline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itchFamily="18" charset="0"/>
                </a:rPr>
                <a:t>Внутрішньо-регіональні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uk-UA" sz="1600" b="0" i="0" u="none" strike="noStrike" cap="none" normalizeH="0" baseline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itchFamily="18" charset="0"/>
                </a:rPr>
                <a:t>Міжрегіональні</a:t>
              </a:r>
              <a:endParaRPr kumimoji="0" lang="ru-RU" sz="16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7451" name="Text Box 43"/>
            <p:cNvSpPr txBox="1">
              <a:spLocks noChangeArrowheads="1"/>
            </p:cNvSpPr>
            <p:nvPr/>
          </p:nvSpPr>
          <p:spPr bwMode="auto">
            <a:xfrm>
              <a:off x="6840" y="4962"/>
              <a:ext cx="4800" cy="900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B6DDE8"/>
                </a:gs>
              </a:gsLst>
              <a:lin ang="5400000" scaled="1"/>
            </a:gradFill>
            <a:ln w="12700">
              <a:solidFill>
                <a:srgbClr val="92CDDC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205867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uk-UA" sz="1600" b="0" i="0" u="none" strike="noStrike" cap="none" normalizeH="0" baseline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itchFamily="18" charset="0"/>
                </a:rPr>
                <a:t>Міжнародні </a:t>
              </a:r>
              <a:endParaRPr kumimoji="0" lang="ru-RU" sz="16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7452" name="Text Box 44"/>
            <p:cNvSpPr txBox="1">
              <a:spLocks noChangeArrowheads="1"/>
            </p:cNvSpPr>
            <p:nvPr/>
          </p:nvSpPr>
          <p:spPr bwMode="auto">
            <a:xfrm>
              <a:off x="6800" y="6202"/>
              <a:ext cx="4800" cy="1280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B6DDE8"/>
                </a:gs>
              </a:gsLst>
              <a:lin ang="5400000" scaled="1"/>
            </a:gradFill>
            <a:ln w="12700">
              <a:solidFill>
                <a:srgbClr val="92CDDC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205867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600" b="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itchFamily="18" charset="0"/>
                </a:rPr>
                <a:t>Непродовольчі товари</a:t>
              </a:r>
            </a:p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600" b="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itchFamily="18" charset="0"/>
                </a:rPr>
                <a:t>Продовольчі товари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600" b="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itchFamily="18" charset="0"/>
                </a:rPr>
                <a:t>Лікарські товари</a:t>
              </a:r>
              <a:endPara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7453" name="Text Box 45"/>
            <p:cNvSpPr txBox="1">
              <a:spLocks noChangeArrowheads="1"/>
            </p:cNvSpPr>
            <p:nvPr/>
          </p:nvSpPr>
          <p:spPr bwMode="auto">
            <a:xfrm>
              <a:off x="6800" y="7642"/>
              <a:ext cx="4800" cy="1340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B6DDE8"/>
                </a:gs>
              </a:gsLst>
              <a:lin ang="5400000" scaled="1"/>
            </a:gradFill>
            <a:ln w="12700">
              <a:solidFill>
                <a:srgbClr val="92CDDC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205867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600" b="0" i="0" u="none" strike="noStrike" cap="none" normalizeH="0" baseline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itchFamily="18" charset="0"/>
                </a:rPr>
                <a:t>Сировина                  Напівфабрикати</a:t>
              </a:r>
            </a:p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600" b="0" i="0" u="none" strike="noStrike" cap="none" normalizeH="0" baseline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itchFamily="18" charset="0"/>
                </a:rPr>
                <a:t>Нерухомість              Предмети праці</a:t>
              </a:r>
            </a:p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600" b="0" i="0" u="none" strike="noStrike" cap="none" normalizeH="0" baseline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itchFamily="18" charset="0"/>
                </a:rPr>
                <a:t>Засоби виробництва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16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7454" name="Text Box 46"/>
            <p:cNvSpPr txBox="1">
              <a:spLocks noChangeArrowheads="1"/>
            </p:cNvSpPr>
            <p:nvPr/>
          </p:nvSpPr>
          <p:spPr bwMode="auto">
            <a:xfrm>
              <a:off x="4122" y="6079"/>
              <a:ext cx="2140" cy="1280"/>
            </a:xfrm>
            <a:prstGeom prst="rect">
              <a:avLst/>
            </a:prstGeom>
            <a:solidFill>
              <a:srgbClr val="FFFFFF"/>
            </a:solidFill>
            <a:ln w="63500" cmpd="thickThin">
              <a:solidFill>
                <a:srgbClr val="4F81BD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b="0" i="0" u="none" strike="noStrike" cap="none" normalizeH="0" baseline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itchFamily="18" charset="0"/>
                </a:rPr>
                <a:t>Споживчі товари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7455" name="Text Box 47"/>
            <p:cNvSpPr txBox="1">
              <a:spLocks noChangeArrowheads="1"/>
            </p:cNvSpPr>
            <p:nvPr/>
          </p:nvSpPr>
          <p:spPr bwMode="auto">
            <a:xfrm>
              <a:off x="4120" y="7556"/>
              <a:ext cx="2140" cy="1426"/>
            </a:xfrm>
            <a:prstGeom prst="rect">
              <a:avLst/>
            </a:prstGeom>
            <a:solidFill>
              <a:srgbClr val="FFFFFF"/>
            </a:solidFill>
            <a:ln w="63500" cmpd="thickThin">
              <a:solidFill>
                <a:srgbClr val="4F81BD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b="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itchFamily="18" charset="0"/>
                </a:rPr>
                <a:t>Товари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b="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itchFamily="18" charset="0"/>
                </a:rPr>
                <a:t>виробничого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b="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itchFamily="18" charset="0"/>
                </a:rPr>
                <a:t>призначення</a:t>
              </a:r>
              <a:endPara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7456" name="Text Box 48"/>
            <p:cNvSpPr txBox="1">
              <a:spLocks noChangeArrowheads="1"/>
            </p:cNvSpPr>
            <p:nvPr/>
          </p:nvSpPr>
          <p:spPr bwMode="auto">
            <a:xfrm>
              <a:off x="1860" y="8083"/>
              <a:ext cx="1680" cy="1932"/>
            </a:xfrm>
            <a:prstGeom prst="rect">
              <a:avLst/>
            </a:prstGeom>
            <a:solidFill>
              <a:srgbClr val="FFFFFF"/>
            </a:solidFill>
            <a:ln w="63500" cmpd="thickThin">
              <a:solidFill>
                <a:srgbClr val="C0504D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b="0" i="0" u="none" strike="noStrike" cap="none" normalizeH="0" baseline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itchFamily="18" charset="0"/>
                </a:rPr>
                <a:t>Характер об’єкта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b="0" i="0" u="none" strike="noStrike" cap="none" normalizeH="0" baseline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itchFamily="18" charset="0"/>
                </a:rPr>
                <a:t>купівлі-продажу</a:t>
              </a:r>
              <a:endParaRPr kumimoji="0" lang="ru-RU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endParaRPr>
            </a:p>
          </p:txBody>
        </p:sp>
        <p:cxnSp>
          <p:nvCxnSpPr>
            <p:cNvPr id="17457" name="AutoShape 49"/>
            <p:cNvCxnSpPr>
              <a:cxnSpLocks noChangeShapeType="1"/>
            </p:cNvCxnSpPr>
            <p:nvPr/>
          </p:nvCxnSpPr>
          <p:spPr bwMode="auto">
            <a:xfrm flipV="1">
              <a:off x="3540" y="3962"/>
              <a:ext cx="580" cy="680"/>
            </a:xfrm>
            <a:prstGeom prst="straightConnector1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</p:cxnSp>
        <p:cxnSp>
          <p:nvCxnSpPr>
            <p:cNvPr id="17458" name="AutoShape 50"/>
            <p:cNvCxnSpPr>
              <a:cxnSpLocks noChangeShapeType="1"/>
            </p:cNvCxnSpPr>
            <p:nvPr/>
          </p:nvCxnSpPr>
          <p:spPr bwMode="auto">
            <a:xfrm>
              <a:off x="3540" y="4802"/>
              <a:ext cx="580" cy="700"/>
            </a:xfrm>
            <a:prstGeom prst="straightConnector1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</p:cxnSp>
        <p:cxnSp>
          <p:nvCxnSpPr>
            <p:cNvPr id="17459" name="AutoShape 51"/>
            <p:cNvCxnSpPr>
              <a:cxnSpLocks noChangeShapeType="1"/>
            </p:cNvCxnSpPr>
            <p:nvPr/>
          </p:nvCxnSpPr>
          <p:spPr bwMode="auto">
            <a:xfrm>
              <a:off x="6260" y="3962"/>
              <a:ext cx="540" cy="0"/>
            </a:xfrm>
            <a:prstGeom prst="straightConnector1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</p:cxnSp>
        <p:cxnSp>
          <p:nvCxnSpPr>
            <p:cNvPr id="17460" name="AutoShape 52"/>
            <p:cNvCxnSpPr>
              <a:cxnSpLocks noChangeShapeType="1"/>
            </p:cNvCxnSpPr>
            <p:nvPr/>
          </p:nvCxnSpPr>
          <p:spPr bwMode="auto">
            <a:xfrm>
              <a:off x="6300" y="8282"/>
              <a:ext cx="540" cy="0"/>
            </a:xfrm>
            <a:prstGeom prst="straightConnector1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</p:cxnSp>
        <p:cxnSp>
          <p:nvCxnSpPr>
            <p:cNvPr id="17461" name="AutoShape 53"/>
            <p:cNvCxnSpPr>
              <a:cxnSpLocks noChangeShapeType="1"/>
            </p:cNvCxnSpPr>
            <p:nvPr/>
          </p:nvCxnSpPr>
          <p:spPr bwMode="auto">
            <a:xfrm>
              <a:off x="6260" y="6782"/>
              <a:ext cx="540" cy="0"/>
            </a:xfrm>
            <a:prstGeom prst="straightConnector1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</p:cxnSp>
        <p:cxnSp>
          <p:nvCxnSpPr>
            <p:cNvPr id="17462" name="AutoShape 54"/>
            <p:cNvCxnSpPr>
              <a:cxnSpLocks noChangeShapeType="1"/>
            </p:cNvCxnSpPr>
            <p:nvPr/>
          </p:nvCxnSpPr>
          <p:spPr bwMode="auto">
            <a:xfrm>
              <a:off x="6300" y="5402"/>
              <a:ext cx="540" cy="0"/>
            </a:xfrm>
            <a:prstGeom prst="straightConnector1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</p:cxnSp>
        <p:sp>
          <p:nvSpPr>
            <p:cNvPr id="17463" name="Text Box 55"/>
            <p:cNvSpPr txBox="1">
              <a:spLocks noChangeArrowheads="1"/>
            </p:cNvSpPr>
            <p:nvPr/>
          </p:nvSpPr>
          <p:spPr bwMode="auto">
            <a:xfrm>
              <a:off x="4120" y="10842"/>
              <a:ext cx="2140" cy="1040"/>
            </a:xfrm>
            <a:prstGeom prst="rect">
              <a:avLst/>
            </a:prstGeom>
            <a:solidFill>
              <a:srgbClr val="FFFFFF"/>
            </a:solidFill>
            <a:ln w="63500" cmpd="thickThin">
              <a:solidFill>
                <a:srgbClr val="4F81BD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uk-UA" b="0" i="0" u="none" strike="noStrike" cap="none" normalizeH="0" baseline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itchFamily="18" charset="0"/>
                </a:rPr>
                <a:t>Послуги  </a:t>
              </a:r>
              <a:endParaRPr kumimoji="0" lang="ru-RU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7464" name="Text Box 56"/>
            <p:cNvSpPr txBox="1">
              <a:spLocks noChangeArrowheads="1"/>
            </p:cNvSpPr>
            <p:nvPr/>
          </p:nvSpPr>
          <p:spPr bwMode="auto">
            <a:xfrm>
              <a:off x="6840" y="10622"/>
              <a:ext cx="4800" cy="1260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B6DDE8"/>
                </a:gs>
              </a:gsLst>
              <a:lin ang="5400000" scaled="1"/>
            </a:gradFill>
            <a:ln w="12700">
              <a:solidFill>
                <a:srgbClr val="92CDDC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205867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600" b="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itchFamily="18" charset="0"/>
                </a:rPr>
                <a:t>Побутові            Сервісні</a:t>
              </a:r>
            </a:p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600" b="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itchFamily="18" charset="0"/>
                </a:rPr>
                <a:t>Інжиніринг         Консалтинг</a:t>
              </a:r>
            </a:p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uk-UA" sz="1600" b="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itchFamily="18" charset="0"/>
                </a:rPr>
                <a:t>Соціальні           Соціально-культурні</a:t>
              </a:r>
              <a:endPara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7465" name="Text Box 57"/>
            <p:cNvSpPr txBox="1">
              <a:spLocks noChangeArrowheads="1"/>
            </p:cNvSpPr>
            <p:nvPr/>
          </p:nvSpPr>
          <p:spPr bwMode="auto">
            <a:xfrm>
              <a:off x="6800" y="9222"/>
              <a:ext cx="4800" cy="1240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B6DDE8"/>
                </a:gs>
              </a:gsLst>
              <a:lin ang="5400000" scaled="1"/>
            </a:gradFill>
            <a:ln w="12700">
              <a:solidFill>
                <a:srgbClr val="92CDDC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205867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600" b="0" i="0" u="none" strike="noStrike" cap="none" normalizeH="0" baseline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itchFamily="18" charset="0"/>
                </a:rPr>
                <a:t>Ліцензії </a:t>
              </a:r>
            </a:p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600" b="0" i="0" u="none" strike="noStrike" cap="none" normalizeH="0" baseline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itchFamily="18" charset="0"/>
                </a:rPr>
                <a:t>«Ноу-хау»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uk-UA" sz="1600" b="0" i="0" u="none" strike="noStrike" cap="none" normalizeH="0" baseline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itchFamily="18" charset="0"/>
                </a:rPr>
                <a:t>Патенти</a:t>
              </a:r>
              <a:endParaRPr kumimoji="0" lang="ru-RU" sz="16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7466" name="Text Box 58"/>
            <p:cNvSpPr txBox="1">
              <a:spLocks noChangeArrowheads="1"/>
            </p:cNvSpPr>
            <p:nvPr/>
          </p:nvSpPr>
          <p:spPr bwMode="auto">
            <a:xfrm>
              <a:off x="4120" y="9222"/>
              <a:ext cx="2140" cy="1400"/>
            </a:xfrm>
            <a:prstGeom prst="rect">
              <a:avLst/>
            </a:prstGeom>
            <a:solidFill>
              <a:srgbClr val="FFFFFF"/>
            </a:solidFill>
            <a:ln w="63500" cmpd="thickThin">
              <a:solidFill>
                <a:srgbClr val="4F81BD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b="0" i="0" u="none" strike="noStrike" cap="none" normalizeH="0" baseline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itchFamily="18" charset="0"/>
                </a:rPr>
                <a:t>Інтелектуаль-на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b="0" i="0" u="none" strike="noStrike" cap="none" normalizeH="0" baseline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itchFamily="18" charset="0"/>
                </a:rPr>
                <a:t>власність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endParaRPr>
            </a:p>
          </p:txBody>
        </p:sp>
        <p:cxnSp>
          <p:nvCxnSpPr>
            <p:cNvPr id="17467" name="AutoShape 59"/>
            <p:cNvCxnSpPr>
              <a:cxnSpLocks noChangeShapeType="1"/>
            </p:cNvCxnSpPr>
            <p:nvPr/>
          </p:nvCxnSpPr>
          <p:spPr bwMode="auto">
            <a:xfrm>
              <a:off x="6300" y="11142"/>
              <a:ext cx="540" cy="0"/>
            </a:xfrm>
            <a:prstGeom prst="straightConnector1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</p:cxnSp>
        <p:cxnSp>
          <p:nvCxnSpPr>
            <p:cNvPr id="17468" name="AutoShape 60"/>
            <p:cNvCxnSpPr>
              <a:cxnSpLocks noChangeShapeType="1"/>
            </p:cNvCxnSpPr>
            <p:nvPr/>
          </p:nvCxnSpPr>
          <p:spPr bwMode="auto">
            <a:xfrm flipV="1">
              <a:off x="3540" y="8083"/>
              <a:ext cx="580" cy="680"/>
            </a:xfrm>
            <a:prstGeom prst="straightConnector1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</p:cxnSp>
        <p:cxnSp>
          <p:nvCxnSpPr>
            <p:cNvPr id="17469" name="AutoShape 61"/>
            <p:cNvCxnSpPr>
              <a:cxnSpLocks noChangeShapeType="1"/>
            </p:cNvCxnSpPr>
            <p:nvPr/>
          </p:nvCxnSpPr>
          <p:spPr bwMode="auto">
            <a:xfrm>
              <a:off x="3540" y="9123"/>
              <a:ext cx="580" cy="700"/>
            </a:xfrm>
            <a:prstGeom prst="straightConnector1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</p:cxnSp>
        <p:cxnSp>
          <p:nvCxnSpPr>
            <p:cNvPr id="17470" name="AutoShape 62"/>
            <p:cNvCxnSpPr>
              <a:cxnSpLocks noChangeShapeType="1"/>
            </p:cNvCxnSpPr>
            <p:nvPr/>
          </p:nvCxnSpPr>
          <p:spPr bwMode="auto">
            <a:xfrm>
              <a:off x="6260" y="9823"/>
              <a:ext cx="540" cy="0"/>
            </a:xfrm>
            <a:prstGeom prst="straightConnector1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357158" y="357166"/>
            <a:ext cx="8501122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Структура комерційної діяльності</a:t>
            </a:r>
            <a:r>
              <a:rPr kumimoji="0" lang="uk-UA" sz="24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 – </a:t>
            </a: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це сукупність взаємопов’язаних елементів, які взаємодіють відповідно до загальновизнаних принципів.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Основними елементами комерційної роботи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в </a:t>
            </a: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класичному розумінні є: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</a:endParaRPr>
          </a:p>
          <a:p>
            <a:pPr marL="0" marR="0" lvl="0" indent="3600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00000"/>
              </a:buClr>
              <a:buSzTx/>
              <a:buFont typeface="Wingdings" pitchFamily="2" charset="2"/>
              <a:buChar char="q"/>
              <a:tabLst/>
            </a:pP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вивчення купівельного попиту та кон’юнктури торгівлі;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</a:endParaRPr>
          </a:p>
          <a:p>
            <a:pPr marL="0" marR="0" lvl="0" indent="3600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00000"/>
              </a:buClr>
              <a:buSzTx/>
              <a:buFont typeface="Wingdings" pitchFamily="2" charset="2"/>
              <a:buChar char="q"/>
              <a:tabLst/>
            </a:pP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визначення обсягів і складання замовлень на виробництво та постачання партій товарів;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</a:endParaRPr>
          </a:p>
          <a:p>
            <a:pPr marL="0" marR="0" lvl="0" indent="3600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00000"/>
              </a:buClr>
              <a:buSzTx/>
              <a:buFont typeface="Wingdings" pitchFamily="2" charset="2"/>
              <a:buChar char="q"/>
              <a:tabLst/>
            </a:pP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розробка та укладання договорів постачання;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</a:endParaRPr>
          </a:p>
          <a:p>
            <a:pPr marL="0" marR="0" lvl="0" indent="3600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00000"/>
              </a:buClr>
              <a:buSzTx/>
              <a:buFont typeface="Wingdings" pitchFamily="2" charset="2"/>
              <a:buChar char="q"/>
              <a:tabLst/>
            </a:pP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організація оптових закупівель і продажу – оптовими та роздрібними торговельними підприємствами;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</a:endParaRPr>
          </a:p>
          <a:p>
            <a:pPr marL="0" marR="0" lvl="0" indent="3600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00000"/>
              </a:buClr>
              <a:buSzTx/>
              <a:buFont typeface="Wingdings" pitchFamily="2" charset="2"/>
              <a:buChar char="q"/>
              <a:tabLst/>
            </a:pP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рекламна та інформаційна діяльність у процесі реалізації та закупівлі товарів.</a:t>
            </a:r>
            <a:endParaRPr kumimoji="0" lang="uk-UA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14414" y="285728"/>
            <a:ext cx="71438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400" b="1" dirty="0" smtClean="0">
                <a:solidFill>
                  <a:srgbClr val="002060"/>
                </a:solidFill>
              </a:rPr>
              <a:t>Структура комерційної діяльності</a:t>
            </a:r>
            <a:endParaRPr lang="ru-RU" sz="2400" b="1" dirty="0">
              <a:solidFill>
                <a:srgbClr val="002060"/>
              </a:solidFill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14283" y="785794"/>
          <a:ext cx="8715436" cy="5896252"/>
        </p:xfrm>
        <a:graphic>
          <a:graphicData uri="http://schemas.openxmlformats.org/drawingml/2006/table">
            <a:tbl>
              <a:tblPr/>
              <a:tblGrid>
                <a:gridCol w="357189"/>
                <a:gridCol w="2643206"/>
                <a:gridCol w="428628"/>
                <a:gridCol w="2500330"/>
                <a:gridCol w="357190"/>
                <a:gridCol w="2428893"/>
              </a:tblGrid>
              <a:tr h="775612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600" b="0" dirty="0">
                          <a:solidFill>
                            <a:schemeClr val="bg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№</a:t>
                      </a:r>
                      <a:endParaRPr lang="ru-RU" sz="1600" b="0" dirty="0">
                        <a:solidFill>
                          <a:schemeClr val="bg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600" b="0" dirty="0">
                          <a:solidFill>
                            <a:schemeClr val="bg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з/п</a:t>
                      </a:r>
                      <a:endParaRPr lang="ru-RU" sz="1600" b="0" dirty="0">
                        <a:solidFill>
                          <a:schemeClr val="bg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7329" marR="47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600" b="0" dirty="0">
                          <a:solidFill>
                            <a:schemeClr val="bg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І </a:t>
                      </a:r>
                      <a:r>
                        <a:rPr lang="uk-UA" sz="1600" b="0" dirty="0" smtClean="0">
                          <a:solidFill>
                            <a:schemeClr val="bg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блок :</a:t>
                      </a:r>
                      <a:r>
                        <a:rPr lang="uk-UA" sz="1600" b="0" baseline="0" dirty="0" smtClean="0">
                          <a:solidFill>
                            <a:schemeClr val="bg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uk-UA" sz="1600" b="0" dirty="0" smtClean="0">
                          <a:solidFill>
                            <a:schemeClr val="bg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Виробництво </a:t>
                      </a:r>
                      <a:r>
                        <a:rPr lang="uk-UA" sz="1600" b="0" dirty="0">
                          <a:solidFill>
                            <a:schemeClr val="bg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– </a:t>
                      </a:r>
                      <a:endParaRPr lang="ru-RU" sz="1600" b="0" dirty="0">
                        <a:solidFill>
                          <a:schemeClr val="bg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600" b="0" dirty="0" smtClean="0">
                          <a:solidFill>
                            <a:schemeClr val="bg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Оптова торгівля</a:t>
                      </a:r>
                      <a:endParaRPr lang="ru-RU" sz="1600" b="0" dirty="0">
                        <a:solidFill>
                          <a:schemeClr val="bg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7329" marR="47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600" b="0" dirty="0">
                          <a:solidFill>
                            <a:schemeClr val="bg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№</a:t>
                      </a:r>
                      <a:endParaRPr lang="ru-RU" sz="1600" b="0" dirty="0">
                        <a:solidFill>
                          <a:schemeClr val="bg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600" b="0" dirty="0">
                          <a:solidFill>
                            <a:schemeClr val="bg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з/п</a:t>
                      </a:r>
                      <a:endParaRPr lang="ru-RU" sz="1600" b="0" dirty="0">
                        <a:solidFill>
                          <a:schemeClr val="bg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7329" marR="47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600" b="0" dirty="0">
                          <a:solidFill>
                            <a:schemeClr val="bg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ІІ </a:t>
                      </a:r>
                      <a:r>
                        <a:rPr lang="uk-UA" sz="1600" b="0" dirty="0" smtClean="0">
                          <a:solidFill>
                            <a:schemeClr val="bg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блок: Оптова </a:t>
                      </a:r>
                      <a:endParaRPr lang="ru-RU" sz="1600" b="0" dirty="0">
                        <a:solidFill>
                          <a:schemeClr val="bg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600" b="0" dirty="0">
                          <a:solidFill>
                            <a:schemeClr val="bg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торгівля –</a:t>
                      </a:r>
                      <a:endParaRPr lang="ru-RU" sz="1600" b="0" dirty="0">
                        <a:solidFill>
                          <a:schemeClr val="bg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600" b="0" dirty="0">
                          <a:solidFill>
                            <a:schemeClr val="bg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роздрібна торгівля</a:t>
                      </a:r>
                      <a:endParaRPr lang="ru-RU" sz="1600" b="0" dirty="0">
                        <a:solidFill>
                          <a:schemeClr val="bg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7329" marR="47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600" b="0">
                          <a:solidFill>
                            <a:schemeClr val="bg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№</a:t>
                      </a:r>
                      <a:endParaRPr lang="ru-RU" sz="1600" b="0">
                        <a:solidFill>
                          <a:schemeClr val="bg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600" b="0">
                          <a:solidFill>
                            <a:schemeClr val="bg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з/п</a:t>
                      </a:r>
                      <a:endParaRPr lang="ru-RU" sz="1600" b="0">
                        <a:solidFill>
                          <a:schemeClr val="bg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7329" marR="47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600" b="0" dirty="0">
                          <a:solidFill>
                            <a:schemeClr val="bg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ІІІ </a:t>
                      </a:r>
                      <a:r>
                        <a:rPr lang="uk-UA" sz="1600" b="0" dirty="0" smtClean="0">
                          <a:solidFill>
                            <a:schemeClr val="bg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блок: Роздрібна</a:t>
                      </a:r>
                      <a:endParaRPr lang="ru-RU" sz="1600" b="0" dirty="0">
                        <a:solidFill>
                          <a:schemeClr val="bg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600" b="0" dirty="0">
                          <a:solidFill>
                            <a:schemeClr val="bg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торгівля – сфера</a:t>
                      </a:r>
                      <a:endParaRPr lang="ru-RU" sz="1600" b="0" dirty="0">
                        <a:solidFill>
                          <a:schemeClr val="bg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600" b="0" dirty="0">
                          <a:solidFill>
                            <a:schemeClr val="bg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споживання</a:t>
                      </a:r>
                      <a:endParaRPr lang="ru-RU" sz="1600" b="0" dirty="0">
                        <a:solidFill>
                          <a:schemeClr val="bg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7329" marR="47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3251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solidFill>
                            <a:schemeClr val="bg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1.</a:t>
                      </a:r>
                      <a:endParaRPr lang="ru-RU" sz="1600" dirty="0">
                        <a:solidFill>
                          <a:schemeClr val="bg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7329" marR="47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solidFill>
                            <a:schemeClr val="bg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Визначення потреб у</a:t>
                      </a:r>
                      <a:endParaRPr lang="ru-RU" sz="1600" dirty="0">
                        <a:solidFill>
                          <a:schemeClr val="bg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solidFill>
                            <a:schemeClr val="bg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товарах і послугах</a:t>
                      </a:r>
                      <a:endParaRPr lang="ru-RU" sz="1600" dirty="0">
                        <a:solidFill>
                          <a:schemeClr val="bg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7329" marR="47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solidFill>
                            <a:schemeClr val="bg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7.</a:t>
                      </a:r>
                      <a:endParaRPr lang="ru-RU" sz="1600" dirty="0">
                        <a:solidFill>
                          <a:schemeClr val="bg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7329" marR="47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solidFill>
                            <a:schemeClr val="bg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Розробка асортиментної</a:t>
                      </a:r>
                      <a:endParaRPr lang="ru-RU" sz="1600" dirty="0">
                        <a:solidFill>
                          <a:schemeClr val="bg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solidFill>
                            <a:schemeClr val="bg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політики і формування</a:t>
                      </a:r>
                      <a:endParaRPr lang="ru-RU" sz="1600" dirty="0">
                        <a:solidFill>
                          <a:schemeClr val="bg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solidFill>
                            <a:schemeClr val="bg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асортименту на оптових підприємствах</a:t>
                      </a:r>
                      <a:endParaRPr lang="ru-RU" sz="1600" dirty="0">
                        <a:solidFill>
                          <a:schemeClr val="bg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7329" marR="47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solidFill>
                            <a:schemeClr val="bg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12.</a:t>
                      </a:r>
                      <a:endParaRPr lang="ru-RU" sz="1600">
                        <a:solidFill>
                          <a:schemeClr val="bg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7329" marR="47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 smtClean="0">
                          <a:solidFill>
                            <a:schemeClr val="bg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Формування асортименту в роздрібній </a:t>
                      </a:r>
                      <a:r>
                        <a:rPr lang="uk-UA" sz="1600" dirty="0">
                          <a:solidFill>
                            <a:schemeClr val="bg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торгівлі</a:t>
                      </a:r>
                      <a:endParaRPr lang="ru-RU" sz="1600" dirty="0">
                        <a:solidFill>
                          <a:schemeClr val="bg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7329" marR="47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1438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solidFill>
                            <a:schemeClr val="bg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2.</a:t>
                      </a:r>
                      <a:endParaRPr lang="ru-RU" sz="1600">
                        <a:solidFill>
                          <a:schemeClr val="bg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7329" marR="47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solidFill>
                            <a:schemeClr val="bg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Пошук і </a:t>
                      </a:r>
                      <a:r>
                        <a:rPr lang="uk-UA" sz="1600" dirty="0" smtClean="0">
                          <a:solidFill>
                            <a:schemeClr val="bg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вибір </a:t>
                      </a:r>
                      <a:r>
                        <a:rPr lang="uk-UA" sz="1600" dirty="0" err="1" smtClean="0">
                          <a:solidFill>
                            <a:schemeClr val="bg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конкуренто-спроможних</a:t>
                      </a:r>
                      <a:r>
                        <a:rPr lang="uk-UA" sz="1600" dirty="0" smtClean="0">
                          <a:solidFill>
                            <a:schemeClr val="bg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 постачальників</a:t>
                      </a:r>
                      <a:endParaRPr lang="ru-RU" sz="1600" dirty="0">
                        <a:solidFill>
                          <a:schemeClr val="bg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7329" marR="47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solidFill>
                            <a:schemeClr val="bg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8.</a:t>
                      </a:r>
                      <a:endParaRPr lang="ru-RU" sz="1600">
                        <a:solidFill>
                          <a:schemeClr val="bg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7329" marR="47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 smtClean="0">
                          <a:solidFill>
                            <a:schemeClr val="bg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Оперативне маневрування запасами і </a:t>
                      </a:r>
                      <a:r>
                        <a:rPr lang="uk-UA" sz="1600" dirty="0">
                          <a:solidFill>
                            <a:schemeClr val="bg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ресурсами</a:t>
                      </a:r>
                      <a:endParaRPr lang="ru-RU" sz="1600" dirty="0">
                        <a:solidFill>
                          <a:schemeClr val="bg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7329" marR="47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solidFill>
                            <a:schemeClr val="bg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13.</a:t>
                      </a:r>
                      <a:endParaRPr lang="ru-RU" sz="1600">
                        <a:solidFill>
                          <a:schemeClr val="bg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7329" marR="47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 smtClean="0">
                          <a:solidFill>
                            <a:schemeClr val="bg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Використання ефективних методів оптового </a:t>
                      </a:r>
                      <a:r>
                        <a:rPr lang="uk-UA" sz="1600" dirty="0">
                          <a:solidFill>
                            <a:schemeClr val="bg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продажу</a:t>
                      </a:r>
                      <a:endParaRPr lang="ru-RU" sz="1600" dirty="0">
                        <a:solidFill>
                          <a:schemeClr val="bg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solidFill>
                            <a:schemeClr val="bg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товарів</a:t>
                      </a:r>
                      <a:endParaRPr lang="ru-RU" sz="1600" dirty="0">
                        <a:solidFill>
                          <a:schemeClr val="bg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7329" marR="47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0066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solidFill>
                            <a:schemeClr val="bg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3.</a:t>
                      </a:r>
                      <a:endParaRPr lang="ru-RU" sz="1600">
                        <a:solidFill>
                          <a:schemeClr val="bg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7329" marR="47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solidFill>
                            <a:schemeClr val="bg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Організація </a:t>
                      </a:r>
                      <a:r>
                        <a:rPr lang="uk-UA" sz="1600" dirty="0" smtClean="0">
                          <a:solidFill>
                            <a:schemeClr val="bg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системи зв’язків </a:t>
                      </a:r>
                      <a:r>
                        <a:rPr lang="uk-UA" sz="1600" dirty="0">
                          <a:solidFill>
                            <a:schemeClr val="bg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і </a:t>
                      </a:r>
                      <a:r>
                        <a:rPr lang="uk-UA" sz="1600" dirty="0" smtClean="0">
                          <a:solidFill>
                            <a:schemeClr val="bg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формування товарних </a:t>
                      </a:r>
                      <a:r>
                        <a:rPr lang="uk-UA" sz="1600" dirty="0">
                          <a:solidFill>
                            <a:schemeClr val="bg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ресурсів</a:t>
                      </a:r>
                      <a:endParaRPr lang="ru-RU" sz="1600" dirty="0">
                        <a:solidFill>
                          <a:schemeClr val="bg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7329" marR="47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solidFill>
                            <a:schemeClr val="bg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9.</a:t>
                      </a:r>
                      <a:endParaRPr lang="ru-RU" sz="1600">
                        <a:solidFill>
                          <a:schemeClr val="bg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7329" marR="47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solidFill>
                            <a:schemeClr val="bg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Вибір каналів і </a:t>
                      </a:r>
                      <a:r>
                        <a:rPr lang="uk-UA" sz="1600" dirty="0" smtClean="0">
                          <a:solidFill>
                            <a:schemeClr val="bg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форм оптового продажу товарів</a:t>
                      </a:r>
                      <a:endParaRPr lang="ru-RU" sz="1600" dirty="0">
                        <a:solidFill>
                          <a:schemeClr val="bg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7329" marR="47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solidFill>
                            <a:schemeClr val="bg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14.</a:t>
                      </a:r>
                      <a:endParaRPr lang="ru-RU" sz="1600">
                        <a:solidFill>
                          <a:schemeClr val="bg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7329" marR="47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solidFill>
                            <a:schemeClr val="bg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Надання </a:t>
                      </a:r>
                      <a:r>
                        <a:rPr lang="uk-UA" sz="1600" dirty="0" smtClean="0">
                          <a:solidFill>
                            <a:schemeClr val="bg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комплексу </a:t>
                      </a:r>
                      <a:r>
                        <a:rPr lang="uk-UA" sz="1600" dirty="0" err="1" smtClean="0">
                          <a:solidFill>
                            <a:schemeClr val="bg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торго-вельних</a:t>
                      </a:r>
                      <a:r>
                        <a:rPr lang="uk-UA" sz="1600" dirty="0" smtClean="0">
                          <a:solidFill>
                            <a:schemeClr val="bg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 послуг </a:t>
                      </a:r>
                      <a:r>
                        <a:rPr lang="uk-UA" sz="1600" dirty="0">
                          <a:solidFill>
                            <a:schemeClr val="bg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покупцям</a:t>
                      </a:r>
                      <a:endParaRPr lang="ru-RU" sz="1600" dirty="0">
                        <a:solidFill>
                          <a:schemeClr val="bg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7329" marR="47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2942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solidFill>
                            <a:schemeClr val="bg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4.</a:t>
                      </a:r>
                      <a:endParaRPr lang="ru-RU" sz="1600">
                        <a:solidFill>
                          <a:schemeClr val="bg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7329" marR="47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solidFill>
                            <a:schemeClr val="bg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Визначення ефективних форм </a:t>
                      </a:r>
                      <a:r>
                        <a:rPr lang="uk-UA" sz="1600" dirty="0" smtClean="0">
                          <a:solidFill>
                            <a:schemeClr val="bg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і організація оптових закупівель </a:t>
                      </a:r>
                      <a:r>
                        <a:rPr lang="uk-UA" sz="1600" dirty="0">
                          <a:solidFill>
                            <a:schemeClr val="bg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товарів</a:t>
                      </a:r>
                      <a:endParaRPr lang="ru-RU" sz="1600" dirty="0">
                        <a:solidFill>
                          <a:schemeClr val="bg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7329" marR="47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solidFill>
                            <a:schemeClr val="bg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10.</a:t>
                      </a:r>
                      <a:endParaRPr lang="ru-RU" sz="1600">
                        <a:solidFill>
                          <a:schemeClr val="bg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7329" marR="47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solidFill>
                            <a:schemeClr val="bg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Організація </a:t>
                      </a:r>
                      <a:r>
                        <a:rPr lang="uk-UA" sz="1600" dirty="0" smtClean="0">
                          <a:solidFill>
                            <a:schemeClr val="bg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товаропостачання роздрібної мережі</a:t>
                      </a:r>
                      <a:endParaRPr lang="ru-RU" sz="1600" dirty="0">
                        <a:solidFill>
                          <a:schemeClr val="bg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7329" marR="47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solidFill>
                            <a:schemeClr val="bg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15.</a:t>
                      </a:r>
                      <a:endParaRPr lang="ru-RU" sz="1600">
                        <a:solidFill>
                          <a:schemeClr val="bg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7329" marR="47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 smtClean="0">
                          <a:solidFill>
                            <a:schemeClr val="bg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Комбінування торговельної </a:t>
                      </a:r>
                      <a:r>
                        <a:rPr lang="uk-UA" sz="1600" dirty="0">
                          <a:solidFill>
                            <a:schemeClr val="bg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та</a:t>
                      </a:r>
                      <a:endParaRPr lang="ru-RU" sz="1600" dirty="0">
                        <a:solidFill>
                          <a:schemeClr val="bg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 smtClean="0">
                          <a:solidFill>
                            <a:schemeClr val="bg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неторговельної діяльності</a:t>
                      </a:r>
                      <a:endParaRPr lang="ru-RU" sz="1600" dirty="0">
                        <a:solidFill>
                          <a:schemeClr val="bg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7329" marR="47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0066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solidFill>
                            <a:schemeClr val="bg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5.</a:t>
                      </a:r>
                      <a:endParaRPr lang="ru-RU" sz="1600">
                        <a:solidFill>
                          <a:schemeClr val="bg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7329" marR="47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 smtClean="0">
                          <a:solidFill>
                            <a:schemeClr val="bg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Оптимізація </a:t>
                      </a:r>
                      <a:r>
                        <a:rPr lang="uk-UA" sz="1600" dirty="0" err="1" smtClean="0">
                          <a:solidFill>
                            <a:schemeClr val="bg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товаропросування</a:t>
                      </a:r>
                      <a:endParaRPr lang="ru-RU" sz="1600" dirty="0">
                        <a:solidFill>
                          <a:schemeClr val="bg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7329" marR="47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solidFill>
                            <a:schemeClr val="bg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11.</a:t>
                      </a:r>
                      <a:endParaRPr lang="ru-RU" sz="1600">
                        <a:solidFill>
                          <a:schemeClr val="bg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7329" marR="47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solidFill>
                            <a:schemeClr val="bg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Організація </a:t>
                      </a:r>
                      <a:r>
                        <a:rPr lang="uk-UA" sz="1600" dirty="0" smtClean="0">
                          <a:solidFill>
                            <a:schemeClr val="bg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системи послуг </a:t>
                      </a:r>
                      <a:r>
                        <a:rPr lang="uk-UA" sz="1600" dirty="0">
                          <a:solidFill>
                            <a:schemeClr val="bg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і надання </a:t>
                      </a:r>
                      <a:r>
                        <a:rPr lang="uk-UA" sz="1600" dirty="0" smtClean="0">
                          <a:solidFill>
                            <a:schemeClr val="bg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їх оптовим </a:t>
                      </a:r>
                      <a:r>
                        <a:rPr lang="uk-UA" sz="1600" dirty="0">
                          <a:solidFill>
                            <a:schemeClr val="bg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покупцям</a:t>
                      </a:r>
                      <a:endParaRPr lang="ru-RU" sz="1600" dirty="0">
                        <a:solidFill>
                          <a:schemeClr val="bg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7329" marR="47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>
                        <a:solidFill>
                          <a:schemeClr val="bg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7329" marR="47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solidFill>
                          <a:schemeClr val="bg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7329" marR="47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780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solidFill>
                            <a:schemeClr val="bg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6.</a:t>
                      </a:r>
                      <a:endParaRPr lang="ru-RU" sz="1600">
                        <a:solidFill>
                          <a:schemeClr val="bg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7329" marR="47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solidFill>
                            <a:schemeClr val="bg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Облік і контроль за</a:t>
                      </a:r>
                      <a:endParaRPr lang="ru-RU" sz="1600">
                        <a:solidFill>
                          <a:schemeClr val="bg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solidFill>
                            <a:schemeClr val="bg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надходженням товарів</a:t>
                      </a:r>
                      <a:endParaRPr lang="ru-RU" sz="1600">
                        <a:solidFill>
                          <a:schemeClr val="bg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7329" marR="47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>
                        <a:solidFill>
                          <a:schemeClr val="bg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7329" marR="47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>
                        <a:solidFill>
                          <a:schemeClr val="bg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7329" marR="47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solidFill>
                          <a:schemeClr val="bg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7329" marR="47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solidFill>
                          <a:schemeClr val="bg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7329" marR="47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3903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solidFill>
                            <a:schemeClr val="bg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16.</a:t>
                      </a:r>
                      <a:endParaRPr lang="ru-RU" sz="1600">
                        <a:solidFill>
                          <a:schemeClr val="bg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7329" marR="47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solidFill>
                            <a:schemeClr val="bg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Виконання комерційно-посередницьких операцій</a:t>
                      </a:r>
                      <a:endParaRPr lang="ru-RU" sz="1600" dirty="0">
                        <a:solidFill>
                          <a:schemeClr val="bg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7329" marR="47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93903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solidFill>
                            <a:schemeClr val="bg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17.</a:t>
                      </a:r>
                      <a:endParaRPr lang="ru-RU" sz="1600">
                        <a:solidFill>
                          <a:schemeClr val="bg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7329" marR="47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solidFill>
                            <a:schemeClr val="bg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Проведення рекламних заходів</a:t>
                      </a:r>
                      <a:endParaRPr lang="ru-RU" sz="1600" dirty="0">
                        <a:solidFill>
                          <a:schemeClr val="bg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7329" marR="47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93903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solidFill>
                            <a:schemeClr val="bg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18.</a:t>
                      </a:r>
                      <a:endParaRPr lang="ru-RU" sz="1600" dirty="0">
                        <a:solidFill>
                          <a:schemeClr val="bg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7329" marR="47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solidFill>
                            <a:schemeClr val="bg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Здійснення допоміжних операцій</a:t>
                      </a:r>
                      <a:endParaRPr lang="ru-RU" sz="1600" dirty="0">
                        <a:solidFill>
                          <a:schemeClr val="bg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7329" marR="47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82" name="Group 2"/>
          <p:cNvGrpSpPr>
            <a:grpSpLocks/>
          </p:cNvGrpSpPr>
          <p:nvPr/>
        </p:nvGrpSpPr>
        <p:grpSpPr bwMode="auto">
          <a:xfrm>
            <a:off x="785786" y="2143116"/>
            <a:ext cx="7572428" cy="3987807"/>
            <a:chOff x="2540" y="2220"/>
            <a:chExt cx="6840" cy="4706"/>
          </a:xfrm>
        </p:grpSpPr>
        <p:sp>
          <p:nvSpPr>
            <p:cNvPr id="20483" name="AutoShape 3"/>
            <p:cNvSpPr>
              <a:spLocks noChangeArrowheads="1"/>
            </p:cNvSpPr>
            <p:nvPr/>
          </p:nvSpPr>
          <p:spPr bwMode="auto">
            <a:xfrm>
              <a:off x="2540" y="2220"/>
              <a:ext cx="3740" cy="4706"/>
            </a:xfrm>
            <a:prstGeom prst="roundRect">
              <a:avLst>
                <a:gd name="adj" fmla="val 16667"/>
              </a:avLst>
            </a:prstGeom>
            <a:solidFill>
              <a:srgbClr val="4BACC6"/>
            </a:solidFill>
            <a:ln w="38100">
              <a:solidFill>
                <a:srgbClr val="F2F2F2"/>
              </a:solidFill>
              <a:round/>
              <a:headEnd/>
              <a:tailEnd/>
            </a:ln>
            <a:effectLst>
              <a:outerShdw dist="28398" dir="3806097" algn="ctr" rotWithShape="0">
                <a:srgbClr val="974706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uk-UA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</a:endParaRP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uk-UA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</a:endParaRP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2400" b="1" i="0" u="none" strike="noStrike" cap="all" normalizeH="0" dirty="0" smtClean="0">
                  <a:ln>
                    <a:noFill/>
                  </a:ln>
                  <a:solidFill>
                    <a:srgbClr val="002060"/>
                  </a:solidFill>
                  <a:effectLst/>
                  <a:latin typeface="Times New Roman" pitchFamily="18" charset="0"/>
                </a:rPr>
                <a:t>основні 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2400" b="1" i="0" u="none" strike="noStrike" cap="all" normalizeH="0" dirty="0" smtClean="0">
                  <a:ln>
                    <a:noFill/>
                  </a:ln>
                  <a:solidFill>
                    <a:srgbClr val="002060"/>
                  </a:solidFill>
                  <a:effectLst/>
                  <a:latin typeface="Times New Roman" pitchFamily="18" charset="0"/>
                </a:rPr>
                <a:t>принципи 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2400" b="1" i="0" u="none" strike="noStrike" cap="all" normalizeH="0" dirty="0" smtClean="0">
                  <a:ln>
                    <a:noFill/>
                  </a:ln>
                  <a:solidFill>
                    <a:srgbClr val="002060"/>
                  </a:solidFill>
                  <a:effectLst/>
                  <a:latin typeface="Times New Roman" pitchFamily="18" charset="0"/>
                </a:rPr>
                <a:t>комерційної 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2400" b="1" i="0" u="none" strike="noStrike" cap="all" normalizeH="0" dirty="0" smtClean="0">
                  <a:ln>
                    <a:noFill/>
                  </a:ln>
                  <a:solidFill>
                    <a:srgbClr val="002060"/>
                  </a:solidFill>
                  <a:effectLst/>
                  <a:latin typeface="Times New Roman" pitchFamily="18" charset="0"/>
                </a:rPr>
                <a:t>діяльності</a:t>
              </a:r>
              <a:endParaRPr kumimoji="0" lang="ru-RU" sz="2400" b="0" i="0" u="none" strike="noStrike" cap="all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0484" name="Text Box 4"/>
            <p:cNvSpPr txBox="1">
              <a:spLocks noChangeArrowheads="1"/>
            </p:cNvSpPr>
            <p:nvPr/>
          </p:nvSpPr>
          <p:spPr bwMode="auto">
            <a:xfrm>
              <a:off x="5320" y="2461"/>
              <a:ext cx="4060" cy="580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B6DDE8"/>
                </a:gs>
              </a:gsLst>
              <a:lin ang="5400000" scaled="1"/>
            </a:gradFill>
            <a:ln w="12700">
              <a:solidFill>
                <a:srgbClr val="92CDDC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205867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uk-UA" sz="2400" b="1" i="0" u="none" strike="noStrike" cap="none" normalizeH="0" baseline="0" smtClean="0">
                  <a:ln>
                    <a:noFill/>
                  </a:ln>
                  <a:solidFill>
                    <a:srgbClr val="002060"/>
                  </a:solidFill>
                  <a:effectLst/>
                  <a:latin typeface="Times New Roman" pitchFamily="18" charset="0"/>
                </a:rPr>
                <a:t>економічної свободи</a:t>
              </a:r>
              <a:endParaRPr kumimoji="0" lang="ru-RU" sz="2400" b="0" i="0" u="none" strike="noStrike" cap="none" normalizeH="0" baseline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0485" name="Text Box 5"/>
            <p:cNvSpPr txBox="1">
              <a:spLocks noChangeArrowheads="1"/>
            </p:cNvSpPr>
            <p:nvPr/>
          </p:nvSpPr>
          <p:spPr bwMode="auto">
            <a:xfrm>
              <a:off x="5320" y="3441"/>
              <a:ext cx="4060" cy="580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B8CCE4"/>
                </a:gs>
              </a:gsLst>
              <a:lin ang="5400000" scaled="1"/>
            </a:gradFill>
            <a:ln w="12700">
              <a:solidFill>
                <a:srgbClr val="95B3D7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243F60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uk-UA" sz="2400" b="1" i="0" u="none" strike="noStrike" cap="none" normalizeH="0" baseline="0" smtClean="0">
                  <a:ln>
                    <a:noFill/>
                  </a:ln>
                  <a:solidFill>
                    <a:srgbClr val="002060"/>
                  </a:solidFill>
                  <a:effectLst/>
                  <a:latin typeface="Times New Roman" pitchFamily="18" charset="0"/>
                </a:rPr>
                <a:t>конкурентоспроможності</a:t>
              </a:r>
              <a:endParaRPr kumimoji="0" lang="ru-RU" sz="2400" b="0" i="0" u="none" strike="noStrike" cap="none" normalizeH="0" baseline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0486" name="Text Box 6"/>
            <p:cNvSpPr txBox="1">
              <a:spLocks noChangeArrowheads="1"/>
            </p:cNvSpPr>
            <p:nvPr/>
          </p:nvSpPr>
          <p:spPr bwMode="auto">
            <a:xfrm>
              <a:off x="5320" y="4341"/>
              <a:ext cx="4060" cy="580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B8CCE4"/>
                </a:gs>
              </a:gsLst>
              <a:lin ang="5400000" scaled="1"/>
            </a:gradFill>
            <a:ln w="12700">
              <a:solidFill>
                <a:srgbClr val="95B3D7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243F60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uk-UA" sz="2400" b="1" i="0" u="none" strike="noStrike" cap="none" normalizeH="0" baseline="0" smtClean="0">
                  <a:ln>
                    <a:noFill/>
                  </a:ln>
                  <a:solidFill>
                    <a:srgbClr val="002060"/>
                  </a:solidFill>
                  <a:effectLst/>
                  <a:latin typeface="Times New Roman" pitchFamily="18" charset="0"/>
                </a:rPr>
                <a:t>адаптивності</a:t>
              </a:r>
              <a:endParaRPr kumimoji="0" lang="ru-RU" sz="2400" b="0" i="0" u="none" strike="noStrike" cap="none" normalizeH="0" baseline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0487" name="Text Box 7"/>
            <p:cNvSpPr txBox="1">
              <a:spLocks noChangeArrowheads="1"/>
            </p:cNvSpPr>
            <p:nvPr/>
          </p:nvSpPr>
          <p:spPr bwMode="auto">
            <a:xfrm>
              <a:off x="5320" y="6067"/>
              <a:ext cx="4060" cy="580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B8CCE4"/>
                </a:gs>
              </a:gsLst>
              <a:lin ang="5400000" scaled="1"/>
            </a:gradFill>
            <a:ln w="12700">
              <a:solidFill>
                <a:srgbClr val="95B3D7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243F60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uk-UA" sz="2400" b="1" i="0" u="none" strike="noStrike" cap="none" normalizeH="0" baseline="0" smtClean="0">
                  <a:ln>
                    <a:noFill/>
                  </a:ln>
                  <a:solidFill>
                    <a:srgbClr val="002060"/>
                  </a:solidFill>
                  <a:effectLst/>
                  <a:latin typeface="Times New Roman" pitchFamily="18" charset="0"/>
                </a:rPr>
                <a:t>ефективності</a:t>
              </a:r>
              <a:endParaRPr kumimoji="0" lang="ru-RU" sz="2400" b="0" i="0" u="none" strike="noStrike" cap="none" normalizeH="0" baseline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0488" name="Text Box 8"/>
            <p:cNvSpPr txBox="1">
              <a:spLocks noChangeArrowheads="1"/>
            </p:cNvSpPr>
            <p:nvPr/>
          </p:nvSpPr>
          <p:spPr bwMode="auto">
            <a:xfrm>
              <a:off x="5320" y="5161"/>
              <a:ext cx="4060" cy="580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B8CCE4"/>
                </a:gs>
              </a:gsLst>
              <a:lin ang="5400000" scaled="1"/>
            </a:gradFill>
            <a:ln w="12700">
              <a:solidFill>
                <a:srgbClr val="95B3D7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243F60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uk-UA" sz="2400" b="1" i="0" u="none" strike="noStrike" cap="none" normalizeH="0" baseline="0" smtClean="0">
                  <a:ln>
                    <a:noFill/>
                  </a:ln>
                  <a:solidFill>
                    <a:srgbClr val="002060"/>
                  </a:solidFill>
                  <a:effectLst/>
                  <a:latin typeface="Times New Roman" pitchFamily="18" charset="0"/>
                </a:rPr>
                <a:t>ризикованості</a:t>
              </a:r>
              <a:endParaRPr kumimoji="0" lang="ru-RU" sz="2400" b="0" i="0" u="none" strike="noStrike" cap="none" normalizeH="0" baseline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</a:endParaRPr>
            </a:p>
          </p:txBody>
        </p:sp>
      </p:grpSp>
      <p:sp>
        <p:nvSpPr>
          <p:cNvPr id="20489" name="Rectangle 9"/>
          <p:cNvSpPr>
            <a:spLocks noChangeArrowheads="1"/>
          </p:cNvSpPr>
          <p:nvPr/>
        </p:nvSpPr>
        <p:spPr bwMode="auto">
          <a:xfrm>
            <a:off x="428596" y="571480"/>
            <a:ext cx="8358246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b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Принципи </a:t>
            </a:r>
            <a:r>
              <a:rPr kumimoji="0" lang="uk-UA" sz="240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– це вихідні положення, основні правила, які відображають природу комерційної діяльності й визначають особливості її організації на ринку товарів і послуг</a:t>
            </a:r>
            <a:endParaRPr kumimoji="0" lang="uk-UA" sz="240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506" name="Group 2"/>
          <p:cNvGrpSpPr>
            <a:grpSpLocks/>
          </p:cNvGrpSpPr>
          <p:nvPr/>
        </p:nvGrpSpPr>
        <p:grpSpPr bwMode="auto">
          <a:xfrm>
            <a:off x="428596" y="428604"/>
            <a:ext cx="8143932" cy="5929354"/>
            <a:chOff x="1080" y="1320"/>
            <a:chExt cx="10060" cy="6480"/>
          </a:xfrm>
        </p:grpSpPr>
        <p:sp>
          <p:nvSpPr>
            <p:cNvPr id="21507" name="AutoShape 3"/>
            <p:cNvSpPr>
              <a:spLocks noChangeArrowheads="1"/>
            </p:cNvSpPr>
            <p:nvPr/>
          </p:nvSpPr>
          <p:spPr bwMode="auto">
            <a:xfrm>
              <a:off x="1080" y="1320"/>
              <a:ext cx="3740" cy="6480"/>
            </a:xfrm>
            <a:prstGeom prst="roundRect">
              <a:avLst>
                <a:gd name="adj" fmla="val 16667"/>
              </a:avLst>
            </a:prstGeom>
            <a:solidFill>
              <a:srgbClr val="F79646"/>
            </a:solidFill>
            <a:ln w="38100">
              <a:solidFill>
                <a:srgbClr val="F2F2F2"/>
              </a:solidFill>
              <a:round/>
              <a:headEnd/>
              <a:tailEnd/>
            </a:ln>
            <a:effectLst>
              <a:outerShdw dist="28398" dir="3806097" algn="ctr" rotWithShape="0">
                <a:srgbClr val="974706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uk-UA" b="1" i="0" u="none" strike="noStrike" cap="all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</a:endParaRP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uk-UA" b="1" i="0" u="none" strike="noStrike" cap="all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</a:endParaRP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uk-UA" b="1" i="0" u="none" strike="noStrike" cap="all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</a:endParaRP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uk-UA" b="1" i="0" u="none" strike="noStrike" cap="all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</a:endParaRP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uk-UA" b="1" i="0" u="none" strike="noStrike" cap="all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</a:endParaRP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b="1" i="0" u="none" strike="noStrike" cap="all" normalizeH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itchFamily="18" charset="0"/>
                </a:rPr>
                <a:t>Зовнішні 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b="1" i="0" u="none" strike="noStrike" cap="all" normalizeH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itchFamily="18" charset="0"/>
                </a:rPr>
                <a:t>чинники 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b="1" i="0" u="none" strike="noStrike" cap="all" normalizeH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itchFamily="18" charset="0"/>
                </a:rPr>
                <a:t>впливу 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b="1" i="0" u="none" strike="noStrike" cap="all" normalizeH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itchFamily="18" charset="0"/>
                </a:rPr>
                <a:t>на 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b="1" i="0" u="none" strike="noStrike" cap="all" normalizeH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itchFamily="18" charset="0"/>
                </a:rPr>
                <a:t>комерційну діяльність</a:t>
              </a:r>
              <a:endParaRPr kumimoji="0" lang="ru-RU" b="0" i="0" u="none" strike="noStrike" cap="all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1508" name="Text Box 4"/>
            <p:cNvSpPr txBox="1">
              <a:spLocks noChangeArrowheads="1"/>
            </p:cNvSpPr>
            <p:nvPr/>
          </p:nvSpPr>
          <p:spPr bwMode="auto">
            <a:xfrm>
              <a:off x="3560" y="1561"/>
              <a:ext cx="7580" cy="580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D6E3BC"/>
                </a:gs>
              </a:gsLst>
              <a:lin ang="5400000" scaled="1"/>
            </a:gradFill>
            <a:ln w="12700">
              <a:solidFill>
                <a:srgbClr val="C2D69B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4E6128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uk-UA" b="1" i="0" u="none" strike="noStrike" cap="none" normalizeH="0" baseline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itchFamily="18" charset="0"/>
                </a:rPr>
                <a:t>Лібералізація та тенденції розвитку економіки</a:t>
              </a:r>
              <a:endParaRPr kumimoji="0" lang="ru-RU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1509" name="Text Box 5"/>
            <p:cNvSpPr txBox="1">
              <a:spLocks noChangeArrowheads="1"/>
            </p:cNvSpPr>
            <p:nvPr/>
          </p:nvSpPr>
          <p:spPr bwMode="auto">
            <a:xfrm>
              <a:off x="3560" y="2300"/>
              <a:ext cx="7580" cy="580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D6E3BC"/>
                </a:gs>
              </a:gsLst>
              <a:lin ang="5400000" scaled="1"/>
            </a:gradFill>
            <a:ln w="12700">
              <a:solidFill>
                <a:srgbClr val="C2D69B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4E6128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uk-UA" b="1" i="0" u="none" strike="noStrike" cap="none" normalizeH="0" baseline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itchFamily="18" charset="0"/>
                </a:rPr>
                <a:t>Ступінь розвитку товарно-грошових відносини</a:t>
              </a:r>
              <a:endParaRPr kumimoji="0" lang="ru-RU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1510" name="Text Box 6"/>
            <p:cNvSpPr txBox="1">
              <a:spLocks noChangeArrowheads="1"/>
            </p:cNvSpPr>
            <p:nvPr/>
          </p:nvSpPr>
          <p:spPr bwMode="auto">
            <a:xfrm>
              <a:off x="3560" y="3060"/>
              <a:ext cx="7580" cy="580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D6E3BC"/>
                </a:gs>
              </a:gsLst>
              <a:lin ang="5400000" scaled="1"/>
            </a:gradFill>
            <a:ln w="12700">
              <a:solidFill>
                <a:srgbClr val="C2D69B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4E6128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uk-UA" b="1" i="0" u="none" strike="noStrike" cap="none" normalizeH="0" baseline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itchFamily="18" charset="0"/>
                </a:rPr>
                <a:t>Рівень доходів населення, темпи їх зростання</a:t>
              </a:r>
              <a:endParaRPr kumimoji="0" lang="ru-RU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1511" name="Text Box 7"/>
            <p:cNvSpPr txBox="1">
              <a:spLocks noChangeArrowheads="1"/>
            </p:cNvSpPr>
            <p:nvPr/>
          </p:nvSpPr>
          <p:spPr bwMode="auto">
            <a:xfrm>
              <a:off x="3560" y="4640"/>
              <a:ext cx="7580" cy="580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D6E3BC"/>
                </a:gs>
              </a:gsLst>
              <a:lin ang="5400000" scaled="1"/>
            </a:gradFill>
            <a:ln w="12700">
              <a:solidFill>
                <a:srgbClr val="C2D69B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4E6128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uk-UA" b="1" i="0" u="none" strike="noStrike" cap="none" normalizeH="0" baseline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itchFamily="18" charset="0"/>
                </a:rPr>
                <a:t>Законодавча база, її стабільність і лояльність до бізнесу</a:t>
              </a:r>
              <a:endParaRPr kumimoji="0" lang="ru-RU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1512" name="Text Box 8"/>
            <p:cNvSpPr txBox="1">
              <a:spLocks noChangeArrowheads="1"/>
            </p:cNvSpPr>
            <p:nvPr/>
          </p:nvSpPr>
          <p:spPr bwMode="auto">
            <a:xfrm>
              <a:off x="3560" y="3840"/>
              <a:ext cx="7580" cy="580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D6E3BC"/>
                </a:gs>
              </a:gsLst>
              <a:lin ang="5400000" scaled="1"/>
            </a:gradFill>
            <a:ln w="12700">
              <a:solidFill>
                <a:srgbClr val="C2D69B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4E6128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uk-UA" b="1" i="0" u="none" strike="noStrike" cap="none" normalizeH="0" baseline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itchFamily="18" charset="0"/>
                </a:rPr>
                <a:t>Система оподаткування та фінансування</a:t>
              </a:r>
              <a:endParaRPr kumimoji="0" lang="ru-RU" b="1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</a:endParaRP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1513" name="Text Box 9"/>
            <p:cNvSpPr txBox="1">
              <a:spLocks noChangeArrowheads="1"/>
            </p:cNvSpPr>
            <p:nvPr/>
          </p:nvSpPr>
          <p:spPr bwMode="auto">
            <a:xfrm>
              <a:off x="3560" y="5440"/>
              <a:ext cx="7580" cy="580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D6E3BC"/>
                </a:gs>
              </a:gsLst>
              <a:lin ang="5400000" scaled="1"/>
            </a:gradFill>
            <a:ln w="12700">
              <a:solidFill>
                <a:srgbClr val="C2D69B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4E6128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uk-UA" b="1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itchFamily="18" charset="0"/>
                </a:rPr>
                <a:t>Ступінь сприяння зовнішнього середовища розвитку </a:t>
              </a:r>
              <a:r>
                <a:rPr kumimoji="0" lang="uk-UA" b="1" i="0" u="none" strike="noStrike" cap="none" normalizeH="0" baseline="0" dirty="0" err="1" smtClean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itchFamily="18" charset="0"/>
                </a:rPr>
                <a:t>КД</a:t>
              </a:r>
              <a:endPara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1514" name="Text Box 10"/>
            <p:cNvSpPr txBox="1">
              <a:spLocks noChangeArrowheads="1"/>
            </p:cNvSpPr>
            <p:nvPr/>
          </p:nvSpPr>
          <p:spPr bwMode="auto">
            <a:xfrm>
              <a:off x="3560" y="6220"/>
              <a:ext cx="7580" cy="580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D6E3BC"/>
                </a:gs>
              </a:gsLst>
              <a:lin ang="5400000" scaled="1"/>
            </a:gradFill>
            <a:ln w="12700">
              <a:solidFill>
                <a:srgbClr val="C2D69B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4E6128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uk-UA" b="1" i="0" u="none" strike="noStrike" cap="none" normalizeH="0" baseline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itchFamily="18" charset="0"/>
                </a:rPr>
                <a:t>Ступінь різноманітності організаційно-правових форм</a:t>
              </a:r>
              <a:endParaRPr kumimoji="0" lang="ru-RU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1515" name="Text Box 11"/>
            <p:cNvSpPr txBox="1">
              <a:spLocks noChangeArrowheads="1"/>
            </p:cNvSpPr>
            <p:nvPr/>
          </p:nvSpPr>
          <p:spPr bwMode="auto">
            <a:xfrm>
              <a:off x="3560" y="7000"/>
              <a:ext cx="7580" cy="580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D6E3BC"/>
                </a:gs>
              </a:gsLst>
              <a:lin ang="5400000" scaled="1"/>
            </a:gradFill>
            <a:ln w="12700">
              <a:solidFill>
                <a:srgbClr val="C2D69B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4E6128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uk-UA" b="1" i="0" u="none" strike="noStrike" cap="none" normalizeH="0" baseline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itchFamily="18" charset="0"/>
                </a:rPr>
                <a:t>Тенденції розвитку зовнішньоекономічних зв’язків </a:t>
              </a:r>
              <a:endParaRPr kumimoji="0" lang="ru-RU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118</TotalTime>
  <Words>1026</Words>
  <PresentationFormat>Экран (4:3)</PresentationFormat>
  <Paragraphs>280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Апекс</vt:lpstr>
      <vt:lpstr>Тема 1:  Поняття, суть і завдання комерційної діяльності підприємств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1:  Поняття, суть і завдання комерційної діяльності підприємств</dc:title>
  <dc:creator>Sveta</dc:creator>
  <cp:lastModifiedBy>S</cp:lastModifiedBy>
  <cp:revision>21</cp:revision>
  <dcterms:modified xsi:type="dcterms:W3CDTF">2021-01-10T22:15:50Z</dcterms:modified>
</cp:coreProperties>
</file>