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  <p:sldId id="272" r:id="rId4"/>
    <p:sldId id="256" r:id="rId5"/>
    <p:sldId id="279" r:id="rId6"/>
    <p:sldId id="281" r:id="rId7"/>
    <p:sldId id="273" r:id="rId8"/>
    <p:sldId id="278" r:id="rId9"/>
    <p:sldId id="282" r:id="rId10"/>
    <p:sldId id="283" r:id="rId11"/>
    <p:sldId id="267" r:id="rId12"/>
    <p:sldId id="285" r:id="rId13"/>
    <p:sldId id="280" r:id="rId14"/>
    <p:sldId id="276" r:id="rId15"/>
    <p:sldId id="271" r:id="rId16"/>
    <p:sldId id="258" r:id="rId17"/>
    <p:sldId id="284" r:id="rId18"/>
    <p:sldId id="270" r:id="rId19"/>
    <p:sldId id="268" r:id="rId20"/>
    <p:sldId id="26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23" autoAdjust="0"/>
    <p:restoredTop sz="93051" autoAdjust="0"/>
  </p:normalViewPr>
  <p:slideViewPr>
    <p:cSldViewPr>
      <p:cViewPr varScale="1">
        <p:scale>
          <a:sx n="68" d="100"/>
          <a:sy n="68" d="100"/>
        </p:scale>
        <p:origin x="157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 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214942" y="3286124"/>
            <a:ext cx="3714776" cy="1643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lang="uk-UA" sz="4400" b="1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Психологичні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особливості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4400" b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процесу працевлаштування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4662249" cy="295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563888" y="4667246"/>
            <a:ext cx="5365830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Мета:  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з’ясування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психологічних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відмінностей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аплікатами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наявністю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досвіду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психологічні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причини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довготривалого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Окрім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вказаних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причин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варто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додати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                                                                      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Недостатня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поінформованість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про потреби,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можливості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мінливість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сучасного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ринку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Щорічно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університети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випускають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тисячі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молодих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спеціалістів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відповідає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реальним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запитам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роботодавців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До прикладу,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нових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юристів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економістів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щорічно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перевищує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існуючі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вакансії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декілька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разів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тоді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професії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інженера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технолога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малопопулярними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                                      2.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Закінчивши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вищий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навчальний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заклад, молода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одразу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намагається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роботу за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спеціальністю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та приходить до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розуміння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легко та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можливо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погоджується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будь-яку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запропоновану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посаду,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хоча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б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якесь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матеріальне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самореалізацію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на ринку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вакансії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хоч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не прямо,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пов’язані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отриманою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спеціальністю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використати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отримані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вищому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навчальному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закладі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вміння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Як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зазначалося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аналіз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ринку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необхідною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важливою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складовою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оскільки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надає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якнайкращої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професійної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реалізації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3. 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Невідповідність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підвищених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вимог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високої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заробітної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плати та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гідних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умов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можливостям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роботодавців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Результати досліджень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Львівський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національний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університет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імені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І. Франка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Філософський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факультет, кафедра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психології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857364"/>
            <a:ext cx="7643866" cy="442915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сучасному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ринку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спостерігається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суттєва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відмінність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знаннями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молодих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спеціалістів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вимогами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їхніх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потенційних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роботодавців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працевлаштуванні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 перше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більшість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компаній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прагнуть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шукати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випускників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уже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практичний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досвід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Дослідження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безробітних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виявили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безробітні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досвідом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своїй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професійній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сфері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впевненими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власних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силах, вони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оптимістичні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емоційно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стабільні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пошуках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психологічні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характеристики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подальший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вибір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стратегій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Порівняння психологічних особливостей безробітних  з різним досвідом роботи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928802"/>
            <a:ext cx="6517180" cy="452596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діаграмі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ми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бачимо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безробітних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наявним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досвідом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вищі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показники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практично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усіх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шкал: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життєзабезпечення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M=4,2),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соціальна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корисність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(М=26,2),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стенічне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емоційне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реагування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(М=12,94)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емоційна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складова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мотивації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(М=21,45).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Отже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дана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безробітних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схильна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активних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діяльнісних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емоційних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переживань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при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зберігаючи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конструктивну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позицію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складних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ситуаціях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Вони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прагнуть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певної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стабільності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бути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бажаними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необхідними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функціонування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тенденції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назвати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зрілими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пояснити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зокрема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соціально-демографічними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показниками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оскільки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безробітних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досвідом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вищий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старших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сім’ю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безробітних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досвіду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характерний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вищий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копінгу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відволікання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(М=21,45). Дана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стресових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ситуаціях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схильна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звертати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будь-які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життєві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теми,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вважаються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важливими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 Молода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вважати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робота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їй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зараз 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надто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потрібна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знаходити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заняття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сферах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Безсумнівно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пошук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серйозною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стресовою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ситуацією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молодої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зазначає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роботах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Ковальська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Н.В.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базовими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соціально-психологічними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якостями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молодого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спеціаліста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рішучість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цілеспрямованість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самостійність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спрямованість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успіх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вибрані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стратегії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подолання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Психологічні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сучасності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35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стресової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Вибір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копінгу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відволікання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успішним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вибором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[1].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Отже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сказати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безробітні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досвідом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стійкими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стресових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ситуаціях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зокрема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ситуаціях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), вони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намагаються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активно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ним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справлятися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при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почуваючи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себе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впевнено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спокійно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Натомість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безробітні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досвіду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пасивними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реакціях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менш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здатними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ефективно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шукати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роботу.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AutoShape 2" descr="https://scontent-waw1-1.xx.fbcdn.net/v/t1.15752-9/73239246_814311352362720_3140443081396977664_n.jpg?_nc_cat=111&amp;_nc_oc=AQn-z1iNygdxtZrVv8fjspWFUK9dS7g6hGodz3sNyaiF2mOGfVLnLFA2PdsyVDk2gSc&amp;_nc_ht=scontent-waw1-1.xx&amp;oh=923657e9b2d517d309e8c695a335700f&amp;oe=5E5DF2D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2000240"/>
            <a:ext cx="8143932" cy="4025897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Своєрідне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делегування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відповідальності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вирішення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проблем,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пов’язаних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власною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професійною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зайнятістю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різним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соціальним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інститутам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більшості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безробітних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ринку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характерний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соціальний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професійний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консерватизм,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невпевненість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низька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соціально-професійна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мобільність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dirty="0" smtClean="0"/>
              <a:t>                                                                               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57166"/>
            <a:ext cx="8143932" cy="132343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Синдром “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вивченої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безпорадності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71472" y="214290"/>
            <a:ext cx="7858180" cy="37147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5875">
            <a:solidFill>
              <a:srgbClr val="FF000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важливим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психологічної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інтернальності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здатності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брати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себе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відповідальність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актуалізацію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власного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професійного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потенціалу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Індивіди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переважання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екстернального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локусу контролю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найвищі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шанси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опинитися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довготривалих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безробітних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тоді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невизначеність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справляє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негативний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психіку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викликає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відчуття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відсутності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сенсу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будь-якої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спрямованої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життєвих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цілей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Недостатню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ефективність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власних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дій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екстернали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пояснюють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більшості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випадків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законами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світопобудови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намагаються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що-небудь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змінити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власному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оскільки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думку, не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сенсу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Завданням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психологічної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допомоги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даному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випадку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зміна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локалізації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контролю,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допоможе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підвищити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ступінь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адаптивності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збільшить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шанси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успішно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подолати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ситуацію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71472" y="4000504"/>
            <a:ext cx="7858180" cy="27146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rgbClr val="00206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Іншою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особливістю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довготривалих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безробітних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підвищений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агресивності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наслідком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фрустрації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неадекватною,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тобто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невідповідною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за силою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спрямованістю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значним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чином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ускладнює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адаптацію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Агресивні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реакції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вигляд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аутоагресії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веде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підвищення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емоційної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збудливості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зниження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стійкості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стресових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впливів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придушення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активності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призводить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відмови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особливо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кількох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невдалих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спроб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щось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змінити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Подолання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аутоагресії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передбачає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усвідомити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виявити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власні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почуття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допомагає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актуалізувати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здатність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адаптації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ситуації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5429288" cy="1000132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 Статистичні данні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5143536" cy="200026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Згідно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результатами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проведеного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аналізу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категорій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найбільшими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проблемами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належать: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чоловіки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особи у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віці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40-59 та 15-24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безробітні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повною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загальною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середньою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освітою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проживають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міській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місцевості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Однією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визначальних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рис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сучасного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стану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довготривалого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на яку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слід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звернути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особливу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висока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питома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вага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довготривалих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безробітних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повною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вищою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освітою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714744" y="3643314"/>
            <a:ext cx="5214974" cy="307183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Чинником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ускладнює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успішного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перенавчання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високий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зумовлює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найбільшу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складність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жінок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віці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45-55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високим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освітнім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професійним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рівнем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зумовлено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прагненням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підтримати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власний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соціально-психологічний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uk-UA" sz="1400" b="1" dirty="0" err="1" smtClean="0">
                <a:latin typeface="Times New Roman" pitchFamily="18" charset="0"/>
                <a:cs typeface="Times New Roman" pitchFamily="18" charset="0"/>
              </a:rPr>
              <a:t>татус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Складність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визначеної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категорії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жінок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посилюється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зв’язку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відчуттям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ними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відсутності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попиту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боку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суспільства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професійного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досвіду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Отже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жінки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предпенсійного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віку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вищою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освітою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найвищі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шанси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втрати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роботу та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найменшу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вірогідність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Жінки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підвладні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стереотипів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інертні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проявляють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меншу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активність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нижчу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соціальну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мобільність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714356"/>
            <a:ext cx="2476494" cy="2476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Як допомогти особистості  у </a:t>
            </a:r>
            <a:r>
              <a:rPr lang="ru-RU" sz="2800" b="1" dirty="0" err="1" smtClean="0">
                <a:solidFill>
                  <a:srgbClr val="FF0000"/>
                </a:solidFill>
              </a:rPr>
              <a:t>розв’язання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проблеми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043890" cy="3900501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1800" dirty="0" smtClean="0"/>
              <a:t>Для </a:t>
            </a:r>
            <a:r>
              <a:rPr lang="ru-RU" sz="1800" dirty="0" err="1" smtClean="0"/>
              <a:t>успішного</a:t>
            </a:r>
            <a:r>
              <a:rPr lang="ru-RU" sz="1800" dirty="0" smtClean="0"/>
              <a:t> </a:t>
            </a:r>
            <a:r>
              <a:rPr lang="ru-RU" sz="1800" dirty="0" err="1" smtClean="0"/>
              <a:t>розв’язання</a:t>
            </a:r>
            <a:r>
              <a:rPr lang="ru-RU" sz="1800" dirty="0" smtClean="0"/>
              <a:t> </a:t>
            </a:r>
            <a:r>
              <a:rPr lang="ru-RU" sz="1800" dirty="0" err="1" smtClean="0"/>
              <a:t>проблеми</a:t>
            </a:r>
            <a:r>
              <a:rPr lang="ru-RU" sz="1800" dirty="0" smtClean="0"/>
              <a:t> </a:t>
            </a:r>
            <a:r>
              <a:rPr lang="ru-RU" sz="1800" dirty="0" err="1" smtClean="0"/>
              <a:t>власного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працевлаштування</a:t>
            </a:r>
            <a:r>
              <a:rPr lang="ru-RU" sz="1800" dirty="0" smtClean="0"/>
              <a:t> </a:t>
            </a:r>
            <a:r>
              <a:rPr lang="ru-RU" sz="1800" dirty="0" err="1" smtClean="0"/>
              <a:t>людині</a:t>
            </a:r>
            <a:r>
              <a:rPr lang="ru-RU" sz="1800" dirty="0" smtClean="0"/>
              <a:t> </a:t>
            </a:r>
            <a:r>
              <a:rPr lang="ru-RU" sz="1800" dirty="0" err="1" smtClean="0"/>
              <a:t>необхідно</a:t>
            </a:r>
            <a:r>
              <a:rPr lang="ru-RU" sz="1800" dirty="0" smtClean="0"/>
              <a:t> </a:t>
            </a:r>
            <a:r>
              <a:rPr lang="ru-RU" sz="1800" dirty="0" err="1" smtClean="0"/>
              <a:t>мати</a:t>
            </a:r>
            <a:r>
              <a:rPr lang="ru-RU" sz="1800" dirty="0" smtClean="0"/>
              <a:t> </a:t>
            </a:r>
            <a:r>
              <a:rPr lang="ru-RU" sz="1800" dirty="0" err="1" smtClean="0"/>
              <a:t>певний</a:t>
            </a:r>
            <a:r>
              <a:rPr lang="ru-RU" sz="1800" dirty="0" smtClean="0"/>
              <a:t> </a:t>
            </a:r>
            <a:r>
              <a:rPr lang="ru-RU" sz="1800" dirty="0" err="1" smtClean="0"/>
              <a:t>обсяг</a:t>
            </a:r>
            <a:r>
              <a:rPr lang="ru-RU" sz="1800" dirty="0" smtClean="0"/>
              <a:t> </a:t>
            </a:r>
            <a:r>
              <a:rPr lang="ru-RU" sz="1800" dirty="0" err="1" smtClean="0"/>
              <a:t>специфічних</a:t>
            </a:r>
            <a:r>
              <a:rPr lang="ru-RU" sz="1800" dirty="0" smtClean="0"/>
              <a:t> </a:t>
            </a:r>
            <a:r>
              <a:rPr lang="ru-RU" sz="1800" dirty="0" err="1" smtClean="0"/>
              <a:t>знань</a:t>
            </a:r>
            <a:r>
              <a:rPr lang="ru-RU" sz="1800" dirty="0" smtClean="0"/>
              <a:t> та </a:t>
            </a:r>
            <a:r>
              <a:rPr lang="ru-RU" sz="1800" dirty="0" err="1" smtClean="0"/>
              <a:t>володіти</a:t>
            </a:r>
            <a:r>
              <a:rPr lang="ru-RU" sz="1800" dirty="0" smtClean="0"/>
              <a:t> </a:t>
            </a:r>
            <a:r>
              <a:rPr lang="ru-RU" sz="1800" dirty="0" err="1" smtClean="0"/>
              <a:t>певними</a:t>
            </a:r>
            <a:r>
              <a:rPr lang="ru-RU" sz="1800" dirty="0" smtClean="0"/>
              <a:t> </a:t>
            </a:r>
            <a:r>
              <a:rPr lang="ru-RU" sz="1800" dirty="0" err="1" smtClean="0"/>
              <a:t>якостями</a:t>
            </a:r>
            <a:r>
              <a:rPr lang="ru-RU" sz="1800" dirty="0" smtClean="0"/>
              <a:t>. Людина, яка </a:t>
            </a:r>
            <a:r>
              <a:rPr lang="ru-RU" sz="1800" dirty="0" err="1" smtClean="0"/>
              <a:t>шукає</a:t>
            </a:r>
            <a:r>
              <a:rPr lang="ru-RU" sz="1800" dirty="0" smtClean="0"/>
              <a:t> роботу, повинна </a:t>
            </a:r>
            <a:r>
              <a:rPr lang="ru-RU" sz="1800" dirty="0" err="1" smtClean="0"/>
              <a:t>мати</a:t>
            </a:r>
            <a:r>
              <a:rPr lang="ru-RU" sz="1800" dirty="0" smtClean="0"/>
              <a:t> </a:t>
            </a:r>
            <a:r>
              <a:rPr lang="ru-RU" sz="1800" dirty="0" err="1" smtClean="0"/>
              <a:t>об’єктивне</a:t>
            </a:r>
            <a:r>
              <a:rPr lang="ru-RU" sz="1800" dirty="0" smtClean="0"/>
              <a:t> </a:t>
            </a:r>
            <a:r>
              <a:rPr lang="ru-RU" sz="1800" dirty="0" err="1" smtClean="0"/>
              <a:t>уявлення</a:t>
            </a:r>
            <a:r>
              <a:rPr lang="ru-RU" sz="1800" dirty="0" smtClean="0"/>
              <a:t> (у межах </a:t>
            </a:r>
            <a:r>
              <a:rPr lang="ru-RU" sz="1800" dirty="0" err="1" smtClean="0"/>
              <a:t>потрібного</a:t>
            </a:r>
            <a:r>
              <a:rPr lang="ru-RU" sz="1800" dirty="0" smtClean="0"/>
              <a:t>) про </a:t>
            </a:r>
            <a:r>
              <a:rPr lang="ru-RU" sz="1800" dirty="0" err="1" smtClean="0"/>
              <a:t>особливості</a:t>
            </a:r>
            <a:r>
              <a:rPr lang="ru-RU" sz="1800" dirty="0" smtClean="0"/>
              <a:t> </a:t>
            </a:r>
            <a:r>
              <a:rPr lang="ru-RU" sz="1800" dirty="0" err="1" smtClean="0"/>
              <a:t>функціонування</a:t>
            </a:r>
            <a:r>
              <a:rPr lang="ru-RU" sz="1800" dirty="0" smtClean="0"/>
              <a:t> ринку </a:t>
            </a:r>
            <a:r>
              <a:rPr lang="ru-RU" sz="1800" dirty="0" err="1" smtClean="0"/>
              <a:t>праці</a:t>
            </a:r>
            <a:r>
              <a:rPr lang="ru-RU" sz="1800" dirty="0" smtClean="0"/>
              <a:t>, </a:t>
            </a:r>
            <a:r>
              <a:rPr lang="ru-RU" sz="1800" dirty="0" err="1" smtClean="0"/>
              <a:t>державну</a:t>
            </a:r>
            <a:r>
              <a:rPr lang="ru-RU" sz="1800" dirty="0" smtClean="0"/>
              <a:t> службу </a:t>
            </a:r>
            <a:r>
              <a:rPr lang="ru-RU" sz="1800" dirty="0" err="1" smtClean="0"/>
              <a:t>зайнятості</a:t>
            </a:r>
            <a:r>
              <a:rPr lang="ru-RU" sz="1800" dirty="0" smtClean="0"/>
              <a:t>, </a:t>
            </a:r>
            <a:r>
              <a:rPr lang="ru-RU" sz="1800" dirty="0" err="1" smtClean="0"/>
              <a:t>її</a:t>
            </a:r>
            <a:r>
              <a:rPr lang="ru-RU" sz="1800" dirty="0" smtClean="0"/>
              <a:t> </a:t>
            </a:r>
            <a:r>
              <a:rPr lang="ru-RU" sz="1800" dirty="0" err="1" smtClean="0"/>
              <a:t>призначення</a:t>
            </a:r>
            <a:r>
              <a:rPr lang="ru-RU" sz="1800" dirty="0" smtClean="0"/>
              <a:t>, характер </a:t>
            </a:r>
            <a:r>
              <a:rPr lang="ru-RU" sz="1800" dirty="0" err="1" smtClean="0"/>
              <a:t>допомоги</a:t>
            </a:r>
            <a:r>
              <a:rPr lang="ru-RU" sz="1800" dirty="0" smtClean="0"/>
              <a:t>, </a:t>
            </a:r>
            <a:r>
              <a:rPr lang="ru-RU" sz="1800" dirty="0" err="1" smtClean="0"/>
              <a:t>що</a:t>
            </a:r>
            <a:r>
              <a:rPr lang="ru-RU" sz="1800" dirty="0" smtClean="0"/>
              <a:t> </a:t>
            </a:r>
            <a:r>
              <a:rPr lang="ru-RU" sz="1800" dirty="0" err="1" smtClean="0"/>
              <a:t>надаються</a:t>
            </a:r>
            <a:r>
              <a:rPr lang="ru-RU" sz="1800" dirty="0" smtClean="0"/>
              <a:t> нею; </a:t>
            </a:r>
            <a:r>
              <a:rPr lang="ru-RU" sz="1800" dirty="0" err="1" smtClean="0"/>
              <a:t>перелік</a:t>
            </a:r>
            <a:r>
              <a:rPr lang="ru-RU" sz="1800" dirty="0" smtClean="0"/>
              <a:t> </a:t>
            </a:r>
            <a:r>
              <a:rPr lang="ru-RU" sz="1800" dirty="0" err="1" smtClean="0"/>
              <a:t>професій</a:t>
            </a:r>
            <a:r>
              <a:rPr lang="ru-RU" sz="1800" dirty="0" smtClean="0"/>
              <a:t>, </a:t>
            </a:r>
            <a:r>
              <a:rPr lang="ru-RU" sz="1800" dirty="0" err="1" smtClean="0"/>
              <a:t>що</a:t>
            </a:r>
            <a:r>
              <a:rPr lang="ru-RU" sz="1800" dirty="0" smtClean="0"/>
              <a:t> </a:t>
            </a:r>
            <a:r>
              <a:rPr lang="ru-RU" sz="1800" dirty="0" err="1" smtClean="0"/>
              <a:t>є</a:t>
            </a:r>
            <a:r>
              <a:rPr lang="ru-RU" sz="1800" dirty="0" smtClean="0"/>
              <a:t> </a:t>
            </a:r>
            <a:r>
              <a:rPr lang="ru-RU" sz="1800" dirty="0" err="1" smtClean="0"/>
              <a:t>актуальними</a:t>
            </a:r>
            <a:r>
              <a:rPr lang="ru-RU" sz="1800" dirty="0" smtClean="0"/>
              <a:t> на ринку </a:t>
            </a:r>
            <a:r>
              <a:rPr lang="ru-RU" sz="1800" dirty="0" err="1" smtClean="0"/>
              <a:t>праці</a:t>
            </a:r>
            <a:r>
              <a:rPr lang="ru-RU" sz="1800" dirty="0" smtClean="0"/>
              <a:t>, </a:t>
            </a:r>
            <a:r>
              <a:rPr lang="ru-RU" sz="1800" dirty="0" err="1" smtClean="0"/>
              <a:t>їх</a:t>
            </a:r>
            <a:r>
              <a:rPr lang="ru-RU" sz="1800" dirty="0" smtClean="0"/>
              <a:t> </a:t>
            </a:r>
            <a:r>
              <a:rPr lang="ru-RU" sz="1800" dirty="0" err="1" smtClean="0"/>
              <a:t>сутність</a:t>
            </a:r>
            <a:r>
              <a:rPr lang="ru-RU" sz="1800" dirty="0" smtClean="0"/>
              <a:t> та </a:t>
            </a:r>
            <a:r>
              <a:rPr lang="ru-RU" sz="1800" dirty="0" err="1" smtClean="0"/>
              <a:t>грунтовні</a:t>
            </a:r>
            <a:r>
              <a:rPr lang="ru-RU" sz="1800" dirty="0" smtClean="0"/>
              <a:t> </a:t>
            </a:r>
            <a:r>
              <a:rPr lang="ru-RU" sz="1800" dirty="0" err="1" smtClean="0"/>
              <a:t>відомості</a:t>
            </a:r>
            <a:r>
              <a:rPr lang="ru-RU" sz="1800" dirty="0" smtClean="0"/>
              <a:t> про </a:t>
            </a:r>
            <a:r>
              <a:rPr lang="ru-RU" sz="1800" dirty="0" err="1" smtClean="0"/>
              <a:t>потенційних</a:t>
            </a:r>
            <a:r>
              <a:rPr lang="ru-RU" sz="1800" dirty="0" smtClean="0"/>
              <a:t> </a:t>
            </a:r>
            <a:r>
              <a:rPr lang="ru-RU" sz="1800" dirty="0" err="1" smtClean="0"/>
              <a:t>роботодавців</a:t>
            </a:r>
            <a:r>
              <a:rPr lang="ru-RU" sz="1800" dirty="0" smtClean="0"/>
              <a:t> </a:t>
            </a:r>
            <a:r>
              <a:rPr lang="ru-RU" sz="1800" dirty="0" err="1" smtClean="0"/>
              <a:t>тощо</a:t>
            </a:r>
            <a:r>
              <a:rPr lang="ru-RU" sz="1800" dirty="0" smtClean="0"/>
              <a:t>. Разом </a:t>
            </a:r>
            <a:r>
              <a:rPr lang="ru-RU" sz="1800" dirty="0" err="1" smtClean="0"/>
              <a:t>з</a:t>
            </a:r>
            <a:r>
              <a:rPr lang="ru-RU" sz="1800" dirty="0" smtClean="0"/>
              <a:t> </a:t>
            </a:r>
            <a:r>
              <a:rPr lang="ru-RU" sz="1800" dirty="0" err="1" smtClean="0"/>
              <a:t>тим</a:t>
            </a:r>
            <a:r>
              <a:rPr lang="ru-RU" sz="1800" dirty="0" smtClean="0"/>
              <a:t>, </a:t>
            </a:r>
            <a:r>
              <a:rPr lang="ru-RU" sz="1800" dirty="0" err="1" smtClean="0"/>
              <a:t>людині</a:t>
            </a:r>
            <a:r>
              <a:rPr lang="ru-RU" sz="1800" dirty="0" smtClean="0"/>
              <a:t> </a:t>
            </a:r>
            <a:r>
              <a:rPr lang="ru-RU" sz="1800" dirty="0" err="1" smtClean="0"/>
              <a:t>потрібно</a:t>
            </a:r>
            <a:r>
              <a:rPr lang="ru-RU" sz="1800" dirty="0" smtClean="0"/>
              <a:t> </a:t>
            </a:r>
            <a:r>
              <a:rPr lang="ru-RU" sz="1800" dirty="0" err="1" smtClean="0"/>
              <a:t>мати</a:t>
            </a:r>
            <a:r>
              <a:rPr lang="ru-RU" sz="1800" dirty="0" smtClean="0"/>
              <a:t> </a:t>
            </a:r>
            <a:r>
              <a:rPr lang="ru-RU" sz="1800" dirty="0" err="1" smtClean="0"/>
              <a:t>найбільш</a:t>
            </a:r>
            <a:r>
              <a:rPr lang="ru-RU" sz="1800" dirty="0" smtClean="0"/>
              <a:t> </a:t>
            </a:r>
            <a:r>
              <a:rPr lang="ru-RU" sz="1800" dirty="0" err="1" smtClean="0"/>
              <a:t>вичерпне</a:t>
            </a:r>
            <a:r>
              <a:rPr lang="ru-RU" sz="1800" dirty="0" smtClean="0"/>
              <a:t> </a:t>
            </a:r>
            <a:r>
              <a:rPr lang="ru-RU" sz="1800" dirty="0" err="1" smtClean="0"/>
              <a:t>уявлення</a:t>
            </a:r>
            <a:r>
              <a:rPr lang="ru-RU" sz="1800" dirty="0" smtClean="0"/>
              <a:t> про себе самого, </a:t>
            </a:r>
            <a:r>
              <a:rPr lang="ru-RU" sz="1800" dirty="0" err="1" smtClean="0"/>
              <a:t>свої</a:t>
            </a:r>
            <a:r>
              <a:rPr lang="ru-RU" sz="1800" dirty="0" smtClean="0"/>
              <a:t> </a:t>
            </a:r>
            <a:r>
              <a:rPr lang="ru-RU" sz="1800" dirty="0" err="1" smtClean="0"/>
              <a:t>прагнення</a:t>
            </a:r>
            <a:r>
              <a:rPr lang="ru-RU" sz="1800" dirty="0" smtClean="0"/>
              <a:t>, </a:t>
            </a:r>
            <a:r>
              <a:rPr lang="ru-RU" sz="1800" dirty="0" err="1" smtClean="0"/>
              <a:t>наміри</a:t>
            </a:r>
            <a:r>
              <a:rPr lang="ru-RU" sz="1800" dirty="0" smtClean="0"/>
              <a:t>, </a:t>
            </a:r>
            <a:r>
              <a:rPr lang="ru-RU" sz="1800" dirty="0" err="1" smtClean="0"/>
              <a:t>здатності</a:t>
            </a:r>
            <a:r>
              <a:rPr lang="ru-RU" sz="1800" dirty="0" smtClean="0"/>
              <a:t> та </a:t>
            </a:r>
            <a:r>
              <a:rPr lang="ru-RU" sz="1800" dirty="0" err="1" smtClean="0"/>
              <a:t>можливості</a:t>
            </a:r>
            <a:r>
              <a:rPr lang="ru-RU" sz="1800" dirty="0" smtClean="0"/>
              <a:t>. Але </a:t>
            </a:r>
            <a:r>
              <a:rPr lang="ru-RU" sz="1800" dirty="0" err="1" smtClean="0"/>
              <a:t>сподіватись</a:t>
            </a:r>
            <a:r>
              <a:rPr lang="ru-RU" sz="1800" dirty="0" smtClean="0"/>
              <a:t> на </a:t>
            </a:r>
            <a:r>
              <a:rPr lang="ru-RU" sz="1800" dirty="0" err="1" smtClean="0"/>
              <a:t>успіх</a:t>
            </a:r>
            <a:r>
              <a:rPr lang="ru-RU" sz="1800" dirty="0" smtClean="0"/>
              <a:t> не доводиться, </a:t>
            </a:r>
            <a:r>
              <a:rPr lang="ru-RU" sz="1800" dirty="0" err="1" smtClean="0"/>
              <a:t>якщо</a:t>
            </a:r>
            <a:r>
              <a:rPr lang="ru-RU" sz="1800" dirty="0" smtClean="0"/>
              <a:t> в </a:t>
            </a:r>
            <a:r>
              <a:rPr lang="ru-RU" sz="1800" dirty="0" err="1" smtClean="0"/>
              <a:t>процесі</a:t>
            </a:r>
            <a:r>
              <a:rPr lang="ru-RU" sz="1800" dirty="0" smtClean="0"/>
              <a:t> </a:t>
            </a:r>
            <a:r>
              <a:rPr lang="ru-RU" sz="1800" dirty="0" err="1" smtClean="0"/>
              <a:t>пошуку</a:t>
            </a:r>
            <a:r>
              <a:rPr lang="ru-RU" sz="1800" dirty="0" smtClean="0"/>
              <a:t> </a:t>
            </a:r>
            <a:r>
              <a:rPr lang="ru-RU" sz="1800" dirty="0" err="1" smtClean="0"/>
              <a:t>роботи</a:t>
            </a:r>
            <a:r>
              <a:rPr lang="ru-RU" sz="1800" dirty="0" smtClean="0"/>
              <a:t> особа не </a:t>
            </a:r>
            <a:r>
              <a:rPr lang="ru-RU" sz="1800" dirty="0" err="1" smtClean="0"/>
              <a:t>виявляє</a:t>
            </a:r>
            <a:r>
              <a:rPr lang="ru-RU" sz="1800" dirty="0" smtClean="0"/>
              <a:t> </a:t>
            </a:r>
            <a:r>
              <a:rPr lang="ru-RU" sz="1800" dirty="0" err="1" smtClean="0"/>
              <a:t>власної</a:t>
            </a:r>
            <a:r>
              <a:rPr lang="ru-RU" sz="1800" dirty="0" smtClean="0"/>
              <a:t> </a:t>
            </a:r>
            <a:r>
              <a:rPr lang="ru-RU" sz="1800" dirty="0" err="1" smtClean="0"/>
              <a:t>активності</a:t>
            </a:r>
            <a:r>
              <a:rPr lang="ru-RU" sz="1800" dirty="0" smtClean="0"/>
              <a:t>, </a:t>
            </a:r>
            <a:r>
              <a:rPr lang="ru-RU" sz="1800" dirty="0" err="1" smtClean="0"/>
              <a:t>наполегливості</a:t>
            </a:r>
            <a:r>
              <a:rPr lang="ru-RU" sz="1800" dirty="0" smtClean="0"/>
              <a:t>, </a:t>
            </a:r>
            <a:r>
              <a:rPr lang="ru-RU" sz="1800" dirty="0" err="1" smtClean="0"/>
              <a:t>самостійності</a:t>
            </a:r>
            <a:r>
              <a:rPr lang="ru-RU" sz="1800" dirty="0" smtClean="0"/>
              <a:t>, </a:t>
            </a:r>
            <a:r>
              <a:rPr lang="ru-RU" sz="1800" dirty="0" err="1" smtClean="0"/>
              <a:t>не</a:t>
            </a:r>
            <a:r>
              <a:rPr lang="ru-RU" sz="1800" dirty="0" smtClean="0"/>
              <a:t> </a:t>
            </a:r>
            <a:r>
              <a:rPr lang="ru-RU" sz="1800" dirty="0" err="1" smtClean="0"/>
              <a:t>здатна</a:t>
            </a:r>
            <a:r>
              <a:rPr lang="ru-RU" sz="1800" dirty="0" smtClean="0"/>
              <a:t> до позитивного </a:t>
            </a:r>
            <a:r>
              <a:rPr lang="ru-RU" sz="1800" dirty="0" err="1" smtClean="0"/>
              <a:t>самопрограмування</a:t>
            </a:r>
            <a:r>
              <a:rPr lang="ru-RU" sz="1800" dirty="0" smtClean="0"/>
              <a:t> та </a:t>
            </a:r>
            <a:r>
              <a:rPr lang="ru-RU" sz="1800" dirty="0" err="1" smtClean="0"/>
              <a:t>готовності</a:t>
            </a:r>
            <a:r>
              <a:rPr lang="ru-RU" sz="1800" dirty="0" smtClean="0"/>
              <a:t> до </a:t>
            </a:r>
            <a:r>
              <a:rPr lang="ru-RU" sz="1800" dirty="0" err="1" smtClean="0"/>
              <a:t>прийняття</a:t>
            </a:r>
            <a:r>
              <a:rPr lang="ru-RU" sz="1800" dirty="0" smtClean="0"/>
              <a:t> </a:t>
            </a:r>
            <a:r>
              <a:rPr lang="ru-RU" sz="1800" dirty="0" err="1" smtClean="0"/>
              <a:t>обґрунтованого</a:t>
            </a:r>
            <a:r>
              <a:rPr lang="ru-RU" sz="1800" dirty="0" smtClean="0"/>
              <a:t> </a:t>
            </a:r>
            <a:r>
              <a:rPr lang="ru-RU" sz="1800" dirty="0" err="1" smtClean="0"/>
              <a:t>рішення</a:t>
            </a:r>
            <a:r>
              <a:rPr lang="ru-RU" sz="1800" dirty="0" smtClean="0"/>
              <a:t> </a:t>
            </a:r>
            <a:r>
              <a:rPr lang="ru-RU" sz="1800" dirty="0" err="1" smtClean="0"/>
              <a:t>і</a:t>
            </a:r>
            <a:r>
              <a:rPr lang="ru-RU" sz="1800" dirty="0" smtClean="0"/>
              <a:t> </a:t>
            </a:r>
            <a:r>
              <a:rPr lang="ru-RU" sz="1800" dirty="0" err="1" smtClean="0"/>
              <a:t>власної</a:t>
            </a:r>
            <a:r>
              <a:rPr lang="ru-RU" sz="1800" dirty="0" smtClean="0"/>
              <a:t> </a:t>
            </a:r>
            <a:r>
              <a:rPr lang="ru-RU" sz="1800" dirty="0" err="1" smtClean="0"/>
              <a:t>відповідальності</a:t>
            </a:r>
            <a:r>
              <a:rPr lang="ru-RU" sz="1800" dirty="0" smtClean="0"/>
              <a:t> за </a:t>
            </a:r>
            <a:r>
              <a:rPr lang="ru-RU" sz="1800" dirty="0" err="1" smtClean="0"/>
              <a:t>його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наслідки</a:t>
            </a:r>
            <a:r>
              <a:rPr lang="ru-RU" sz="1800" dirty="0" smtClean="0"/>
              <a:t>, </a:t>
            </a:r>
            <a:r>
              <a:rPr lang="ru-RU" sz="1800" dirty="0" err="1" smtClean="0"/>
              <a:t>тобто</a:t>
            </a:r>
            <a:r>
              <a:rPr lang="ru-RU" sz="1800" dirty="0" smtClean="0"/>
              <a:t> таких </a:t>
            </a:r>
            <a:r>
              <a:rPr lang="ru-RU" sz="1800" dirty="0" err="1" smtClean="0"/>
              <a:t>складових</a:t>
            </a:r>
            <a:r>
              <a:rPr lang="ru-RU" sz="1800" dirty="0" smtClean="0"/>
              <a:t>, </a:t>
            </a:r>
            <a:r>
              <a:rPr lang="ru-RU" sz="1800" dirty="0" err="1" smtClean="0"/>
              <a:t>що</a:t>
            </a:r>
            <a:r>
              <a:rPr lang="ru-RU" sz="1800" dirty="0" smtClean="0"/>
              <a:t> </a:t>
            </a:r>
            <a:r>
              <a:rPr lang="ru-RU" sz="1800" dirty="0" err="1" smtClean="0"/>
              <a:t>підкріплюють</a:t>
            </a:r>
            <a:r>
              <a:rPr lang="ru-RU" sz="1800" dirty="0" smtClean="0"/>
              <a:t> </a:t>
            </a:r>
            <a:r>
              <a:rPr lang="ru-RU" sz="1800" dirty="0" err="1" smtClean="0"/>
              <a:t>мотивацію</a:t>
            </a:r>
            <a:r>
              <a:rPr lang="ru-RU" sz="1800" dirty="0" smtClean="0"/>
              <a:t> </a:t>
            </a:r>
            <a:r>
              <a:rPr lang="ru-RU" sz="1800" dirty="0" err="1" smtClean="0"/>
              <a:t>пошуків</a:t>
            </a:r>
            <a:r>
              <a:rPr lang="ru-RU" sz="1800" dirty="0" smtClean="0"/>
              <a:t> та </a:t>
            </a:r>
            <a:r>
              <a:rPr lang="ru-RU" sz="1800" dirty="0" err="1" smtClean="0"/>
              <a:t>забезпечують</a:t>
            </a:r>
            <a:r>
              <a:rPr lang="ru-RU" sz="1800" dirty="0" smtClean="0"/>
              <a:t> </a:t>
            </a:r>
            <a:r>
              <a:rPr lang="ru-RU" sz="1800" dirty="0" err="1" smtClean="0"/>
              <a:t>його</a:t>
            </a:r>
            <a:r>
              <a:rPr lang="ru-RU" sz="1800" dirty="0" smtClean="0"/>
              <a:t> </a:t>
            </a:r>
            <a:r>
              <a:rPr lang="ru-RU" sz="1800" dirty="0" err="1" smtClean="0"/>
              <a:t>цілеспрямованість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5327186"/>
            <a:ext cx="2143140" cy="1530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591175"/>
            <a:ext cx="19050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71678"/>
            <a:ext cx="8229600" cy="452596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широкий спектр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профорієнтаційних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послуг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клієнт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отримати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секторі</a:t>
            </a:r>
            <a:r>
              <a:rPr lang="ru-RU" b="1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активної</a:t>
            </a:r>
            <a:r>
              <a:rPr lang="ru-RU" b="1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підтримки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разі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первинного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вибору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професії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потреби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зміни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набутої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профконсультант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допоможе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клієнту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урахуванням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інтересів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намірів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здібностей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наявного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життєвого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професійного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досвіду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визначити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підходящу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числа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актуальних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ринку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підказати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оптимальні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шляхи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набуття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Спеціаліст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профорієнтації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здійснює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поглиблене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профдіагностичне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обстеження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громадян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підставі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отриманих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обгрунтовані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рекомендації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професійного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відбору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претендентів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наявні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вакансії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врахуванням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професійно-кваліфікаційних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вимог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конкретного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роботодавця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списку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спрямовуються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професійне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Профорієнтаційні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послуги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застосуванням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психодіагностики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надаються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особам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метою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виявлення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здатності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підприємницької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Профконсультанти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сектору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частіш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залучаються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проведення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семінарів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вивчення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техніки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самостійного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різноманітних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тренінгів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психологічної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спрямованості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Отримати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вищезазначені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послуги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безробітний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служби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зайнятості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направленням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спеціалістів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відділу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відділу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професійного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85728"/>
            <a:ext cx="6500858" cy="175432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перспективним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механізмом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подолання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ситуації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впровадження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процес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психологічної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допомоги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ситуації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соціально-адаптаційного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підходу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реалізація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полягає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допомозі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адаптації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сучасних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соціально-економічних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умов ринку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285728"/>
            <a:ext cx="2267410" cy="1799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Висновки</a:t>
            </a:r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14488"/>
            <a:ext cx="8115328" cy="4543444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1)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Професійна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реалізація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одна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основних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життєвих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цінностей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2)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Досвід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працевлаштуванні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надає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суттєву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перевагу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3)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Довготривале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значна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психологічна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травма для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4)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Особисті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психологічний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впливають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результативність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5)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Існують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спеціалісти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допомогають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вирішенні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психологічних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проблем,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виникають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6)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Необхідно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молодю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для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свідомого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вибору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професіі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План: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1. Вступ – значення потреби у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самореалізаціі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вплив на психологічний стан людини.                                                                                                             2.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Особисті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впливають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результативність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особи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                                                                      3.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тривалого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індивідуально-психологічні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                            4.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психологічні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5.</a:t>
            </a:r>
            <a:r>
              <a:rPr lang="uk-UA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Результати досліджень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психологічних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особливостей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різним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досвідом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6. Синдром “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вивченої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безпорадності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”                                                                  7.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Статистичні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данні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чоловіки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жінки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                                                               8.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Як допомогти особистості 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розв’язання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9.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Висновки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10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Список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літератури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286676" cy="85725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Список </a:t>
            </a:r>
            <a:r>
              <a:rPr lang="ru-RU" b="1" dirty="0" err="1" smtClean="0">
                <a:solidFill>
                  <a:srgbClr val="FF0000"/>
                </a:solidFill>
              </a:rPr>
              <a:t>літератури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55000" lnSpcReduction="20000"/>
          </a:bodyPr>
          <a:lstStyle/>
          <a:p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Ірина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Гриджук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, 2013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Педагогіка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психологія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професійної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№ 3 2013 .                                                                                                                         2.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Ковальська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Н. М.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Актуальні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рівні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Технологія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профорієнтаційної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безробітними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тривалий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перебувають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обліку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державній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службі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зайнятості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загальною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редакцією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канд.психол.наук Тарасюк С.О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 4.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Киричук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О. В.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Психологія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життєвого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самовизначення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/ О. В.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Киричук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, С. О. Тарасюк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Актуальні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професійної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орієнтації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професійного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незайнятого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умовах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фінансово-економічної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кризи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зб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 наук.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праць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матеріалами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  IV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Всеукр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наук.-практ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конф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., 30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жовт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. 2009 р.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 5.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Киричук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О. В.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Стратегії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поведінки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аплікантів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на ринку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психологічні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характеристики  </a:t>
            </a:r>
          </a:p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6.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Рудюк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О. В.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Перспективні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напрямки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вивчення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зарубіжній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i="1" dirty="0" err="1" smtClean="0">
                <a:latin typeface="Times New Roman" pitchFamily="18" charset="0"/>
                <a:cs typeface="Times New Roman" pitchFamily="18" charset="0"/>
              </a:rPr>
              <a:t>науково</a:t>
            </a:r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психологічній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b="1" dirty="0" err="1" smtClean="0">
                <a:latin typeface="Times New Roman" pitchFamily="18" charset="0"/>
                <a:cs typeface="Times New Roman" pitchFamily="18" charset="0"/>
              </a:rPr>
              <a:t>традиції</a:t>
            </a: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43049"/>
            <a:ext cx="8115328" cy="414340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Потреба у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соціальній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реалізації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стає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основою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життєвого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самовизначення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шукає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роботу. Як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зазначають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О.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Киричук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та С. Тарасюк, “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вихідною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умовою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життєвого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самовизначення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апліканта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на ринку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виступає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здатність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свідомого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самостійного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вибору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мети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засобів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; в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об’єкта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мети –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окремі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життєві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сфери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– предметна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, а на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високому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рівні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(абсолютного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суб’єкта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життєдіяльність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300" b="1" dirty="0" err="1" smtClean="0">
                <a:latin typeface="Times New Roman" pitchFamily="18" charset="0"/>
                <a:cs typeface="Times New Roman" pitchFamily="18" charset="0"/>
              </a:rPr>
              <a:t>цілому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357166"/>
            <a:ext cx="5143536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</a:rPr>
              <a:t> </a:t>
            </a:r>
            <a:r>
              <a:rPr lang="uk-UA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142852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572560" cy="1470025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</a:rPr>
              <a:t> 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85728"/>
            <a:ext cx="8358246" cy="114300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pPr lvl="0"/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 е </a:t>
            </a:r>
            <a:r>
              <a:rPr lang="ru-RU" sz="19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 б </a:t>
            </a:r>
            <a:r>
              <a:rPr lang="ru-RU" sz="19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 </a:t>
            </a:r>
            <a:r>
              <a:rPr lang="ru-RU" sz="19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терміном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тривалості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поділяють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 три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о </a:t>
            </a:r>
            <a:r>
              <a:rPr lang="ru-RU" sz="19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 к о с т </a:t>
            </a:r>
            <a:r>
              <a:rPr lang="ru-RU" sz="19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 к о в е 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(коли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пошук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триває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до 4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місяців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19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 в а л е 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до 12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місяців</a:t>
            </a:r>
            <a:r>
              <a:rPr lang="en-US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en-US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 в г о т </a:t>
            </a:r>
            <a:r>
              <a:rPr lang="ru-RU" sz="19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 в а</a:t>
            </a:r>
            <a:r>
              <a:rPr lang="en-US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 е 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ч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е) – коли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пошуків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місця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перевищує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ru-RU" sz="1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місяців</a:t>
            </a:r>
            <a:r>
              <a:rPr lang="ru-RU" sz="1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57158" y="1428736"/>
            <a:ext cx="8358246" cy="51435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Тривале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перебування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безробітного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стадії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негативно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впливає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свідомість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психіку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професійну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здатність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Невизначеність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нестабільність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життєвої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ситуації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призводить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появи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внутрішнього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дискомфорту,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емоційної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нестійкості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втрати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самоповаги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впевненості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власних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силах.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Формується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відчуття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нездатності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вирішувати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власні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приймати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рішення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стосовно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подальших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дій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Як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наслідок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втрачає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життєву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активність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віддаляється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близьких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друзів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стає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байдужою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власної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долі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суспільного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Одночасно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свідомості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безробітного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відбувається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трансформація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моральних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засад: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змінюється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 людей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поступово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відбувається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втрата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людської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гідності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спостерігається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схильність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правопорушень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криміналізації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Тривалий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відрив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трудової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веде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знецінення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втрати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раніш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набутих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професійних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навичок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суттєво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понижує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конкурентоспроможність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безробітного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ринку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обмежує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можливості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До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доцільно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додати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тривалого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перебування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стані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кожна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потребує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суттєвої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реабілітації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психічної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моральної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трудової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пов’язана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значними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витратами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часу,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інтелекту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фінансів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ct val="0"/>
              </a:spcBef>
              <a:defRPr/>
            </a:pPr>
            <a:endParaRPr lang="ru-RU" dirty="0" smtClean="0"/>
          </a:p>
          <a:p>
            <a:pPr lvl="0">
              <a:spcBef>
                <a:spcPct val="0"/>
              </a:spcBef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86766" cy="178595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sz="32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результативність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особи у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значною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мірою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впливають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1472" y="2000240"/>
            <a:ext cx="8115328" cy="412592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US" sz="2400" b="1" dirty="0" smtClean="0"/>
              <a:t> </a:t>
            </a:r>
            <a:r>
              <a:rPr lang="uk-UA" sz="2400" b="1" dirty="0" smtClean="0"/>
              <a:t>С</a:t>
            </a:r>
            <a:r>
              <a:rPr lang="ru-RU" sz="2400" b="1" dirty="0" err="1" smtClean="0"/>
              <a:t>амовизначення</a:t>
            </a:r>
            <a:r>
              <a:rPr lang="ru-RU" sz="2400" b="1" dirty="0" smtClean="0"/>
              <a:t>, адекватна </a:t>
            </a:r>
            <a:r>
              <a:rPr lang="ru-RU" sz="2400" b="1" dirty="0" err="1" smtClean="0"/>
              <a:t>оцінка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</a:t>
            </a:r>
            <a:r>
              <a:rPr lang="ru-RU" sz="2400" b="1" dirty="0" err="1" smtClean="0"/>
              <a:t>Прагнення</a:t>
            </a:r>
            <a:r>
              <a:rPr lang="ru-RU" sz="2400" b="1" dirty="0" smtClean="0"/>
              <a:t> до </a:t>
            </a:r>
            <a:r>
              <a:rPr lang="ru-RU" sz="2400" b="1" dirty="0" err="1" smtClean="0"/>
              <a:t>самореалізації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власних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якостей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можливостей</a:t>
            </a:r>
            <a:r>
              <a:rPr lang="ru-RU" sz="2400" b="1" dirty="0" smtClean="0"/>
              <a:t> . </a:t>
            </a:r>
          </a:p>
          <a:p>
            <a:r>
              <a:rPr lang="ru-RU" sz="2400" b="1" dirty="0" smtClean="0"/>
              <a:t> </a:t>
            </a:r>
            <a:r>
              <a:rPr lang="ru-RU" sz="2400" b="1" dirty="0" err="1" smtClean="0"/>
              <a:t>Лабільность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співставлення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потребами ринку </a:t>
            </a:r>
            <a:r>
              <a:rPr lang="ru-RU" sz="2400" b="1" dirty="0" err="1" smtClean="0"/>
              <a:t>праці</a:t>
            </a:r>
            <a:r>
              <a:rPr lang="ru-RU" sz="2400" b="1" dirty="0" smtClean="0"/>
              <a:t>. </a:t>
            </a:r>
          </a:p>
          <a:p>
            <a:r>
              <a:rPr lang="ru-RU" sz="2400" b="1" dirty="0" smtClean="0"/>
              <a:t> </a:t>
            </a:r>
            <a:r>
              <a:rPr lang="ru-RU" sz="2400" b="1" dirty="0" err="1" smtClean="0"/>
              <a:t>Різнобічность</a:t>
            </a:r>
            <a:r>
              <a:rPr lang="ru-RU" sz="2400" b="1" dirty="0" smtClean="0"/>
              <a:t>.</a:t>
            </a:r>
          </a:p>
          <a:p>
            <a:r>
              <a:rPr lang="ru-RU" sz="2400" b="1" dirty="0" err="1" smtClean="0"/>
              <a:t>Здатність</a:t>
            </a:r>
            <a:r>
              <a:rPr lang="ru-RU" sz="2400" b="1" dirty="0" smtClean="0"/>
              <a:t>   себе  </a:t>
            </a:r>
            <a:r>
              <a:rPr lang="ru-RU" sz="2400" b="1" dirty="0" err="1" smtClean="0"/>
              <a:t>презентувати</a:t>
            </a:r>
            <a:r>
              <a:rPr lang="ru-RU" sz="2400" b="1" dirty="0" smtClean="0"/>
              <a:t> та </a:t>
            </a:r>
            <a:r>
              <a:rPr lang="ru-RU" sz="2400" b="1" dirty="0" err="1" smtClean="0"/>
              <a:t>використовувати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різноманітні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методи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пошуку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роботи</a:t>
            </a:r>
            <a:r>
              <a:rPr lang="ru-RU" sz="2400" b="1" dirty="0" smtClean="0"/>
              <a:t>.</a:t>
            </a:r>
          </a:p>
          <a:p>
            <a:r>
              <a:rPr lang="ru-RU" sz="2400" b="1" dirty="0" err="1" smtClean="0"/>
              <a:t>Прагнення</a:t>
            </a:r>
            <a:r>
              <a:rPr lang="ru-RU" sz="2400" b="1" dirty="0" smtClean="0"/>
              <a:t> до </a:t>
            </a:r>
            <a:r>
              <a:rPr lang="ru-RU" sz="2400" b="1" dirty="0" err="1" smtClean="0"/>
              <a:t>швидких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дій</a:t>
            </a:r>
            <a:r>
              <a:rPr lang="ru-RU" sz="2400" b="1" dirty="0" smtClean="0"/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501122" cy="100010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сновні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стратегії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501122" cy="557214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uk-UA" sz="2200" b="1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друзі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родичі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неформальні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мережі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);                                    2)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колеги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роботі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спеціальності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формальні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мережі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);                                                                                    3)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прямі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звернення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роботодавців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                                            4)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оголошення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газетах;                                                                   5)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державна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служба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зайнятості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                                                       6)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приватне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агентство;                                                                        7)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власний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бізнес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                                                                               8) мережа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Інтернет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                                                                              9) ярмарки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вакансій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                      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способи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рівні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ефективності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популярності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3714752"/>
            <a:ext cx="30289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1011222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Тривалість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впливає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6554" y="1643050"/>
            <a:ext cx="231459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572265" y="4500570"/>
            <a:ext cx="2571736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14282" y="1643050"/>
            <a:ext cx="6357966" cy="42473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майбутньої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зарплати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тривалість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подальшого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довшим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первинного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отримання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нижчим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рівень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зарплати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довшою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тривалість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припустити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апліканти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маючи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змоги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довгий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отримати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посаду, яка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відповідає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їхнім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цілям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більшою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ймовірністю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погодяться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іншу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пропозицію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яка за короткий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забезпечить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роботою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майбутньому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досвід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тривалого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місця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негативно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впливатиме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бажання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змінити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поточну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посаду.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Нільсен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Р.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Врегберг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зазначають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первинного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завершення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навчального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закладу)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пошуку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зворотно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залежить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освіти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результати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пояснити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фактом,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аплікантів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середньою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спеціальною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освітою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будуть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менші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цілі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вимоги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майбутнього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місця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аплікантів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вищою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освітою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428604"/>
            <a:ext cx="8115328" cy="197167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стійкі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та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постійні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індивідуально-психологічні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тривалий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час не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роботу:  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643182"/>
            <a:ext cx="6000776" cy="34778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 Легка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вразливість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2.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Підвищена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чутливість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впливів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3.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Схильність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глибоко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переживати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незначні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події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4.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Тривожність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песимістичність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5.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Схильність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прояву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замкненості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боязливості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тривожності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6.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Нездатность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витримувати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дію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сильних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подразників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7.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Низька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витривалість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працездатність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8. 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Неврівноваженість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AutoShape 2" descr="Картинки по запросу &quot;шукаю роботу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Картинки по запросу &quot;шукаю роботу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643182"/>
            <a:ext cx="260985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86808" cy="128586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Особливо актуальною проблема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безробіття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для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     На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низьку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конкурентоспроможність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впливають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значна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психологічних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факторів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3143248"/>
            <a:ext cx="6215106" cy="371475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Низька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самооцінка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через  брак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професійних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кваліфікації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навичок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Роботодавці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віддають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перевагу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кваліфікованим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працівникам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старшого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віку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певний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досвід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знижує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працевлаштування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починає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професійну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переважно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необхідних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навичок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                                                                2.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Інфантилізм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значної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характеризується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низькою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діловою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активністю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браком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підприємливості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люди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дитинства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орієнтувалися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отримання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життєвих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благ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батьків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чекали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держави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      3.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Недостатня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мотивація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трудової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трудова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нестабільність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пов’язана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звільненнями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призов до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Збройних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Сил),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тривалими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відпустками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молодих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жінок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зв’язку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народженням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вихованням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14422"/>
            <a:ext cx="60007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2415</Words>
  <Application>Microsoft Office PowerPoint</Application>
  <PresentationFormat>Экран (4:3)</PresentationFormat>
  <Paragraphs>62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 </vt:lpstr>
      <vt:lpstr> План:</vt:lpstr>
      <vt:lpstr>Презентация PowerPoint</vt:lpstr>
      <vt:lpstr> </vt:lpstr>
      <vt:lpstr>На  результативність особи у пошуку роботи значною мірою впливають:  </vt:lpstr>
      <vt:lpstr>  Основні стратегії пошуку роботи: </vt:lpstr>
      <vt:lpstr>Тривалість пошуку роботи впливає: </vt:lpstr>
      <vt:lpstr>Презентация PowerPoint</vt:lpstr>
      <vt:lpstr>Особливо актуальною проблема безробіття  є  для молоді.       На низьку конкурентоспроможність молоді впливають значна кількість психологічних факторів:  </vt:lpstr>
      <vt:lpstr>Презентация PowerPoint</vt:lpstr>
      <vt:lpstr>  Результати досліджень                                                             Львівський національний університет імені І. Франка Філософський факультет, кафедра психології</vt:lpstr>
      <vt:lpstr>Порівняння психологічних особливостей безробітних  з різним досвідом роботи</vt:lpstr>
      <vt:lpstr>Презентация PowerPoint</vt:lpstr>
      <vt:lpstr>Презентация PowerPoint</vt:lpstr>
      <vt:lpstr> </vt:lpstr>
      <vt:lpstr> Статистичні данні</vt:lpstr>
      <vt:lpstr> Як допомогти особистості  у розв’язання проблеми </vt:lpstr>
      <vt:lpstr>Презентация PowerPoint</vt:lpstr>
      <vt:lpstr>Висновки:</vt:lpstr>
      <vt:lpstr>Список літератури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  чайлдфрі  відрізняється   від</dc:title>
  <dc:creator>Администратор</dc:creator>
  <cp:lastModifiedBy>Ольга</cp:lastModifiedBy>
  <cp:revision>101</cp:revision>
  <dcterms:created xsi:type="dcterms:W3CDTF">2019-09-27T18:06:22Z</dcterms:created>
  <dcterms:modified xsi:type="dcterms:W3CDTF">2020-01-11T13:01:45Z</dcterms:modified>
</cp:coreProperties>
</file>