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7"/>
  </p:notesMasterIdLst>
  <p:sldIdLst>
    <p:sldId id="256" r:id="rId2"/>
    <p:sldId id="290" r:id="rId3"/>
    <p:sldId id="299" r:id="rId4"/>
    <p:sldId id="291" r:id="rId5"/>
    <p:sldId id="294" r:id="rId6"/>
    <p:sldId id="284" r:id="rId7"/>
    <p:sldId id="283" r:id="rId8"/>
    <p:sldId id="282" r:id="rId9"/>
    <p:sldId id="285" r:id="rId10"/>
    <p:sldId id="286" r:id="rId11"/>
    <p:sldId id="260" r:id="rId12"/>
    <p:sldId id="275" r:id="rId13"/>
    <p:sldId id="274" r:id="rId14"/>
    <p:sldId id="296" r:id="rId15"/>
    <p:sldId id="28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ECFDC57-1156-4469-99C4-E3256841E0E7}">
          <p14:sldIdLst>
            <p14:sldId id="256"/>
            <p14:sldId id="290"/>
            <p14:sldId id="299"/>
            <p14:sldId id="291"/>
            <p14:sldId id="294"/>
            <p14:sldId id="284"/>
            <p14:sldId id="283"/>
            <p14:sldId id="282"/>
            <p14:sldId id="285"/>
            <p14:sldId id="286"/>
            <p14:sldId id="260"/>
            <p14:sldId id="275"/>
            <p14:sldId id="274"/>
            <p14:sldId id="296"/>
            <p14:sldId id="281"/>
          </p14:sldIdLst>
        </p14:section>
        <p14:section name="Раздел без заголовка" id="{0E971127-B8B7-4B16-A08C-3F43F2935BD8}">
          <p14:sldIdLst/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D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11" autoAdjust="0"/>
    <p:restoredTop sz="94660"/>
  </p:normalViewPr>
  <p:slideViewPr>
    <p:cSldViewPr snapToGrid="0">
      <p:cViewPr varScale="1">
        <p:scale>
          <a:sx n="80" d="100"/>
          <a:sy n="80" d="100"/>
        </p:scale>
        <p:origin x="-653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17BD9-FE61-420E-8F48-67DB8C42880F}" type="datetimeFigureOut">
              <a:rPr lang="ru-UA" smtClean="0"/>
              <a:t>02.02.2021</a:t>
            </a:fld>
            <a:endParaRPr lang="ru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5521F-5DF8-416B-B6FE-33876C05932B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27998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95521F-5DF8-416B-B6FE-33876C05932B}" type="slidenum">
              <a:rPr lang="ru-UA" smtClean="0"/>
              <a:t>15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972525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0350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6049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51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3365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61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0564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1500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9948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059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189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14F97C1-9614-4B39-974F-3B9B49849869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070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F97C1-9614-4B39-974F-3B9B49849869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0716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617" y="386303"/>
            <a:ext cx="11332076" cy="2511642"/>
          </a:xfr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chemeClr val="accent2"/>
                </a:solidFill>
                <a:latin typeface="Cambria" panose="02040503050406030204" pitchFamily="18" charset="0"/>
              </a:rPr>
              <a:t>ДИСЦИПЛІНА ЗА ВИБОРОМ СТУДЕНТА: </a:t>
            </a:r>
            <a:r>
              <a:rPr lang="ru-RU" sz="3200" b="1" i="1" dirty="0">
                <a:solidFill>
                  <a:srgbClr val="FF0000"/>
                </a:solidFill>
                <a:latin typeface="Cambria" panose="02040503050406030204" pitchFamily="18" charset="0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УПРАВЛІННЯ ФІНАНСОВОЮ БЕЗПЕКОЮ НА МАКРО- ТА МІКРОРІВНЯХ </a:t>
            </a:r>
            <a:endParaRPr lang="ru-RU" sz="3200" b="1" i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4624" y="3182537"/>
            <a:ext cx="10986066" cy="2894706"/>
          </a:xfrm>
          <a:gradFill>
            <a:gsLst>
              <a:gs pos="4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uk-UA" sz="2400" b="1" i="1" dirty="0">
                <a:solidFill>
                  <a:schemeClr val="tx1"/>
                </a:solidFill>
                <a:latin typeface="Cambria" panose="02040503050406030204" pitchFamily="18" charset="0"/>
              </a:rPr>
              <a:t>розробник дисципліни, лектор:</a:t>
            </a:r>
          </a:p>
          <a:p>
            <a:pPr algn="ctr">
              <a:spcBef>
                <a:spcPts val="0"/>
              </a:spcBef>
            </a:pPr>
            <a:r>
              <a:rPr lang="uk-UA" sz="2400" b="1" i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ТКАЧЕНКО ЄЛИЗАВЕТА ЮРІЇВНА </a:t>
            </a:r>
          </a:p>
          <a:p>
            <a:pPr algn="l">
              <a:spcBef>
                <a:spcPts val="0"/>
              </a:spcBef>
            </a:pPr>
            <a:r>
              <a:rPr lang="uk-UA" sz="2400" i="1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к.е.н</a:t>
            </a: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., 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доцент кафедри </a:t>
            </a: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інформаційної економіки, підприємництва та фінансів</a:t>
            </a:r>
          </a:p>
          <a:p>
            <a:pPr algn="l">
              <a:spcBef>
                <a:spcPts val="0"/>
              </a:spcBef>
            </a:pP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Інженерний навчально-науковИЙ інститут</a:t>
            </a:r>
          </a:p>
          <a:p>
            <a:pPr algn="l">
              <a:spcBef>
                <a:spcPts val="0"/>
              </a:spcBef>
            </a:pP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 Запорізького національного університету</a:t>
            </a:r>
          </a:p>
          <a:p>
            <a:pPr algn="l">
              <a:spcBef>
                <a:spcPts val="0"/>
              </a:spcBef>
            </a:pPr>
            <a:endParaRPr lang="uk-UA" sz="2400" i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</a:pPr>
            <a:endParaRPr lang="uk-UA" sz="2400" dirty="0"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</a:pPr>
            <a:endParaRPr lang="ru-RU" sz="2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44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35430"/>
            <a:ext cx="9505052" cy="1069813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>
              <a:spcAft>
                <a:spcPts val="800"/>
              </a:spcAft>
            </a:pP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5.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 </a:t>
            </a:r>
            <a:r>
              <a:rPr lang="ru-RU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ФінансовОЮ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безпекОЮ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endParaRPr lang="uk-UA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983" y="1504950"/>
            <a:ext cx="10414861" cy="4136195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70000" lnSpcReduction="20000"/>
          </a:bodyPr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1.Характеристика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структурного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складника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фінансово-економічної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2.Методологічні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фінансовою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безпекою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3.Методика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4.Стратегія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зміцнення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5.Управління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фінансовою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рентабельністю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6.Управління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формуванням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фінансових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7.Управління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фінансовою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стабільністю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8.Управління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інноваційно-інвестиційною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активністю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ефективністю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інвестицій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інновацій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9.Управління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фінансовими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10.Антикризове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endParaRPr lang="uk-UA" sz="2400" i="1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41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35430"/>
            <a:ext cx="9505052" cy="1268680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>
              <a:spcAft>
                <a:spcPts val="800"/>
              </a:spcAft>
            </a:pP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6.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Інтелектуально-кадровий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продуктовий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складники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endParaRPr lang="uk-UA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983" y="1968285"/>
            <a:ext cx="10414861" cy="3855740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1.Характеристика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інтелектуально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-кадрового та продуктового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складників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2.Методика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інтелектуально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-кадрового та продуктового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складників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3.Стратегія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зміцнення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інтелектуально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-кадрового та продуктового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складників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4.Рух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персоналу та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інтелектуально-кадрову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безпеку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5.Соціальна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мікрорівні</a:t>
            </a:r>
            <a:endParaRPr lang="uk-UA" sz="2400" i="1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34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35430"/>
            <a:ext cx="9505052" cy="1268680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>
              <a:spcAft>
                <a:spcPts val="800"/>
              </a:spcAft>
            </a:pP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7.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Техніко-технологічна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інституційно-правова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безпека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endParaRPr lang="uk-UA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983" y="1968285"/>
            <a:ext cx="10414861" cy="3954213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1.Характеристика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техніко-технологічного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складника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фінансово-економічної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2.Характеристика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інституційно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-правового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складника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фінансово-економічної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3.Правовий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захист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комерційної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таємниці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4.Правове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регулювання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захисту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комерційної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таємниці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кордоном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5.Відомості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складають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комерційну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таємницю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підприємстві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i="1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49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35430"/>
            <a:ext cx="9505052" cy="1114401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8.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Інформаційний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силовий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складники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 БЕЗПЕКИ ПІДПРИЄМСТВА</a:t>
            </a:r>
            <a:endParaRPr lang="uk-UA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983" y="1968285"/>
            <a:ext cx="11169509" cy="4080823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1.Характеристика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інформаційного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складника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фінансово-економічної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2.Характеристика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силової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3.Фінансово-економічна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розвідка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4.Загрози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інформаційній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безпеці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недопущення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втрати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5.Технічні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збору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фінансово-економічної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endParaRPr lang="uk-UA" sz="2400" i="1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87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687987" y="502105"/>
            <a:ext cx="9505052" cy="1114401"/>
          </a:xfrm>
          <a:prstGeom prst="rect">
            <a:avLst/>
          </a:prstGeo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800"/>
              </a:spcAft>
            </a:pP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9.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Організаційно-економічний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механізм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 БЕЗПЕКИ ПІДПРИЄМСТВА </a:t>
            </a:r>
            <a:endParaRPr lang="uk-UA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4B7FA532-FEF8-4DDD-A7AC-A89196B97E2C}"/>
              </a:ext>
            </a:extLst>
          </p:cNvPr>
          <p:cNvSpPr txBox="1">
            <a:spLocks/>
          </p:cNvSpPr>
          <p:nvPr/>
        </p:nvSpPr>
        <p:spPr>
          <a:xfrm>
            <a:off x="154983" y="1968285"/>
            <a:ext cx="11169509" cy="4080823"/>
          </a:xfrm>
          <a:prstGeom prst="rect">
            <a:avLst/>
          </a:prstGeo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1.Загальні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2.Організація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захисту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мікрорівні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3.Механізми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зміцнення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4.Проблеми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захисту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підприємницької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Україні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захисту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розвинених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країнах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5.Методика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служби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i="1" dirty="0" smtClean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04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445" y="729064"/>
            <a:ext cx="8596668" cy="705841"/>
          </a:xfrm>
          <a:gradFill>
            <a:gsLst>
              <a:gs pos="58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/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РЕКОМЕНДОВАНА ЛІТЕРАТУРА </a:t>
            </a:r>
            <a:endParaRPr lang="uk-UA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62A00236-BCC9-42EF-9462-2C347B8E77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36" y="1171575"/>
            <a:ext cx="10770914" cy="4551755"/>
          </a:xfrm>
          <a:gradFill>
            <a:gsLst>
              <a:gs pos="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1.Економічна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посіб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/за ред. З.С.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Варналія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–К.: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2009. –647с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О.Є.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посіб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/ О.Є.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О.І.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Барановський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Л.В. Герасименко. – К. : КНУВС, 2010. – 368 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фінансово-економічною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банківських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посібник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І. П.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Отенко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О. Ю.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Мішин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С. В.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Мішина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Х.: Вид.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ХНЕУім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Кузнеця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2015. – 240 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Фінансово-економічна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децентралізації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монографія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кол. авт. ; за ред. В. В.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Глущенка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Х. : ХНУ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імені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 Н.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Каразіна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2014. –236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endParaRPr lang="uk-UA" sz="2400" i="1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32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8324" y="1033955"/>
            <a:ext cx="9603275" cy="3450613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І. МЕТА ВИВЧЕННЯ ДИСЦИПЛІНИ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23950" y="2033885"/>
            <a:ext cx="100965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Метою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фінансову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безпеку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фірм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практичне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0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0454" y="525386"/>
            <a:ext cx="9603275" cy="1049235"/>
          </a:xfrm>
        </p:spPr>
        <p:txBody>
          <a:bodyPr>
            <a:normAutofit fontScale="90000"/>
          </a:bodyPr>
          <a:lstStyle/>
          <a:p>
            <a:pPr marL="228600" indent="-228600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b="1" i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ІІ.КОМПЕТЕНЦІЇ ЯКІ МОЖЛИВО ОТРИМАТИ В ПРОЦЕСІ НАВЧАННЯ </a:t>
            </a:r>
            <a:endParaRPr lang="ru-RU" b="1" i="1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4950" y="1351589"/>
            <a:ext cx="9603275" cy="3450613"/>
          </a:xfrm>
        </p:spPr>
        <p:txBody>
          <a:bodyPr>
            <a:noAutofit/>
          </a:bodyPr>
          <a:lstStyle/>
          <a:p>
            <a:pPr algn="just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приймати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обґрунтовані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рішення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теоретичний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методичний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інструментарій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діагностики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суб’єктів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застосовувати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управлінські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навички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фінансів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банківської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справи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98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8581" y="798898"/>
            <a:ext cx="9603275" cy="4744450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40000"/>
              </a:lnSpc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ІІІ.РЕЗУЛЬТАТИ НАВЧАННЯ 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Bef>
                <a:spcPts val="0"/>
              </a:spcBef>
            </a:pP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Здійснювати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діагностику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суб’єктів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33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Bef>
                <a:spcPts val="0"/>
              </a:spcBef>
            </a:pPr>
            <a:r>
              <a:rPr lang="ru-RU" sz="33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Демонструвати</a:t>
            </a:r>
            <a: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управлінські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навички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фінансів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банківської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справи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33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Bef>
                <a:spcPts val="0"/>
              </a:spcBef>
            </a:pPr>
            <a:r>
              <a:rPr lang="ru-RU" sz="33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Обґрунтувати</a:t>
            </a:r>
            <a: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управлінські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рішення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фінансів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банківської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справи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оцінювати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ефективність</a:t>
            </a:r>
            <a: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3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43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490081" y="1929105"/>
            <a:ext cx="9603275" cy="3450613"/>
          </a:xfrm>
        </p:spPr>
        <p:txBody>
          <a:bodyPr>
            <a:normAutofit/>
          </a:bodyPr>
          <a:lstStyle/>
          <a:p>
            <a:pPr algn="ctr"/>
            <a:r>
              <a:rPr lang="uk-UA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ЗМІСТ ДИСЦИПЛІНИ: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99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3961" y="627935"/>
            <a:ext cx="9505052" cy="1268680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algn="ctr"/>
            <a:r>
              <a:rPr lang="uk-UA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uk-UA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3100" b="1" i="1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Тема </a:t>
            </a:r>
            <a:r>
              <a:rPr lang="ru-RU" sz="3100" b="1" i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1. </a:t>
            </a:r>
            <a:r>
              <a:rPr lang="ru-RU" sz="3100" b="1" i="1" dirty="0" err="1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Поняття</a:t>
            </a:r>
            <a:r>
              <a:rPr lang="ru-RU" sz="3100" b="1" i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предмет, </a:t>
            </a:r>
            <a:r>
              <a:rPr lang="ru-RU" sz="3100" b="1" i="1" dirty="0" err="1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об’єкти</a:t>
            </a:r>
            <a:r>
              <a:rPr lang="ru-RU" sz="3100" b="1" i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та </a:t>
            </a:r>
            <a:r>
              <a:rPr lang="ru-RU" sz="3100" b="1" i="1" dirty="0" err="1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суб’єкти</a:t>
            </a:r>
            <a:r>
              <a:rPr lang="ru-RU" sz="3100" b="1" i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i="1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ФІНАНСОВОЇ БЕЗПЕКИ ПІДПРИЄМСТВА </a:t>
            </a:r>
            <a:r>
              <a:rPr lang="ru-UA" sz="3100" b="1" i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UA" sz="3100" b="1" i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uk-UA" sz="3100" b="1" i="1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930" y="2180493"/>
            <a:ext cx="10414861" cy="3390314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1.Сутнісна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2.Предмет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3.Об’єкти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4.Суб’єкти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5.Поняття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стратегії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6.Необхідність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підходи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побудови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служби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підприємстві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i="1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10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6996" y="449497"/>
            <a:ext cx="9505052" cy="760324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pPr algn="ctr"/>
            <a:r>
              <a:rPr lang="uk-UA" sz="2800" b="1" i="1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ТЕМА </a:t>
            </a:r>
            <a:r>
              <a:rPr lang="uk-UA" sz="2800" b="1" i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</a:t>
            </a:r>
            <a:r>
              <a:rPr lang="uk-UA" sz="2800" b="1" i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i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ФІНАНСОВА БЕЗПЕКА ПІДПРИЄМСТВА  </a:t>
            </a:r>
            <a:r>
              <a:rPr lang="ru-RU" sz="2800" b="1" i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як система та </a:t>
            </a:r>
            <a:r>
              <a:rPr lang="ru-RU" sz="2800" b="1" i="1" dirty="0" err="1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її</a:t>
            </a:r>
            <a:r>
              <a:rPr lang="ru-RU" sz="2800" b="1" i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місце</a:t>
            </a:r>
            <a:r>
              <a:rPr lang="ru-RU" sz="2800" b="1" i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в </a:t>
            </a:r>
            <a:r>
              <a:rPr lang="ru-RU" sz="2800" b="1" i="1" dirty="0" err="1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системі</a:t>
            </a:r>
            <a:r>
              <a:rPr lang="ru-RU" sz="2800" b="1" i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фінансово-економічної</a:t>
            </a:r>
            <a:r>
              <a:rPr lang="ru-RU" sz="2800" b="1" i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800" b="1" i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держави</a:t>
            </a:r>
            <a:r>
              <a:rPr lang="ru-UA" sz="2400" b="1" i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UA" sz="2400" b="1" i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uk-UA" sz="2400" b="1" i="1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254" y="2024556"/>
            <a:ext cx="9354777" cy="3293032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1.Система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національної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фінансово-економічна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2.Система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фінансово-економічної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3.Сукупність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структурних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складових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фінансово-економічної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4.Методологічні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системного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підходу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5.Досвід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зарубіжних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держав у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забезпеченні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фінансово-економічної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рівнях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ієрархії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економікою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97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35430"/>
            <a:ext cx="9505052" cy="1069813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/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3</a:t>
            </a: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безпека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підприємництва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джерела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загроз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634" y="1787911"/>
            <a:ext cx="10414861" cy="3152355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1.Поняття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фінансово-економічної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підприємництва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2.Ризики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загроз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фінансово-економічній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безпеці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підприємництва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3.Загальна характеристика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фінансово-економічної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підприємництва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Україні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4.Державна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фінансово-економічної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підприємництва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5.Стратегічні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пріоритети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фінансово-економічної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підприємництва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6.Особливості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фінансово-економічної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секторах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підприємництва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видах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фінансово-економічної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i="1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00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957" y="368054"/>
            <a:ext cx="9505052" cy="1196422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4.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Методологія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критерії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показники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 БЕЗПЕКИ ПІДПРИЄМСТВА</a:t>
            </a:r>
            <a:endParaRPr lang="uk-UA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983" y="1968285"/>
            <a:ext cx="10414861" cy="3799469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1.Методичні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підходи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2.Методи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мікрорівні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3.Критерії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4.Підходи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ранжування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рівнів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5.Особливості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індикаторів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секторах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підприємництва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видах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фінансово-економічної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i="1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73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алерея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1429</TotalTime>
  <Words>790</Words>
  <Application>Microsoft Office PowerPoint</Application>
  <PresentationFormat>Произвольный</PresentationFormat>
  <Paragraphs>113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Галерея</vt:lpstr>
      <vt:lpstr>ДИСЦИПЛІНА ЗА ВИБОРОМ СТУДЕНТА:  УПРАВЛІННЯ ФІНАНСОВОЮ БЕЗПЕКОЮ НА МАКРО- ТА МІКРОРІВНЯХ </vt:lpstr>
      <vt:lpstr>Презентация PowerPoint</vt:lpstr>
      <vt:lpstr>ІІ.КОМПЕТЕНЦІЇ ЯКІ МОЖЛИВО ОТРИМАТИ В ПРОЦЕСІ НАВЧАННЯ </vt:lpstr>
      <vt:lpstr>Презентация PowerPoint</vt:lpstr>
      <vt:lpstr>Презентация PowerPoint</vt:lpstr>
      <vt:lpstr> Тема 1. Поняття, предмет, об’єкти та суб’єкти ФІНАНСОВОЇ БЕЗПЕКИ ПІДПРИЄМСТВА  </vt:lpstr>
      <vt:lpstr>ТЕМА 2. ФІНАНСОВА БЕЗПЕКА ПІДПРИЄМСТВА  як система та її місце в системі фінансово-економічної безпеки держави </vt:lpstr>
      <vt:lpstr>ТЕМА 3. ФінансовА  безпека підприємництва, фактори та джерела загроз.</vt:lpstr>
      <vt:lpstr>ТЕМА 4. Методологія оцінювання, критерії та показники ФІНАНСОВОЇ БЕЗПЕКИ ПІДПРИЄМСТВА</vt:lpstr>
      <vt:lpstr>ТЕМА 5. УПРАВЛІННЯ ФінансовОЮ безпекОЮ підприємства</vt:lpstr>
      <vt:lpstr>ТЕМА 6. Інтелектуально-кадровий та продуктовий складники фінансової безпеки підприємства</vt:lpstr>
      <vt:lpstr>ТЕМА 7. Техніко-технологічна та інституційно-правова безпека підприємства</vt:lpstr>
      <vt:lpstr>ТЕМА 8. Інформаційний та силовий складники ФІНАНСОВОЇ БЕЗПЕКИ ПІДПРИЄМСТВА</vt:lpstr>
      <vt:lpstr>Презентация PowerPoint</vt:lpstr>
      <vt:lpstr>РЕКОМЕНДОВАНА ЛІТЕРАТУРА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ПІДПРИЄМНИЦЬКІ РИЗИКИ ВТРАТИ ФІНАНСОВОЇ БЕЗПЕКИ ПРОМИСЛОВИМИ ПІДПРИЄМСТВАМИ УКРАЇНИ</dc:title>
  <dc:creator>Buh</dc:creator>
  <cp:lastModifiedBy>lizahouse@ukr.net</cp:lastModifiedBy>
  <cp:revision>120</cp:revision>
  <dcterms:created xsi:type="dcterms:W3CDTF">2019-11-02T14:16:53Z</dcterms:created>
  <dcterms:modified xsi:type="dcterms:W3CDTF">2021-02-02T20:42:38Z</dcterms:modified>
</cp:coreProperties>
</file>