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20.09.2014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/>
              <a:t>Методи</a:t>
            </a:r>
            <a:r>
              <a:rPr lang="uk-UA" dirty="0" smtClean="0"/>
              <a:t> та методичні прийоми навчання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Clr>
                <a:schemeClr val="accent6"/>
              </a:buClr>
              <a:buFont typeface="Wingdings" pitchFamily="2" charset="2"/>
              <a:buChar char="Ø"/>
            </a:pPr>
            <a:r>
              <a:rPr lang="ru-RU" dirty="0" smtClean="0"/>
              <a:t>- монументальна </a:t>
            </a:r>
            <a:r>
              <a:rPr lang="ru-RU" dirty="0" err="1" smtClean="0"/>
              <a:t>наочність</a:t>
            </a:r>
            <a:r>
              <a:rPr lang="ru-RU" dirty="0" smtClean="0"/>
              <a:t>: </a:t>
            </a:r>
            <a:r>
              <a:rPr lang="ru-RU" dirty="0" err="1" smtClean="0"/>
              <a:t>монументальні</a:t>
            </a:r>
            <a:r>
              <a:rPr lang="ru-RU" dirty="0" smtClean="0"/>
              <a:t> </a:t>
            </a:r>
            <a:r>
              <a:rPr lang="ru-RU" dirty="0" err="1" smtClean="0"/>
              <a:t>історичні</a:t>
            </a:r>
            <a:r>
              <a:rPr lang="ru-RU" dirty="0" smtClean="0"/>
              <a:t> </a:t>
            </a:r>
            <a:r>
              <a:rPr lang="ru-RU" dirty="0" err="1" smtClean="0"/>
              <a:t>пам`ятники</a:t>
            </a:r>
            <a:r>
              <a:rPr lang="ru-RU" dirty="0" smtClean="0"/>
              <a:t> </a:t>
            </a:r>
            <a:r>
              <a:rPr lang="ru-RU" dirty="0" err="1" smtClean="0"/>
              <a:t>минулого</a:t>
            </a:r>
            <a:r>
              <a:rPr lang="ru-RU" dirty="0" smtClean="0"/>
              <a:t> та </a:t>
            </a:r>
            <a:r>
              <a:rPr lang="ru-RU" dirty="0" err="1" smtClean="0"/>
              <a:t>історичні</a:t>
            </a:r>
            <a:r>
              <a:rPr lang="ru-RU" dirty="0" smtClean="0"/>
              <a:t> </a:t>
            </a:r>
            <a:r>
              <a:rPr lang="ru-RU" dirty="0" err="1" smtClean="0"/>
              <a:t>місця</a:t>
            </a:r>
            <a:r>
              <a:rPr lang="ru-RU" dirty="0" smtClean="0"/>
              <a:t>;</a:t>
            </a:r>
          </a:p>
          <a:p>
            <a:pPr>
              <a:buClr>
                <a:schemeClr val="accent6"/>
              </a:buClr>
              <a:buFont typeface="Wingdings" pitchFamily="2" charset="2"/>
              <a:buChar char="Ø"/>
            </a:pPr>
            <a:r>
              <a:rPr lang="ru-RU" dirty="0" smtClean="0"/>
              <a:t> - </a:t>
            </a:r>
            <a:r>
              <a:rPr lang="ru-RU" dirty="0" err="1" smtClean="0"/>
              <a:t>речові</a:t>
            </a:r>
            <a:r>
              <a:rPr lang="ru-RU" dirty="0" smtClean="0"/>
              <a:t> </a:t>
            </a:r>
            <a:r>
              <a:rPr lang="ru-RU" dirty="0" err="1" smtClean="0"/>
              <a:t>історичні</a:t>
            </a:r>
            <a:r>
              <a:rPr lang="ru-RU" dirty="0" smtClean="0"/>
              <a:t> </a:t>
            </a:r>
            <a:r>
              <a:rPr lang="ru-RU" dirty="0" err="1" smtClean="0"/>
              <a:t>джерела</a:t>
            </a:r>
            <a:r>
              <a:rPr lang="ru-RU" dirty="0" smtClean="0"/>
              <a:t>;</a:t>
            </a:r>
          </a:p>
          <a:p>
            <a:pPr>
              <a:buClr>
                <a:schemeClr val="accent6"/>
              </a:buClr>
              <a:buFont typeface="Wingdings" pitchFamily="2" charset="2"/>
              <a:buChar char="Ø"/>
            </a:pPr>
            <a:r>
              <a:rPr lang="ru-RU" dirty="0" smtClean="0"/>
              <a:t> - </a:t>
            </a:r>
            <a:r>
              <a:rPr lang="ru-RU" dirty="0" err="1" smtClean="0"/>
              <a:t>спеціально</a:t>
            </a:r>
            <a:r>
              <a:rPr lang="ru-RU" dirty="0" smtClean="0"/>
              <a:t> </a:t>
            </a:r>
            <a:r>
              <a:rPr lang="ru-RU" dirty="0" err="1" smtClean="0"/>
              <a:t>виготовлена</a:t>
            </a:r>
            <a:r>
              <a:rPr lang="ru-RU" dirty="0" smtClean="0"/>
              <a:t> предметна </a:t>
            </a:r>
            <a:r>
              <a:rPr lang="ru-RU" dirty="0" err="1" smtClean="0"/>
              <a:t>наочність</a:t>
            </a:r>
            <a:r>
              <a:rPr lang="ru-RU" dirty="0" smtClean="0"/>
              <a:t> (</a:t>
            </a:r>
            <a:r>
              <a:rPr lang="ru-RU" dirty="0" err="1" smtClean="0"/>
              <a:t>макети</a:t>
            </a:r>
            <a:r>
              <a:rPr lang="ru-RU" dirty="0" smtClean="0"/>
              <a:t>, </a:t>
            </a:r>
            <a:r>
              <a:rPr lang="ru-RU" dirty="0" err="1" smtClean="0"/>
              <a:t>моделі</a:t>
            </a:r>
            <a:r>
              <a:rPr lang="ru-RU" dirty="0" smtClean="0"/>
              <a:t>, </a:t>
            </a:r>
            <a:r>
              <a:rPr lang="ru-RU" dirty="0" err="1" smtClean="0"/>
              <a:t>реконструкції</a:t>
            </a:r>
            <a:r>
              <a:rPr lang="ru-RU" dirty="0" smtClean="0"/>
              <a:t> </a:t>
            </a:r>
            <a:r>
              <a:rPr lang="ru-RU" dirty="0" err="1" smtClean="0"/>
              <a:t>предметів</a:t>
            </a:r>
            <a:r>
              <a:rPr lang="ru-RU" dirty="0" smtClean="0"/>
              <a:t> </a:t>
            </a:r>
            <a:r>
              <a:rPr lang="ru-RU" dirty="0" err="1" smtClean="0"/>
              <a:t>побуту</a:t>
            </a:r>
            <a:r>
              <a:rPr lang="ru-RU" dirty="0" smtClean="0"/>
              <a:t>, </a:t>
            </a:r>
            <a:r>
              <a:rPr lang="ru-RU" dirty="0" err="1" smtClean="0"/>
              <a:t>праці</a:t>
            </a:r>
            <a:r>
              <a:rPr lang="ru-RU" dirty="0" smtClean="0"/>
              <a:t>);</a:t>
            </a:r>
          </a:p>
          <a:p>
            <a:pPr>
              <a:buClr>
                <a:schemeClr val="accent6"/>
              </a:buClr>
              <a:buFont typeface="Wingdings" pitchFamily="2" charset="2"/>
              <a:buChar char="Ø"/>
            </a:pPr>
            <a:r>
              <a:rPr lang="ru-RU" dirty="0" smtClean="0"/>
              <a:t> - </a:t>
            </a:r>
            <a:r>
              <a:rPr lang="ru-RU" dirty="0" err="1" smtClean="0"/>
              <a:t>образотворча</a:t>
            </a:r>
            <a:r>
              <a:rPr lang="ru-RU" dirty="0" smtClean="0"/>
              <a:t> </a:t>
            </a:r>
            <a:r>
              <a:rPr lang="ru-RU" dirty="0" err="1" smtClean="0"/>
              <a:t>наочність</a:t>
            </a:r>
            <a:r>
              <a:rPr lang="ru-RU" dirty="0" smtClean="0"/>
              <a:t> (</a:t>
            </a:r>
            <a:r>
              <a:rPr lang="ru-RU" dirty="0" err="1" smtClean="0"/>
              <a:t>учбові</a:t>
            </a:r>
            <a:r>
              <a:rPr lang="ru-RU" dirty="0" smtClean="0"/>
              <a:t> </a:t>
            </a:r>
            <a:r>
              <a:rPr lang="ru-RU" dirty="0" err="1" smtClean="0"/>
              <a:t>картини</a:t>
            </a:r>
            <a:r>
              <a:rPr lang="ru-RU" dirty="0" smtClean="0"/>
              <a:t>, </a:t>
            </a:r>
            <a:r>
              <a:rPr lang="ru-RU" dirty="0" err="1" smtClean="0"/>
              <a:t>репродукції</a:t>
            </a:r>
            <a:r>
              <a:rPr lang="ru-RU" dirty="0" smtClean="0"/>
              <a:t>);</a:t>
            </a:r>
          </a:p>
          <a:p>
            <a:pPr>
              <a:buClr>
                <a:schemeClr val="accent6"/>
              </a:buClr>
              <a:buFont typeface="Wingdings" pitchFamily="2" charset="2"/>
              <a:buChar char="Ø"/>
            </a:pPr>
            <a:r>
              <a:rPr lang="ru-RU" dirty="0" smtClean="0"/>
              <a:t> - </a:t>
            </a:r>
            <a:r>
              <a:rPr lang="ru-RU" dirty="0" err="1" smtClean="0"/>
              <a:t>умовно-графічна</a:t>
            </a:r>
            <a:r>
              <a:rPr lang="ru-RU" dirty="0" smtClean="0"/>
              <a:t> </a:t>
            </a:r>
            <a:r>
              <a:rPr lang="ru-RU" dirty="0" err="1" smtClean="0"/>
              <a:t>наочність</a:t>
            </a:r>
            <a:r>
              <a:rPr lang="ru-RU" dirty="0" smtClean="0"/>
              <a:t> (</a:t>
            </a:r>
            <a:r>
              <a:rPr lang="ru-RU" dirty="0" err="1" smtClean="0"/>
              <a:t>схематичні</a:t>
            </a:r>
            <a:r>
              <a:rPr lang="ru-RU" dirty="0" smtClean="0"/>
              <a:t> </a:t>
            </a:r>
            <a:r>
              <a:rPr lang="ru-RU" dirty="0" err="1" smtClean="0"/>
              <a:t>малюнка</a:t>
            </a:r>
            <a:r>
              <a:rPr lang="ru-RU" dirty="0" smtClean="0"/>
              <a:t>, </a:t>
            </a:r>
            <a:r>
              <a:rPr lang="ru-RU" dirty="0" err="1" smtClean="0"/>
              <a:t>історичні</a:t>
            </a:r>
            <a:r>
              <a:rPr lang="ru-RU" dirty="0" smtClean="0"/>
              <a:t> </a:t>
            </a:r>
            <a:r>
              <a:rPr lang="ru-RU" dirty="0" err="1" smtClean="0"/>
              <a:t>учбові</a:t>
            </a:r>
            <a:r>
              <a:rPr lang="ru-RU" dirty="0" smtClean="0"/>
              <a:t> </a:t>
            </a:r>
            <a:r>
              <a:rPr lang="ru-RU" dirty="0" err="1" smtClean="0"/>
              <a:t>карти</a:t>
            </a:r>
            <a:r>
              <a:rPr lang="ru-RU" dirty="0" smtClean="0"/>
              <a:t>, </a:t>
            </a:r>
            <a:r>
              <a:rPr lang="ru-RU" dirty="0" err="1" smtClean="0"/>
              <a:t>аплікації</a:t>
            </a:r>
            <a:r>
              <a:rPr lang="ru-RU" dirty="0" smtClean="0"/>
              <a:t>, </a:t>
            </a:r>
            <a:r>
              <a:rPr lang="ru-RU" dirty="0" err="1" smtClean="0"/>
              <a:t>логічні</a:t>
            </a:r>
            <a:r>
              <a:rPr lang="ru-RU" dirty="0" smtClean="0"/>
              <a:t> </a:t>
            </a:r>
            <a:r>
              <a:rPr lang="ru-RU" dirty="0" err="1" smtClean="0"/>
              <a:t>схеми</a:t>
            </a:r>
            <a:r>
              <a:rPr lang="ru-RU" dirty="0" smtClean="0"/>
              <a:t>, </a:t>
            </a:r>
            <a:r>
              <a:rPr lang="ru-RU" dirty="0" err="1" smtClean="0"/>
              <a:t>графіки</a:t>
            </a:r>
            <a:r>
              <a:rPr lang="ru-RU" dirty="0" smtClean="0"/>
              <a:t>, </a:t>
            </a:r>
            <a:r>
              <a:rPr lang="ru-RU" dirty="0" err="1" smtClean="0"/>
              <a:t>діаграми</a:t>
            </a:r>
            <a:r>
              <a:rPr lang="ru-RU" dirty="0" smtClean="0"/>
              <a:t>, </a:t>
            </a:r>
            <a:r>
              <a:rPr lang="ru-RU" dirty="0" err="1" smtClean="0"/>
              <a:t>таблиці</a:t>
            </a:r>
            <a:r>
              <a:rPr lang="ru-RU" dirty="0" smtClean="0"/>
              <a:t>);</a:t>
            </a:r>
          </a:p>
          <a:p>
            <a:pPr>
              <a:buClr>
                <a:schemeClr val="accent6"/>
              </a:buClr>
              <a:buFont typeface="Wingdings" pitchFamily="2" charset="2"/>
              <a:buChar char="Ø"/>
            </a:pPr>
            <a:r>
              <a:rPr lang="ru-RU" dirty="0" smtClean="0"/>
              <a:t> - </a:t>
            </a:r>
            <a:r>
              <a:rPr lang="ru-RU" dirty="0" err="1" smtClean="0"/>
              <a:t>технічні</a:t>
            </a:r>
            <a:r>
              <a:rPr lang="ru-RU" dirty="0" smtClean="0"/>
              <a:t> </a:t>
            </a:r>
            <a:r>
              <a:rPr lang="ru-RU" dirty="0" err="1" smtClean="0"/>
              <a:t>засоби</a:t>
            </a:r>
            <a:r>
              <a:rPr lang="ru-RU" dirty="0" smtClean="0"/>
              <a:t> </a:t>
            </a:r>
            <a:r>
              <a:rPr lang="ru-RU" dirty="0" err="1" smtClean="0"/>
              <a:t>навчання</a:t>
            </a:r>
            <a:r>
              <a:rPr lang="ru-RU" dirty="0" smtClean="0"/>
              <a:t> (</a:t>
            </a:r>
            <a:r>
              <a:rPr lang="ru-RU" dirty="0" err="1" smtClean="0"/>
              <a:t>учбові</a:t>
            </a:r>
            <a:r>
              <a:rPr lang="ru-RU" dirty="0" smtClean="0"/>
              <a:t> </a:t>
            </a:r>
            <a:r>
              <a:rPr lang="ru-RU" dirty="0" err="1" smtClean="0"/>
              <a:t>кінофільми</a:t>
            </a:r>
            <a:r>
              <a:rPr lang="ru-RU" dirty="0" smtClean="0"/>
              <a:t>, </a:t>
            </a:r>
            <a:r>
              <a:rPr lang="ru-RU" dirty="0" err="1" smtClean="0"/>
              <a:t>діафільми</a:t>
            </a:r>
            <a:r>
              <a:rPr lang="ru-RU" dirty="0" smtClean="0"/>
              <a:t>, </a:t>
            </a:r>
            <a:r>
              <a:rPr lang="ru-RU" dirty="0" err="1" smtClean="0"/>
              <a:t>відеофільми</a:t>
            </a:r>
            <a:r>
              <a:rPr lang="ru-RU" dirty="0" smtClean="0"/>
              <a:t>, компакт-диски (</a:t>
            </a:r>
            <a:r>
              <a:rPr lang="ru-RU" dirty="0" err="1" smtClean="0"/>
              <a:t>аудіо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комп`ютерні</a:t>
            </a:r>
            <a:r>
              <a:rPr lang="ru-RU" dirty="0" smtClean="0"/>
              <a:t>).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Класифікацію</a:t>
            </a:r>
            <a:r>
              <a:rPr lang="ru-RU" dirty="0" smtClean="0"/>
              <a:t> </a:t>
            </a:r>
            <a:r>
              <a:rPr lang="ru-RU" dirty="0" err="1" smtClean="0"/>
              <a:t>наочних</a:t>
            </a:r>
            <a:r>
              <a:rPr lang="ru-RU" dirty="0" smtClean="0"/>
              <a:t> </a:t>
            </a:r>
            <a:r>
              <a:rPr lang="ru-RU" dirty="0" err="1" smtClean="0"/>
              <a:t>засобів</a:t>
            </a:r>
            <a:r>
              <a:rPr lang="ru-RU" dirty="0" smtClean="0"/>
              <a:t> за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змістом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accent6"/>
              </a:buClr>
              <a:buFont typeface="Wingdings" pitchFamily="2" charset="2"/>
              <a:buChar char="Ø"/>
            </a:pPr>
            <a:r>
              <a:rPr lang="ru-RU" dirty="0" err="1" smtClean="0"/>
              <a:t>Вчитель</a:t>
            </a:r>
            <a:r>
              <a:rPr lang="ru-RU" dirty="0" smtClean="0"/>
              <a:t> </a:t>
            </a:r>
            <a:r>
              <a:rPr lang="ru-RU" dirty="0" err="1" smtClean="0"/>
              <a:t>відкриває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вивішує</a:t>
            </a:r>
            <a:r>
              <a:rPr lang="ru-RU" dirty="0" smtClean="0"/>
              <a:t> картину в той момент, коли по ходу </a:t>
            </a:r>
            <a:r>
              <a:rPr lang="ru-RU" dirty="0" err="1" smtClean="0"/>
              <a:t>пояснення</a:t>
            </a:r>
            <a:r>
              <a:rPr lang="ru-RU" dirty="0" smtClean="0"/>
              <a:t> </a:t>
            </a:r>
            <a:r>
              <a:rPr lang="ru-RU" dirty="0" err="1" smtClean="0"/>
              <a:t>підходить</a:t>
            </a:r>
            <a:r>
              <a:rPr lang="ru-RU" dirty="0" smtClean="0"/>
              <a:t> до </a:t>
            </a:r>
            <a:r>
              <a:rPr lang="ru-RU" dirty="0" err="1" smtClean="0"/>
              <a:t>опису</a:t>
            </a:r>
            <a:r>
              <a:rPr lang="ru-RU" dirty="0" smtClean="0"/>
              <a:t> того,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зображено</a:t>
            </a:r>
            <a:r>
              <a:rPr lang="ru-RU" dirty="0" smtClean="0"/>
              <a:t> на </a:t>
            </a:r>
            <a:r>
              <a:rPr lang="ru-RU" dirty="0" err="1" smtClean="0"/>
              <a:t>ній</a:t>
            </a:r>
            <a:r>
              <a:rPr lang="ru-RU" dirty="0" smtClean="0"/>
              <a:t>.</a:t>
            </a:r>
          </a:p>
          <a:p>
            <a:pPr>
              <a:buClr>
                <a:schemeClr val="accent6"/>
              </a:buClr>
              <a:buFont typeface="Wingdings" pitchFamily="2" charset="2"/>
              <a:buChar char="Ø"/>
            </a:pPr>
            <a:r>
              <a:rPr lang="ru-RU" dirty="0" err="1" smtClean="0"/>
              <a:t>Дає</a:t>
            </a:r>
            <a:r>
              <a:rPr lang="ru-RU" dirty="0" smtClean="0"/>
              <a:t> </a:t>
            </a:r>
            <a:r>
              <a:rPr lang="ru-RU" dirty="0" err="1" smtClean="0"/>
              <a:t>учням</a:t>
            </a:r>
            <a:r>
              <a:rPr lang="ru-RU" dirty="0" smtClean="0"/>
              <a:t> час для </a:t>
            </a:r>
            <a:r>
              <a:rPr lang="ru-RU" dirty="0" err="1" smtClean="0"/>
              <a:t>ознайомлення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картиною.</a:t>
            </a:r>
          </a:p>
          <a:p>
            <a:pPr>
              <a:buClr>
                <a:schemeClr val="accent6"/>
              </a:buClr>
              <a:buFont typeface="Wingdings" pitchFamily="2" charset="2"/>
              <a:buChar char="Ø"/>
            </a:pPr>
            <a:r>
              <a:rPr lang="ru-RU" dirty="0" err="1" smtClean="0"/>
              <a:t>Починає</a:t>
            </a:r>
            <a:r>
              <a:rPr lang="ru-RU" dirty="0" smtClean="0"/>
              <a:t> </a:t>
            </a:r>
            <a:r>
              <a:rPr lang="ru-RU" dirty="0" err="1" smtClean="0"/>
              <a:t>розповідь</a:t>
            </a:r>
            <a:r>
              <a:rPr lang="ru-RU" dirty="0" smtClean="0"/>
              <a:t>, </a:t>
            </a:r>
            <a:r>
              <a:rPr lang="ru-RU" dirty="0" err="1" smtClean="0"/>
              <a:t>вказує</a:t>
            </a:r>
            <a:r>
              <a:rPr lang="ru-RU" dirty="0" smtClean="0"/>
              <a:t> </a:t>
            </a:r>
            <a:r>
              <a:rPr lang="ru-RU" dirty="0" err="1" smtClean="0"/>
              <a:t>місце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час </a:t>
            </a:r>
            <a:r>
              <a:rPr lang="ru-RU" dirty="0" err="1" smtClean="0"/>
              <a:t>дії</a:t>
            </a:r>
            <a:r>
              <a:rPr lang="ru-RU" dirty="0" smtClean="0"/>
              <a:t>.</a:t>
            </a:r>
          </a:p>
          <a:p>
            <a:pPr>
              <a:buClr>
                <a:schemeClr val="accent6"/>
              </a:buClr>
              <a:buFont typeface="Wingdings" pitchFamily="2" charset="2"/>
              <a:buChar char="Ø"/>
            </a:pPr>
            <a:r>
              <a:rPr lang="ru-RU" dirty="0" err="1" smtClean="0"/>
              <a:t>Дає</a:t>
            </a:r>
            <a:r>
              <a:rPr lang="ru-RU" dirty="0" smtClean="0"/>
              <a:t> </a:t>
            </a:r>
            <a:r>
              <a:rPr lang="ru-RU" dirty="0" err="1" smtClean="0"/>
              <a:t>загальний</a:t>
            </a:r>
            <a:r>
              <a:rPr lang="ru-RU" dirty="0" smtClean="0"/>
              <a:t> </a:t>
            </a:r>
            <a:r>
              <a:rPr lang="ru-RU" dirty="0" err="1" smtClean="0"/>
              <a:t>опис</a:t>
            </a:r>
            <a:r>
              <a:rPr lang="ru-RU" dirty="0" smtClean="0"/>
              <a:t> обстановки, на </a:t>
            </a:r>
            <a:r>
              <a:rPr lang="ru-RU" dirty="0" err="1" smtClean="0"/>
              <a:t>фоні</a:t>
            </a:r>
            <a:r>
              <a:rPr lang="ru-RU" dirty="0" smtClean="0"/>
              <a:t> </a:t>
            </a:r>
            <a:r>
              <a:rPr lang="ru-RU" dirty="0" err="1" smtClean="0"/>
              <a:t>якої</a:t>
            </a:r>
            <a:r>
              <a:rPr lang="ru-RU" dirty="0" smtClean="0"/>
              <a:t> </a:t>
            </a:r>
            <a:r>
              <a:rPr lang="ru-RU" dirty="0" err="1" smtClean="0"/>
              <a:t>розгортається</a:t>
            </a:r>
            <a:r>
              <a:rPr lang="ru-RU" dirty="0" smtClean="0"/>
              <a:t> </a:t>
            </a:r>
            <a:r>
              <a:rPr lang="ru-RU" dirty="0" err="1" smtClean="0"/>
              <a:t>дія</a:t>
            </a:r>
            <a:r>
              <a:rPr lang="ru-RU" dirty="0" smtClean="0"/>
              <a:t>.</a:t>
            </a:r>
          </a:p>
          <a:p>
            <a:pPr>
              <a:buClr>
                <a:schemeClr val="accent6"/>
              </a:buClr>
              <a:buFont typeface="Wingdings" pitchFamily="2" charset="2"/>
              <a:buChar char="Ø"/>
            </a:pPr>
            <a:r>
              <a:rPr lang="ru-RU" dirty="0" err="1" smtClean="0"/>
              <a:t>Виділяє</a:t>
            </a:r>
            <a:r>
              <a:rPr lang="ru-RU" dirty="0" smtClean="0"/>
              <a:t> </a:t>
            </a:r>
            <a:r>
              <a:rPr lang="ru-RU" dirty="0" err="1" smtClean="0"/>
              <a:t>деталі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конкретні</a:t>
            </a:r>
            <a:r>
              <a:rPr lang="ru-RU" dirty="0" smtClean="0"/>
              <a:t> </a:t>
            </a:r>
            <a:r>
              <a:rPr lang="ru-RU" dirty="0" err="1" smtClean="0"/>
              <a:t>особливості</a:t>
            </a:r>
            <a:r>
              <a:rPr lang="ru-RU" dirty="0" smtClean="0"/>
              <a:t>.</a:t>
            </a:r>
          </a:p>
          <a:p>
            <a:pPr>
              <a:buClr>
                <a:schemeClr val="accent6"/>
              </a:buClr>
              <a:buFont typeface="Wingdings" pitchFamily="2" charset="2"/>
              <a:buChar char="Ø"/>
            </a:pPr>
            <a:r>
              <a:rPr lang="ru-RU" dirty="0" smtClean="0"/>
              <a:t> На </a:t>
            </a:r>
            <a:r>
              <a:rPr lang="ru-RU" dirty="0" err="1" smtClean="0"/>
              <a:t>завершення</a:t>
            </a:r>
            <a:r>
              <a:rPr lang="ru-RU" dirty="0" smtClean="0"/>
              <a:t> </a:t>
            </a:r>
            <a:r>
              <a:rPr lang="ru-RU" dirty="0" err="1" smtClean="0"/>
              <a:t>робить</a:t>
            </a:r>
            <a:r>
              <a:rPr lang="ru-RU" dirty="0" smtClean="0"/>
              <a:t> </a:t>
            </a:r>
            <a:r>
              <a:rPr lang="ru-RU" dirty="0" err="1" smtClean="0"/>
              <a:t>загальний</a:t>
            </a:r>
            <a:r>
              <a:rPr lang="ru-RU" dirty="0" smtClean="0"/>
              <a:t> </a:t>
            </a:r>
            <a:r>
              <a:rPr lang="ru-RU" dirty="0" err="1" smtClean="0"/>
              <a:t>висновок</a:t>
            </a:r>
            <a:r>
              <a:rPr lang="ru-RU" dirty="0" smtClean="0"/>
              <a:t>, </a:t>
            </a:r>
            <a:r>
              <a:rPr lang="ru-RU" dirty="0" err="1" smtClean="0"/>
              <a:t>вказує</a:t>
            </a:r>
            <a:r>
              <a:rPr lang="ru-RU" dirty="0" smtClean="0"/>
              <a:t> </a:t>
            </a:r>
            <a:r>
              <a:rPr lang="ru-RU" dirty="0" err="1" smtClean="0"/>
              <a:t>на</a:t>
            </a:r>
            <a:r>
              <a:rPr lang="ru-RU" dirty="0" smtClean="0"/>
              <a:t> </a:t>
            </a:r>
            <a:r>
              <a:rPr lang="ru-RU" dirty="0" err="1" smtClean="0"/>
              <a:t>суттєві</a:t>
            </a:r>
            <a:r>
              <a:rPr lang="ru-RU" dirty="0" smtClean="0"/>
              <a:t> </a:t>
            </a:r>
            <a:r>
              <a:rPr lang="ru-RU" dirty="0" err="1" smtClean="0"/>
              <a:t>ознаки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Послідовність</a:t>
            </a:r>
            <a:r>
              <a:rPr lang="ru-RU" dirty="0" smtClean="0"/>
              <a:t> </a:t>
            </a:r>
            <a:r>
              <a:rPr lang="ru-RU" dirty="0" err="1" smtClean="0"/>
              <a:t>роботи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картиною на </a:t>
            </a:r>
            <a:r>
              <a:rPr lang="ru-RU" dirty="0" err="1" smtClean="0"/>
              <a:t>уроці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6"/>
              </a:buClr>
              <a:buFont typeface="Wingdings" pitchFamily="2" charset="2"/>
              <a:buChar char="Ø"/>
            </a:pPr>
            <a:r>
              <a:rPr lang="ru-RU" dirty="0" err="1" smtClean="0"/>
              <a:t>Умовно-графічна</a:t>
            </a:r>
            <a:r>
              <a:rPr lang="ru-RU" dirty="0" smtClean="0"/>
              <a:t> </a:t>
            </a:r>
            <a:r>
              <a:rPr lang="ru-RU" dirty="0" err="1" smtClean="0"/>
              <a:t>наочність</a:t>
            </a:r>
            <a:r>
              <a:rPr lang="ru-RU" dirty="0" smtClean="0"/>
              <a:t>. </a:t>
            </a:r>
            <a:r>
              <a:rPr lang="ru-RU" dirty="0" err="1" smtClean="0"/>
              <a:t>Схематичний</a:t>
            </a:r>
            <a:r>
              <a:rPr lang="ru-RU" dirty="0" smtClean="0"/>
              <a:t> </a:t>
            </a:r>
            <a:r>
              <a:rPr lang="ru-RU" dirty="0" err="1" smtClean="0"/>
              <a:t>малюнок</a:t>
            </a:r>
            <a:r>
              <a:rPr lang="ru-RU" dirty="0" smtClean="0"/>
              <a:t> </a:t>
            </a:r>
            <a:r>
              <a:rPr lang="ru-RU" dirty="0" err="1" smtClean="0"/>
              <a:t>передає</a:t>
            </a:r>
            <a:r>
              <a:rPr lang="ru-RU" dirty="0" smtClean="0"/>
              <a:t> </a:t>
            </a:r>
            <a:r>
              <a:rPr lang="ru-RU" dirty="0" err="1" smtClean="0"/>
              <a:t>суттєві</a:t>
            </a:r>
            <a:r>
              <a:rPr lang="ru-RU" dirty="0" smtClean="0"/>
              <a:t> </a:t>
            </a:r>
            <a:r>
              <a:rPr lang="ru-RU" dirty="0" err="1" smtClean="0"/>
              <a:t>риси</a:t>
            </a:r>
            <a:r>
              <a:rPr lang="ru-RU" dirty="0" smtClean="0"/>
              <a:t> предмета, </a:t>
            </a:r>
            <a:r>
              <a:rPr lang="ru-RU" dirty="0" err="1" smtClean="0"/>
              <a:t>сприяє</a:t>
            </a:r>
            <a:r>
              <a:rPr lang="ru-RU" dirty="0" smtClean="0"/>
              <a:t> </a:t>
            </a:r>
            <a:r>
              <a:rPr lang="ru-RU" dirty="0" err="1" smtClean="0"/>
              <a:t>формуванню</a:t>
            </a:r>
            <a:r>
              <a:rPr lang="ru-RU" dirty="0" smtClean="0"/>
              <a:t> понять.</a:t>
            </a:r>
          </a:p>
          <a:p>
            <a:pPr>
              <a:buClr>
                <a:schemeClr val="accent6"/>
              </a:buClr>
              <a:buFont typeface="Wingdings" pitchFamily="2" charset="2"/>
              <a:buChar char="Ø"/>
            </a:pPr>
            <a:endParaRPr lang="ru-RU" dirty="0" smtClean="0"/>
          </a:p>
          <a:p>
            <a:pPr>
              <a:buClr>
                <a:schemeClr val="accent6"/>
              </a:buClr>
              <a:buFont typeface="Wingdings" pitchFamily="2" charset="2"/>
              <a:buChar char="Ø"/>
            </a:pPr>
            <a:r>
              <a:rPr lang="ru-RU" dirty="0" err="1" smtClean="0"/>
              <a:t>Аплікації</a:t>
            </a:r>
            <a:r>
              <a:rPr lang="ru-RU" dirty="0" smtClean="0"/>
              <a:t> –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вирізані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картону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розмальовані</a:t>
            </a:r>
            <a:r>
              <a:rPr lang="ru-RU" dirty="0" smtClean="0"/>
              <a:t> </a:t>
            </a:r>
            <a:r>
              <a:rPr lang="ru-RU" dirty="0" err="1" smtClean="0"/>
              <a:t>зображення</a:t>
            </a:r>
            <a:r>
              <a:rPr lang="ru-RU" dirty="0" smtClean="0"/>
              <a:t> </a:t>
            </a:r>
            <a:r>
              <a:rPr lang="ru-RU" dirty="0" err="1" smtClean="0"/>
              <a:t>типових</a:t>
            </a:r>
            <a:r>
              <a:rPr lang="ru-RU" dirty="0" smtClean="0"/>
              <a:t> для </a:t>
            </a:r>
            <a:r>
              <a:rPr lang="ru-RU" dirty="0" err="1" smtClean="0"/>
              <a:t>епохи</a:t>
            </a:r>
            <a:r>
              <a:rPr lang="ru-RU" dirty="0" smtClean="0"/>
              <a:t>, яка </a:t>
            </a:r>
            <a:r>
              <a:rPr lang="ru-RU" dirty="0" err="1" smtClean="0"/>
              <a:t>вивчається</a:t>
            </a:r>
            <a:r>
              <a:rPr lang="ru-RU" dirty="0" smtClean="0"/>
              <a:t> </a:t>
            </a:r>
            <a:r>
              <a:rPr lang="ru-RU" dirty="0" err="1" smtClean="0"/>
              <a:t>предметів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представників</a:t>
            </a:r>
            <a:r>
              <a:rPr lang="ru-RU" dirty="0" smtClean="0"/>
              <a:t> </a:t>
            </a:r>
            <a:r>
              <a:rPr lang="ru-RU" dirty="0" err="1" smtClean="0"/>
              <a:t>різних</a:t>
            </a:r>
            <a:r>
              <a:rPr lang="ru-RU" dirty="0" smtClean="0"/>
              <a:t> </a:t>
            </a:r>
            <a:r>
              <a:rPr lang="ru-RU" dirty="0" err="1" smtClean="0"/>
              <a:t>суспільних</a:t>
            </a:r>
            <a:r>
              <a:rPr lang="ru-RU" dirty="0" smtClean="0"/>
              <a:t> </a:t>
            </a:r>
            <a:r>
              <a:rPr lang="ru-RU" dirty="0" err="1" smtClean="0"/>
              <a:t>груп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Clr>
                <a:schemeClr val="accent6"/>
              </a:buClr>
              <a:buFont typeface="Wingdings" pitchFamily="2" charset="2"/>
              <a:buChar char="Ø"/>
            </a:pPr>
            <a:r>
              <a:rPr lang="ru-RU" dirty="0" err="1" smtClean="0"/>
              <a:t>Історичні</a:t>
            </a:r>
            <a:r>
              <a:rPr lang="ru-RU" dirty="0" smtClean="0"/>
              <a:t> </a:t>
            </a:r>
            <a:r>
              <a:rPr lang="ru-RU" dirty="0" err="1" smtClean="0"/>
              <a:t>карти</a:t>
            </a:r>
            <a:r>
              <a:rPr lang="ru-RU" dirty="0" smtClean="0"/>
              <a:t> </a:t>
            </a:r>
            <a:r>
              <a:rPr lang="ru-RU" dirty="0" err="1" smtClean="0"/>
              <a:t>створюються</a:t>
            </a:r>
            <a:r>
              <a:rPr lang="ru-RU" dirty="0" smtClean="0"/>
              <a:t> на </a:t>
            </a:r>
            <a:r>
              <a:rPr lang="ru-RU" dirty="0" err="1" smtClean="0"/>
              <a:t>географічній</a:t>
            </a:r>
            <a:r>
              <a:rPr lang="ru-RU" dirty="0" smtClean="0"/>
              <a:t> </a:t>
            </a:r>
            <a:r>
              <a:rPr lang="ru-RU" dirty="0" err="1" smtClean="0"/>
              <a:t>основі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являють</a:t>
            </a:r>
            <a:r>
              <a:rPr lang="ru-RU" dirty="0" smtClean="0"/>
              <a:t> собою </a:t>
            </a:r>
            <a:r>
              <a:rPr lang="ru-RU" dirty="0" err="1" smtClean="0"/>
              <a:t>зменшені</a:t>
            </a:r>
            <a:r>
              <a:rPr lang="ru-RU" dirty="0" smtClean="0"/>
              <a:t> </a:t>
            </a:r>
            <a:r>
              <a:rPr lang="ru-RU" dirty="0" err="1" smtClean="0"/>
              <a:t>узагальнені</a:t>
            </a:r>
            <a:r>
              <a:rPr lang="ru-RU" dirty="0" smtClean="0"/>
              <a:t> </a:t>
            </a:r>
            <a:r>
              <a:rPr lang="ru-RU" dirty="0" err="1" smtClean="0"/>
              <a:t>образно-знакові</a:t>
            </a:r>
            <a:r>
              <a:rPr lang="ru-RU" dirty="0" smtClean="0"/>
              <a:t> </a:t>
            </a:r>
            <a:r>
              <a:rPr lang="ru-RU" dirty="0" err="1" smtClean="0"/>
              <a:t>зображення</a:t>
            </a:r>
            <a:r>
              <a:rPr lang="ru-RU" dirty="0" smtClean="0"/>
              <a:t> </a:t>
            </a:r>
            <a:r>
              <a:rPr lang="ru-RU" dirty="0" err="1" smtClean="0"/>
              <a:t>історичний</a:t>
            </a:r>
            <a:r>
              <a:rPr lang="ru-RU" dirty="0" smtClean="0"/>
              <a:t> </a:t>
            </a:r>
            <a:r>
              <a:rPr lang="ru-RU" dirty="0" err="1" smtClean="0"/>
              <a:t>подій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періодів</a:t>
            </a:r>
            <a:r>
              <a:rPr lang="ru-RU" dirty="0" smtClean="0"/>
              <a:t>.</a:t>
            </a:r>
          </a:p>
          <a:p>
            <a:pPr>
              <a:buClr>
                <a:schemeClr val="accent6"/>
              </a:buClr>
              <a:buFont typeface="Wingdings" pitchFamily="2" charset="2"/>
              <a:buChar char="Ø"/>
            </a:pPr>
            <a:endParaRPr lang="uk-UA" dirty="0" smtClean="0"/>
          </a:p>
          <a:p>
            <a:pPr>
              <a:buClr>
                <a:schemeClr val="accent6"/>
              </a:buClr>
              <a:buFont typeface="Wingdings" pitchFamily="2" charset="2"/>
              <a:buChar char="Ø"/>
            </a:pPr>
            <a:r>
              <a:rPr lang="ru-RU" dirty="0" err="1" smtClean="0"/>
              <a:t>Картосхеми</a:t>
            </a:r>
            <a:r>
              <a:rPr lang="ru-RU" dirty="0" smtClean="0"/>
              <a:t>, </a:t>
            </a:r>
            <a:r>
              <a:rPr lang="ru-RU" dirty="0" err="1" smtClean="0"/>
              <a:t>плани</a:t>
            </a:r>
            <a:r>
              <a:rPr lang="ru-RU" dirty="0" smtClean="0"/>
              <a:t> на </a:t>
            </a:r>
            <a:r>
              <a:rPr lang="ru-RU" dirty="0" err="1" smtClean="0"/>
              <a:t>місцевості</a:t>
            </a:r>
            <a:r>
              <a:rPr lang="ru-RU" dirty="0" smtClean="0"/>
              <a:t>, </a:t>
            </a:r>
            <a:r>
              <a:rPr lang="ru-RU" dirty="0" err="1" smtClean="0"/>
              <a:t>контурні</a:t>
            </a:r>
            <a:r>
              <a:rPr lang="ru-RU" dirty="0" smtClean="0"/>
              <a:t> </a:t>
            </a:r>
            <a:r>
              <a:rPr lang="ru-RU" dirty="0" err="1" smtClean="0"/>
              <a:t>карти</a:t>
            </a:r>
            <a:r>
              <a:rPr lang="ru-RU" dirty="0" smtClean="0"/>
              <a:t>.  </a:t>
            </a:r>
            <a:r>
              <a:rPr lang="ru-RU" dirty="0" err="1" smtClean="0"/>
              <a:t>Картосхеми</a:t>
            </a:r>
            <a:r>
              <a:rPr lang="ru-RU" dirty="0" smtClean="0"/>
              <a:t>. Вони </a:t>
            </a:r>
            <a:r>
              <a:rPr lang="ru-RU" dirty="0" err="1" smtClean="0"/>
              <a:t>допомагають</a:t>
            </a:r>
            <a:r>
              <a:rPr lang="ru-RU" dirty="0" smtClean="0"/>
              <a:t> </a:t>
            </a:r>
            <a:r>
              <a:rPr lang="ru-RU" dirty="0" err="1" smtClean="0"/>
              <a:t>розкрити</a:t>
            </a:r>
            <a:r>
              <a:rPr lang="ru-RU" dirty="0" smtClean="0"/>
              <a:t> </a:t>
            </a:r>
            <a:r>
              <a:rPr lang="ru-RU" dirty="0" err="1" smtClean="0"/>
              <a:t>внутрішні</a:t>
            </a:r>
            <a:r>
              <a:rPr lang="ru-RU" dirty="0" smtClean="0"/>
              <a:t> </a:t>
            </a:r>
            <a:r>
              <a:rPr lang="ru-RU" dirty="0" err="1" smtClean="0"/>
              <a:t>зв`язки</a:t>
            </a:r>
            <a:r>
              <a:rPr lang="ru-RU" dirty="0" smtClean="0"/>
              <a:t> </a:t>
            </a:r>
            <a:r>
              <a:rPr lang="ru-RU" dirty="0" err="1" smtClean="0"/>
              <a:t>подій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явищ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вивчаються</a:t>
            </a:r>
            <a:r>
              <a:rPr lang="ru-RU" dirty="0" smtClean="0"/>
              <a:t>.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карти</a:t>
            </a:r>
            <a:r>
              <a:rPr lang="ru-RU" dirty="0" smtClean="0"/>
              <a:t> на </a:t>
            </a:r>
            <a:r>
              <a:rPr lang="ru-RU" dirty="0" err="1" smtClean="0"/>
              <a:t>фізично-географічній</a:t>
            </a:r>
            <a:r>
              <a:rPr lang="ru-RU" dirty="0" smtClean="0"/>
              <a:t> </a:t>
            </a:r>
            <a:r>
              <a:rPr lang="ru-RU" dirty="0" err="1" smtClean="0"/>
              <a:t>основі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допомагають</a:t>
            </a:r>
            <a:r>
              <a:rPr lang="ru-RU" dirty="0" smtClean="0"/>
              <a:t> </a:t>
            </a:r>
            <a:r>
              <a:rPr lang="ru-RU" dirty="0" err="1" smtClean="0"/>
              <a:t>відтворити</a:t>
            </a:r>
            <a:r>
              <a:rPr lang="ru-RU" dirty="0" smtClean="0"/>
              <a:t> схематично </a:t>
            </a:r>
            <a:r>
              <a:rPr lang="ru-RU" dirty="0" err="1" smtClean="0"/>
              <a:t>яку-небудь</a:t>
            </a:r>
            <a:r>
              <a:rPr lang="ru-RU" dirty="0" smtClean="0"/>
              <a:t> </a:t>
            </a:r>
            <a:r>
              <a:rPr lang="ru-RU" dirty="0" err="1" smtClean="0"/>
              <a:t>подію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явище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accent6"/>
              </a:buClr>
              <a:buFont typeface="Wingdings" pitchFamily="2" charset="2"/>
              <a:buChar char="Ø"/>
            </a:pPr>
            <a:r>
              <a:rPr lang="ru-RU" dirty="0" smtClean="0"/>
              <a:t>З боку </a:t>
            </a:r>
            <a:r>
              <a:rPr lang="ru-RU" dirty="0" err="1" smtClean="0"/>
              <a:t>вчителя</a:t>
            </a:r>
            <a:r>
              <a:rPr lang="ru-RU" dirty="0" smtClean="0"/>
              <a:t> -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різноманітні</a:t>
            </a:r>
            <a:r>
              <a:rPr lang="ru-RU" dirty="0" smtClean="0"/>
              <a:t> </a:t>
            </a:r>
            <a:r>
              <a:rPr lang="ru-RU" dirty="0" err="1" smtClean="0"/>
              <a:t>спроби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допомагають</a:t>
            </a:r>
            <a:r>
              <a:rPr lang="ru-RU" dirty="0" smtClean="0"/>
              <a:t> </a:t>
            </a:r>
            <a:r>
              <a:rPr lang="ru-RU" dirty="0" err="1" smtClean="0"/>
              <a:t>учням</a:t>
            </a:r>
            <a:r>
              <a:rPr lang="ru-RU" dirty="0" smtClean="0"/>
              <a:t> </a:t>
            </a:r>
            <a:r>
              <a:rPr lang="ru-RU" dirty="0" err="1" smtClean="0"/>
              <a:t>засвоїти</a:t>
            </a:r>
            <a:r>
              <a:rPr lang="ru-RU" dirty="0" smtClean="0"/>
              <a:t> </a:t>
            </a:r>
            <a:r>
              <a:rPr lang="ru-RU" dirty="0" err="1" smtClean="0"/>
              <a:t>програмний</a:t>
            </a:r>
            <a:r>
              <a:rPr lang="ru-RU" dirty="0" smtClean="0"/>
              <a:t> </a:t>
            </a:r>
            <a:r>
              <a:rPr lang="ru-RU" dirty="0" err="1" smtClean="0"/>
              <a:t>матеріал</a:t>
            </a:r>
            <a:r>
              <a:rPr lang="ru-RU" dirty="0" smtClean="0"/>
              <a:t>, </a:t>
            </a:r>
            <a:r>
              <a:rPr lang="ru-RU" dirty="0" err="1" smtClean="0"/>
              <a:t>сприяють</a:t>
            </a:r>
            <a:r>
              <a:rPr lang="ru-RU" dirty="0" smtClean="0"/>
              <a:t> </a:t>
            </a:r>
            <a:r>
              <a:rPr lang="ru-RU" dirty="0" err="1" smtClean="0"/>
              <a:t>активізації</a:t>
            </a:r>
            <a:r>
              <a:rPr lang="ru-RU" dirty="0" smtClean="0"/>
              <a:t> </a:t>
            </a:r>
            <a:r>
              <a:rPr lang="ru-RU" dirty="0" err="1" smtClean="0"/>
              <a:t>навчального</a:t>
            </a:r>
            <a:r>
              <a:rPr lang="ru-RU" dirty="0" smtClean="0"/>
              <a:t> </a:t>
            </a:r>
            <a:r>
              <a:rPr lang="ru-RU" dirty="0" err="1" smtClean="0"/>
              <a:t>процесу</a:t>
            </a:r>
            <a:r>
              <a:rPr lang="ru-RU" dirty="0" smtClean="0"/>
              <a:t>,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боку</a:t>
            </a:r>
            <a:r>
              <a:rPr lang="ru-RU" dirty="0" smtClean="0"/>
              <a:t> </a:t>
            </a:r>
            <a:r>
              <a:rPr lang="ru-RU" dirty="0" err="1" smtClean="0"/>
              <a:t>учнів</a:t>
            </a:r>
            <a:r>
              <a:rPr lang="ru-RU" dirty="0" smtClean="0"/>
              <a:t> -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набуття</a:t>
            </a:r>
            <a:r>
              <a:rPr lang="ru-RU" dirty="0" smtClean="0"/>
              <a:t> </a:t>
            </a:r>
            <a:r>
              <a:rPr lang="ru-RU" dirty="0" err="1" smtClean="0"/>
              <a:t>навчальних</a:t>
            </a:r>
            <a:r>
              <a:rPr lang="ru-RU" dirty="0" smtClean="0"/>
              <a:t> компетентностей</a:t>
            </a:r>
          </a:p>
          <a:p>
            <a:pPr>
              <a:buClr>
                <a:schemeClr val="accent6"/>
              </a:buClr>
              <a:buFont typeface="Wingdings" pitchFamily="2" charset="2"/>
              <a:buChar char="Ø"/>
            </a:pPr>
            <a:r>
              <a:rPr lang="ru-RU" dirty="0" err="1" smtClean="0"/>
              <a:t>Класифікація</a:t>
            </a:r>
            <a:r>
              <a:rPr lang="ru-RU" dirty="0" smtClean="0"/>
              <a:t> </a:t>
            </a:r>
            <a:r>
              <a:rPr lang="ru-RU" dirty="0" err="1" smtClean="0"/>
              <a:t>методів</a:t>
            </a:r>
            <a:r>
              <a:rPr lang="ru-RU" dirty="0" smtClean="0"/>
              <a:t> </a:t>
            </a:r>
            <a:r>
              <a:rPr lang="ru-RU" dirty="0" err="1" smtClean="0"/>
              <a:t>навчання</a:t>
            </a:r>
            <a:r>
              <a:rPr lang="ru-RU" dirty="0" smtClean="0"/>
              <a:t> –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впорядкована</a:t>
            </a:r>
            <a:r>
              <a:rPr lang="ru-RU" dirty="0" smtClean="0"/>
              <a:t> за </a:t>
            </a:r>
            <a:r>
              <a:rPr lang="ru-RU" dirty="0" err="1" smtClean="0"/>
              <a:t>певною</a:t>
            </a:r>
            <a:r>
              <a:rPr lang="ru-RU" dirty="0" smtClean="0"/>
              <a:t> </a:t>
            </a:r>
            <a:r>
              <a:rPr lang="ru-RU" dirty="0" err="1" smtClean="0"/>
              <a:t>ознакою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система. </a:t>
            </a:r>
            <a:r>
              <a:rPr lang="ru-RU" dirty="0" err="1" smtClean="0"/>
              <a:t>Нині</a:t>
            </a:r>
            <a:r>
              <a:rPr lang="ru-RU" dirty="0" smtClean="0"/>
              <a:t> </a:t>
            </a:r>
            <a:r>
              <a:rPr lang="ru-RU" dirty="0" err="1" smtClean="0"/>
              <a:t>відомі</a:t>
            </a:r>
            <a:r>
              <a:rPr lang="ru-RU" dirty="0" smtClean="0"/>
              <a:t> десятки </a:t>
            </a:r>
            <a:r>
              <a:rPr lang="ru-RU" dirty="0" err="1" smtClean="0"/>
              <a:t>класифікацій</a:t>
            </a:r>
            <a:r>
              <a:rPr lang="ru-RU" dirty="0" smtClean="0"/>
              <a:t> </a:t>
            </a:r>
            <a:r>
              <a:rPr lang="ru-RU" dirty="0" err="1" smtClean="0"/>
              <a:t>методів</a:t>
            </a:r>
            <a:r>
              <a:rPr lang="ru-RU" dirty="0" smtClean="0"/>
              <a:t> </a:t>
            </a:r>
            <a:r>
              <a:rPr lang="ru-RU" dirty="0" err="1" smtClean="0"/>
              <a:t>навчання</a:t>
            </a:r>
            <a:r>
              <a:rPr lang="ru-RU" dirty="0" smtClean="0"/>
              <a:t>. </a:t>
            </a:r>
            <a:r>
              <a:rPr lang="ru-RU" dirty="0" err="1" smtClean="0"/>
              <a:t>Однак</a:t>
            </a:r>
            <a:r>
              <a:rPr lang="ru-RU" dirty="0" smtClean="0"/>
              <a:t> </a:t>
            </a:r>
            <a:r>
              <a:rPr lang="ru-RU" dirty="0" err="1" smtClean="0"/>
              <a:t>нинішня</a:t>
            </a:r>
            <a:r>
              <a:rPr lang="ru-RU" dirty="0" smtClean="0"/>
              <a:t> дидактична думка </a:t>
            </a:r>
            <a:r>
              <a:rPr lang="ru-RU" dirty="0" err="1" smtClean="0"/>
              <a:t>дозріла</a:t>
            </a:r>
            <a:r>
              <a:rPr lang="ru-RU" dirty="0" smtClean="0"/>
              <a:t> до </a:t>
            </a:r>
            <a:r>
              <a:rPr lang="ru-RU" dirty="0" err="1" smtClean="0"/>
              <a:t>розуміння</a:t>
            </a:r>
            <a:r>
              <a:rPr lang="ru-RU" dirty="0" smtClean="0"/>
              <a:t> того, </a:t>
            </a:r>
            <a:r>
              <a:rPr lang="ru-RU" dirty="0" err="1" smtClean="0"/>
              <a:t>що</a:t>
            </a:r>
            <a:r>
              <a:rPr lang="ru-RU" dirty="0" smtClean="0"/>
              <a:t> не </a:t>
            </a:r>
            <a:r>
              <a:rPr lang="ru-RU" dirty="0" err="1" smtClean="0"/>
              <a:t>варто</a:t>
            </a:r>
            <a:r>
              <a:rPr lang="ru-RU" dirty="0" smtClean="0"/>
              <a:t> </a:t>
            </a:r>
            <a:r>
              <a:rPr lang="ru-RU" dirty="0" err="1" smtClean="0"/>
              <a:t>прагнути</a:t>
            </a:r>
            <a:r>
              <a:rPr lang="ru-RU" dirty="0" smtClean="0"/>
              <a:t> до </a:t>
            </a:r>
            <a:r>
              <a:rPr lang="ru-RU" dirty="0" err="1" smtClean="0"/>
              <a:t>встановлення</a:t>
            </a:r>
            <a:r>
              <a:rPr lang="ru-RU" dirty="0" smtClean="0"/>
              <a:t> </a:t>
            </a:r>
            <a:r>
              <a:rPr lang="ru-RU" dirty="0" err="1" smtClean="0"/>
              <a:t>єдиної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незмінної</a:t>
            </a:r>
            <a:r>
              <a:rPr lang="ru-RU" dirty="0" smtClean="0"/>
              <a:t> </a:t>
            </a:r>
            <a:r>
              <a:rPr lang="ru-RU" dirty="0" err="1" smtClean="0"/>
              <a:t>номенклатури</a:t>
            </a:r>
            <a:r>
              <a:rPr lang="ru-RU" dirty="0" smtClean="0"/>
              <a:t> </a:t>
            </a:r>
            <a:r>
              <a:rPr lang="ru-RU" dirty="0" err="1" smtClean="0"/>
              <a:t>методів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Методи</a:t>
            </a:r>
            <a:r>
              <a:rPr lang="ru-RU" dirty="0" smtClean="0"/>
              <a:t> </a:t>
            </a:r>
            <a:r>
              <a:rPr lang="ru-RU" dirty="0" err="1" smtClean="0"/>
              <a:t>навчання</a:t>
            </a:r>
            <a:r>
              <a:rPr lang="ru-RU" dirty="0" smtClean="0"/>
              <a:t> та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класифікація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5" y="1600201"/>
          <a:ext cx="8291265" cy="493422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658253"/>
                <a:gridCol w="1658253"/>
                <a:gridCol w="1658253"/>
                <a:gridCol w="1658253"/>
                <a:gridCol w="1658253"/>
              </a:tblGrid>
              <a:tr h="768826">
                <a:tc>
                  <a:txBody>
                    <a:bodyPr/>
                    <a:lstStyle/>
                    <a:p>
                      <a:r>
                        <a:rPr lang="uk-UA" dirty="0" smtClean="0"/>
                        <a:t>Практичний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Наочний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Словесний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Робота з книгою</a:t>
                      </a:r>
                      <a:r>
                        <a:rPr lang="uk-UA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Відео-метод</a:t>
                      </a:r>
                      <a:endParaRPr lang="ru-RU" dirty="0"/>
                    </a:p>
                  </a:txBody>
                  <a:tcPr/>
                </a:tc>
              </a:tr>
              <a:tr h="445431">
                <a:tc rowSpan="2">
                  <a:txBody>
                    <a:bodyPr/>
                    <a:lstStyle/>
                    <a:p>
                      <a:r>
                        <a:rPr lang="uk-UA" dirty="0" smtClean="0"/>
                        <a:t>Досліди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uk-UA" dirty="0" smtClean="0"/>
                        <a:t>Ілюстрації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Пояснення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Читання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Перегляд</a:t>
                      </a:r>
                      <a:endParaRPr lang="ru-RU" dirty="0"/>
                    </a:p>
                  </a:txBody>
                  <a:tcPr/>
                </a:tc>
              </a:tr>
              <a:tr h="46343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Роз'яснення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Вивчення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Навчання</a:t>
                      </a:r>
                      <a:endParaRPr lang="ru-RU" dirty="0"/>
                    </a:p>
                  </a:txBody>
                  <a:tcPr/>
                </a:tc>
              </a:tr>
              <a:tr h="445431">
                <a:tc rowSpan="2">
                  <a:txBody>
                    <a:bodyPr/>
                    <a:lstStyle/>
                    <a:p>
                      <a:r>
                        <a:rPr lang="uk-UA" dirty="0" smtClean="0"/>
                        <a:t>Вправи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uk-UA" dirty="0" smtClean="0"/>
                        <a:t>Демонстрації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Розповідь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Реферування</a:t>
                      </a:r>
                      <a:endParaRPr lang="ru-RU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lang="uk-UA" dirty="0" smtClean="0"/>
                        <a:t>Вправи під контролем </a:t>
                      </a:r>
                      <a:r>
                        <a:rPr lang="uk-UA" dirty="0" err="1" smtClean="0"/>
                        <a:t>“електроного</a:t>
                      </a:r>
                      <a:r>
                        <a:rPr lang="uk-UA" dirty="0" smtClean="0"/>
                        <a:t> </a:t>
                      </a:r>
                      <a:r>
                        <a:rPr lang="uk-UA" dirty="0" err="1" smtClean="0"/>
                        <a:t>вчителя”</a:t>
                      </a:r>
                      <a:endParaRPr lang="ru-RU" dirty="0"/>
                    </a:p>
                  </a:txBody>
                  <a:tcPr/>
                </a:tc>
              </a:tr>
              <a:tr h="61304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Бесіда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Швидкий огляд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13049">
                <a:tc rowSpan="4">
                  <a:txBody>
                    <a:bodyPr/>
                    <a:lstStyle/>
                    <a:p>
                      <a:r>
                        <a:rPr lang="uk-UA" dirty="0" smtClean="0"/>
                        <a:t>Навчально-продуктивна праця</a:t>
                      </a:r>
                      <a:endParaRPr lang="ru-RU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lang="uk-UA" dirty="0" err="1" smtClean="0"/>
                        <a:t>Спостережен</a:t>
                      </a:r>
                      <a:r>
                        <a:rPr lang="uk-UA" dirty="0" smtClean="0"/>
                        <a:t> </a:t>
                      </a:r>
                      <a:r>
                        <a:rPr lang="uk-UA" dirty="0" err="1" smtClean="0"/>
                        <a:t>ня</a:t>
                      </a:r>
                      <a:r>
                        <a:rPr lang="uk-UA" dirty="0" smtClean="0"/>
                        <a:t> учнів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Інструктаж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Складання</a:t>
                      </a:r>
                      <a:r>
                        <a:rPr lang="uk-UA" baseline="0" dirty="0" smtClean="0"/>
                        <a:t> плану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4543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Лекція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Цитування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4543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Дискусія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Виклад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uk-UA" dirty="0" smtClean="0"/>
                        <a:t>Контроль</a:t>
                      </a:r>
                      <a:endParaRPr lang="ru-RU" dirty="0"/>
                    </a:p>
                  </a:txBody>
                  <a:tcPr/>
                </a:tc>
              </a:tr>
              <a:tr h="61304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диспут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Комплектування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Традиційна</a:t>
            </a:r>
            <a:r>
              <a:rPr lang="ru-RU" dirty="0" smtClean="0"/>
              <a:t> </a:t>
            </a:r>
            <a:r>
              <a:rPr lang="ru-RU" dirty="0" err="1" smtClean="0"/>
              <a:t>класифікація</a:t>
            </a:r>
            <a:r>
              <a:rPr lang="ru-RU" dirty="0" smtClean="0"/>
              <a:t> </a:t>
            </a:r>
            <a:r>
              <a:rPr lang="ru-RU" dirty="0" err="1" smtClean="0"/>
              <a:t>методів</a:t>
            </a:r>
            <a:r>
              <a:rPr lang="ru-RU" dirty="0" smtClean="0"/>
              <a:t> </a:t>
            </a:r>
            <a:r>
              <a:rPr lang="ru-RU" dirty="0" err="1" smtClean="0"/>
              <a:t>навчання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3921299"/>
          </a:xfrm>
        </p:spPr>
        <p:txBody>
          <a:bodyPr>
            <a:normAutofit fontScale="85000" lnSpcReduction="20000"/>
          </a:bodyPr>
          <a:lstStyle/>
          <a:p>
            <a:pPr>
              <a:buClr>
                <a:schemeClr val="accent6"/>
              </a:buClr>
              <a:buFont typeface="Wingdings" pitchFamily="2" charset="2"/>
              <a:buChar char="Ø"/>
            </a:pPr>
            <a:r>
              <a:rPr lang="ru-RU" dirty="0" smtClean="0"/>
              <a:t>— </a:t>
            </a:r>
            <a:r>
              <a:rPr lang="ru-RU" dirty="0" err="1" smtClean="0"/>
              <a:t>набуття</a:t>
            </a:r>
            <a:r>
              <a:rPr lang="ru-RU" dirty="0" smtClean="0"/>
              <a:t> </a:t>
            </a:r>
            <a:r>
              <a:rPr lang="ru-RU" dirty="0" err="1" smtClean="0"/>
              <a:t>знань</a:t>
            </a:r>
            <a:r>
              <a:rPr lang="ru-RU" dirty="0" smtClean="0"/>
              <a:t>;</a:t>
            </a:r>
          </a:p>
          <a:p>
            <a:pPr>
              <a:buClr>
                <a:schemeClr val="accent6"/>
              </a:buClr>
              <a:buFont typeface="Wingdings" pitchFamily="2" charset="2"/>
              <a:buChar char="Ø"/>
            </a:pPr>
            <a:endParaRPr lang="ru-RU" dirty="0" smtClean="0"/>
          </a:p>
          <a:p>
            <a:pPr>
              <a:buClr>
                <a:schemeClr val="accent6"/>
              </a:buClr>
              <a:buFont typeface="Wingdings" pitchFamily="2" charset="2"/>
              <a:buChar char="Ø"/>
            </a:pPr>
            <a:r>
              <a:rPr lang="ru-RU" dirty="0" smtClean="0"/>
              <a:t>— </a:t>
            </a:r>
            <a:r>
              <a:rPr lang="ru-RU" dirty="0" err="1" smtClean="0"/>
              <a:t>формування</a:t>
            </a:r>
            <a:r>
              <a:rPr lang="ru-RU" dirty="0" smtClean="0"/>
              <a:t> </a:t>
            </a:r>
            <a:r>
              <a:rPr lang="ru-RU" dirty="0" err="1" smtClean="0"/>
              <a:t>умінь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навичок</a:t>
            </a:r>
            <a:r>
              <a:rPr lang="ru-RU" dirty="0" smtClean="0"/>
              <a:t>;</a:t>
            </a:r>
          </a:p>
          <a:p>
            <a:pPr>
              <a:buClr>
                <a:schemeClr val="accent6"/>
              </a:buClr>
              <a:buFont typeface="Wingdings" pitchFamily="2" charset="2"/>
              <a:buChar char="Ø"/>
            </a:pPr>
            <a:endParaRPr lang="ru-RU" dirty="0" smtClean="0"/>
          </a:p>
          <a:p>
            <a:pPr>
              <a:buClr>
                <a:schemeClr val="accent6"/>
              </a:buClr>
              <a:buFont typeface="Wingdings" pitchFamily="2" charset="2"/>
              <a:buChar char="Ø"/>
            </a:pPr>
            <a:r>
              <a:rPr lang="ru-RU" dirty="0" smtClean="0"/>
              <a:t>— </a:t>
            </a:r>
            <a:r>
              <a:rPr lang="ru-RU" dirty="0" err="1" smtClean="0"/>
              <a:t>використання</a:t>
            </a:r>
            <a:r>
              <a:rPr lang="ru-RU" dirty="0" smtClean="0"/>
              <a:t> </a:t>
            </a:r>
            <a:r>
              <a:rPr lang="ru-RU" dirty="0" err="1" smtClean="0"/>
              <a:t>знань</a:t>
            </a:r>
            <a:r>
              <a:rPr lang="ru-RU" dirty="0" smtClean="0"/>
              <a:t>;</a:t>
            </a:r>
          </a:p>
          <a:p>
            <a:pPr>
              <a:buClr>
                <a:schemeClr val="accent6"/>
              </a:buClr>
              <a:buFont typeface="Wingdings" pitchFamily="2" charset="2"/>
              <a:buChar char="Ø"/>
            </a:pPr>
            <a:endParaRPr lang="ru-RU" dirty="0" smtClean="0"/>
          </a:p>
          <a:p>
            <a:pPr>
              <a:buClr>
                <a:schemeClr val="accent6"/>
              </a:buClr>
              <a:buFont typeface="Wingdings" pitchFamily="2" charset="2"/>
              <a:buChar char="Ø"/>
            </a:pPr>
            <a:r>
              <a:rPr lang="ru-RU" dirty="0" smtClean="0"/>
              <a:t>— </a:t>
            </a:r>
            <a:r>
              <a:rPr lang="ru-RU" dirty="0" err="1" smtClean="0"/>
              <a:t>творча</a:t>
            </a:r>
            <a:r>
              <a:rPr lang="ru-RU" dirty="0" smtClean="0"/>
              <a:t> </a:t>
            </a:r>
            <a:r>
              <a:rPr lang="ru-RU" dirty="0" err="1" smtClean="0"/>
              <a:t>діяльність</a:t>
            </a:r>
            <a:r>
              <a:rPr lang="ru-RU" dirty="0" smtClean="0"/>
              <a:t>;</a:t>
            </a:r>
          </a:p>
          <a:p>
            <a:pPr>
              <a:buClr>
                <a:schemeClr val="accent6"/>
              </a:buClr>
              <a:buFont typeface="Wingdings" pitchFamily="2" charset="2"/>
              <a:buChar char="Ø"/>
            </a:pPr>
            <a:endParaRPr lang="ru-RU" dirty="0" smtClean="0"/>
          </a:p>
          <a:p>
            <a:pPr>
              <a:buClr>
                <a:schemeClr val="accent6"/>
              </a:buClr>
              <a:buFont typeface="Wingdings" pitchFamily="2" charset="2"/>
              <a:buChar char="Ø"/>
            </a:pPr>
            <a:r>
              <a:rPr lang="ru-RU" dirty="0" smtClean="0"/>
              <a:t>— </a:t>
            </a:r>
            <a:r>
              <a:rPr lang="ru-RU" dirty="0" err="1" smtClean="0"/>
              <a:t>закріплення</a:t>
            </a:r>
            <a:r>
              <a:rPr lang="ru-RU" dirty="0" smtClean="0"/>
              <a:t>;</a:t>
            </a:r>
          </a:p>
          <a:p>
            <a:pPr>
              <a:buClr>
                <a:schemeClr val="accent6"/>
              </a:buClr>
              <a:buFont typeface="Wingdings" pitchFamily="2" charset="2"/>
              <a:buChar char="Ø"/>
            </a:pPr>
            <a:endParaRPr lang="ru-RU" dirty="0" smtClean="0"/>
          </a:p>
          <a:p>
            <a:pPr>
              <a:buClr>
                <a:schemeClr val="accent6"/>
              </a:buClr>
              <a:buFont typeface="Wingdings" pitchFamily="2" charset="2"/>
              <a:buChar char="Ø"/>
            </a:pPr>
            <a:r>
              <a:rPr lang="ru-RU" dirty="0" smtClean="0"/>
              <a:t>— </a:t>
            </a:r>
            <a:r>
              <a:rPr lang="ru-RU" dirty="0" err="1" smtClean="0"/>
              <a:t>перевірка</a:t>
            </a:r>
            <a:r>
              <a:rPr lang="ru-RU" dirty="0" smtClean="0"/>
              <a:t> </a:t>
            </a:r>
            <a:r>
              <a:rPr lang="ru-RU" dirty="0" err="1" smtClean="0"/>
              <a:t>знань</a:t>
            </a:r>
            <a:r>
              <a:rPr lang="ru-RU" dirty="0" smtClean="0"/>
              <a:t>, </a:t>
            </a:r>
            <a:r>
              <a:rPr lang="ru-RU" dirty="0" err="1" smtClean="0"/>
              <a:t>умінь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навичок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80020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Класифікація</a:t>
            </a:r>
            <a:r>
              <a:rPr lang="ru-RU" dirty="0" smtClean="0"/>
              <a:t> </a:t>
            </a:r>
            <a:r>
              <a:rPr lang="ru-RU" dirty="0" err="1" smtClean="0"/>
              <a:t>методів</a:t>
            </a:r>
            <a:r>
              <a:rPr lang="ru-RU" dirty="0" smtClean="0"/>
              <a:t> за </a:t>
            </a:r>
            <a:r>
              <a:rPr lang="ru-RU" dirty="0" err="1" smtClean="0"/>
              <a:t>призначенням</a:t>
            </a:r>
            <a:r>
              <a:rPr lang="ru-RU" dirty="0" smtClean="0"/>
              <a:t> (М.Данилов, </a:t>
            </a:r>
            <a:r>
              <a:rPr lang="ru-RU" dirty="0" err="1" smtClean="0"/>
              <a:t>Б.Єсипов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>
            <a:normAutofit fontScale="92500" lnSpcReduction="20000"/>
          </a:bodyPr>
          <a:lstStyle/>
          <a:p>
            <a:pPr>
              <a:buClr>
                <a:schemeClr val="accent6"/>
              </a:buClr>
              <a:buFont typeface="Wingdings" pitchFamily="2" charset="2"/>
              <a:buChar char="Ø"/>
            </a:pPr>
            <a:r>
              <a:rPr lang="ru-RU" dirty="0" smtClean="0"/>
              <a:t>— </a:t>
            </a:r>
            <a:r>
              <a:rPr lang="ru-RU" dirty="0" err="1" smtClean="0"/>
              <a:t>пояснювально-ілюстративний</a:t>
            </a:r>
            <a:r>
              <a:rPr lang="ru-RU" dirty="0" smtClean="0"/>
              <a:t> (</a:t>
            </a:r>
            <a:r>
              <a:rPr lang="ru-RU" dirty="0" err="1" smtClean="0"/>
              <a:t>інформаційно-рецептивний</a:t>
            </a:r>
            <a:r>
              <a:rPr lang="ru-RU" dirty="0" smtClean="0"/>
              <a:t>);</a:t>
            </a:r>
          </a:p>
          <a:p>
            <a:pPr>
              <a:buClr>
                <a:schemeClr val="accent6"/>
              </a:buClr>
              <a:buFont typeface="Wingdings" pitchFamily="2" charset="2"/>
              <a:buChar char="Ø"/>
            </a:pPr>
            <a:endParaRPr lang="ru-RU" dirty="0" smtClean="0"/>
          </a:p>
          <a:p>
            <a:pPr>
              <a:buClr>
                <a:schemeClr val="accent6"/>
              </a:buClr>
              <a:buFont typeface="Wingdings" pitchFamily="2" charset="2"/>
              <a:buChar char="Ø"/>
            </a:pPr>
            <a:r>
              <a:rPr lang="ru-RU" dirty="0" smtClean="0"/>
              <a:t>— </a:t>
            </a:r>
            <a:r>
              <a:rPr lang="ru-RU" dirty="0" err="1" smtClean="0"/>
              <a:t>репродуктивний</a:t>
            </a:r>
            <a:r>
              <a:rPr lang="ru-RU" dirty="0" smtClean="0"/>
              <a:t>;</a:t>
            </a:r>
          </a:p>
          <a:p>
            <a:pPr>
              <a:buClr>
                <a:schemeClr val="accent6"/>
              </a:buClr>
              <a:buFont typeface="Wingdings" pitchFamily="2" charset="2"/>
              <a:buChar char="Ø"/>
            </a:pPr>
            <a:endParaRPr lang="ru-RU" dirty="0" smtClean="0"/>
          </a:p>
          <a:p>
            <a:pPr>
              <a:buClr>
                <a:schemeClr val="accent6"/>
              </a:buClr>
              <a:buFont typeface="Wingdings" pitchFamily="2" charset="2"/>
              <a:buChar char="Ø"/>
            </a:pPr>
            <a:r>
              <a:rPr lang="ru-RU" dirty="0" smtClean="0"/>
              <a:t>— </a:t>
            </a:r>
            <a:r>
              <a:rPr lang="ru-RU" dirty="0" err="1" smtClean="0"/>
              <a:t>проблемний</a:t>
            </a:r>
            <a:r>
              <a:rPr lang="ru-RU" dirty="0" smtClean="0"/>
              <a:t> </a:t>
            </a:r>
            <a:r>
              <a:rPr lang="ru-RU" dirty="0" err="1" smtClean="0"/>
              <a:t>виклад</a:t>
            </a:r>
            <a:r>
              <a:rPr lang="ru-RU" dirty="0" smtClean="0"/>
              <a:t>;</a:t>
            </a:r>
          </a:p>
          <a:p>
            <a:pPr>
              <a:buClr>
                <a:schemeClr val="accent6"/>
              </a:buClr>
              <a:buFont typeface="Wingdings" pitchFamily="2" charset="2"/>
              <a:buChar char="Ø"/>
            </a:pPr>
            <a:endParaRPr lang="ru-RU" dirty="0" smtClean="0"/>
          </a:p>
          <a:p>
            <a:pPr>
              <a:buClr>
                <a:schemeClr val="accent6"/>
              </a:buClr>
              <a:buFont typeface="Wingdings" pitchFamily="2" charset="2"/>
              <a:buChar char="Ø"/>
            </a:pPr>
            <a:r>
              <a:rPr lang="ru-RU" dirty="0" smtClean="0"/>
              <a:t>— </a:t>
            </a:r>
            <a:r>
              <a:rPr lang="ru-RU" dirty="0" err="1" smtClean="0"/>
              <a:t>частинно-пошуковий</a:t>
            </a:r>
            <a:r>
              <a:rPr lang="ru-RU" dirty="0" smtClean="0"/>
              <a:t>,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евристичний</a:t>
            </a:r>
            <a:r>
              <a:rPr lang="ru-RU" dirty="0" smtClean="0"/>
              <a:t> метод;</a:t>
            </a:r>
          </a:p>
          <a:p>
            <a:pPr>
              <a:buClr>
                <a:schemeClr val="accent6"/>
              </a:buClr>
              <a:buFont typeface="Wingdings" pitchFamily="2" charset="2"/>
              <a:buChar char="Ø"/>
            </a:pPr>
            <a:endParaRPr lang="ru-RU" dirty="0" smtClean="0"/>
          </a:p>
          <a:p>
            <a:pPr>
              <a:buClr>
                <a:schemeClr val="accent6"/>
              </a:buClr>
              <a:buFont typeface="Wingdings" pitchFamily="2" charset="2"/>
              <a:buChar char="Ø"/>
            </a:pPr>
            <a:r>
              <a:rPr lang="ru-RU" dirty="0" smtClean="0"/>
              <a:t>— </a:t>
            </a:r>
            <a:r>
              <a:rPr lang="ru-RU" dirty="0" err="1" smtClean="0"/>
              <a:t>дослідницький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Класифікація</a:t>
            </a:r>
            <a:r>
              <a:rPr lang="ru-RU" dirty="0" smtClean="0"/>
              <a:t> </a:t>
            </a:r>
            <a:r>
              <a:rPr lang="ru-RU" dirty="0" err="1" smtClean="0"/>
              <a:t>методів</a:t>
            </a:r>
            <a:r>
              <a:rPr lang="ru-RU" dirty="0" smtClean="0"/>
              <a:t> за типом (характером) </a:t>
            </a:r>
            <a:r>
              <a:rPr lang="ru-RU" dirty="0" err="1" smtClean="0"/>
              <a:t>пізнавальної</a:t>
            </a:r>
            <a:r>
              <a:rPr lang="ru-RU" dirty="0" smtClean="0"/>
              <a:t> </a:t>
            </a:r>
            <a:r>
              <a:rPr lang="ru-RU" dirty="0" err="1" smtClean="0"/>
              <a:t>діяльності</a:t>
            </a:r>
            <a:r>
              <a:rPr lang="ru-RU" dirty="0" smtClean="0"/>
              <a:t> (</a:t>
            </a:r>
            <a:r>
              <a:rPr lang="ru-RU" dirty="0" err="1" smtClean="0"/>
              <a:t>І.Лернер</a:t>
            </a:r>
            <a:r>
              <a:rPr lang="ru-RU" dirty="0" smtClean="0"/>
              <a:t>, </a:t>
            </a:r>
            <a:r>
              <a:rPr lang="ru-RU" dirty="0" err="1" smtClean="0"/>
              <a:t>М.Скаткін</a:t>
            </a:r>
            <a:r>
              <a:rPr lang="ru-RU" dirty="0" smtClean="0"/>
              <a:t>).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Clr>
                <a:schemeClr val="accent6"/>
              </a:buClr>
              <a:buFont typeface="Wingdings" pitchFamily="2" charset="2"/>
              <a:buChar char="Ø"/>
            </a:pPr>
            <a:r>
              <a:rPr lang="uk-UA" dirty="0" smtClean="0"/>
              <a:t>Розповідь                  Сюжетна розповідь</a:t>
            </a:r>
          </a:p>
          <a:p>
            <a:pPr marL="514350" indent="-514350">
              <a:buClr>
                <a:schemeClr val="accent6"/>
              </a:buClr>
              <a:buNone/>
            </a:pPr>
            <a:r>
              <a:rPr lang="uk-UA" dirty="0" smtClean="0"/>
              <a:t>        Образна розповідь</a:t>
            </a:r>
          </a:p>
          <a:p>
            <a:pPr marL="514350" indent="-514350">
              <a:buClr>
                <a:schemeClr val="accent6"/>
              </a:buClr>
              <a:buFont typeface="Wingdings" pitchFamily="2" charset="2"/>
              <a:buChar char="Ø"/>
            </a:pPr>
            <a:r>
              <a:rPr lang="uk-UA" dirty="0" smtClean="0"/>
              <a:t>Описання           Аналітичне описування</a:t>
            </a:r>
          </a:p>
          <a:p>
            <a:pPr marL="514350" indent="-514350">
              <a:buClr>
                <a:schemeClr val="accent6"/>
              </a:buClr>
              <a:buNone/>
            </a:pPr>
            <a:r>
              <a:rPr lang="uk-UA" dirty="0" smtClean="0"/>
              <a:t>       Образна характеристика                     </a:t>
            </a:r>
          </a:p>
          <a:p>
            <a:pPr marL="514350" indent="-514350">
              <a:buClr>
                <a:schemeClr val="accent6"/>
              </a:buClr>
              <a:buNone/>
            </a:pPr>
            <a:r>
              <a:rPr lang="uk-UA" dirty="0" smtClean="0"/>
              <a:t>        Характеристика історичної особистості   </a:t>
            </a:r>
          </a:p>
          <a:p>
            <a:pPr marL="514350" indent="-514350">
              <a:buClr>
                <a:schemeClr val="accent6"/>
              </a:buClr>
              <a:buFont typeface="Wingdings" pitchFamily="2" charset="2"/>
              <a:buChar char="Ø"/>
            </a:pPr>
            <a:r>
              <a:rPr lang="uk-UA" dirty="0" smtClean="0"/>
              <a:t>Пояснення</a:t>
            </a:r>
          </a:p>
          <a:p>
            <a:pPr marL="514350" indent="-514350">
              <a:buClr>
                <a:schemeClr val="accent6"/>
              </a:buClr>
              <a:buFont typeface="Wingdings" pitchFamily="2" charset="2"/>
              <a:buChar char="Ø"/>
            </a:pPr>
            <a:r>
              <a:rPr lang="uk-UA" dirty="0" smtClean="0"/>
              <a:t>Розмірковування</a:t>
            </a:r>
          </a:p>
          <a:p>
            <a:pPr marL="514350" indent="-514350">
              <a:buClr>
                <a:schemeClr val="accent6"/>
              </a:buClr>
              <a:buFont typeface="Wingdings" pitchFamily="2" charset="2"/>
              <a:buChar char="Ø"/>
            </a:pPr>
            <a:r>
              <a:rPr lang="uk-UA" dirty="0" smtClean="0"/>
              <a:t>Характеристика</a:t>
            </a:r>
          </a:p>
          <a:p>
            <a:pPr marL="514350" indent="-514350">
              <a:buClr>
                <a:schemeClr val="accent6"/>
              </a:buClr>
              <a:buFont typeface="Wingdings" pitchFamily="2" charset="2"/>
              <a:buChar char="Ø"/>
            </a:pPr>
            <a:r>
              <a:rPr lang="uk-UA" dirty="0" smtClean="0"/>
              <a:t>доказ                          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Основні</a:t>
            </a:r>
            <a:r>
              <a:rPr lang="ru-RU" dirty="0" smtClean="0"/>
              <a:t> </a:t>
            </a:r>
            <a:r>
              <a:rPr lang="ru-RU" dirty="0" err="1" smtClean="0"/>
              <a:t>усні</a:t>
            </a:r>
            <a:r>
              <a:rPr lang="ru-RU" dirty="0" smtClean="0"/>
              <a:t> </a:t>
            </a:r>
            <a:r>
              <a:rPr lang="ru-RU" dirty="0" err="1" smtClean="0"/>
              <a:t>прийоми</a:t>
            </a:r>
            <a:r>
              <a:rPr lang="ru-RU" dirty="0" smtClean="0"/>
              <a:t> </a:t>
            </a:r>
            <a:r>
              <a:rPr lang="ru-RU" dirty="0" err="1" smtClean="0"/>
              <a:t>викладу</a:t>
            </a:r>
            <a:r>
              <a:rPr lang="ru-RU" dirty="0" smtClean="0"/>
              <a:t> </a:t>
            </a:r>
            <a:r>
              <a:rPr lang="ru-RU" dirty="0" err="1" smtClean="0"/>
              <a:t>історичних</a:t>
            </a:r>
            <a:r>
              <a:rPr lang="ru-RU" dirty="0" smtClean="0"/>
              <a:t> </a:t>
            </a:r>
            <a:r>
              <a:rPr lang="ru-RU" dirty="0" err="1" smtClean="0"/>
              <a:t>фактів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2915816" y="1844824"/>
            <a:ext cx="122413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7308304" y="1844824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395536" y="2276872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2699792" y="2780928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7380312" y="2708920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23528" y="3212976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6156176" y="3212976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323528" y="3645024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Clr>
                <a:schemeClr val="accent6"/>
              </a:buClr>
              <a:buFont typeface="Wingdings" pitchFamily="2" charset="2"/>
              <a:buChar char="Ø"/>
            </a:pPr>
            <a:r>
              <a:rPr lang="ru-RU" dirty="0" err="1" smtClean="0"/>
              <a:t>Бесіда</a:t>
            </a:r>
            <a:r>
              <a:rPr lang="ru-RU" dirty="0" smtClean="0"/>
              <a:t> – </a:t>
            </a:r>
            <a:r>
              <a:rPr lang="ru-RU" dirty="0" err="1" smtClean="0"/>
              <a:t>діалогічний</a:t>
            </a:r>
            <a:r>
              <a:rPr lang="ru-RU" dirty="0" smtClean="0"/>
              <a:t> метод </a:t>
            </a:r>
            <a:r>
              <a:rPr lang="ru-RU" dirty="0" err="1" smtClean="0"/>
              <a:t>навчання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передбачає</a:t>
            </a:r>
            <a:r>
              <a:rPr lang="ru-RU" dirty="0" smtClean="0"/>
              <a:t> </a:t>
            </a:r>
            <a:r>
              <a:rPr lang="ru-RU" dirty="0" err="1" smtClean="0"/>
              <a:t>запитання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відповіді</a:t>
            </a:r>
            <a:r>
              <a:rPr lang="ru-RU" dirty="0" smtClean="0"/>
              <a:t>.</a:t>
            </a:r>
          </a:p>
          <a:p>
            <a:pPr>
              <a:buClr>
                <a:schemeClr val="accent6"/>
              </a:buClr>
              <a:buFont typeface="Wingdings" pitchFamily="2" charset="2"/>
              <a:buChar char="Ø"/>
            </a:pPr>
            <a:r>
              <a:rPr lang="ru-RU" dirty="0" err="1" smtClean="0"/>
              <a:t>Це</a:t>
            </a:r>
            <a:r>
              <a:rPr lang="ru-RU" dirty="0" smtClean="0"/>
              <a:t> метод </a:t>
            </a:r>
            <a:r>
              <a:rPr lang="ru-RU" dirty="0" err="1" smtClean="0"/>
              <a:t>навчання</a:t>
            </a:r>
            <a:r>
              <a:rPr lang="ru-RU" dirty="0" smtClean="0"/>
              <a:t>, за </a:t>
            </a:r>
            <a:r>
              <a:rPr lang="ru-RU" dirty="0" err="1" smtClean="0"/>
              <a:t>якого</a:t>
            </a:r>
            <a:r>
              <a:rPr lang="ru-RU" dirty="0" smtClean="0"/>
              <a:t> </a:t>
            </a:r>
            <a:r>
              <a:rPr lang="ru-RU" dirty="0" err="1" smtClean="0"/>
              <a:t>вчитель</a:t>
            </a:r>
            <a:r>
              <a:rPr lang="ru-RU" dirty="0" smtClean="0"/>
              <a:t>, </a:t>
            </a:r>
            <a:r>
              <a:rPr lang="ru-RU" dirty="0" err="1" smtClean="0"/>
              <a:t>спираючись</a:t>
            </a:r>
            <a:r>
              <a:rPr lang="ru-RU" dirty="0" smtClean="0"/>
              <a:t> на </a:t>
            </a:r>
            <a:r>
              <a:rPr lang="ru-RU" dirty="0" err="1" smtClean="0"/>
              <a:t>знання</a:t>
            </a:r>
            <a:r>
              <a:rPr lang="ru-RU" dirty="0" smtClean="0"/>
              <a:t> та </a:t>
            </a:r>
            <a:r>
              <a:rPr lang="ru-RU" dirty="0" err="1" smtClean="0"/>
              <a:t>практичний</a:t>
            </a:r>
            <a:r>
              <a:rPr lang="ru-RU" dirty="0" smtClean="0"/>
              <a:t> </a:t>
            </a:r>
            <a:r>
              <a:rPr lang="ru-RU" dirty="0" err="1" smtClean="0"/>
              <a:t>досвід</a:t>
            </a:r>
            <a:r>
              <a:rPr lang="ru-RU" dirty="0" smtClean="0"/>
              <a:t> </a:t>
            </a:r>
            <a:r>
              <a:rPr lang="ru-RU" dirty="0" err="1" smtClean="0"/>
              <a:t>учнів</a:t>
            </a:r>
            <a:r>
              <a:rPr lang="ru-RU" dirty="0" smtClean="0"/>
              <a:t>, за </a:t>
            </a:r>
            <a:r>
              <a:rPr lang="ru-RU" dirty="0" err="1" smtClean="0"/>
              <a:t>допомогою</a:t>
            </a:r>
            <a:r>
              <a:rPr lang="ru-RU" dirty="0" smtClean="0"/>
              <a:t> </a:t>
            </a:r>
            <a:r>
              <a:rPr lang="ru-RU" dirty="0" err="1" smtClean="0"/>
              <a:t>вдало</a:t>
            </a:r>
            <a:r>
              <a:rPr lang="ru-RU" dirty="0" smtClean="0"/>
              <a:t> </a:t>
            </a:r>
            <a:r>
              <a:rPr lang="ru-RU" dirty="0" err="1" smtClean="0"/>
              <a:t>поставлених</a:t>
            </a:r>
            <a:r>
              <a:rPr lang="ru-RU" dirty="0" smtClean="0"/>
              <a:t> </a:t>
            </a:r>
            <a:r>
              <a:rPr lang="ru-RU" dirty="0" err="1" smtClean="0"/>
              <a:t>питань</a:t>
            </a:r>
            <a:r>
              <a:rPr lang="ru-RU" dirty="0" smtClean="0"/>
              <a:t>:</a:t>
            </a:r>
          </a:p>
          <a:p>
            <a:pPr>
              <a:buClr>
                <a:schemeClr val="accent6"/>
              </a:buClr>
              <a:buNone/>
            </a:pPr>
            <a:r>
              <a:rPr lang="ru-RU" dirty="0" smtClean="0"/>
              <a:t>- </a:t>
            </a:r>
            <a:r>
              <a:rPr lang="ru-RU" dirty="0" err="1" smtClean="0"/>
              <a:t>спонукає</a:t>
            </a:r>
            <a:r>
              <a:rPr lang="ru-RU" dirty="0" smtClean="0"/>
              <a:t> </a:t>
            </a:r>
            <a:r>
              <a:rPr lang="ru-RU" dirty="0" err="1" smtClean="0"/>
              <a:t>учнів</a:t>
            </a:r>
            <a:r>
              <a:rPr lang="ru-RU" dirty="0" smtClean="0"/>
              <a:t> </a:t>
            </a:r>
            <a:r>
              <a:rPr lang="ru-RU" dirty="0" err="1" smtClean="0"/>
              <a:t>відтворювати</a:t>
            </a:r>
            <a:r>
              <a:rPr lang="ru-RU" dirty="0" smtClean="0"/>
              <a:t> </a:t>
            </a:r>
            <a:r>
              <a:rPr lang="ru-RU" dirty="0" err="1" smtClean="0"/>
              <a:t>раніше</a:t>
            </a:r>
            <a:r>
              <a:rPr lang="ru-RU" dirty="0" smtClean="0"/>
              <a:t> </a:t>
            </a:r>
            <a:r>
              <a:rPr lang="ru-RU" dirty="0" err="1" smtClean="0"/>
              <a:t>набуті</a:t>
            </a:r>
            <a:r>
              <a:rPr lang="ru-RU" dirty="0" smtClean="0"/>
              <a:t> </a:t>
            </a:r>
            <a:r>
              <a:rPr lang="ru-RU" dirty="0" err="1" smtClean="0"/>
              <a:t>знання</a:t>
            </a:r>
            <a:r>
              <a:rPr lang="ru-RU" dirty="0" smtClean="0"/>
              <a:t>,</a:t>
            </a:r>
          </a:p>
          <a:p>
            <a:pPr>
              <a:buClr>
                <a:schemeClr val="accent6"/>
              </a:buClr>
              <a:buNone/>
            </a:pPr>
            <a:r>
              <a:rPr lang="ru-RU" dirty="0" smtClean="0"/>
              <a:t>- </a:t>
            </a:r>
            <a:r>
              <a:rPr lang="ru-RU" dirty="0" err="1" smtClean="0"/>
              <a:t>підводить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до </a:t>
            </a:r>
            <a:r>
              <a:rPr lang="ru-RU" dirty="0" err="1" smtClean="0"/>
              <a:t>розуміння</a:t>
            </a:r>
            <a:r>
              <a:rPr lang="ru-RU" dirty="0" smtClean="0"/>
              <a:t> нового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уточнення</a:t>
            </a:r>
            <a:r>
              <a:rPr lang="ru-RU" dirty="0" smtClean="0"/>
              <a:t>, </a:t>
            </a:r>
            <a:r>
              <a:rPr lang="ru-RU" dirty="0" err="1" smtClean="0"/>
              <a:t>поглиблення</a:t>
            </a:r>
            <a:r>
              <a:rPr lang="ru-RU" dirty="0" smtClean="0"/>
              <a:t>, </a:t>
            </a:r>
            <a:r>
              <a:rPr lang="ru-RU" dirty="0" err="1" smtClean="0"/>
              <a:t>розширення</a:t>
            </a:r>
            <a:r>
              <a:rPr lang="ru-RU" dirty="0" smtClean="0"/>
              <a:t> </a:t>
            </a:r>
            <a:r>
              <a:rPr lang="ru-RU" dirty="0" err="1" smtClean="0"/>
              <a:t>відомого</a:t>
            </a:r>
            <a:r>
              <a:rPr lang="ru-RU" dirty="0" smtClean="0"/>
              <a:t>;</a:t>
            </a:r>
          </a:p>
          <a:p>
            <a:pPr>
              <a:buClr>
                <a:schemeClr val="accent6"/>
              </a:buClr>
              <a:buNone/>
            </a:pPr>
            <a:r>
              <a:rPr lang="ru-RU" dirty="0" smtClean="0"/>
              <a:t>- </a:t>
            </a:r>
            <a:r>
              <a:rPr lang="ru-RU" dirty="0" err="1" smtClean="0"/>
              <a:t>спонукає</a:t>
            </a:r>
            <a:r>
              <a:rPr lang="ru-RU" dirty="0" smtClean="0"/>
              <a:t> </a:t>
            </a:r>
            <a:r>
              <a:rPr lang="ru-RU" dirty="0" err="1" smtClean="0"/>
              <a:t>школярів</a:t>
            </a:r>
            <a:r>
              <a:rPr lang="ru-RU" dirty="0" smtClean="0"/>
              <a:t> </a:t>
            </a:r>
            <a:r>
              <a:rPr lang="ru-RU" dirty="0" err="1" smtClean="0"/>
              <a:t>робити</a:t>
            </a:r>
            <a:r>
              <a:rPr lang="ru-RU" dirty="0" smtClean="0"/>
              <a:t> </a:t>
            </a:r>
            <a:r>
              <a:rPr lang="ru-RU" dirty="0" err="1" smtClean="0"/>
              <a:t>самостійні</a:t>
            </a:r>
            <a:r>
              <a:rPr lang="ru-RU" dirty="0" smtClean="0"/>
              <a:t> </a:t>
            </a:r>
            <a:r>
              <a:rPr lang="ru-RU" dirty="0" err="1" smtClean="0"/>
              <a:t>висновки</a:t>
            </a:r>
            <a:r>
              <a:rPr lang="ru-RU" dirty="0" smtClean="0"/>
              <a:t> - </a:t>
            </a:r>
            <a:r>
              <a:rPr lang="ru-RU" dirty="0" err="1" smtClean="0"/>
              <a:t>узагальнення</a:t>
            </a:r>
            <a:r>
              <a:rPr lang="ru-RU" dirty="0" smtClean="0"/>
              <a:t> на </a:t>
            </a:r>
            <a:r>
              <a:rPr lang="ru-RU" dirty="0" err="1" smtClean="0"/>
              <a:t>основі</a:t>
            </a:r>
            <a:r>
              <a:rPr lang="ru-RU" dirty="0" smtClean="0"/>
              <a:t> </a:t>
            </a:r>
            <a:r>
              <a:rPr lang="ru-RU" dirty="0" err="1" smtClean="0"/>
              <a:t>засвоєного</a:t>
            </a:r>
            <a:r>
              <a:rPr lang="ru-RU" dirty="0" smtClean="0"/>
              <a:t> фактичного </a:t>
            </a:r>
            <a:r>
              <a:rPr lang="ru-RU" dirty="0" err="1" smtClean="0"/>
              <a:t>матеріалу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Бесіда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Види бесіди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43808" y="1556792"/>
            <a:ext cx="3384376" cy="6480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Вступна бесіда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cxnSp>
        <p:nvCxnSpPr>
          <p:cNvPr id="6" name="Прямая со стрелкой 5"/>
          <p:cNvCxnSpPr>
            <a:stCxn id="4" idx="2"/>
          </p:cNvCxnSpPr>
          <p:nvPr/>
        </p:nvCxnSpPr>
        <p:spPr>
          <a:xfrm>
            <a:off x="4535996" y="2204864"/>
            <a:ext cx="36004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2843808" y="2636912"/>
            <a:ext cx="3384376" cy="6480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Бесіду-</a:t>
            </a:r>
            <a:r>
              <a:rPr lang="uk-U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повторення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843808" y="3789040"/>
            <a:ext cx="3456384" cy="6480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Контрольно-перевірну бесіду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915816" y="4941168"/>
            <a:ext cx="3456384" cy="6480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Репродуктивну бесіду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915816" y="5877272"/>
            <a:ext cx="3528392" cy="6206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Евристичну бесіду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cxnSp>
        <p:nvCxnSpPr>
          <p:cNvPr id="16" name="Прямая со стрелкой 15"/>
          <p:cNvCxnSpPr>
            <a:stCxn id="11" idx="2"/>
            <a:endCxn id="12" idx="0"/>
          </p:cNvCxnSpPr>
          <p:nvPr/>
        </p:nvCxnSpPr>
        <p:spPr>
          <a:xfrm>
            <a:off x="4535996" y="3284984"/>
            <a:ext cx="36004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12" idx="2"/>
            <a:endCxn id="13" idx="0"/>
          </p:cNvCxnSpPr>
          <p:nvPr/>
        </p:nvCxnSpPr>
        <p:spPr>
          <a:xfrm>
            <a:off x="4572000" y="4437112"/>
            <a:ext cx="72008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13" idx="2"/>
            <a:endCxn id="14" idx="0"/>
          </p:cNvCxnSpPr>
          <p:nvPr/>
        </p:nvCxnSpPr>
        <p:spPr>
          <a:xfrm>
            <a:off x="4644008" y="5589240"/>
            <a:ext cx="36004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Clr>
                <a:schemeClr val="accent6"/>
              </a:buClr>
              <a:buFont typeface="Wingdings" pitchFamily="2" charset="2"/>
              <a:buChar char="Ø"/>
            </a:pPr>
            <a:r>
              <a:rPr lang="ru-RU" dirty="0" smtClean="0"/>
              <a:t>В </a:t>
            </a:r>
            <a:r>
              <a:rPr lang="ru-RU" dirty="0" err="1" smtClean="0"/>
              <a:t>навчально</a:t>
            </a:r>
            <a:r>
              <a:rPr lang="ru-RU" dirty="0" smtClean="0"/>
              <a:t> - </a:t>
            </a:r>
            <a:r>
              <a:rPr lang="ru-RU" dirty="0" err="1" smtClean="0"/>
              <a:t>виховному</a:t>
            </a:r>
            <a:r>
              <a:rPr lang="ru-RU" dirty="0" smtClean="0"/>
              <a:t> </a:t>
            </a:r>
            <a:r>
              <a:rPr lang="ru-RU" dirty="0" err="1" smtClean="0"/>
              <a:t>процесі</a:t>
            </a:r>
            <a:r>
              <a:rPr lang="ru-RU" dirty="0" smtClean="0"/>
              <a:t> </a:t>
            </a:r>
            <a:r>
              <a:rPr lang="ru-RU" dirty="0" err="1" smtClean="0"/>
              <a:t>бесіда</a:t>
            </a:r>
            <a:r>
              <a:rPr lang="ru-RU" dirty="0" smtClean="0"/>
              <a:t> </a:t>
            </a:r>
            <a:r>
              <a:rPr lang="ru-RU" dirty="0" err="1" smtClean="0"/>
              <a:t>відіграє</a:t>
            </a:r>
            <a:r>
              <a:rPr lang="ru-RU" dirty="0" smtClean="0"/>
              <a:t> </a:t>
            </a:r>
            <a:r>
              <a:rPr lang="ru-RU" dirty="0" err="1" smtClean="0"/>
              <a:t>важливу</a:t>
            </a:r>
            <a:r>
              <a:rPr lang="ru-RU" dirty="0" smtClean="0"/>
              <a:t> роль. </a:t>
            </a:r>
            <a:r>
              <a:rPr lang="ru-RU" dirty="0" err="1" smtClean="0"/>
              <a:t>Під</a:t>
            </a:r>
            <a:r>
              <a:rPr lang="ru-RU" dirty="0" smtClean="0"/>
              <a:t> час </a:t>
            </a:r>
            <a:r>
              <a:rPr lang="ru-RU" dirty="0" err="1" smtClean="0"/>
              <a:t>проведення</a:t>
            </a:r>
            <a:r>
              <a:rPr lang="ru-RU" dirty="0" smtClean="0"/>
              <a:t> </a:t>
            </a:r>
            <a:r>
              <a:rPr lang="ru-RU" dirty="0" err="1" smtClean="0"/>
              <a:t>бесіди</a:t>
            </a:r>
            <a:r>
              <a:rPr lang="ru-RU" dirty="0" smtClean="0"/>
              <a:t> </a:t>
            </a:r>
            <a:r>
              <a:rPr lang="ru-RU" dirty="0" err="1" smtClean="0"/>
              <a:t>учні</a:t>
            </a:r>
            <a:r>
              <a:rPr lang="ru-RU" dirty="0" smtClean="0"/>
              <a:t> </a:t>
            </a:r>
            <a:r>
              <a:rPr lang="ru-RU" dirty="0" err="1" smtClean="0"/>
              <a:t>вступають</a:t>
            </a:r>
            <a:r>
              <a:rPr lang="ru-RU" dirty="0" smtClean="0"/>
              <a:t> в </a:t>
            </a:r>
            <a:r>
              <a:rPr lang="ru-RU" dirty="0" err="1" smtClean="0"/>
              <a:t>діалог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вчителем</a:t>
            </a:r>
            <a:r>
              <a:rPr lang="ru-RU" dirty="0" smtClean="0"/>
              <a:t>, а для </a:t>
            </a:r>
            <a:r>
              <a:rPr lang="ru-RU" dirty="0" err="1" smtClean="0"/>
              <a:t>цього</a:t>
            </a:r>
            <a:r>
              <a:rPr lang="ru-RU" dirty="0" smtClean="0"/>
              <a:t> </a:t>
            </a:r>
            <a:r>
              <a:rPr lang="ru-RU" dirty="0" err="1" smtClean="0"/>
              <a:t>необхідно</a:t>
            </a:r>
            <a:r>
              <a:rPr lang="ru-RU" dirty="0" smtClean="0"/>
              <a:t> </a:t>
            </a:r>
            <a:r>
              <a:rPr lang="ru-RU" dirty="0" err="1" smtClean="0"/>
              <a:t>використати</a:t>
            </a:r>
            <a:r>
              <a:rPr lang="ru-RU" dirty="0" smtClean="0"/>
              <a:t> </a:t>
            </a:r>
            <a:r>
              <a:rPr lang="ru-RU" dirty="0" err="1" smtClean="0"/>
              <a:t>їм</a:t>
            </a:r>
            <a:r>
              <a:rPr lang="ru-RU" dirty="0" smtClean="0"/>
              <a:t> </a:t>
            </a:r>
            <a:r>
              <a:rPr lang="ru-RU" dirty="0" err="1" smtClean="0"/>
              <a:t>свій</a:t>
            </a:r>
            <a:r>
              <a:rPr lang="ru-RU" dirty="0" smtClean="0"/>
              <a:t> </a:t>
            </a:r>
            <a:r>
              <a:rPr lang="ru-RU" dirty="0" err="1" smtClean="0"/>
              <a:t>досвід</a:t>
            </a:r>
            <a:r>
              <a:rPr lang="ru-RU" dirty="0" smtClean="0"/>
              <a:t>, </a:t>
            </a:r>
            <a:r>
              <a:rPr lang="ru-RU" dirty="0" err="1" smtClean="0"/>
              <a:t>засвоєні</a:t>
            </a:r>
            <a:r>
              <a:rPr lang="ru-RU" dirty="0" smtClean="0"/>
              <a:t> </a:t>
            </a:r>
            <a:r>
              <a:rPr lang="ru-RU" dirty="0" err="1" smtClean="0"/>
              <a:t>раніше</a:t>
            </a:r>
            <a:r>
              <a:rPr lang="ru-RU" dirty="0" smtClean="0"/>
              <a:t> </a:t>
            </a:r>
            <a:r>
              <a:rPr lang="ru-RU" dirty="0" err="1" smtClean="0"/>
              <a:t>знання</a:t>
            </a:r>
            <a:r>
              <a:rPr lang="ru-RU" dirty="0" smtClean="0"/>
              <a:t>. В </a:t>
            </a:r>
            <a:r>
              <a:rPr lang="ru-RU" dirty="0" err="1" smtClean="0"/>
              <a:t>ході</a:t>
            </a:r>
            <a:r>
              <a:rPr lang="ru-RU" dirty="0" smtClean="0"/>
              <a:t> такого </a:t>
            </a:r>
            <a:r>
              <a:rPr lang="ru-RU" dirty="0" err="1" smtClean="0"/>
              <a:t>діалогу</a:t>
            </a:r>
            <a:r>
              <a:rPr lang="ru-RU" dirty="0" smtClean="0"/>
              <a:t> </a:t>
            </a:r>
            <a:r>
              <a:rPr lang="ru-RU" dirty="0" err="1" smtClean="0"/>
              <a:t>учні</a:t>
            </a:r>
            <a:r>
              <a:rPr lang="ru-RU" dirty="0" smtClean="0"/>
              <a:t> </a:t>
            </a:r>
            <a:r>
              <a:rPr lang="ru-RU" dirty="0" err="1" smtClean="0"/>
              <a:t>намагаються</a:t>
            </a:r>
            <a:r>
              <a:rPr lang="ru-RU" dirty="0" smtClean="0"/>
              <a:t> </a:t>
            </a:r>
            <a:r>
              <a:rPr lang="ru-RU" dirty="0" err="1" smtClean="0"/>
              <a:t>обґрунтувати</a:t>
            </a:r>
            <a:r>
              <a:rPr lang="ru-RU" dirty="0" smtClean="0"/>
              <a:t>, </a:t>
            </a:r>
            <a:r>
              <a:rPr lang="ru-RU" dirty="0" err="1" smtClean="0"/>
              <a:t>перевірити</a:t>
            </a:r>
            <a:r>
              <a:rPr lang="ru-RU" dirty="0" smtClean="0"/>
              <a:t> </a:t>
            </a:r>
            <a:r>
              <a:rPr lang="ru-RU" dirty="0" err="1" smtClean="0"/>
              <a:t>чи</a:t>
            </a:r>
            <a:r>
              <a:rPr lang="ru-RU" dirty="0" smtClean="0"/>
              <a:t> довести те </a:t>
            </a:r>
            <a:r>
              <a:rPr lang="ru-RU" dirty="0" err="1" smtClean="0"/>
              <a:t>завдання</a:t>
            </a:r>
            <a:r>
              <a:rPr lang="ru-RU" dirty="0" smtClean="0"/>
              <a:t>, яке перед ними ставиться. </a:t>
            </a:r>
            <a:r>
              <a:rPr lang="ru-RU" dirty="0" err="1" smtClean="0"/>
              <a:t>Під</a:t>
            </a:r>
            <a:r>
              <a:rPr lang="ru-RU" dirty="0" smtClean="0"/>
              <a:t> час </a:t>
            </a:r>
            <a:r>
              <a:rPr lang="ru-RU" dirty="0" err="1" smtClean="0"/>
              <a:t>бесіди</a:t>
            </a:r>
            <a:r>
              <a:rPr lang="ru-RU" dirty="0" smtClean="0"/>
              <a:t> </a:t>
            </a:r>
            <a:r>
              <a:rPr lang="ru-RU" dirty="0" err="1" smtClean="0"/>
              <a:t>діти</a:t>
            </a:r>
            <a:r>
              <a:rPr lang="ru-RU" dirty="0" smtClean="0"/>
              <a:t> </a:t>
            </a:r>
            <a:r>
              <a:rPr lang="ru-RU" dirty="0" err="1" smtClean="0"/>
              <a:t>можуть</a:t>
            </a:r>
            <a:r>
              <a:rPr lang="ru-RU" dirty="0" smtClean="0"/>
              <a:t> </a:t>
            </a:r>
            <a:r>
              <a:rPr lang="ru-RU" dirty="0" err="1" smtClean="0"/>
              <a:t>відкривати</a:t>
            </a:r>
            <a:r>
              <a:rPr lang="ru-RU" dirty="0" smtClean="0"/>
              <a:t> </a:t>
            </a:r>
            <a:r>
              <a:rPr lang="ru-RU" dirty="0" err="1" smtClean="0"/>
              <a:t>щось</a:t>
            </a:r>
            <a:r>
              <a:rPr lang="ru-RU" dirty="0" smtClean="0"/>
              <a:t> </a:t>
            </a:r>
            <a:r>
              <a:rPr lang="ru-RU" dirty="0" err="1" smtClean="0"/>
              <a:t>нове</a:t>
            </a:r>
            <a:r>
              <a:rPr lang="ru-RU" dirty="0" smtClean="0"/>
              <a:t>, </a:t>
            </a:r>
            <a:r>
              <a:rPr lang="ru-RU" dirty="0" err="1" smtClean="0"/>
              <a:t>зіставляти</a:t>
            </a:r>
            <a:r>
              <a:rPr lang="ru-RU" dirty="0" smtClean="0"/>
              <a:t> </a:t>
            </a:r>
            <a:r>
              <a:rPr lang="ru-RU" dirty="0" err="1" smtClean="0"/>
              <a:t>відоме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невідоме</a:t>
            </a:r>
            <a:r>
              <a:rPr lang="ru-RU" dirty="0" smtClean="0"/>
              <a:t>, </a:t>
            </a:r>
            <a:r>
              <a:rPr lang="ru-RU" dirty="0" err="1" smtClean="0"/>
              <a:t>здобувати</a:t>
            </a:r>
            <a:r>
              <a:rPr lang="ru-RU" dirty="0" smtClean="0"/>
              <a:t> </a:t>
            </a:r>
            <a:r>
              <a:rPr lang="ru-RU" dirty="0" err="1" smtClean="0"/>
              <a:t>нові</a:t>
            </a:r>
            <a:r>
              <a:rPr lang="ru-RU" dirty="0" smtClean="0"/>
              <a:t> </a:t>
            </a:r>
            <a:r>
              <a:rPr lang="ru-RU" dirty="0" err="1" smtClean="0"/>
              <a:t>знання</a:t>
            </a:r>
            <a:r>
              <a:rPr lang="ru-RU" dirty="0" smtClean="0"/>
              <a:t>. Разом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тим</a:t>
            </a:r>
            <a:r>
              <a:rPr lang="ru-RU" dirty="0" smtClean="0"/>
              <a:t>, </a:t>
            </a:r>
            <a:r>
              <a:rPr lang="ru-RU" dirty="0" err="1" smtClean="0"/>
              <a:t>бесіда</a:t>
            </a:r>
            <a:r>
              <a:rPr lang="ru-RU" dirty="0" smtClean="0"/>
              <a:t> </a:t>
            </a:r>
            <a:r>
              <a:rPr lang="ru-RU" dirty="0" err="1" smtClean="0"/>
              <a:t>дозволяє</a:t>
            </a:r>
            <a:r>
              <a:rPr lang="ru-RU" dirty="0" smtClean="0"/>
              <a:t> </a:t>
            </a:r>
            <a:r>
              <a:rPr lang="ru-RU" dirty="0" err="1" smtClean="0"/>
              <a:t>активізувати</a:t>
            </a:r>
            <a:r>
              <a:rPr lang="ru-RU" dirty="0" smtClean="0"/>
              <a:t> </a:t>
            </a:r>
            <a:r>
              <a:rPr lang="ru-RU" dirty="0" err="1" smtClean="0"/>
              <a:t>учнів</a:t>
            </a:r>
            <a:r>
              <a:rPr lang="ru-RU" dirty="0" smtClean="0"/>
              <a:t> </a:t>
            </a:r>
            <a:r>
              <a:rPr lang="ru-RU" dirty="0" err="1" smtClean="0"/>
              <a:t>під</a:t>
            </a:r>
            <a:r>
              <a:rPr lang="ru-RU" dirty="0" smtClean="0"/>
              <a:t> час уроку, </a:t>
            </a:r>
            <a:r>
              <a:rPr lang="ru-RU" dirty="0" err="1" smtClean="0"/>
              <a:t>пригадати</a:t>
            </a:r>
            <a:r>
              <a:rPr lang="ru-RU" dirty="0" smtClean="0"/>
              <a:t> </a:t>
            </a:r>
            <a:r>
              <a:rPr lang="ru-RU" dirty="0" err="1" smtClean="0"/>
              <a:t>раніше</a:t>
            </a:r>
            <a:r>
              <a:rPr lang="ru-RU" dirty="0" smtClean="0"/>
              <a:t> </a:t>
            </a:r>
            <a:r>
              <a:rPr lang="ru-RU" dirty="0" err="1" smtClean="0"/>
              <a:t>засвоєний</a:t>
            </a:r>
            <a:r>
              <a:rPr lang="ru-RU" dirty="0" smtClean="0"/>
              <a:t> </a:t>
            </a:r>
            <a:r>
              <a:rPr lang="ru-RU" dirty="0" err="1" smtClean="0"/>
              <a:t>матеріал</a:t>
            </a:r>
            <a:r>
              <a:rPr lang="ru-RU" dirty="0" smtClean="0"/>
              <a:t>, </a:t>
            </a:r>
            <a:r>
              <a:rPr lang="ru-RU" dirty="0" err="1" smtClean="0"/>
              <a:t>повторити</a:t>
            </a:r>
            <a:r>
              <a:rPr lang="ru-RU" dirty="0" smtClean="0"/>
              <a:t>, </a:t>
            </a:r>
            <a:r>
              <a:rPr lang="ru-RU" dirty="0" err="1" smtClean="0"/>
              <a:t>закріпити</a:t>
            </a:r>
            <a:r>
              <a:rPr lang="ru-RU" dirty="0" smtClean="0"/>
              <a:t>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вивчити</a:t>
            </a:r>
            <a:r>
              <a:rPr lang="ru-RU" dirty="0" smtClean="0"/>
              <a:t> </a:t>
            </a:r>
            <a:r>
              <a:rPr lang="ru-RU" dirty="0" err="1" smtClean="0"/>
              <a:t>нову</a:t>
            </a:r>
            <a:r>
              <a:rPr lang="ru-RU" dirty="0" smtClean="0"/>
              <a:t> тему. За </a:t>
            </a:r>
            <a:r>
              <a:rPr lang="ru-RU" dirty="0" err="1" smtClean="0"/>
              <a:t>допомогою</a:t>
            </a:r>
            <a:r>
              <a:rPr lang="ru-RU" dirty="0" smtClean="0"/>
              <a:t> </a:t>
            </a:r>
            <a:r>
              <a:rPr lang="ru-RU" dirty="0" err="1" smtClean="0"/>
              <a:t>бесіди</a:t>
            </a:r>
            <a:r>
              <a:rPr lang="ru-RU" dirty="0" smtClean="0"/>
              <a:t>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залучити</a:t>
            </a:r>
            <a:r>
              <a:rPr lang="ru-RU" dirty="0" smtClean="0"/>
              <a:t> </a:t>
            </a:r>
            <a:r>
              <a:rPr lang="ru-RU" dirty="0" err="1" smtClean="0"/>
              <a:t>учнів</a:t>
            </a:r>
            <a:r>
              <a:rPr lang="ru-RU" dirty="0" smtClean="0"/>
              <a:t> до активного </a:t>
            </a:r>
            <a:r>
              <a:rPr lang="ru-RU" dirty="0" err="1" smtClean="0"/>
              <a:t>обговорення</a:t>
            </a:r>
            <a:r>
              <a:rPr lang="ru-RU" dirty="0" smtClean="0"/>
              <a:t> </a:t>
            </a:r>
            <a:r>
              <a:rPr lang="ru-RU" dirty="0" err="1" smtClean="0"/>
              <a:t>поставленого</a:t>
            </a:r>
            <a:r>
              <a:rPr lang="ru-RU" dirty="0" smtClean="0"/>
              <a:t> </a:t>
            </a:r>
            <a:r>
              <a:rPr lang="ru-RU" dirty="0" err="1" smtClean="0"/>
              <a:t>завдання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Роль бесіди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56</TotalTime>
  <Words>679</Words>
  <Application>Microsoft Office PowerPoint</Application>
  <PresentationFormat>Екран (4:3)</PresentationFormat>
  <Paragraphs>102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13</vt:i4>
      </vt:variant>
    </vt:vector>
  </HeadingPairs>
  <TitlesOfParts>
    <vt:vector size="14" baseType="lpstr">
      <vt:lpstr>Бумажная</vt:lpstr>
      <vt:lpstr>Методи та методичні прийоми навчання</vt:lpstr>
      <vt:lpstr>Методи навчання та їх класифікація</vt:lpstr>
      <vt:lpstr>Традиційна класифікація методів навчання</vt:lpstr>
      <vt:lpstr>Класифікація методів за призначенням (М.Данилов, Б.Єсипов)</vt:lpstr>
      <vt:lpstr>Класифікація методів за типом (характером) пізнавальної діяльності (І.Лернер, М.Скаткін).</vt:lpstr>
      <vt:lpstr>Основні усні прийоми викладу історичних фактів</vt:lpstr>
      <vt:lpstr>Бесіда</vt:lpstr>
      <vt:lpstr>Види бесіди</vt:lpstr>
      <vt:lpstr>Роль бесіди</vt:lpstr>
      <vt:lpstr>Класифікацію наочних засобів за їх змістом</vt:lpstr>
      <vt:lpstr>Послідовність роботи з картиною на уроці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 та методичні прийоми навчання</dc:title>
  <dc:creator>User</dc:creator>
  <cp:lastModifiedBy>Сергій Терно</cp:lastModifiedBy>
  <cp:revision>8</cp:revision>
  <dcterms:created xsi:type="dcterms:W3CDTF">2013-11-18T19:55:33Z</dcterms:created>
  <dcterms:modified xsi:type="dcterms:W3CDTF">2014-09-20T20:07:22Z</dcterms:modified>
</cp:coreProperties>
</file>