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charts/style2.xml" ContentType="application/vnd.ms-office.chartstyle+xml"/>
  <Override PartName="/ppt/charts/style1.xml" ContentType="application/vnd.ms-office.chartstyl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charts/colors2.xml" ContentType="application/vnd.ms-office.chartcolorstyle+xml"/>
  <Override PartName="/ppt/charts/colors3.xml" ContentType="application/vnd.ms-office.chartcolorstyl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olors1.xml" ContentType="application/vnd.ms-office.chartcolorstyle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charts/chart3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charts/style3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>
      <p:cViewPr varScale="1">
        <p:scale>
          <a:sx n="67" d="100"/>
          <a:sy n="67" d="100"/>
        </p:scale>
        <p:origin x="-828" y="-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Style" Target="style3.xml"/><Relationship Id="rId2" Type="http://schemas.microsoft.com/office/2011/relationships/chartColorStyle" Target="colors3.xml"/><Relationship Id="rId1" Type="http://schemas.openxmlformats.org/officeDocument/2006/relationships/package" Target="../embeddings/_____Microsoft_Office_Excel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layout>
        <c:manualLayout>
          <c:xMode val="edge"/>
          <c:yMode val="edge"/>
          <c:x val="0.4339639836687082"/>
          <c:y val="2.3809523809523815E-2"/>
        </c:manualLayout>
      </c:layout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cap="all" spc="5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кількість </c:v>
                </c:pt>
              </c:strCache>
            </c:strRef>
          </c:tx>
          <c:dPt>
            <c:idx val="0"/>
            <c:spPr>
              <a:solidFill>
                <a:schemeClr val="accent1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CA11-464F-90D6-6593117ACF6E}"/>
              </c:ext>
            </c:extLst>
          </c:dPt>
          <c:dPt>
            <c:idx val="1"/>
            <c:spPr>
              <a:solidFill>
                <a:schemeClr val="accent2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CA11-464F-90D6-6593117ACF6E}"/>
              </c:ext>
            </c:extLst>
          </c:dPt>
          <c:dPt>
            <c:idx val="2"/>
            <c:spPr>
              <a:solidFill>
                <a:schemeClr val="accent3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CA11-464F-90D6-6593117ACF6E}"/>
              </c:ext>
            </c:extLst>
          </c:dPt>
          <c:dPt>
            <c:idx val="3"/>
            <c:spPr>
              <a:solidFill>
                <a:schemeClr val="accent4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CA11-464F-90D6-6593117ACF6E}"/>
              </c:ext>
            </c:extLst>
          </c:dPt>
          <c:dPt>
            <c:idx val="4"/>
            <c:spPr>
              <a:solidFill>
                <a:schemeClr val="accent5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CA11-464F-90D6-6593117ACF6E}"/>
              </c:ext>
            </c:extLst>
          </c:dPt>
          <c:dPt>
            <c:idx val="5"/>
            <c:spPr>
              <a:solidFill>
                <a:schemeClr val="accent6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B-CA11-464F-90D6-6593117ACF6E}"/>
              </c:ext>
            </c:extLst>
          </c:dPt>
          <c:dPt>
            <c:idx val="6"/>
            <c:spPr>
              <a:solidFill>
                <a:schemeClr val="accent1">
                  <a:lumMod val="6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D-CA11-464F-90D6-6593117ACF6E}"/>
              </c:ext>
            </c:extLst>
          </c:dPt>
          <c:dPt>
            <c:idx val="7"/>
            <c:spPr>
              <a:solidFill>
                <a:schemeClr val="accent2">
                  <a:lumMod val="6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F-CA11-464F-90D6-6593117ACF6E}"/>
              </c:ext>
            </c:extLst>
          </c:dPt>
          <c:dPt>
            <c:idx val="8"/>
            <c:spPr>
              <a:solidFill>
                <a:schemeClr val="accent3">
                  <a:lumMod val="6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1-CA11-464F-90D6-6593117ACF6E}"/>
              </c:ext>
            </c:extLst>
          </c:dPt>
          <c:dPt>
            <c:idx val="9"/>
            <c:spPr>
              <a:solidFill>
                <a:schemeClr val="accent4">
                  <a:lumMod val="6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3-CA11-464F-90D6-6593117ACF6E}"/>
              </c:ext>
            </c:extLst>
          </c:dPt>
          <c:dLbls>
            <c:dLbl>
              <c:idx val="0"/>
              <c:layout/>
              <c:tx>
                <c:rich>
                  <a:bodyPr/>
                  <a:lstStyle/>
                  <a:p>
                    <a:fld id="{0D3CF7EC-0801-423A-A411-30B4BAEAF106}" type="VALUE">
                      <a:rPr lang="en-US" b="1"/>
                      <a:pPr/>
                      <a:t>[ЗНАЧЕНИЕ]</a:t>
                    </a:fld>
                    <a:endParaRPr lang="ru-RU"/>
                  </a:p>
                </c:rich>
              </c:tx>
              <c:dLblPos val="inEnd"/>
              <c:showVal val="1"/>
              <c:showPercent val="1"/>
              <c:extLst xmlns:c16r2="http://schemas.microsoft.com/office/drawing/2015/06/chart"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CA11-464F-90D6-6593117ACF6E}"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fld id="{2F19D3CE-BEF4-4896-A3E0-676BC6A456FC}" type="VALUE">
                      <a:rPr lang="en-US" b="1"/>
                      <a:pPr/>
                      <a:t>[ЗНАЧЕНИЕ]</a:t>
                    </a:fld>
                    <a:endParaRPr lang="ru-RU"/>
                  </a:p>
                </c:rich>
              </c:tx>
              <c:dLblPos val="inEnd"/>
              <c:showVal val="1"/>
              <c:showPercent val="1"/>
              <c:extLst xmlns:c16r2="http://schemas.microsoft.com/office/drawing/2015/06/chart"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CA11-464F-90D6-6593117ACF6E}"/>
                </c:ext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fld id="{0AEC77FA-3D49-4B62-BB53-92328E7BF377}" type="VALUE">
                      <a:rPr lang="en-US" b="1"/>
                      <a:pPr/>
                      <a:t>[ЗНАЧЕНИЕ]</a:t>
                    </a:fld>
                    <a:endParaRPr lang="ru-RU"/>
                  </a:p>
                </c:rich>
              </c:tx>
              <c:dLblPos val="inEnd"/>
              <c:showVal val="1"/>
              <c:showPercent val="1"/>
              <c:extLst xmlns:c16r2="http://schemas.microsoft.com/office/drawing/2015/06/chart"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5-CA11-464F-90D6-6593117ACF6E}"/>
                </c:ext>
              </c:extLst>
            </c:dLbl>
            <c:dLbl>
              <c:idx val="3"/>
              <c:layout/>
              <c:tx>
                <c:rich>
                  <a:bodyPr/>
                  <a:lstStyle/>
                  <a:p>
                    <a:fld id="{E40E0A72-5D61-446C-8DD3-B1AD2FE500FE}" type="VALUE">
                      <a:rPr lang="en-US" b="1"/>
                      <a:pPr/>
                      <a:t>[ЗНАЧЕНИЕ]</a:t>
                    </a:fld>
                    <a:endParaRPr lang="ru-RU"/>
                  </a:p>
                </c:rich>
              </c:tx>
              <c:dLblPos val="inEnd"/>
              <c:showVal val="1"/>
              <c:showPercent val="1"/>
              <c:extLst xmlns:c16r2="http://schemas.microsoft.com/office/drawing/2015/06/chart"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7-CA11-464F-90D6-6593117ACF6E}"/>
                </c:ext>
              </c:extLst>
            </c:dLbl>
            <c:dLbl>
              <c:idx val="4"/>
              <c:layout/>
              <c:tx>
                <c:rich>
                  <a:bodyPr/>
                  <a:lstStyle/>
                  <a:p>
                    <a:fld id="{DC763A82-A01B-4186-BA6E-A670C79C9983}" type="VALUE">
                      <a:rPr lang="en-US" b="1"/>
                      <a:pPr/>
                      <a:t>[ЗНАЧЕНИЕ]</a:t>
                    </a:fld>
                    <a:endParaRPr lang="ru-RU"/>
                  </a:p>
                </c:rich>
              </c:tx>
              <c:dLblPos val="inEnd"/>
              <c:showVal val="1"/>
              <c:showPercent val="1"/>
              <c:extLst xmlns:c16r2="http://schemas.microsoft.com/office/drawing/2015/06/chart"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9-CA11-464F-90D6-6593117ACF6E}"/>
                </c:ext>
              </c:extLst>
            </c:dLbl>
            <c:dLbl>
              <c:idx val="5"/>
              <c:layout/>
              <c:tx>
                <c:rich>
                  <a:bodyPr/>
                  <a:lstStyle/>
                  <a:p>
                    <a:fld id="{64101B94-CEF9-4702-AC85-AC5B4EAA469F}" type="VALUE">
                      <a:rPr lang="en-US" b="1"/>
                      <a:pPr/>
                      <a:t>[ЗНАЧЕНИЕ]</a:t>
                    </a:fld>
                    <a:endParaRPr lang="ru-RU"/>
                  </a:p>
                </c:rich>
              </c:tx>
              <c:dLblPos val="inEnd"/>
              <c:showVal val="1"/>
              <c:showPercent val="1"/>
              <c:extLst xmlns:c16r2="http://schemas.microsoft.com/office/drawing/2015/06/chart"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B-CA11-464F-90D6-6593117ACF6E}"/>
                </c:ext>
              </c:extLst>
            </c:dLbl>
            <c:dLbl>
              <c:idx val="6"/>
              <c:layout/>
              <c:tx>
                <c:rich>
                  <a:bodyPr/>
                  <a:lstStyle/>
                  <a:p>
                    <a:fld id="{C3198FBC-E17A-4BFF-A925-F5A2E9E1F726}" type="VALUE">
                      <a:rPr lang="en-US" b="1"/>
                      <a:pPr/>
                      <a:t>[ЗНАЧЕНИЕ]</a:t>
                    </a:fld>
                    <a:endParaRPr lang="ru-RU"/>
                  </a:p>
                </c:rich>
              </c:tx>
              <c:dLblPos val="inEnd"/>
              <c:showVal val="1"/>
              <c:showPercent val="1"/>
              <c:extLst xmlns:c16r2="http://schemas.microsoft.com/office/drawing/2015/06/chart"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D-CA11-464F-90D6-6593117ACF6E}"/>
                </c:ext>
              </c:extLst>
            </c:dLbl>
            <c:dLbl>
              <c:idx val="7"/>
              <c:layout/>
              <c:tx>
                <c:rich>
                  <a:bodyPr/>
                  <a:lstStyle/>
                  <a:p>
                    <a:fld id="{B1BE796B-CCDE-48D0-98C5-CF8C41729945}" type="VALUE">
                      <a:rPr lang="en-US" b="1"/>
                      <a:pPr/>
                      <a:t>[ЗНАЧЕНИЕ]</a:t>
                    </a:fld>
                    <a:endParaRPr lang="ru-RU"/>
                  </a:p>
                </c:rich>
              </c:tx>
              <c:dLblPos val="inEnd"/>
              <c:showVal val="1"/>
              <c:showPercent val="1"/>
              <c:extLst xmlns:c16r2="http://schemas.microsoft.com/office/drawing/2015/06/chart"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F-CA11-464F-90D6-6593117ACF6E}"/>
                </c:ext>
              </c:extLst>
            </c:dLbl>
            <c:dLbl>
              <c:idx val="8"/>
              <c:layout/>
              <c:tx>
                <c:rich>
                  <a:bodyPr/>
                  <a:lstStyle/>
                  <a:p>
                    <a:fld id="{196C36E9-EB7A-4874-BB0B-C79BF04E9AA9}" type="VALUE">
                      <a:rPr lang="en-US" b="1"/>
                      <a:pPr/>
                      <a:t>[ЗНАЧЕНИЕ]</a:t>
                    </a:fld>
                    <a:endParaRPr lang="ru-RU"/>
                  </a:p>
                </c:rich>
              </c:tx>
              <c:dLblPos val="inEnd"/>
              <c:showVal val="1"/>
              <c:showPercent val="1"/>
              <c:extLst xmlns:c16r2="http://schemas.microsoft.com/office/drawing/2015/06/chart"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11-CA11-464F-90D6-6593117ACF6E}"/>
                </c:ext>
              </c:extLst>
            </c:dLbl>
            <c:dLbl>
              <c:idx val="9"/>
              <c:layout/>
              <c:tx>
                <c:rich>
                  <a:bodyPr/>
                  <a:lstStyle/>
                  <a:p>
                    <a:fld id="{1608B8EB-F4F3-4BBB-A447-E0D68E5C872F}" type="VALUE">
                      <a:rPr lang="en-US" b="1"/>
                      <a:pPr/>
                      <a:t>[ЗНАЧЕНИЕ]</a:t>
                    </a:fld>
                    <a:endParaRPr lang="ru-RU"/>
                  </a:p>
                </c:rich>
              </c:tx>
              <c:dLblPos val="inEnd"/>
              <c:showVal val="1"/>
              <c:showPercent val="1"/>
              <c:extLst xmlns:c16r2="http://schemas.microsoft.com/office/drawing/2015/06/chart"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13-CA11-464F-90D6-6593117ACF6E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inEnd"/>
            <c:showVal val="1"/>
            <c:showPercent val="1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Лист1!$A$2:$A$11</c:f>
              <c:strCache>
                <c:ptCount val="10"/>
                <c:pt idx="0">
                  <c:v>Musstang (Китай)</c:v>
                </c:pt>
                <c:pt idx="1">
                  <c:v>Lifan (Китай)</c:v>
                </c:pt>
                <c:pt idx="2">
                  <c:v>Spark (Китай) </c:v>
                </c:pt>
                <c:pt idx="3">
                  <c:v>Geon (Китай) </c:v>
                </c:pt>
                <c:pt idx="4">
                  <c:v>BAJAJ (Індія) </c:v>
                </c:pt>
                <c:pt idx="5">
                  <c:v>SHINERAY (Китай) </c:v>
                </c:pt>
                <c:pt idx="6">
                  <c:v>LONCIN (Китай)</c:v>
                </c:pt>
                <c:pt idx="7">
                  <c:v>FORTE (Китай) </c:v>
                </c:pt>
                <c:pt idx="8">
                  <c:v>SKYBIKE (Китай) </c:v>
                </c:pt>
                <c:pt idx="9">
                  <c:v>SPARTA (Китай) </c:v>
                </c:pt>
              </c:strCache>
            </c:strRef>
          </c:cat>
          <c:val>
            <c:numRef>
              <c:f>Лист1!$B$2:$B$11</c:f>
              <c:numCache>
                <c:formatCode>General</c:formatCode>
                <c:ptCount val="10"/>
                <c:pt idx="0">
                  <c:v>726</c:v>
                </c:pt>
                <c:pt idx="1">
                  <c:v>321</c:v>
                </c:pt>
                <c:pt idx="2">
                  <c:v>278</c:v>
                </c:pt>
                <c:pt idx="3">
                  <c:v>268</c:v>
                </c:pt>
                <c:pt idx="4">
                  <c:v>265</c:v>
                </c:pt>
                <c:pt idx="5">
                  <c:v>75</c:v>
                </c:pt>
                <c:pt idx="6">
                  <c:v>152</c:v>
                </c:pt>
                <c:pt idx="7">
                  <c:v>134</c:v>
                </c:pt>
                <c:pt idx="8">
                  <c:v>94</c:v>
                </c:pt>
                <c:pt idx="9">
                  <c:v>69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14-CA11-464F-90D6-6593117ACF6E}"/>
            </c:ext>
          </c:extLst>
        </c:ser>
        <c:dLbls>
          <c:showVal val="1"/>
        </c:dLbls>
        <c:firstSliceAng val="0"/>
      </c:pieChart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0.70063151361508991"/>
          <c:y val="2.9682779456193353E-2"/>
          <c:w val="0.2963681633901244"/>
          <c:h val="0.82698892245720035"/>
        </c:manualLayout>
      </c:layout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zero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layout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cap="all" spc="5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plotArea>
      <c:layout>
        <c:manualLayout>
          <c:layoutTarget val="inner"/>
          <c:xMode val="edge"/>
          <c:yMode val="edge"/>
          <c:x val="5.4788619735673776E-2"/>
          <c:y val="0.17319283109413305"/>
          <c:w val="0.91527519917419464"/>
          <c:h val="0.81030551874085044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Кількість</c:v>
                </c:pt>
              </c:strCache>
            </c:strRef>
          </c:tx>
          <c:dPt>
            <c:idx val="0"/>
            <c:spPr>
              <a:solidFill>
                <a:schemeClr val="accent1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0AF7-4F86-BE9F-E74C9A6FA9E3}"/>
              </c:ext>
            </c:extLst>
          </c:dPt>
          <c:dPt>
            <c:idx val="1"/>
            <c:spPr>
              <a:solidFill>
                <a:schemeClr val="accent2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0AF7-4F86-BE9F-E74C9A6FA9E3}"/>
              </c:ext>
            </c:extLst>
          </c:dPt>
          <c:dPt>
            <c:idx val="2"/>
            <c:spPr>
              <a:solidFill>
                <a:schemeClr val="accent3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0AF7-4F86-BE9F-E74C9A6FA9E3}"/>
              </c:ext>
            </c:extLst>
          </c:dPt>
          <c:dPt>
            <c:idx val="3"/>
            <c:spPr>
              <a:solidFill>
                <a:schemeClr val="accent4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0AF7-4F86-BE9F-E74C9A6FA9E3}"/>
              </c:ext>
            </c:extLst>
          </c:dPt>
          <c:dLbls>
            <c:dLbl>
              <c:idx val="0"/>
              <c:layout/>
              <c:tx>
                <c:rich>
                  <a:bodyPr/>
                  <a:lstStyle/>
                  <a:p>
                    <a:fld id="{0C95FAB6-8140-4919-9656-8F3D4FD3A91E}" type="VALUE">
                      <a:rPr lang="en-US"/>
                      <a:pPr/>
                      <a:t>[ЗНАЧЕНИЕ]</a:t>
                    </a:fld>
                    <a:endParaRPr lang="ru-RU"/>
                  </a:p>
                </c:rich>
              </c:tx>
              <c:dLblPos val="inEnd"/>
              <c:showVal val="1"/>
              <c:showPercent val="1"/>
              <c:extLst xmlns:c16r2="http://schemas.microsoft.com/office/drawing/2015/06/chart"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0AF7-4F86-BE9F-E74C9A6FA9E3}"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fld id="{5BE86AFF-50DC-4AFE-A894-0914453FFFE1}" type="VALUE">
                      <a:rPr lang="en-US"/>
                      <a:pPr/>
                      <a:t>[ЗНАЧЕНИЕ]</a:t>
                    </a:fld>
                    <a:endParaRPr lang="ru-RU"/>
                  </a:p>
                </c:rich>
              </c:tx>
              <c:dLblPos val="inEnd"/>
              <c:showVal val="1"/>
              <c:showPercent val="1"/>
              <c:extLst xmlns:c16r2="http://schemas.microsoft.com/office/drawing/2015/06/chart"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0AF7-4F86-BE9F-E74C9A6FA9E3}"/>
                </c:ext>
              </c:extLst>
            </c:dLbl>
            <c:dLbl>
              <c:idx val="2"/>
              <c:layout>
                <c:manualLayout>
                  <c:x val="5.3086059715786553E-2"/>
                  <c:y val="0.10015444498009179"/>
                </c:manualLayout>
              </c:layout>
              <c:tx>
                <c:rich>
                  <a:bodyPr/>
                  <a:lstStyle/>
                  <a:p>
                    <a:fld id="{49AAD371-D678-4901-89B8-F36722C9C945}" type="VALUE">
                      <a:rPr lang="en-US"/>
                      <a:pPr/>
                      <a:t>[ЗНАЧЕНИЕ]</a:t>
                    </a:fld>
                    <a:endParaRPr lang="ru-RU"/>
                  </a:p>
                </c:rich>
              </c:tx>
              <c:dLblPos val="bestFit"/>
              <c:showVal val="1"/>
              <c:showPercent val="1"/>
              <c:extLst xmlns:c16r2="http://schemas.microsoft.com/office/drawing/2015/06/chart"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5-0AF7-4F86-BE9F-E74C9A6FA9E3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inEnd"/>
            <c:showVal val="1"/>
            <c:showPercent val="1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Лист1!$A$2:$A$5</c:f>
              <c:strCache>
                <c:ptCount val="3"/>
                <c:pt idx="0">
                  <c:v>Honda (Японія) </c:v>
                </c:pt>
                <c:pt idx="1">
                  <c:v>BMW (Німеччина) </c:v>
                </c:pt>
                <c:pt idx="2">
                  <c:v>Harley-Davidson (США) 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57</c:v>
                </c:pt>
                <c:pt idx="1">
                  <c:v>30</c:v>
                </c:pt>
                <c:pt idx="2">
                  <c:v>14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0AF7-4F86-BE9F-E74C9A6FA9E3}"/>
            </c:ext>
          </c:extLst>
        </c:ser>
        <c:dLbls>
          <c:showPercent val="1"/>
        </c:dLbls>
        <c:firstSliceAng val="0"/>
      </c:pieChart>
      <c:spPr>
        <a:noFill/>
        <a:ln>
          <a:noFill/>
        </a:ln>
        <a:effectLst/>
      </c:spPr>
    </c:plotArea>
    <c:legend>
      <c:legendPos val="t"/>
      <c:layout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zero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cap="all" spc="5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/>
              <a:t>Приблизна ціна (</a:t>
            </a:r>
            <a:r>
              <a:rPr lang="en-US"/>
              <a:t>$)</a:t>
            </a:r>
            <a:endParaRPr lang="ru-RU"/>
          </a:p>
        </c:rich>
      </c:tx>
      <c:layout/>
      <c:spPr>
        <a:noFill/>
        <a:ln>
          <a:noFill/>
        </a:ln>
        <a:effectLst/>
      </c:spPr>
    </c:title>
    <c:plotArea>
      <c:layout>
        <c:manualLayout>
          <c:layoutTarget val="inner"/>
          <c:xMode val="edge"/>
          <c:yMode val="edge"/>
          <c:x val="0.11591682207487218"/>
          <c:y val="0.13787419309072851"/>
          <c:w val="0.78461372427130804"/>
          <c:h val="0.80581950060296503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Приблизна ціна</c:v>
                </c:pt>
              </c:strCache>
            </c:strRef>
          </c:tx>
          <c:dPt>
            <c:idx val="0"/>
            <c:spPr>
              <a:solidFill>
                <a:schemeClr val="accent1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CC1D-4390-B718-C1621F9AB191}"/>
              </c:ext>
            </c:extLst>
          </c:dPt>
          <c:dPt>
            <c:idx val="1"/>
            <c:spPr>
              <a:solidFill>
                <a:schemeClr val="accent2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CC1D-4390-B718-C1621F9AB191}"/>
              </c:ext>
            </c:extLst>
          </c:dPt>
          <c:dPt>
            <c:idx val="2"/>
            <c:spPr>
              <a:solidFill>
                <a:schemeClr val="accent3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CC1D-4390-B718-C1621F9AB191}"/>
              </c:ext>
            </c:extLst>
          </c:dPt>
          <c:dPt>
            <c:idx val="3"/>
            <c:spPr>
              <a:solidFill>
                <a:schemeClr val="accent4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CC1D-4390-B718-C1621F9AB191}"/>
              </c:ext>
            </c:extLst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/>
                      <a:t>725</a:t>
                    </a:r>
                  </a:p>
                </c:rich>
              </c:tx>
              <c:dLblPos val="inEnd"/>
              <c:showPercent val="1"/>
              <c:extLst xmlns:c16r2="http://schemas.microsoft.com/office/drawing/2015/06/chart"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1-CC1D-4390-B718-C1621F9AB191}"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/>
                      <a:t>1000</a:t>
                    </a:r>
                  </a:p>
                </c:rich>
              </c:tx>
              <c:dLblPos val="inEnd"/>
              <c:showPercent val="1"/>
              <c:extLst xmlns:c16r2="http://schemas.microsoft.com/office/drawing/2015/06/chart"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3-CC1D-4390-B718-C1621F9AB191}"/>
                </c:ext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/>
                      <a:t>775</a:t>
                    </a:r>
                  </a:p>
                  <a:p>
                    <a:endParaRPr lang="en-US"/>
                  </a:p>
                </c:rich>
              </c:tx>
              <c:dLblPos val="inEnd"/>
              <c:showPercent val="1"/>
              <c:extLst xmlns:c16r2="http://schemas.microsoft.com/office/drawing/2015/06/chart"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5-CC1D-4390-B718-C1621F9AB191}"/>
                </c:ext>
              </c:extLst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/>
                      <a:t>1000</a:t>
                    </a:r>
                  </a:p>
                </c:rich>
              </c:tx>
              <c:dLblPos val="inEnd"/>
              <c:showPercent val="1"/>
              <c:extLst xmlns:c16r2="http://schemas.microsoft.com/office/drawing/2015/06/chart"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7-CC1D-4390-B718-C1621F9AB19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inEnd"/>
            <c:showPercent val="1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Лист1!$A$2:$A$5</c:f>
              <c:strCache>
                <c:ptCount val="4"/>
                <c:pt idx="0">
                  <c:v>Musstang</c:v>
                </c:pt>
                <c:pt idx="1">
                  <c:v>Lifan</c:v>
                </c:pt>
                <c:pt idx="2">
                  <c:v>Spark</c:v>
                </c:pt>
                <c:pt idx="3">
                  <c:v>Bajaj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725</c:v>
                </c:pt>
                <c:pt idx="1">
                  <c:v>1000</c:v>
                </c:pt>
                <c:pt idx="2">
                  <c:v>775</c:v>
                </c:pt>
                <c:pt idx="3">
                  <c:v>1000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CC1D-4390-B718-C1621F9AB191}"/>
            </c:ext>
          </c:extLst>
        </c:ser>
        <c:dLbls>
          <c:showPercent val="1"/>
        </c:dLbls>
        <c:firstSliceAng val="0"/>
      </c:pieChart>
      <c:spPr>
        <a:noFill/>
        <a:ln>
          <a:noFill/>
        </a:ln>
        <a:effectLst/>
      </c:spPr>
    </c:plotArea>
    <c:legend>
      <c:legendPos val="t"/>
      <c:layout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zero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8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defRPr sz="900" b="1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scene3d>
        <a:camera prst="orthographicFront"/>
        <a:lightRig rig="brightRoom" dir="t"/>
      </a:scene3d>
      <a:sp3d prstMaterial="flat">
        <a:bevelT w="50800" h="101600" prst="angle"/>
        <a:contourClr>
          <a:srgbClr val="000000"/>
        </a:contourClr>
      </a:sp3d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1" i="0" kern="1200" cap="all" spc="5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8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defRPr sz="900" b="1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scene3d>
        <a:camera prst="orthographicFront"/>
        <a:lightRig rig="brightRoom" dir="t"/>
      </a:scene3d>
      <a:sp3d prstMaterial="flat">
        <a:bevelT w="50800" h="101600" prst="angle"/>
        <a:contourClr>
          <a:srgbClr val="000000"/>
        </a:contourClr>
      </a:sp3d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1" i="0" kern="1200" cap="all" spc="5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8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defRPr sz="900" b="1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scene3d>
        <a:camera prst="orthographicFront"/>
        <a:lightRig rig="brightRoom" dir="t"/>
      </a:scene3d>
      <a:sp3d prstMaterial="flat">
        <a:bevelT w="50800" h="101600" prst="angle"/>
        <a:contourClr>
          <a:srgbClr val="000000"/>
        </a:contourClr>
      </a:sp3d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1" i="0" kern="1200" cap="all" spc="5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DF3907A7-0527-4AAB-8A18-4B3E97579753}" type="datetimeFigureOut">
              <a:rPr lang="ru-RU" smtClean="0"/>
              <a:pPr/>
              <a:t>17.03.2021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67893C39-C42D-4CAF-A5B0-7FDEF183981E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xmlns="" val="3647012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907A7-0527-4AAB-8A18-4B3E97579753}" type="datetimeFigureOut">
              <a:rPr lang="ru-RU" smtClean="0"/>
              <a:pPr/>
              <a:t>17.03.2021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893C39-C42D-4CAF-A5B0-7FDEF183981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978542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907A7-0527-4AAB-8A18-4B3E97579753}" type="datetimeFigureOut">
              <a:rPr lang="ru-RU" smtClean="0"/>
              <a:pPr/>
              <a:t>17.03.2021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893C39-C42D-4CAF-A5B0-7FDEF183981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15031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907A7-0527-4AAB-8A18-4B3E97579753}" type="datetimeFigureOut">
              <a:rPr lang="ru-RU" smtClean="0"/>
              <a:pPr/>
              <a:t>17.03.2021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893C39-C42D-4CAF-A5B0-7FDEF183981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524575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F3907A7-0527-4AAB-8A18-4B3E97579753}" type="datetimeFigureOut">
              <a:rPr lang="ru-RU" smtClean="0"/>
              <a:pPr/>
              <a:t>17.03.2021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7893C39-C42D-4CAF-A5B0-7FDEF183981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xmlns="" val="257209491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907A7-0527-4AAB-8A18-4B3E97579753}" type="datetimeFigureOut">
              <a:rPr lang="ru-RU" smtClean="0"/>
              <a:pPr/>
              <a:t>17.03.2021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893C39-C42D-4CAF-A5B0-7FDEF183981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276583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907A7-0527-4AAB-8A18-4B3E97579753}" type="datetimeFigureOut">
              <a:rPr lang="ru-RU" smtClean="0"/>
              <a:pPr/>
              <a:t>17.03.2021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893C39-C42D-4CAF-A5B0-7FDEF183981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277893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907A7-0527-4AAB-8A18-4B3E97579753}" type="datetimeFigureOut">
              <a:rPr lang="ru-RU" smtClean="0"/>
              <a:pPr/>
              <a:t>17.03.2021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893C39-C42D-4CAF-A5B0-7FDEF183981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512503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907A7-0527-4AAB-8A18-4B3E97579753}" type="datetimeFigureOut">
              <a:rPr lang="ru-RU" smtClean="0"/>
              <a:pPr/>
              <a:t>17.03.2021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893C39-C42D-4CAF-A5B0-7FDEF183981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798950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F3907A7-0527-4AAB-8A18-4B3E97579753}" type="datetimeFigureOut">
              <a:rPr lang="ru-RU" smtClean="0"/>
              <a:pPr/>
              <a:t>17.03.2021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7893C39-C42D-4CAF-A5B0-7FDEF183981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xmlns="" val="3729070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F3907A7-0527-4AAB-8A18-4B3E97579753}" type="datetimeFigureOut">
              <a:rPr lang="ru-RU" smtClean="0"/>
              <a:pPr/>
              <a:t>17.03.2021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7893C39-C42D-4CAF-A5B0-7FDEF183981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xmlns="" val="36290400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DF3907A7-0527-4AAB-8A18-4B3E97579753}" type="datetimeFigureOut">
              <a:rPr lang="ru-RU" smtClean="0"/>
              <a:pPr/>
              <a:t>17.03.2021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67893C39-C42D-4CAF-A5B0-7FDEF183981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xmlns="" val="42741588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 xmlns="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5820777-9E80-4691-8A88-CBABBC6629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uk-UA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Попит на мотоцикли за 2018/2019 роки </a:t>
            </a:r>
            <a:r>
              <a:rPr lang="uk-UA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uk-UA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uk-UA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</a:t>
            </a:r>
            <a:r>
              <a:rPr lang="uk-UA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Україні</a:t>
            </a:r>
            <a:r>
              <a:rPr lang="ru-R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7823F24E-0618-4724-960B-E8DC787BDD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1FD88DB3-EE5B-4DC6-B5EA-A0B2FE306A55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71600" y="2286000"/>
            <a:ext cx="9723120" cy="4572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10878885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B69FB48-D2F3-45C0-BB06-DB61754722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SPARK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41983F2C-4D5D-4043-A4CB-B3F60D7FD9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6280" y="1371600"/>
            <a:ext cx="11033760" cy="5486400"/>
          </a:xfrm>
        </p:spPr>
        <p:txBody>
          <a:bodyPr/>
          <a:lstStyle/>
          <a:p>
            <a:pPr lvl="0" algn="just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ru-RU" sz="2400" b="1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Spark</a:t>
            </a:r>
            <a:r>
              <a:rPr lang="ru-RU" sz="24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SP200R-25 </a:t>
            </a: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мотоцикл, </a:t>
            </a:r>
            <a:r>
              <a:rPr lang="ru-RU" sz="24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призначений</a:t>
            </a: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для </a:t>
            </a:r>
            <a:r>
              <a:rPr lang="ru-RU" sz="24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невисоких</a:t>
            </a: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людей, </a:t>
            </a:r>
            <a:r>
              <a:rPr lang="ru-RU" sz="24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простий</a:t>
            </a: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надійний</a:t>
            </a: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придатний</a:t>
            </a: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для </a:t>
            </a:r>
            <a:r>
              <a:rPr lang="ru-RU" sz="24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українського</a:t>
            </a: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бездоріжжя</a:t>
            </a: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але </a:t>
            </a:r>
            <a:r>
              <a:rPr lang="ru-RU" sz="24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слабкий</a:t>
            </a: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з точки </a:t>
            </a:r>
            <a:r>
              <a:rPr lang="ru-RU" sz="24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зору</a:t>
            </a: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якості</a:t>
            </a: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збірки</a:t>
            </a: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v"/>
            </a:pPr>
            <a:r>
              <a:rPr lang="ru-RU" sz="2400" b="1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Spark</a:t>
            </a:r>
            <a:r>
              <a:rPr lang="ru-RU" sz="24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SP125С-2C </a:t>
            </a: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</a:t>
            </a:r>
            <a:r>
              <a:rPr lang="ru-RU" sz="24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надійний</a:t>
            </a: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але до </a:t>
            </a:r>
            <a:r>
              <a:rPr lang="ru-RU" sz="24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бездоріжжя</a:t>
            </a: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не </a:t>
            </a:r>
            <a:r>
              <a:rPr lang="ru-RU" sz="24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пристосований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v"/>
            </a:pPr>
            <a:endParaRPr lang="ru-RU" dirty="0"/>
          </a:p>
        </p:txBody>
      </p:sp>
      <p:pic>
        <p:nvPicPr>
          <p:cNvPr id="3074" name="Picture 2" descr="Мотоцикл Spark SP200R-25: цена, отзывы, продажа | ARTiss">
            <a:extLst>
              <a:ext uri="{FF2B5EF4-FFF2-40B4-BE49-F238E27FC236}">
                <a16:creationId xmlns:a16="http://schemas.microsoft.com/office/drawing/2014/main" xmlns="" id="{65388CD4-7E23-40A4-A8D5-88715EC1A4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72783" y="3947160"/>
            <a:ext cx="3779778" cy="2910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Мотоцикл Spark SP125С-2C: продажа, цена в Киеве. мотоциклы, мотороллеры,  скутеры, мопеды от &quot;Интернет магазин Польза маркет&quot; - 881057650">
            <a:extLst>
              <a:ext uri="{FF2B5EF4-FFF2-40B4-BE49-F238E27FC236}">
                <a16:creationId xmlns:a16="http://schemas.microsoft.com/office/drawing/2014/main" xmlns="" id="{9F231033-F791-4895-AA5C-CC561B5BA0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052561" y="3947160"/>
            <a:ext cx="3139440" cy="2941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9351009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B1EEF32-C728-471A-AA1C-66FB5396FF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BAJAJ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C0BB5EF6-3B99-4670-9C8A-0169C15996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86840"/>
            <a:ext cx="7665720" cy="5349240"/>
          </a:xfrm>
        </p:spPr>
        <p:txBody>
          <a:bodyPr/>
          <a:lstStyle/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24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Bajaj </a:t>
            </a:r>
            <a:r>
              <a:rPr lang="en-US" sz="2400" b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Dominar</a:t>
            </a:r>
            <a:r>
              <a:rPr lang="ru-RU" sz="24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2019 </a:t>
            </a: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</a:t>
            </a:r>
            <a:r>
              <a:rPr lang="ru-RU" sz="24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Дуже</a:t>
            </a: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маневрений</a:t>
            </a: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і </a:t>
            </a:r>
            <a:r>
              <a:rPr lang="ru-RU" sz="24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стійкий</a:t>
            </a: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в </a:t>
            </a:r>
            <a:r>
              <a:rPr lang="ru-RU" sz="24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русі</a:t>
            </a: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ru-RU" sz="24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Надійний</a:t>
            </a: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і </a:t>
            </a:r>
            <a:r>
              <a:rPr lang="ru-RU" sz="24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невибагливий</a:t>
            </a: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ru-RU" sz="24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Відмінна</a:t>
            </a: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керованість</a:t>
            </a: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гальма</a:t>
            </a: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і </a:t>
            </a:r>
            <a:r>
              <a:rPr lang="ru-RU" sz="24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світло</a:t>
            </a: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uk-UA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 бездоріжжя непристосований. Для водіїв вище 170 не підходить.</a:t>
            </a:r>
            <a:endParaRPr lang="ru-RU" sz="2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US" sz="24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Bajaj Pulsar NS</a:t>
            </a:r>
            <a:r>
              <a:rPr lang="ru-RU" sz="24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200 2019 </a:t>
            </a: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</a:t>
            </a:r>
            <a:r>
              <a:rPr lang="ru-RU" sz="24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Дуже</a:t>
            </a: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зручний</a:t>
            </a: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та </a:t>
            </a:r>
            <a:r>
              <a:rPr lang="ru-RU" sz="24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простий</a:t>
            </a: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у </a:t>
            </a:r>
            <a:r>
              <a:rPr lang="ru-RU" sz="24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використанні</a:t>
            </a: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r>
              <a:rPr lang="en-US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Надійний</a:t>
            </a: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та </a:t>
            </a:r>
            <a:r>
              <a:rPr lang="ru-RU" sz="24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недорогий</a:t>
            </a: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в </a:t>
            </a:r>
            <a:r>
              <a:rPr lang="ru-RU" sz="24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обслуговуванні</a:t>
            </a: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uk-UA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 бездоріжжя непристосований.</a:t>
            </a:r>
            <a:endParaRPr lang="ru-RU" sz="2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4098" name="Picture 2" descr="Отзывы владельцев Bajaj Dominar">
            <a:extLst>
              <a:ext uri="{FF2B5EF4-FFF2-40B4-BE49-F238E27FC236}">
                <a16:creationId xmlns:a16="http://schemas.microsoft.com/office/drawing/2014/main" xmlns="" id="{9382D071-D627-4034-A782-99F998E80F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710259" y="1247774"/>
            <a:ext cx="3481741" cy="26079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Мотоцикл Bajaj Pulsar NS 200 2019 — Купити Мотоцикл Bajaj Pulsar NS 200  white недорого в Україні — Ціна: 74 450 грн">
            <a:extLst>
              <a:ext uri="{FF2B5EF4-FFF2-40B4-BE49-F238E27FC236}">
                <a16:creationId xmlns:a16="http://schemas.microsoft.com/office/drawing/2014/main" xmlns="" id="{B3AB4973-15D3-492B-B894-16CFE2988F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710259" y="3855719"/>
            <a:ext cx="3467453" cy="27273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65486382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D10F2E1-A9C7-4C3F-8979-265F041F72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ВИСНОВОК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4D7AC983-019D-4341-B88F-087DDAF23D1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uk-UA" sz="2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 даними цін та відгуків, найкращий вибір для України – </a:t>
            </a:r>
            <a:r>
              <a:rPr lang="en-US" sz="2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Musstang</a:t>
            </a:r>
            <a:r>
              <a:rPr lang="ru-RU" sz="2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китайського</a:t>
            </a:r>
            <a:r>
              <a:rPr lang="ru-RU" sz="2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виробника</a:t>
            </a:r>
            <a:r>
              <a:rPr lang="ru-RU" sz="2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uk-UA" sz="2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Зручний у використанні, пристосований до бездоріжжя, гарної комплектації, за дешевою ціною (найнижча серед 4 компаній – 725 </a:t>
            </a:r>
            <a:r>
              <a:rPr lang="uk-UA" sz="2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дол</a:t>
            </a:r>
            <a:r>
              <a:rPr lang="uk-UA" sz="2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США) та недорогий в обслуговуванні.</a:t>
            </a:r>
            <a:endParaRPr lang="ru-RU" sz="2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2088944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461951D-2BE6-4D09-A4FB-8552E98031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uk-UA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ru-R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uk-UA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Структура попиту мотоциклів </a:t>
            </a:r>
            <a:r>
              <a:rPr lang="uk-UA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uk-UA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uk-UA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 </a:t>
            </a:r>
            <a:r>
              <a:rPr lang="uk-UA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2018/2019 роки за кожен місяць</a:t>
            </a:r>
            <a:r>
              <a:rPr lang="ru-R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0B134ED5-B1D2-4000-88D3-222045B4E05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В 2019 году в Украине установлен рекорд по продажам мотоциклов">
            <a:extLst>
              <a:ext uri="{FF2B5EF4-FFF2-40B4-BE49-F238E27FC236}">
                <a16:creationId xmlns:a16="http://schemas.microsoft.com/office/drawing/2014/main" xmlns="" id="{1E154CDA-F6AD-4C00-B2EE-F210177B7FC7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71600" y="2286000"/>
            <a:ext cx="9707880" cy="4572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1681963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046518F-5B96-4D95-AF1E-A9DDC809C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1040" y="0"/>
            <a:ext cx="7338060" cy="1485900"/>
          </a:xfrm>
        </p:spPr>
        <p:txBody>
          <a:bodyPr>
            <a:normAutofit fontScale="90000"/>
          </a:bodyPr>
          <a:lstStyle/>
          <a:p>
            <a:pPr algn="ctr"/>
            <a:r>
              <a:rPr lang="uk-UA" sz="4000" b="1" dirty="0">
                <a:solidFill>
                  <a:srgbClr val="30303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Оцінка попиту на мотоцикли </a:t>
            </a:r>
            <a:r>
              <a:rPr lang="uk-UA" sz="4000" b="1" dirty="0" smtClean="0">
                <a:solidFill>
                  <a:srgbClr val="30303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uk-UA" sz="4000" b="1" dirty="0" smtClean="0">
                <a:solidFill>
                  <a:srgbClr val="30303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uk-UA" sz="4000" b="1" dirty="0" smtClean="0">
                <a:solidFill>
                  <a:srgbClr val="30303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</a:t>
            </a:r>
            <a:r>
              <a:rPr lang="uk-UA" sz="4000" b="1" dirty="0">
                <a:solidFill>
                  <a:srgbClr val="30303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Україні</a:t>
            </a:r>
            <a:r>
              <a:rPr lang="ru-RU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86AF962A-0210-4548-A779-890CA43774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1040" y="1645920"/>
            <a:ext cx="7338060" cy="5212080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uk-UA" sz="2400" dirty="0">
                <a:solidFill>
                  <a:srgbClr val="30303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 2018 році на українському ринку нових мотоциклів спостерігався справжній бум. За даними AUTO-</a:t>
            </a:r>
            <a:r>
              <a:rPr lang="uk-UA" sz="2400" dirty="0" err="1">
                <a:solidFill>
                  <a:srgbClr val="30303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Consulting</a:t>
            </a:r>
            <a:r>
              <a:rPr lang="uk-UA" sz="2400" dirty="0">
                <a:solidFill>
                  <a:srgbClr val="30303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оператори змогли наростити продажі на рекордні 76%, а ринок досяг обсягів в 22,7 тис. штук.</a:t>
            </a:r>
            <a:endParaRPr lang="ru-RU" sz="2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uk-UA" sz="2400" dirty="0">
                <a:solidFill>
                  <a:srgbClr val="30303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 2019 на український облік поставили майже 34 тисячі нових мотоциклів і мопедів, що на 50% більше, ніж роком раніше. Даний результат став рекордним для мотоциклетного ринку України.</a:t>
            </a:r>
            <a:endParaRPr lang="ru-RU" sz="2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uk-UA" sz="2400" dirty="0">
                <a:solidFill>
                  <a:srgbClr val="30303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 трійку лідерів з найвищою часткою продажів увійшли: Рівненська (9,11%), Волинська (8,85%) і Львівська (6,54%) області.</a:t>
            </a:r>
            <a:endParaRPr lang="ru-RU" sz="2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uk-UA" sz="2400" dirty="0">
                <a:solidFill>
                  <a:srgbClr val="30303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Найбільше на українському </a:t>
            </a:r>
            <a:r>
              <a:rPr lang="uk-UA" sz="2400" dirty="0" err="1">
                <a:solidFill>
                  <a:srgbClr val="30303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моторинку</a:t>
            </a:r>
            <a:r>
              <a:rPr lang="uk-UA" sz="2400" dirty="0">
                <a:solidFill>
                  <a:srgbClr val="30303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китайської продукції, яка займає 87%. Слідом ідуть Індія (7,4%), Японія (3,3%) і Німеччина (1%).</a:t>
            </a:r>
            <a:endParaRPr lang="ru-RU" sz="2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 descr="В 2019 году Украина установила рекорд по продаже мотоциклов | Нова Влада">
            <a:extLst>
              <a:ext uri="{FF2B5EF4-FFF2-40B4-BE49-F238E27FC236}">
                <a16:creationId xmlns:a16="http://schemas.microsoft.com/office/drawing/2014/main" xmlns="" id="{439A25CF-26CD-4102-A96B-CE5B8CD9B456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039100" y="0"/>
            <a:ext cx="41529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28283903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701F7E6-719E-4D60-92DF-9AC6F3DE2D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uk-UA" sz="3600" b="1" dirty="0">
                <a:solidFill>
                  <a:srgbClr val="30303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Найпопулярніші в Україні мотоцикли </a:t>
            </a:r>
            <a:r>
              <a:rPr lang="uk-UA" sz="3600" b="1" dirty="0" smtClean="0">
                <a:solidFill>
                  <a:srgbClr val="30303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uk-UA" sz="3600" b="1" dirty="0" smtClean="0">
                <a:solidFill>
                  <a:srgbClr val="30303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uk-UA" sz="3600" b="1" dirty="0" smtClean="0">
                <a:solidFill>
                  <a:srgbClr val="30303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uk-UA" sz="3600" b="1" dirty="0">
                <a:solidFill>
                  <a:srgbClr val="30303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1-му кварталі 2019 роки)</a:t>
            </a:r>
            <a:endParaRPr lang="ru-RU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668D2C2D-6FB8-4E2D-9DDA-3F2936C221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28160" y="1813560"/>
            <a:ext cx="3992880" cy="4937760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.</a:t>
            </a:r>
            <a:endParaRPr lang="ru-RU" dirty="0"/>
          </a:p>
        </p:txBody>
      </p:sp>
      <p:graphicFrame>
        <p:nvGraphicFramePr>
          <p:cNvPr id="4" name="Диаграмма 3">
            <a:extLst>
              <a:ext uri="{FF2B5EF4-FFF2-40B4-BE49-F238E27FC236}">
                <a16:creationId xmlns:a16="http://schemas.microsoft.com/office/drawing/2014/main" xmlns="" id="{6A9F37D3-650F-48BB-A832-D67111433FA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xmlns="" val="4082628733"/>
              </p:ext>
            </p:extLst>
          </p:nvPr>
        </p:nvGraphicFramePr>
        <p:xfrm>
          <a:off x="569595" y="1676400"/>
          <a:ext cx="11052810" cy="52197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31916470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3995807D-733B-4382-BAE9-2179129BD9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6280" y="350520"/>
            <a:ext cx="7101840" cy="461772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uk-UA" sz="2400" dirty="0">
                <a:solidFill>
                  <a:srgbClr val="30303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Якщо говорити про імениті бренди, то в порівнянні з продажами китайських та індійських мотоциклів їх показники невеликі.</a:t>
            </a:r>
          </a:p>
          <a:p>
            <a:pPr marL="0" indent="0">
              <a:buNone/>
            </a:pPr>
            <a:endParaRPr lang="uk-UA" sz="2400" dirty="0">
              <a:solidFill>
                <a:srgbClr val="30303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uk-UA" sz="2400" dirty="0">
              <a:solidFill>
                <a:srgbClr val="30303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b="1" i="1" dirty="0">
              <a:solidFill>
                <a:srgbClr val="30303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b="1" i="1" dirty="0">
              <a:solidFill>
                <a:srgbClr val="30303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b="1" i="1" dirty="0">
              <a:solidFill>
                <a:srgbClr val="30303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b="1" i="1" dirty="0">
              <a:solidFill>
                <a:srgbClr val="30303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2400" b="1" i="1" dirty="0">
                <a:solidFill>
                  <a:srgbClr val="30303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HONDA       HARLEY-DAVIDSON             BMW</a:t>
            </a:r>
            <a:endParaRPr lang="en-US" sz="2400" b="1" i="1" dirty="0">
              <a:solidFill>
                <a:srgbClr val="30303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Диаграмма 4">
            <a:extLst>
              <a:ext uri="{FF2B5EF4-FFF2-40B4-BE49-F238E27FC236}">
                <a16:creationId xmlns:a16="http://schemas.microsoft.com/office/drawing/2014/main" xmlns="" id="{69571BB7-2B65-431A-A5CB-7862E1BF7D5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xmlns="" val="2339126270"/>
              </p:ext>
            </p:extLst>
          </p:nvPr>
        </p:nvGraphicFramePr>
        <p:xfrm>
          <a:off x="8103870" y="350520"/>
          <a:ext cx="4088130" cy="46177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5122" name="Picture 2" descr="Honda Global | October 19 , 2005 &quot;Honda Introduces &quot;DN-01&quot; Concept  Motorcycle at Tokyo Motor Show, A Large-size Sports Bike with an Automatic  Transmission&quot;">
            <a:extLst>
              <a:ext uri="{FF2B5EF4-FFF2-40B4-BE49-F238E27FC236}">
                <a16:creationId xmlns:a16="http://schemas.microsoft.com/office/drawing/2014/main" xmlns="" id="{0362B39A-1397-4A77-A9C7-B057BDFBFE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30480" y="1735454"/>
            <a:ext cx="2466975" cy="26079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BMW Bike Price in India | BMW Two Wheeler - autoX">
            <a:extLst>
              <a:ext uri="{FF2B5EF4-FFF2-40B4-BE49-F238E27FC236}">
                <a16:creationId xmlns:a16="http://schemas.microsoft.com/office/drawing/2014/main" xmlns="" id="{2BDF24B6-517D-4B1B-A44C-5B03304E01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27320" y="1735454"/>
            <a:ext cx="2809876" cy="19983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Harley-Davidson STREET BOB FXBB Custom">
            <a:extLst>
              <a:ext uri="{FF2B5EF4-FFF2-40B4-BE49-F238E27FC236}">
                <a16:creationId xmlns:a16="http://schemas.microsoft.com/office/drawing/2014/main" xmlns="" id="{F29FD585-3E18-4431-B702-79A9BC330F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32684" y="1735454"/>
            <a:ext cx="2809876" cy="2586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Объект 2">
            <a:extLst>
              <a:ext uri="{FF2B5EF4-FFF2-40B4-BE49-F238E27FC236}">
                <a16:creationId xmlns:a16="http://schemas.microsoft.com/office/drawing/2014/main" xmlns="" id="{3CB069B3-D72F-45CD-B122-BE1D09E0178D}"/>
              </a:ext>
            </a:extLst>
          </p:cNvPr>
          <p:cNvSpPr txBox="1">
            <a:spLocks/>
          </p:cNvSpPr>
          <p:nvPr/>
        </p:nvSpPr>
        <p:spPr>
          <a:xfrm>
            <a:off x="2042160" y="5118734"/>
            <a:ext cx="10469880" cy="1739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84048" indent="-384048" algn="l" defTabSz="914400" rtl="0" eaLnBrk="1" latinLnBrk="0" hangingPunct="1">
              <a:lnSpc>
                <a:spcPct val="94000"/>
              </a:lnSpc>
              <a:spcBef>
                <a:spcPts val="10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20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9144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20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3716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8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8288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8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2860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7432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6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32004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6576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4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41148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Franklin Gothic Book" panose="020B0503020102020204" pitchFamily="34" charset="0"/>
              <a:buNone/>
            </a:pPr>
            <a:r>
              <a:rPr lang="en-US"/>
              <a:t>.</a:t>
            </a:r>
            <a:endParaRPr lang="ru-RU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E33084B6-569F-4030-B07E-7503698856DA}"/>
              </a:ext>
            </a:extLst>
          </p:cNvPr>
          <p:cNvSpPr txBox="1"/>
          <p:nvPr/>
        </p:nvSpPr>
        <p:spPr>
          <a:xfrm>
            <a:off x="1889760" y="5384212"/>
            <a:ext cx="8488680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Таким чином, </a:t>
            </a:r>
            <a:r>
              <a:rPr lang="ru-RU" sz="28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найпопулярнішими</a:t>
            </a: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виробниками</a:t>
            </a: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є Китай (</a:t>
            </a:r>
            <a:r>
              <a:rPr lang="en-US" sz="28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Musstang</a:t>
            </a:r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8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Lifan</a:t>
            </a:r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 Spark) </a:t>
            </a: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та </a:t>
            </a:r>
            <a:r>
              <a:rPr lang="ru-RU" sz="28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Індія</a:t>
            </a: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Bajaj).</a:t>
            </a:r>
          </a:p>
        </p:txBody>
      </p:sp>
    </p:spTree>
    <p:extLst>
      <p:ext uri="{BB962C8B-B14F-4D97-AF65-F5344CB8AC3E}">
        <p14:creationId xmlns:p14="http://schemas.microsoft.com/office/powerpoint/2010/main" xmlns="" val="3388969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>
            <a:extLst>
              <a:ext uri="{FF2B5EF4-FFF2-40B4-BE49-F238E27FC236}">
                <a16:creationId xmlns:a16="http://schemas.microsoft.com/office/drawing/2014/main" xmlns="" id="{F565CCE7-925F-4C9E-A315-9985BEADE3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uk-UA" sz="3600" b="1" dirty="0">
                <a:solidFill>
                  <a:srgbClr val="30303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</a:rPr>
              <a:t>Динаміка цін на мотоцикли китайського та індійського виробництва</a:t>
            </a:r>
            <a:endParaRPr lang="ru-RU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5" name="Диаграмма 4">
            <a:extLst>
              <a:ext uri="{FF2B5EF4-FFF2-40B4-BE49-F238E27FC236}">
                <a16:creationId xmlns:a16="http://schemas.microsoft.com/office/drawing/2014/main" xmlns="" id="{16586CD2-1871-4A82-85F9-49CFB27B01E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xmlns="" val="2202615034"/>
              </p:ext>
            </p:extLst>
          </p:nvPr>
        </p:nvGraphicFramePr>
        <p:xfrm>
          <a:off x="2255520" y="1920240"/>
          <a:ext cx="8001000" cy="49377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13895331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xmlns="" id="{8038907C-2235-48CD-9A43-23CF471B99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47800" y="2686050"/>
            <a:ext cx="9601200" cy="1485900"/>
          </a:xfrm>
        </p:spPr>
        <p:txBody>
          <a:bodyPr>
            <a:normAutofit fontScale="90000"/>
          </a:bodyPr>
          <a:lstStyle/>
          <a:p>
            <a:pPr algn="ctr"/>
            <a:r>
              <a:rPr lang="uk-UA" b="1" dirty="0">
                <a:solidFill>
                  <a:srgbClr val="30303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Відгуки українців на дані компанії з виробництва мотоциклів</a:t>
            </a:r>
            <a:r>
              <a:rPr lang="ru-R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3968715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C04F6EE-91D1-48D8-AA52-2A20BF1E37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MUSSTANG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88F3C83C-4DC8-4806-87EF-7A037AE878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1040" y="1386840"/>
            <a:ext cx="7162800" cy="5471160"/>
          </a:xfrm>
        </p:spPr>
        <p:txBody>
          <a:bodyPr>
            <a:normAutofit lnSpcReduction="10000"/>
          </a:bodyPr>
          <a:lstStyle/>
          <a:p>
            <a:pPr lvl="0" algn="just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en-US" sz="2400" b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Musstang</a:t>
            </a:r>
            <a:r>
              <a:rPr lang="en-US" sz="24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ru-RU" sz="24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МТ</a:t>
            </a:r>
            <a:r>
              <a:rPr lang="en-US" sz="24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ALFA FIT 125-8 </a:t>
            </a:r>
            <a:r>
              <a:rPr lang="en-US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</a:t>
            </a:r>
            <a:r>
              <a:rPr lang="en-US" sz="24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добре</a:t>
            </a:r>
            <a:r>
              <a:rPr lang="en-US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справляється</a:t>
            </a:r>
            <a:r>
              <a:rPr lang="en-US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з </a:t>
            </a:r>
            <a:r>
              <a:rPr lang="en-US" sz="24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українським</a:t>
            </a:r>
            <a:r>
              <a:rPr lang="en-US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бездоріжжям</a:t>
            </a:r>
            <a:r>
              <a:rPr lang="en-US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sz="24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витрата</a:t>
            </a:r>
            <a:r>
              <a:rPr lang="en-US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2,5-3 л / 100 </a:t>
            </a:r>
            <a:r>
              <a:rPr lang="en-US" sz="24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км</a:t>
            </a:r>
            <a:r>
              <a:rPr lang="en-US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</a:t>
            </a:r>
            <a:r>
              <a:rPr lang="en-US" sz="24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отоцикл</a:t>
            </a:r>
            <a:r>
              <a:rPr lang="en-US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тихохідний</a:t>
            </a: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 </a:t>
            </a:r>
            <a:r>
              <a:rPr lang="ru-RU" sz="24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надійний</a:t>
            </a: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не </a:t>
            </a:r>
            <a:r>
              <a:rPr lang="ru-RU" sz="24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примхливий</a:t>
            </a: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і </a:t>
            </a:r>
            <a:r>
              <a:rPr lang="ru-RU" sz="24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дешевий</a:t>
            </a: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в </a:t>
            </a:r>
            <a:r>
              <a:rPr lang="ru-RU" sz="24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обслуговуванні</a:t>
            </a: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r>
              <a:rPr lang="uk-UA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endParaRPr lang="ru-RU" sz="2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v"/>
            </a:pPr>
            <a:r>
              <a:rPr lang="ru-RU" sz="2400" b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Musstang</a:t>
            </a:r>
            <a:r>
              <a:rPr lang="ru-RU" sz="24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Region</a:t>
            </a:r>
            <a:r>
              <a:rPr lang="ru-RU" sz="24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МТ150-8</a:t>
            </a: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- </a:t>
            </a:r>
            <a:r>
              <a:rPr lang="ru-RU" sz="24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зручний</a:t>
            </a: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в </a:t>
            </a:r>
            <a:r>
              <a:rPr lang="ru-RU" sz="24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посадці</a:t>
            </a: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і </a:t>
            </a:r>
            <a:r>
              <a:rPr lang="ru-RU" sz="24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управлінні</a:t>
            </a: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мотоцикл, але через </a:t>
            </a:r>
            <a:r>
              <a:rPr lang="ru-RU" sz="24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малопотужний</a:t>
            </a: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двигун</a:t>
            </a: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не особливо при</a:t>
            </a:r>
            <a:r>
              <a:rPr lang="uk-UA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є</a:t>
            </a:r>
            <a:r>
              <a:rPr lang="ru-RU" sz="24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мистий</a:t>
            </a: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uk-UA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 бездоріжжя пристосований. </a:t>
            </a:r>
            <a:r>
              <a:rPr lang="ru-RU" sz="24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Якість</a:t>
            </a: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збірки</a:t>
            </a: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пристойн</a:t>
            </a:r>
            <a:r>
              <a:rPr lang="uk-UA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</a:t>
            </a: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за </a:t>
            </a:r>
            <a:r>
              <a:rPr lang="ru-RU" sz="24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винятком</a:t>
            </a: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електропроводки</a:t>
            </a: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ru-RU" sz="24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Посилені</a:t>
            </a: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колісні</a:t>
            </a: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диски, </a:t>
            </a:r>
            <a:r>
              <a:rPr lang="ru-RU" sz="24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задній</a:t>
            </a: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2-ух </a:t>
            </a:r>
            <a:r>
              <a:rPr lang="ru-RU" sz="24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пружинний</a:t>
            </a: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амортизатор, панель </a:t>
            </a:r>
            <a:r>
              <a:rPr lang="ru-RU" sz="24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приладів</a:t>
            </a: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з </a:t>
            </a:r>
            <a:r>
              <a:rPr lang="ru-RU" sz="24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електронним</a:t>
            </a: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індикатором</a:t>
            </a: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збільшена</a:t>
            </a: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багажна</a:t>
            </a: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платформа, </a:t>
            </a:r>
            <a:r>
              <a:rPr lang="ru-RU" sz="24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оригінальна</a:t>
            </a: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оптика</a:t>
            </a:r>
            <a:r>
              <a:rPr lang="uk-UA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endParaRPr lang="ru-RU" sz="2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1026" name="Picture 2" descr="Мотоцикл Musstang Alfa MT125-8 Fit 2020 купить в компании «МотоТрактор»  доставка по Украине">
            <a:extLst>
              <a:ext uri="{FF2B5EF4-FFF2-40B4-BE49-F238E27FC236}">
                <a16:creationId xmlns:a16="http://schemas.microsoft.com/office/drawing/2014/main" xmlns="" id="{8E3C25FC-7CBF-4FE8-A1F2-BB573632C3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63840" y="1249680"/>
            <a:ext cx="4328160" cy="2476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Дорожный мотоцикл Musstang Region MT150 купить в Украине. Цена - 935.00$.  Отзывы. Гарантия. Доставка">
            <a:extLst>
              <a:ext uri="{FF2B5EF4-FFF2-40B4-BE49-F238E27FC236}">
                <a16:creationId xmlns:a16="http://schemas.microsoft.com/office/drawing/2014/main" xmlns="" id="{4A240391-5A35-4FC6-967C-6E0C7841FA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63840" y="3726642"/>
            <a:ext cx="4328160" cy="31313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4965722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DCC3D34-E171-4130-8E03-9FBB1A5348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LIFAN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B5E7499A-79FA-4B4F-9A4C-5245E3766F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6280" y="1371600"/>
            <a:ext cx="6842760" cy="544068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n-US" sz="2400" b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Lifan</a:t>
            </a:r>
            <a:r>
              <a:rPr lang="en-US" sz="24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LF150-2E </a:t>
            </a:r>
            <a:r>
              <a:rPr lang="en-US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</a:t>
            </a:r>
            <a:r>
              <a:rPr lang="en-US" sz="24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завдяки</a:t>
            </a:r>
            <a:r>
              <a:rPr lang="en-US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мінімалістичному</a:t>
            </a:r>
            <a:r>
              <a:rPr lang="en-US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дизайну</a:t>
            </a:r>
            <a:r>
              <a:rPr lang="en-US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і </a:t>
            </a:r>
            <a:r>
              <a:rPr lang="en-US" sz="24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темному</a:t>
            </a:r>
            <a:r>
              <a:rPr lang="en-US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забарвленню</a:t>
            </a:r>
            <a:r>
              <a:rPr lang="en-US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sz="24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цей</a:t>
            </a:r>
            <a:r>
              <a:rPr lang="en-US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мотоцикл</a:t>
            </a:r>
            <a:r>
              <a:rPr lang="en-US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- </a:t>
            </a:r>
            <a:r>
              <a:rPr lang="en-US" sz="24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відмінний</a:t>
            </a:r>
            <a:r>
              <a:rPr lang="en-US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вибір</a:t>
            </a:r>
            <a:r>
              <a:rPr lang="en-US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для</a:t>
            </a:r>
            <a:r>
              <a:rPr lang="en-US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жителів</a:t>
            </a:r>
            <a:r>
              <a:rPr lang="en-US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сільської</a:t>
            </a:r>
            <a:r>
              <a:rPr lang="en-US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місцевості</a:t>
            </a:r>
            <a:r>
              <a:rPr lang="en-US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uk-UA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 бездоріжжя пристосований. </a:t>
            </a:r>
            <a:r>
              <a:rPr lang="ru-RU" sz="24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Недоліки</a:t>
            </a: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 не для </a:t>
            </a:r>
            <a:r>
              <a:rPr lang="ru-RU" sz="24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високих</a:t>
            </a: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водіїв</a:t>
            </a: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двох</a:t>
            </a: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їздців</a:t>
            </a: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тягне</a:t>
            </a: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з </a:t>
            </a:r>
            <a:r>
              <a:rPr lang="ru-RU" sz="24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працею</a:t>
            </a: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uk-UA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</a:t>
            </a: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швидкий</a:t>
            </a: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і </a:t>
            </a:r>
            <a:r>
              <a:rPr lang="ru-RU" sz="24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поїздки</a:t>
            </a: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на </a:t>
            </a:r>
            <a:r>
              <a:rPr lang="ru-RU" sz="24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великі</a:t>
            </a: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відстані</a:t>
            </a: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витримує</a:t>
            </a: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насилу.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2" name="Picture 4" descr="Мотоцикл Lifan LF150-2E - для вашего активного досуга от NikMoto">
            <a:extLst>
              <a:ext uri="{FF2B5EF4-FFF2-40B4-BE49-F238E27FC236}">
                <a16:creationId xmlns:a16="http://schemas.microsoft.com/office/drawing/2014/main" xmlns="" id="{FA9E3957-BA95-4D4A-93ED-DEA44AD0E34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14360" y="1309038"/>
            <a:ext cx="3915727" cy="2605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МОТОЦИКЛ LIFAN LF150-2E продажа, цена в Мелитополе. мотоциклы от  &quot;Интернет-магазин «Усадьба»: мототехника&quot;">
            <a:extLst>
              <a:ext uri="{FF2B5EF4-FFF2-40B4-BE49-F238E27FC236}">
                <a16:creationId xmlns:a16="http://schemas.microsoft.com/office/drawing/2014/main" xmlns="" id="{9455A230-DC03-4001-8BB0-31180FD025F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14361" y="3920447"/>
            <a:ext cx="3977640" cy="29375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738085999"/>
      </p:ext>
    </p:extLst>
  </p:cSld>
  <p:clrMapOvr>
    <a:masterClrMapping/>
  </p:clrMapOvr>
</p:sld>
</file>

<file path=ppt/theme/theme1.xml><?xml version="1.0" encoding="utf-8"?>
<a:theme xmlns:a="http://schemas.openxmlformats.org/drawingml/2006/main" name="Уголки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Уголки">
      <a:majorFont>
        <a:latin typeface="Franklin Gothic Book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Уголки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Crop" id="{EC9488ED-E761-4D60-9AC4-764D1FE2C171}" vid="{CE19780C-D67D-4C13-9DE9-A52BC3BA51B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Уголки</Template>
  <TotalTime>42</TotalTime>
  <Words>321</Words>
  <Application>Microsoft Office PowerPoint</Application>
  <PresentationFormat>Произвольный</PresentationFormat>
  <Paragraphs>54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Уголки</vt:lpstr>
      <vt:lpstr>Попит на мотоцикли за 2018/2019 роки  в Україні </vt:lpstr>
      <vt:lpstr>  Структура попиту мотоциклів  за 2018/2019 роки за кожен місяць </vt:lpstr>
      <vt:lpstr>Оцінка попиту на мотоцикли  в Україні </vt:lpstr>
      <vt:lpstr>Найпопулярніші в Україні мотоцикли  (в 1-му кварталі 2019 роки)</vt:lpstr>
      <vt:lpstr>Слайд 5</vt:lpstr>
      <vt:lpstr>Динаміка цін на мотоцикли китайського та індійського виробництва</vt:lpstr>
      <vt:lpstr>Відгуки українців на дані компанії з виробництва мотоциклів </vt:lpstr>
      <vt:lpstr>MUSSTANG</vt:lpstr>
      <vt:lpstr>LIFAN</vt:lpstr>
      <vt:lpstr>SPARK</vt:lpstr>
      <vt:lpstr>BAJAJ</vt:lpstr>
      <vt:lpstr>ВИСНОВОК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Мотоцикли. Імпорт</dc:title>
  <dc:creator>Пользователь</dc:creator>
  <cp:lastModifiedBy>Хозяин</cp:lastModifiedBy>
  <cp:revision>6</cp:revision>
  <dcterms:created xsi:type="dcterms:W3CDTF">2021-03-15T19:29:07Z</dcterms:created>
  <dcterms:modified xsi:type="dcterms:W3CDTF">2021-03-17T12:38:18Z</dcterms:modified>
</cp:coreProperties>
</file>