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99" d="100"/>
          <a:sy n="99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27514A-7E4D-4808-84F0-D65A1C4552A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27856C4-2024-4CFA-B856-E394255D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352928" cy="3528392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ГЕНЕТИКА КУЛЬТУРНИХ РОСЛИН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7032"/>
            <a:ext cx="5616624" cy="238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16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6512511" cy="1143000"/>
          </a:xfrm>
        </p:spPr>
        <p:txBody>
          <a:bodyPr/>
          <a:lstStyle/>
          <a:p>
            <a:pPr algn="ctr"/>
            <a:r>
              <a:rPr lang="uk-UA" sz="4400" dirty="0" smtClean="0"/>
              <a:t>Каріотипи на прикладі культурних рослин</a:t>
            </a:r>
            <a:endParaRPr lang="ru-R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411760" y="2708920"/>
            <a:ext cx="5824736" cy="3474720"/>
          </a:xfrm>
        </p:spPr>
        <p:txBody>
          <a:bodyPr/>
          <a:lstStyle/>
          <a:p>
            <a:r>
              <a:rPr lang="uk-UA" dirty="0" smtClean="0"/>
              <a:t>Гречка;</a:t>
            </a:r>
          </a:p>
          <a:p>
            <a:r>
              <a:rPr lang="uk-UA" dirty="0" smtClean="0"/>
              <a:t>Просо;</a:t>
            </a:r>
          </a:p>
          <a:p>
            <a:r>
              <a:rPr lang="uk-UA" dirty="0" smtClean="0"/>
              <a:t>Пшениця;</a:t>
            </a:r>
          </a:p>
          <a:p>
            <a:r>
              <a:rPr lang="uk-UA" dirty="0" smtClean="0"/>
              <a:t>Кукурудза;</a:t>
            </a:r>
          </a:p>
          <a:p>
            <a:r>
              <a:rPr lang="uk-UA" dirty="0" smtClean="0"/>
              <a:t>Горох;</a:t>
            </a:r>
          </a:p>
          <a:p>
            <a:r>
              <a:rPr lang="uk-UA" dirty="0" smtClean="0"/>
              <a:t>Ріпак.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044491" cy="603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" name="Picture 1" descr="I:\vliyanie-genov-big-6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8009" y="3000372"/>
            <a:ext cx="4825991" cy="27146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209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1143000"/>
          </a:xfrm>
        </p:spPr>
        <p:txBody>
          <a:bodyPr/>
          <a:lstStyle/>
          <a:p>
            <a:pPr algn="ctr"/>
            <a:r>
              <a:rPr lang="uk-UA" dirty="0" smtClean="0"/>
              <a:t>Каріотип гречки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5256584" cy="48965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Гречка відноситься до родини гречані — </a:t>
            </a:r>
            <a:r>
              <a:rPr lang="en-US" dirty="0" err="1"/>
              <a:t>Polygonaceae</a:t>
            </a:r>
            <a:r>
              <a:rPr lang="en-US" dirty="0"/>
              <a:t>, </a:t>
            </a:r>
            <a:r>
              <a:rPr lang="ru-RU" dirty="0"/>
              <a:t>роду </a:t>
            </a:r>
            <a:r>
              <a:rPr lang="en-US" dirty="0" err="1"/>
              <a:t>Fagopyrum</a:t>
            </a:r>
            <a:r>
              <a:rPr lang="en-US" dirty="0"/>
              <a:t>, </a:t>
            </a:r>
            <a:r>
              <a:rPr lang="ru-RU" dirty="0"/>
              <a:t>який представлений 16 видами, в т.ч. 13 однорічними і 3 багаторічними. Серед них тільки один вид </a:t>
            </a:r>
            <a:r>
              <a:rPr lang="en-US" dirty="0"/>
              <a:t>F. </a:t>
            </a:r>
            <a:r>
              <a:rPr lang="en-US" dirty="0" err="1"/>
              <a:t>esculentum</a:t>
            </a:r>
            <a:r>
              <a:rPr lang="en-US" dirty="0"/>
              <a:t> (2n=16) </a:t>
            </a:r>
            <a:r>
              <a:rPr lang="ru-RU" dirty="0"/>
              <a:t>є культурним. Йому властива гетероморфна система самонесумісності. У гречки штучно одержані тетраплоїдні форми і сорти (4</a:t>
            </a:r>
            <a:r>
              <a:rPr lang="en-US" dirty="0"/>
              <a:t>n=32). </a:t>
            </a:r>
            <a:r>
              <a:rPr lang="ru-RU" dirty="0"/>
              <a:t>У роді </a:t>
            </a:r>
            <a:r>
              <a:rPr lang="en-US" dirty="0" err="1"/>
              <a:t>Fagopyrum</a:t>
            </a:r>
            <a:r>
              <a:rPr lang="en-US" dirty="0"/>
              <a:t> 11 </a:t>
            </a:r>
            <a:r>
              <a:rPr lang="ru-RU" dirty="0"/>
              <a:t>видів гетеростільних несумісних і 5 — гомостільних самосумісних, у т.ч. гречка татарська, широко поширена як смітна рослина. </a:t>
            </a:r>
          </a:p>
        </p:txBody>
      </p:sp>
      <p:pic>
        <p:nvPicPr>
          <p:cNvPr id="7170" name="Picture 2" descr="https://upload.wikimedia.org/wikipedia/commons/thumb/1/10/Illustration_Fagopyrum_esculentum0.jpg/250px-Illustration_Fagopyrum_esculentum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500174"/>
            <a:ext cx="2881316" cy="47484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30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064896" cy="1143000"/>
          </a:xfrm>
        </p:spPr>
        <p:txBody>
          <a:bodyPr/>
          <a:lstStyle/>
          <a:p>
            <a:pPr algn="ctr"/>
            <a:r>
              <a:rPr lang="uk-UA" dirty="0" smtClean="0"/>
              <a:t>Каріотип проса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47864" y="1484784"/>
            <a:ext cx="5536704" cy="511256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Просо звичайне, посівне, волотисте (</a:t>
            </a:r>
            <a:r>
              <a:rPr lang="en-US" dirty="0"/>
              <a:t>P. </a:t>
            </a:r>
            <a:r>
              <a:rPr lang="en-US" dirty="0" err="1"/>
              <a:t>miliaceum</a:t>
            </a:r>
            <a:r>
              <a:rPr lang="en-US" dirty="0"/>
              <a:t> L.) </a:t>
            </a:r>
            <a:r>
              <a:rPr lang="ru-RU" dirty="0"/>
              <a:t>належить до порядку злаків (</a:t>
            </a:r>
            <a:r>
              <a:rPr lang="en-US" dirty="0" err="1"/>
              <a:t>Poales</a:t>
            </a:r>
            <a:r>
              <a:rPr lang="en-US" dirty="0"/>
              <a:t>), </a:t>
            </a:r>
            <a:r>
              <a:rPr lang="ru-RU" dirty="0"/>
              <a:t>родини злакових (</a:t>
            </a:r>
            <a:r>
              <a:rPr lang="en-US" dirty="0" err="1"/>
              <a:t>Poaceae</a:t>
            </a:r>
            <a:r>
              <a:rPr lang="en-US" dirty="0"/>
              <a:t>, syn. </a:t>
            </a:r>
            <a:r>
              <a:rPr lang="en-US" dirty="0" err="1"/>
              <a:t>Gramineae</a:t>
            </a:r>
            <a:r>
              <a:rPr lang="en-US" dirty="0"/>
              <a:t>), </a:t>
            </a:r>
            <a:r>
              <a:rPr lang="ru-RU" dirty="0"/>
              <a:t>найбільш спеціалізованої підродини просових (</a:t>
            </a:r>
            <a:r>
              <a:rPr lang="en-US" dirty="0" err="1"/>
              <a:t>Panicoideae</a:t>
            </a:r>
            <a:r>
              <a:rPr lang="en-US" dirty="0"/>
              <a:t>). </a:t>
            </a:r>
          </a:p>
          <a:p>
            <a:r>
              <a:rPr lang="ru-RU" dirty="0"/>
              <a:t>Загальна кількість хромосом у проса посівного 2</a:t>
            </a:r>
            <a:r>
              <a:rPr lang="en-US" dirty="0"/>
              <a:t>n=4</a:t>
            </a:r>
            <a:r>
              <a:rPr lang="ru-RU" dirty="0"/>
              <a:t>х=36 встановлена в 1928 р. Н. П. Авдуловим. До 1942 р. число хромосом було визначено у більшості видів роду </a:t>
            </a:r>
            <a:r>
              <a:rPr lang="en-US" dirty="0" err="1"/>
              <a:t>Panicum</a:t>
            </a:r>
            <a:r>
              <a:rPr lang="en-US" dirty="0"/>
              <a:t>. </a:t>
            </a:r>
            <a:r>
              <a:rPr lang="ru-RU" dirty="0"/>
              <a:t>Відомо, що в роді </a:t>
            </a:r>
            <a:r>
              <a:rPr lang="en-US" dirty="0" err="1"/>
              <a:t>Panicum</a:t>
            </a:r>
            <a:r>
              <a:rPr lang="en-US" dirty="0"/>
              <a:t> </a:t>
            </a:r>
            <a:r>
              <a:rPr lang="ru-RU" dirty="0"/>
              <a:t>є групи 18-хромосомних (</a:t>
            </a:r>
            <a:r>
              <a:rPr lang="en-US" dirty="0"/>
              <a:t>P. </a:t>
            </a:r>
            <a:r>
              <a:rPr lang="en-US" dirty="0" err="1"/>
              <a:t>antidotale</a:t>
            </a:r>
            <a:r>
              <a:rPr lang="en-US" dirty="0"/>
              <a:t>, P. </a:t>
            </a:r>
            <a:r>
              <a:rPr lang="en-US" dirty="0" err="1"/>
              <a:t>capilare</a:t>
            </a:r>
            <a:r>
              <a:rPr lang="en-US" dirty="0"/>
              <a:t>, P. </a:t>
            </a:r>
            <a:r>
              <a:rPr lang="en-US" dirty="0" err="1"/>
              <a:t>commutatum</a:t>
            </a:r>
            <a:r>
              <a:rPr lang="en-US" dirty="0"/>
              <a:t> </a:t>
            </a:r>
            <a:r>
              <a:rPr lang="ru-RU" dirty="0"/>
              <a:t>та ін.), 36-хромосомних (</a:t>
            </a:r>
            <a:r>
              <a:rPr lang="en-US" dirty="0"/>
              <a:t>P. </a:t>
            </a:r>
            <a:r>
              <a:rPr lang="en-US" dirty="0" err="1"/>
              <a:t>miliaceum</a:t>
            </a:r>
            <a:r>
              <a:rPr lang="en-US" dirty="0"/>
              <a:t>, P. </a:t>
            </a:r>
            <a:r>
              <a:rPr lang="en-US" dirty="0" err="1"/>
              <a:t>miliare</a:t>
            </a:r>
            <a:r>
              <a:rPr lang="en-US" dirty="0"/>
              <a:t>, P. </a:t>
            </a:r>
            <a:r>
              <a:rPr lang="en-US" dirty="0" err="1"/>
              <a:t>fasticulatum</a:t>
            </a:r>
            <a:r>
              <a:rPr lang="en-US" dirty="0"/>
              <a:t> </a:t>
            </a:r>
            <a:r>
              <a:rPr lang="ru-RU" dirty="0"/>
              <a:t>та ін.), </a:t>
            </a:r>
          </a:p>
          <a:p>
            <a:r>
              <a:rPr lang="ru-RU" dirty="0"/>
              <a:t>54-хромосомних (</a:t>
            </a:r>
            <a:r>
              <a:rPr lang="en-US" dirty="0"/>
              <a:t>P. </a:t>
            </a:r>
            <a:r>
              <a:rPr lang="en-US" dirty="0" err="1"/>
              <a:t>texanum</a:t>
            </a:r>
            <a:r>
              <a:rPr lang="en-US" dirty="0"/>
              <a:t>, P. </a:t>
            </a:r>
            <a:r>
              <a:rPr lang="en-US" dirty="0" err="1"/>
              <a:t>dichotomiflorum</a:t>
            </a:r>
            <a:r>
              <a:rPr lang="en-US" dirty="0"/>
              <a:t> </a:t>
            </a:r>
            <a:r>
              <a:rPr lang="ru-RU" dirty="0"/>
              <a:t>та ін.), а також 72-хромосомних видів (</a:t>
            </a:r>
            <a:r>
              <a:rPr lang="en-US" dirty="0"/>
              <a:t>P. </a:t>
            </a:r>
            <a:r>
              <a:rPr lang="en-US" dirty="0" err="1"/>
              <a:t>virgatum</a:t>
            </a:r>
            <a:r>
              <a:rPr lang="en-US" dirty="0"/>
              <a:t>, P. </a:t>
            </a:r>
            <a:r>
              <a:rPr lang="en-US" dirty="0" err="1"/>
              <a:t>octomiliaceum</a:t>
            </a:r>
            <a:r>
              <a:rPr lang="en-US" dirty="0"/>
              <a:t>). </a:t>
            </a:r>
            <a:r>
              <a:rPr lang="ru-RU" dirty="0"/>
              <a:t>Можна вважати, що у філогенезі проса істотну роль грала поліплоїдія при базовому числі хромосом, рівному 9.</a:t>
            </a:r>
          </a:p>
          <a:p>
            <a:endParaRPr lang="ru-RU" dirty="0"/>
          </a:p>
        </p:txBody>
      </p:sp>
      <p:pic>
        <p:nvPicPr>
          <p:cNvPr id="6146" name="Picture 2" descr="https://upload.wikimedia.org/wikipedia/commons/thumb/4/42/Illustration_Panicum_miliaceum0.jpg/275px-Illustration_Panicum_miliaceum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8" y="1428736"/>
            <a:ext cx="2868577" cy="49339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3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1143000"/>
          </a:xfrm>
        </p:spPr>
        <p:txBody>
          <a:bodyPr/>
          <a:lstStyle/>
          <a:p>
            <a:pPr algn="ctr"/>
            <a:r>
              <a:rPr lang="uk-UA" dirty="0" smtClean="0"/>
              <a:t>Каріотип пшениці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124745"/>
            <a:ext cx="5328592" cy="288031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Рід </a:t>
            </a:r>
            <a:r>
              <a:rPr lang="en-US" dirty="0" err="1"/>
              <a:t>Triticum</a:t>
            </a:r>
            <a:r>
              <a:rPr lang="en-US" dirty="0"/>
              <a:t> </a:t>
            </a:r>
            <a:r>
              <a:rPr lang="ru-RU" dirty="0"/>
              <a:t>налічує 27 видів, з яких 4 — однозернянки (2</a:t>
            </a:r>
            <a:r>
              <a:rPr lang="en-US" dirty="0"/>
              <a:t>n = 14), 14 </a:t>
            </a:r>
            <a:r>
              <a:rPr lang="ru-RU" dirty="0"/>
              <a:t>видів — тетраплоїди (2</a:t>
            </a:r>
            <a:r>
              <a:rPr lang="en-US" dirty="0"/>
              <a:t>n = 28), </a:t>
            </a:r>
            <a:r>
              <a:rPr lang="ru-RU" dirty="0"/>
              <a:t>у т.ч. тверда пшениця (</a:t>
            </a:r>
            <a:r>
              <a:rPr lang="en-US" dirty="0"/>
              <a:t>Tr. durum) </a:t>
            </a:r>
            <a:r>
              <a:rPr lang="ru-RU" dirty="0"/>
              <a:t>і 9 видів — гексаплоїди (2</a:t>
            </a:r>
            <a:r>
              <a:rPr lang="en-US" dirty="0"/>
              <a:t>n = 42), </a:t>
            </a:r>
            <a:r>
              <a:rPr lang="ru-RU" dirty="0"/>
              <a:t>у т.ч. м’яка пшениця (</a:t>
            </a:r>
            <a:r>
              <a:rPr lang="en-US" dirty="0"/>
              <a:t>Tr. </a:t>
            </a:r>
            <a:r>
              <a:rPr lang="en-US" dirty="0" err="1"/>
              <a:t>aestivum</a:t>
            </a:r>
            <a:r>
              <a:rPr lang="en-US" dirty="0"/>
              <a:t>). </a:t>
            </a:r>
            <a:r>
              <a:rPr lang="ru-RU" dirty="0"/>
              <a:t>У більшості випадків види з однаковою кількістю хромосом легко схрещуються між собою і дають </a:t>
            </a:r>
            <a:r>
              <a:rPr lang="ru-RU" dirty="0" smtClean="0"/>
              <a:t>фертильні нащадки. </a:t>
            </a:r>
          </a:p>
          <a:p>
            <a:r>
              <a:rPr lang="ru-RU" dirty="0" smtClean="0"/>
              <a:t>Отрімані </a:t>
            </a:r>
            <a:r>
              <a:rPr lang="ru-RU" dirty="0"/>
              <a:t>міжродові гібриди між пшеницею і пирієм (</a:t>
            </a:r>
            <a:r>
              <a:rPr lang="en-US" dirty="0" err="1"/>
              <a:t>Agropyron</a:t>
            </a:r>
            <a:r>
              <a:rPr lang="en-US" dirty="0"/>
              <a:t>), </a:t>
            </a:r>
            <a:r>
              <a:rPr lang="ru-RU" dirty="0"/>
              <a:t>житом (</a:t>
            </a:r>
            <a:r>
              <a:rPr lang="en-US" dirty="0" err="1"/>
              <a:t>Secale</a:t>
            </a:r>
            <a:r>
              <a:rPr lang="en-US" dirty="0"/>
              <a:t>) </a:t>
            </a:r>
            <a:r>
              <a:rPr lang="ru-RU" dirty="0"/>
              <a:t>та ін. </a:t>
            </a:r>
          </a:p>
        </p:txBody>
      </p:sp>
      <p:pic>
        <p:nvPicPr>
          <p:cNvPr id="4" name="Picture 2" descr="https://upload.wikimedia.org/wikipedia/commons/thumb/7/73/Illustration_Triticum_aestivum1.jpg/275px-Illustration_Triticum_aestivu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365352"/>
            <a:ext cx="3190879" cy="5140216"/>
          </a:xfrm>
          <a:prstGeom prst="rect">
            <a:avLst/>
          </a:prstGeom>
          <a:noFill/>
        </p:spPr>
      </p:pic>
      <p:pic>
        <p:nvPicPr>
          <p:cNvPr id="5123" name="Picture 3" descr="I:\iStock_000021700395Small-pic668-668x444-88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3596927" cy="23907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53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143000"/>
          </a:xfrm>
        </p:spPr>
        <p:txBody>
          <a:bodyPr/>
          <a:lstStyle/>
          <a:p>
            <a:pPr algn="ctr"/>
            <a:r>
              <a:rPr lang="uk-UA" dirty="0" smtClean="0"/>
              <a:t>Каріотип кукурудзи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29058" y="1412776"/>
            <a:ext cx="4747398" cy="53023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Кукурудза (</a:t>
            </a:r>
            <a:r>
              <a:rPr lang="en-US" dirty="0" err="1"/>
              <a:t>Zea</a:t>
            </a:r>
            <a:r>
              <a:rPr lang="en-US" dirty="0"/>
              <a:t> mays L.) </a:t>
            </a:r>
            <a:r>
              <a:rPr lang="ru-RU" dirty="0"/>
              <a:t>відноситься до класу однодольних (</a:t>
            </a:r>
            <a:r>
              <a:rPr lang="en-US" dirty="0" err="1"/>
              <a:t>Monocotyledoneae</a:t>
            </a:r>
            <a:r>
              <a:rPr lang="en-US" dirty="0"/>
              <a:t>), </a:t>
            </a:r>
            <a:r>
              <a:rPr lang="ru-RU" dirty="0"/>
              <a:t>родині </a:t>
            </a:r>
            <a:r>
              <a:rPr lang="en-US" dirty="0" err="1"/>
              <a:t>Graminea</a:t>
            </a:r>
            <a:r>
              <a:rPr lang="en-US" dirty="0"/>
              <a:t>, </a:t>
            </a:r>
            <a:r>
              <a:rPr lang="ru-RU" dirty="0"/>
              <a:t>роду </a:t>
            </a:r>
            <a:r>
              <a:rPr lang="en-US" dirty="0" err="1"/>
              <a:t>Zea</a:t>
            </a:r>
            <a:r>
              <a:rPr lang="en-US" dirty="0"/>
              <a:t>. </a:t>
            </a:r>
            <a:r>
              <a:rPr lang="ru-RU" dirty="0" smtClean="0"/>
              <a:t>Близький дикий співродич кукурудзи — теосинте, який відносять також до роду </a:t>
            </a:r>
            <a:r>
              <a:rPr lang="en-US" dirty="0" err="1" smtClean="0"/>
              <a:t>Zea</a:t>
            </a:r>
            <a:r>
              <a:rPr lang="en-US" dirty="0" smtClean="0"/>
              <a:t>. </a:t>
            </a:r>
            <a:r>
              <a:rPr lang="ru-RU" dirty="0" smtClean="0"/>
              <a:t>У </a:t>
            </a:r>
            <a:r>
              <a:rPr lang="ru-RU" dirty="0"/>
              <a:t>теперішній час у рід </a:t>
            </a:r>
            <a:r>
              <a:rPr lang="en-US" dirty="0" err="1"/>
              <a:t>Zea</a:t>
            </a:r>
            <a:r>
              <a:rPr lang="en-US" dirty="0"/>
              <a:t> </a:t>
            </a:r>
            <a:r>
              <a:rPr lang="ru-RU" dirty="0"/>
              <a:t>включають наступні види: </a:t>
            </a:r>
            <a:r>
              <a:rPr lang="en-US" dirty="0" err="1"/>
              <a:t>Zea</a:t>
            </a:r>
            <a:r>
              <a:rPr lang="en-US" dirty="0"/>
              <a:t> mays (2n = 20) — </a:t>
            </a:r>
            <a:r>
              <a:rPr lang="ru-RU" dirty="0"/>
              <a:t>кукурудза, два вида однорічного диплоїдного теосинте — </a:t>
            </a:r>
            <a:r>
              <a:rPr lang="en-US" dirty="0"/>
              <a:t>Z. </a:t>
            </a:r>
            <a:r>
              <a:rPr lang="en-US" dirty="0" err="1"/>
              <a:t>mexicana</a:t>
            </a:r>
            <a:r>
              <a:rPr lang="en-US" dirty="0"/>
              <a:t> (2n=20), Z. </a:t>
            </a:r>
            <a:r>
              <a:rPr lang="en-US" dirty="0" err="1"/>
              <a:t>luxurians</a:t>
            </a:r>
            <a:r>
              <a:rPr lang="en-US" dirty="0"/>
              <a:t> (2n=20), </a:t>
            </a:r>
            <a:r>
              <a:rPr lang="ru-RU" dirty="0"/>
              <a:t>один вид багаторічного диплоїдного теосинте </a:t>
            </a:r>
            <a:r>
              <a:rPr lang="en-US" dirty="0"/>
              <a:t>Z. </a:t>
            </a:r>
            <a:r>
              <a:rPr lang="en-US" dirty="0" err="1"/>
              <a:t>diploperennis</a:t>
            </a:r>
            <a:r>
              <a:rPr lang="en-US" dirty="0"/>
              <a:t> (2n=20) </a:t>
            </a:r>
            <a:r>
              <a:rPr lang="ru-RU" dirty="0"/>
              <a:t>та один вид багаторічного тетраплоїдного теосинте </a:t>
            </a:r>
            <a:r>
              <a:rPr lang="en-US" dirty="0"/>
              <a:t>Z. </a:t>
            </a:r>
            <a:r>
              <a:rPr lang="en-US" dirty="0" err="1"/>
              <a:t>perennis</a:t>
            </a:r>
            <a:r>
              <a:rPr lang="en-US" dirty="0"/>
              <a:t> (2n=40). </a:t>
            </a:r>
          </a:p>
          <a:p>
            <a:r>
              <a:rPr lang="ru-RU" dirty="0"/>
              <a:t>Поряд з основним диплоїдним набором хромосом (2</a:t>
            </a:r>
            <a:r>
              <a:rPr lang="en-US" dirty="0"/>
              <a:t>n=20) </a:t>
            </a:r>
            <a:r>
              <a:rPr lang="ru-RU" dirty="0"/>
              <a:t>в каріотипі кукурудзи мають місце додаткові В-хромосоми, кількість яких може варіювати до 20 і більше. </a:t>
            </a:r>
          </a:p>
          <a:p>
            <a:endParaRPr lang="ru-RU" dirty="0"/>
          </a:p>
        </p:txBody>
      </p:sp>
      <p:sp>
        <p:nvSpPr>
          <p:cNvPr id="4098" name="AutoShape 2" descr="https://nmedik.org/images/stories/travnik/zea_mays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nmedik.org/images/stories/travnik/zea_mays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80705"/>
            <a:ext cx="3429024" cy="5477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70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143000"/>
          </a:xfrm>
        </p:spPr>
        <p:txBody>
          <a:bodyPr/>
          <a:lstStyle/>
          <a:p>
            <a:pPr algn="ctr"/>
            <a:r>
              <a:rPr lang="uk-UA" dirty="0" smtClean="0"/>
              <a:t>Каріотип гороху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4464496" cy="4824536"/>
          </a:xfrm>
        </p:spPr>
        <p:txBody>
          <a:bodyPr>
            <a:normAutofit/>
          </a:bodyPr>
          <a:lstStyle/>
          <a:p>
            <a:r>
              <a:rPr lang="ru-RU" dirty="0"/>
              <a:t>Рід </a:t>
            </a:r>
            <a:r>
              <a:rPr lang="en-US" dirty="0" err="1"/>
              <a:t>Pisum</a:t>
            </a:r>
            <a:r>
              <a:rPr lang="en-US" dirty="0"/>
              <a:t> </a:t>
            </a:r>
            <a:r>
              <a:rPr lang="ru-RU" dirty="0"/>
              <a:t>належить до родини бобових (</a:t>
            </a:r>
            <a:r>
              <a:rPr lang="en-US" dirty="0" err="1"/>
              <a:t>Fabaceae</a:t>
            </a:r>
            <a:r>
              <a:rPr lang="en-US" dirty="0"/>
              <a:t>). </a:t>
            </a:r>
            <a:endParaRPr lang="uk-UA" dirty="0" smtClean="0"/>
          </a:p>
          <a:p>
            <a:r>
              <a:rPr lang="ru-RU" dirty="0" smtClean="0"/>
              <a:t>У </a:t>
            </a:r>
            <a:r>
              <a:rPr lang="ru-RU" dirty="0"/>
              <a:t>культурі лише один вид гороху — </a:t>
            </a:r>
            <a:r>
              <a:rPr lang="en-US" dirty="0"/>
              <a:t>P. </a:t>
            </a:r>
            <a:r>
              <a:rPr lang="en-US" dirty="0" err="1"/>
              <a:t>sativum</a:t>
            </a:r>
            <a:r>
              <a:rPr lang="en-US" dirty="0"/>
              <a:t>. </a:t>
            </a:r>
            <a:r>
              <a:rPr lang="ru-RU" dirty="0" smtClean="0"/>
              <a:t>Еволюція </a:t>
            </a:r>
            <a:r>
              <a:rPr lang="ru-RU" dirty="0"/>
              <a:t>гороху проходила на диплоїдному рівні (2</a:t>
            </a:r>
            <a:r>
              <a:rPr lang="en-US" dirty="0"/>
              <a:t>n=14). </a:t>
            </a:r>
            <a:r>
              <a:rPr lang="ru-RU" dirty="0"/>
              <a:t>У гороху знайдені перебудови хромосом: транслокації, дупликації й інверсії. </a:t>
            </a:r>
          </a:p>
          <a:p>
            <a:endParaRPr lang="ru-RU" dirty="0"/>
          </a:p>
        </p:txBody>
      </p:sp>
      <p:pic>
        <p:nvPicPr>
          <p:cNvPr id="3075" name="Picture 3" descr="C:\Users\Таня\Desktop\Illustration_Pisum_sativum0_cl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179715"/>
            <a:ext cx="3571900" cy="5678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68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143000"/>
          </a:xfrm>
        </p:spPr>
        <p:txBody>
          <a:bodyPr/>
          <a:lstStyle/>
          <a:p>
            <a:pPr algn="ctr"/>
            <a:r>
              <a:rPr lang="uk-UA" sz="3200" dirty="0" smtClean="0"/>
              <a:t>Каріотип ріпаку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5040560" cy="534692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Р</a:t>
            </a:r>
            <a:r>
              <a:rPr lang="ru-RU" dirty="0" smtClean="0"/>
              <a:t>ід </a:t>
            </a:r>
            <a:r>
              <a:rPr lang="en-US" dirty="0"/>
              <a:t>Brassica </a:t>
            </a:r>
            <a:r>
              <a:rPr lang="ru-RU" dirty="0"/>
              <a:t>має шість типів хромосом. Їх позначили буквами А, В, С, </a:t>
            </a:r>
            <a:r>
              <a:rPr lang="en-US" dirty="0"/>
              <a:t>D, </a:t>
            </a:r>
            <a:r>
              <a:rPr lang="ru-RU" dirty="0"/>
              <a:t>Е, </a:t>
            </a:r>
            <a:r>
              <a:rPr lang="en-US" dirty="0"/>
              <a:t>F. </a:t>
            </a:r>
            <a:r>
              <a:rPr lang="ru-RU" dirty="0" smtClean="0"/>
              <a:t>У </a:t>
            </a:r>
            <a:r>
              <a:rPr lang="ru-RU" dirty="0"/>
              <a:t>його каріотипі 38 хромосом (</a:t>
            </a:r>
            <a:r>
              <a:rPr lang="en-US" dirty="0"/>
              <a:t>n = 19, </a:t>
            </a:r>
            <a:r>
              <a:rPr lang="ru-RU" dirty="0"/>
              <a:t>геном ААСС), які мають наступне поєднання в статевих клітках: </a:t>
            </a:r>
            <a:r>
              <a:rPr lang="en-US" dirty="0"/>
              <a:t>AAABBBCCCDDDEEEFFFF, </a:t>
            </a:r>
            <a:r>
              <a:rPr lang="ru-RU" dirty="0"/>
              <a:t>т. з, п’ять хромосом повторюються 3 рази, одна — 4; у соматичних клітках п’ять хромосом повторюються 6 разів, одна — 8. </a:t>
            </a:r>
          </a:p>
          <a:p>
            <a:r>
              <a:rPr lang="ru-RU" dirty="0"/>
              <a:t>Генетика ріпаку, особливо господарсько цінних ознак, досліджена недостатньо. </a:t>
            </a:r>
          </a:p>
          <a:p>
            <a:r>
              <a:rPr lang="ru-RU" dirty="0" smtClean="0"/>
              <a:t>Ріпак </a:t>
            </a:r>
            <a:r>
              <a:rPr lang="ru-RU" dirty="0"/>
              <a:t>— </a:t>
            </a:r>
            <a:r>
              <a:rPr lang="ru-RU" dirty="0" smtClean="0"/>
              <a:t>єдиний амфідиплоїд</a:t>
            </a:r>
            <a:r>
              <a:rPr lang="ru-RU" dirty="0"/>
              <a:t>, </a:t>
            </a:r>
            <a:r>
              <a:rPr lang="ru-RU" dirty="0" smtClean="0"/>
              <a:t>у походженні якого приймала участь сурепиця </a:t>
            </a:r>
            <a:r>
              <a:rPr lang="ru-RU" dirty="0"/>
              <a:t>(2n = 20, геном АА) </a:t>
            </a:r>
            <a:r>
              <a:rPr lang="ru-RU" dirty="0" smtClean="0"/>
              <a:t>і </a:t>
            </a:r>
            <a:r>
              <a:rPr lang="ru-RU" dirty="0"/>
              <a:t>капуста (2n = 18, геном CC).</a:t>
            </a:r>
          </a:p>
        </p:txBody>
      </p:sp>
      <p:pic>
        <p:nvPicPr>
          <p:cNvPr id="2049" name="Picture 1" descr="I: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3385" y="1500174"/>
            <a:ext cx="3720615" cy="4586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092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I:\dna-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10287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12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840760" cy="1143000"/>
          </a:xfrm>
        </p:spPr>
        <p:txBody>
          <a:bodyPr/>
          <a:lstStyle/>
          <a:p>
            <a:pPr algn="ctr"/>
            <a:r>
              <a:rPr lang="vi-VN" dirty="0"/>
              <a:t>Каріотип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776864" cy="4554840"/>
          </a:xfrm>
        </p:spPr>
        <p:txBody>
          <a:bodyPr>
            <a:normAutofit/>
          </a:bodyPr>
          <a:lstStyle/>
          <a:p>
            <a:r>
              <a:rPr lang="vi-VN" dirty="0" smtClean="0"/>
              <a:t>— </a:t>
            </a:r>
            <a:r>
              <a:rPr lang="vi-VN" dirty="0"/>
              <a:t>набір хромосом, специфічний для кожного виду організмів; характеризується певною кількістю хромосом та особливістю їхньої </a:t>
            </a:r>
            <a:r>
              <a:rPr lang="vi-VN" dirty="0" smtClean="0"/>
              <a:t>будови</a:t>
            </a:r>
            <a:endParaRPr lang="ru-RU" dirty="0" smtClean="0"/>
          </a:p>
          <a:p>
            <a:r>
              <a:rPr lang="ru-RU" dirty="0" smtClean="0"/>
              <a:t>Термін </a:t>
            </a:r>
            <a:r>
              <a:rPr lang="ru-RU" dirty="0"/>
              <a:t>«</a:t>
            </a:r>
            <a:r>
              <a:rPr lang="ru-RU" dirty="0" smtClean="0"/>
              <a:t>каріотип</a:t>
            </a:r>
            <a:r>
              <a:rPr lang="ru-RU" dirty="0"/>
              <a:t>» </a:t>
            </a:r>
            <a:r>
              <a:rPr lang="ru-RU" dirty="0" smtClean="0"/>
              <a:t>був введений </a:t>
            </a:r>
            <a:r>
              <a:rPr lang="ru-RU" dirty="0"/>
              <a:t>в 1924 </a:t>
            </a:r>
            <a:r>
              <a:rPr lang="ru-RU" dirty="0" smtClean="0"/>
              <a:t>році вітчизняним </a:t>
            </a:r>
            <a:r>
              <a:rPr lang="ru-RU" dirty="0"/>
              <a:t>цитологом Г. А. </a:t>
            </a:r>
            <a:r>
              <a:rPr lang="ru-RU" dirty="0" smtClean="0"/>
              <a:t>Левитським.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30587"/>
            <a:ext cx="5937250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51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04856" cy="1143000"/>
          </a:xfrm>
        </p:spPr>
        <p:txBody>
          <a:bodyPr/>
          <a:lstStyle/>
          <a:p>
            <a:pPr algn="ctr"/>
            <a:r>
              <a:rPr lang="ru-RU" dirty="0"/>
              <a:t>Номенклатура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424936" cy="4968552"/>
          </a:xfrm>
        </p:spPr>
        <p:txBody>
          <a:bodyPr>
            <a:normAutofit/>
          </a:bodyPr>
          <a:lstStyle/>
          <a:p>
            <a:r>
              <a:rPr lang="ru-RU" dirty="0" smtClean="0"/>
              <a:t>З </a:t>
            </a:r>
            <a:r>
              <a:rPr lang="ru-RU" dirty="0"/>
              <a:t>метою систематизації цитогенетичних описів розроблена Міжнародна цитогенетична номенклатура </a:t>
            </a:r>
            <a:r>
              <a:rPr lang="ru-RU" dirty="0">
                <a:solidFill>
                  <a:schemeClr val="accent1"/>
                </a:solidFill>
              </a:rPr>
              <a:t>(International System for Cytogenetic Nomenclature, ISCN)</a:t>
            </a:r>
            <a:r>
              <a:rPr lang="ru-RU" dirty="0"/>
              <a:t>, основана на диференційному забарвленні хромо­сом, яка дозволяє докладно описати окремі хромосоми та їх ділянки. Запис має такий формат:</a:t>
            </a:r>
          </a:p>
          <a:p>
            <a:r>
              <a:rPr lang="ru-RU" i="1" dirty="0">
                <a:solidFill>
                  <a:schemeClr val="accent6"/>
                </a:solidFill>
              </a:rPr>
              <a:t>[номер хромосоми] [плече] [номер ділянки].[номер смуги]</a:t>
            </a:r>
            <a:endParaRPr lang="ru-RU" dirty="0">
              <a:solidFill>
                <a:schemeClr val="accent6"/>
              </a:solidFill>
            </a:endParaRPr>
          </a:p>
          <a:p>
            <a:r>
              <a:rPr lang="ru-RU" dirty="0"/>
              <a:t>довге плече хромосоми позначають літерою </a:t>
            </a:r>
            <a:r>
              <a:rPr lang="ru-RU" b="1" dirty="0">
                <a:solidFill>
                  <a:schemeClr val="accent1"/>
                </a:solidFill>
              </a:rPr>
              <a:t>q</a:t>
            </a:r>
            <a:r>
              <a:rPr lang="ru-RU" dirty="0"/>
              <a:t>, коротке — літерою </a:t>
            </a:r>
            <a:r>
              <a:rPr lang="ru-RU" b="1" dirty="0">
                <a:solidFill>
                  <a:schemeClr val="accent1"/>
                </a:solidFill>
              </a:rPr>
              <a:t>p</a:t>
            </a:r>
            <a:r>
              <a:rPr lang="ru-RU" dirty="0"/>
              <a:t>, хромосомні аберації позначають додатковими символами. Також у науковій літературі часто можна зустріти такі позначення: </a:t>
            </a:r>
            <a:r>
              <a:rPr lang="ru-RU" b="1" dirty="0">
                <a:solidFill>
                  <a:schemeClr val="accent1"/>
                </a:solidFill>
              </a:rPr>
              <a:t>FN</a:t>
            </a:r>
            <a:r>
              <a:rPr lang="ru-RU" dirty="0"/>
              <a:t> — фундаментальне число, це сумарна кількість хромосомних плечей; </a:t>
            </a:r>
            <a:r>
              <a:rPr lang="ru-RU" b="1" dirty="0">
                <a:solidFill>
                  <a:schemeClr val="accent1"/>
                </a:solidFill>
              </a:rPr>
              <a:t>2n</a:t>
            </a:r>
            <a:r>
              <a:rPr lang="ru-RU" dirty="0"/>
              <a:t> — диплоїдний набір хромосом.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56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48872" cy="1143000"/>
          </a:xfrm>
        </p:spPr>
        <p:txBody>
          <a:bodyPr/>
          <a:lstStyle/>
          <a:p>
            <a:pPr algn="ctr"/>
            <a:r>
              <a:rPr lang="ru-RU" sz="4400" dirty="0"/>
              <a:t>Визначення каріотипу</a:t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303548"/>
            <a:ext cx="3888432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Зовнішній </a:t>
            </a:r>
            <a:r>
              <a:rPr lang="ru-RU" dirty="0"/>
              <a:t>вигляд хромосом істотно змінюється протягом клітинного циклу: протягом інтерфази хромосоми локалізовані в ядрі, як правило, деспіралізовані й важкодоступні для спостереження, тому для визначення каріотипу використовуються клітини в одній із стадій їх поділу — метафазі мітозу.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675974" cy="3237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4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effectLst/>
              </a:rPr>
              <a:t>Класичний і спектральний каріотипи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809955" y="2636912"/>
            <a:ext cx="3357735" cy="3484047"/>
          </a:xfrm>
        </p:spPr>
        <p:txBody>
          <a:bodyPr>
            <a:normAutofit/>
          </a:bodyPr>
          <a:lstStyle/>
          <a:p>
            <a:r>
              <a:rPr lang="ru-RU" dirty="0"/>
              <a:t>Рис</a:t>
            </a:r>
            <a:r>
              <a:rPr lang="ru-RU" dirty="0" smtClean="0"/>
              <a:t>. </a:t>
            </a:r>
            <a:r>
              <a:rPr lang="ru-RU" dirty="0"/>
              <a:t>Приклад визначення транслокації за комплексом поперечних міток (смужки, класичний каріотип) і за спектром ділянок (колір, спектральний каріотип).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128"/>
            <a:ext cx="5616625" cy="439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3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920880" cy="5688632"/>
          </a:xfrm>
        </p:spPr>
        <p:txBody>
          <a:bodyPr>
            <a:normAutofit/>
          </a:bodyPr>
          <a:lstStyle/>
          <a:p>
            <a:r>
              <a:rPr lang="ru-RU" dirty="0"/>
              <a:t>Для отримання </a:t>
            </a:r>
            <a:r>
              <a:rPr lang="ru-RU" dirty="0">
                <a:solidFill>
                  <a:schemeClr val="accent6"/>
                </a:solidFill>
              </a:rPr>
              <a:t>класичного каріотипу </a:t>
            </a:r>
            <a:r>
              <a:rPr lang="ru-RU" dirty="0"/>
              <a:t>використовують фарбування хромосом різними барвниками або їх сумішами: через відмінність у зв'язуванні барвника з різними ділянками хромосом фарбування відбувається нерівномірно і утворюється характерна смугаста структура (комплекс поперечних міток, англ. </a:t>
            </a:r>
            <a:r>
              <a:rPr lang="en-US" dirty="0"/>
              <a:t>Banding), </a:t>
            </a:r>
            <a:r>
              <a:rPr lang="ru-RU" dirty="0"/>
              <a:t>що відображає лінійну неоднорідність хромосоми і є специфічною для гомологічних пар хромосом та їх ділянок (за винятком поліморфних районів, в яких локалізовані різні алельні варіанти генів). Вперше спосіб фарбування хромосом, що дозволяє отримати такі високодеталізовані зображення, був розроблений шведським цитологом Касперсоном (</a:t>
            </a:r>
            <a:r>
              <a:rPr lang="en-US" dirty="0"/>
              <a:t>Q-</a:t>
            </a:r>
            <a:r>
              <a:rPr lang="ru-RU" dirty="0"/>
              <a:t>забарвлення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4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14300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Використовують й інші барвники, такі методики отримали загальну назву диференціального фарбування хромосом:</a:t>
            </a:r>
            <a:br>
              <a:rPr lang="ru-RU" sz="2400" dirty="0">
                <a:solidFill>
                  <a:schemeClr val="accent1"/>
                </a:solidFill>
              </a:rPr>
            </a:br>
            <a:endParaRPr lang="ru-RU" sz="5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280920" cy="50405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Q-</a:t>
            </a:r>
            <a:r>
              <a:rPr lang="ru-RU" dirty="0">
                <a:solidFill>
                  <a:schemeClr val="accent6"/>
                </a:solidFill>
              </a:rPr>
              <a:t>фарбування </a:t>
            </a:r>
            <a:r>
              <a:rPr lang="ru-RU" dirty="0"/>
              <a:t>— фарбування за Касперсоном акрихін-іпритом з дослідженням під флуоресцентним мікроскопом. Найчастіше застосовується для дослідження </a:t>
            </a:r>
            <a:r>
              <a:rPr lang="en-US" dirty="0"/>
              <a:t>Y-</a:t>
            </a:r>
            <a:r>
              <a:rPr lang="ru-RU" dirty="0"/>
              <a:t>хромосом (швидке визначення генетичної статі, виявлення транслокацій між </a:t>
            </a:r>
            <a:r>
              <a:rPr lang="en-US" dirty="0"/>
              <a:t>X-</a:t>
            </a:r>
            <a:r>
              <a:rPr lang="ru-RU" dirty="0"/>
              <a:t>і </a:t>
            </a:r>
            <a:r>
              <a:rPr lang="en-US" dirty="0"/>
              <a:t>Y-</a:t>
            </a:r>
            <a:r>
              <a:rPr lang="ru-RU" dirty="0"/>
              <a:t>хромосомами або між </a:t>
            </a:r>
            <a:r>
              <a:rPr lang="en-US" dirty="0"/>
              <a:t>Y-</a:t>
            </a:r>
            <a:r>
              <a:rPr lang="ru-RU" dirty="0"/>
              <a:t>хромосомою й аутосомами, скринінг мозаїцизму за участю </a:t>
            </a:r>
            <a:r>
              <a:rPr lang="en-US" dirty="0"/>
              <a:t>Y-</a:t>
            </a:r>
            <a:r>
              <a:rPr lang="ru-RU" dirty="0"/>
              <a:t>хромосом</a:t>
            </a:r>
            <a:r>
              <a:rPr lang="ru-RU" dirty="0" smtClean="0"/>
              <a:t>).</a:t>
            </a:r>
            <a:endParaRPr lang="ru-RU" dirty="0"/>
          </a:p>
          <a:p>
            <a:r>
              <a:rPr lang="en-US" dirty="0" smtClean="0">
                <a:solidFill>
                  <a:schemeClr val="accent6"/>
                </a:solidFill>
              </a:rPr>
              <a:t>G-</a:t>
            </a:r>
            <a:r>
              <a:rPr lang="ru-RU" dirty="0">
                <a:solidFill>
                  <a:schemeClr val="accent6"/>
                </a:solidFill>
              </a:rPr>
              <a:t>фарбування </a:t>
            </a:r>
            <a:r>
              <a:rPr lang="ru-RU" dirty="0"/>
              <a:t>— модифіковане фарбування за Романовським — Гімзою. </a:t>
            </a:r>
            <a:r>
              <a:rPr lang="ru-RU" dirty="0" smtClean="0"/>
              <a:t>Застосовується </a:t>
            </a:r>
            <a:r>
              <a:rPr lang="ru-RU" dirty="0"/>
              <a:t>при виявленні невеликих аберацій і маркерних хромосом (сегментованих інакше, ніж нормальні гомологічні хромосоми)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R-</a:t>
            </a:r>
            <a:r>
              <a:rPr lang="ru-RU" dirty="0">
                <a:solidFill>
                  <a:schemeClr val="accent6"/>
                </a:solidFill>
              </a:rPr>
              <a:t>фарбування </a:t>
            </a:r>
            <a:r>
              <a:rPr lang="ru-RU" dirty="0" smtClean="0"/>
              <a:t>— використовується </a:t>
            </a:r>
            <a:r>
              <a:rPr lang="ru-RU" dirty="0"/>
              <a:t>для виявлення деталей гомологічних </a:t>
            </a:r>
            <a:r>
              <a:rPr lang="en-US" dirty="0"/>
              <a:t>G-</a:t>
            </a:r>
            <a:r>
              <a:rPr lang="ru-RU" dirty="0"/>
              <a:t>або </a:t>
            </a:r>
            <a:r>
              <a:rPr lang="en-US" dirty="0"/>
              <a:t>Q-</a:t>
            </a:r>
            <a:r>
              <a:rPr lang="ru-RU" dirty="0"/>
              <a:t>негативних ділянок сестринських хроматид або гомологічних хромосом.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C-</a:t>
            </a:r>
            <a:r>
              <a:rPr lang="ru-RU" dirty="0">
                <a:solidFill>
                  <a:schemeClr val="accent6"/>
                </a:solidFill>
              </a:rPr>
              <a:t>забарвлення </a:t>
            </a:r>
            <a:r>
              <a:rPr lang="ru-RU" dirty="0"/>
              <a:t>— застосовується для аналізу центромерних районів хромосом, що містять конститутивний гетерохроматин, та варіабельної дистальної частини </a:t>
            </a:r>
            <a:r>
              <a:rPr lang="en-US" dirty="0"/>
              <a:t>Y-</a:t>
            </a:r>
            <a:r>
              <a:rPr lang="ru-RU" dirty="0"/>
              <a:t>хромосоми.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T-</a:t>
            </a:r>
            <a:r>
              <a:rPr lang="ru-RU" dirty="0">
                <a:solidFill>
                  <a:schemeClr val="accent6"/>
                </a:solidFill>
              </a:rPr>
              <a:t>фарбування </a:t>
            </a:r>
            <a:r>
              <a:rPr lang="ru-RU" dirty="0"/>
              <a:t>— застосовують для аналізу теломерних районів хромосом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1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280920" cy="4176464"/>
          </a:xfrm>
        </p:spPr>
        <p:txBody>
          <a:bodyPr>
            <a:normAutofit/>
          </a:bodyPr>
          <a:lstStyle/>
          <a:p>
            <a:r>
              <a:rPr lang="ru-RU" dirty="0"/>
              <a:t>Останнім часом використовують методику спектрального каріотипування (</a:t>
            </a:r>
            <a:r>
              <a:rPr lang="ru-RU" dirty="0">
                <a:solidFill>
                  <a:schemeClr val="accent6"/>
                </a:solidFill>
              </a:rPr>
              <a:t>флюоресцентна гібридизація </a:t>
            </a:r>
            <a:r>
              <a:rPr lang="en-US" dirty="0">
                <a:solidFill>
                  <a:schemeClr val="accent6"/>
                </a:solidFill>
              </a:rPr>
              <a:t>in situ,</a:t>
            </a:r>
            <a:r>
              <a:rPr lang="ru-RU" dirty="0">
                <a:solidFill>
                  <a:schemeClr val="accent6"/>
                </a:solidFill>
              </a:rPr>
              <a:t>англ. </a:t>
            </a:r>
            <a:r>
              <a:rPr lang="en-US" dirty="0">
                <a:solidFill>
                  <a:schemeClr val="accent6"/>
                </a:solidFill>
              </a:rPr>
              <a:t>Fluorescence in situ hybridization, FISH</a:t>
            </a:r>
            <a:r>
              <a:rPr lang="en-US" dirty="0"/>
              <a:t>), </a:t>
            </a:r>
            <a:r>
              <a:rPr lang="ru-RU" dirty="0"/>
              <a:t>яка полягає у фарбуванні хромосом набором флюоресцентних барвників, що зв'язуються зі специфічними областями хромосом</a:t>
            </a:r>
            <a:r>
              <a:rPr lang="ru-RU" dirty="0" smtClean="0"/>
              <a:t>. </a:t>
            </a:r>
            <a:r>
              <a:rPr lang="ru-RU" dirty="0"/>
              <a:t>Внаслідок такого фарбування гомологічні пари хромосом набувають ідентичні спектральні характеристики, що не тільки істотно полегшує виявлення таких пар, а й полегшує виявлення міжхромосомних транслокацій, тобто переміщень ділянок між хромосомами — транслоковані ділянки мають спектр, що відрізняється від спектру решти хромосоми.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5688632" cy="22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0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632848" cy="1143000"/>
          </a:xfrm>
        </p:spPr>
        <p:txBody>
          <a:bodyPr/>
          <a:lstStyle/>
          <a:p>
            <a:pPr algn="ctr"/>
            <a:r>
              <a:rPr lang="ru-RU" sz="4400" dirty="0"/>
              <a:t>Аналіз каріотипів</a:t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136904" cy="4752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Порівняння </a:t>
            </a:r>
            <a:r>
              <a:rPr lang="ru-RU" dirty="0"/>
              <a:t>комплексів поперечних міток в класичному каріотипі або ділянок зі специфічними спектральними характеристиками дозволяє визначити як гомологічні хромосоми, так і окремі їхні ділянки, що, в свою чергу, дозволяє детально визначити хромосомні </a:t>
            </a:r>
            <a:r>
              <a:rPr lang="ru-RU" dirty="0">
                <a:solidFill>
                  <a:schemeClr val="accent1"/>
                </a:solidFill>
              </a:rPr>
              <a:t>аберації</a:t>
            </a:r>
            <a:r>
              <a:rPr lang="ru-RU" dirty="0"/>
              <a:t> — внутрішньо-і міжхромосомні перебудови, що супроводжуються порушенням порядку фрагментів хромосом (</a:t>
            </a:r>
            <a:r>
              <a:rPr lang="ru-RU" dirty="0">
                <a:solidFill>
                  <a:schemeClr val="accent1"/>
                </a:solidFill>
              </a:rPr>
              <a:t>делеції, дуплікації, інверсії, транслокації</a:t>
            </a:r>
            <a:r>
              <a:rPr lang="ru-RU" dirty="0"/>
              <a:t>). Такий аналіз має велике значення в медичній практиці, дозволяючи діагностувати ряд хромосомних захворювань, викликаних як грубими порушеннями каріотипів (порушення числа хромосом), так і порушенням хромосомної структури або множинністю клітинних каріотипів в організмі (</a:t>
            </a:r>
            <a:r>
              <a:rPr lang="ru-RU" dirty="0">
                <a:solidFill>
                  <a:schemeClr val="accent1"/>
                </a:solidFill>
              </a:rPr>
              <a:t>мозаїцизм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3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221</TotalTime>
  <Words>1201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Slipstream</vt:lpstr>
      <vt:lpstr>ГЕНЕТИКА КУЛЬТУРНИХ РОСЛИН</vt:lpstr>
      <vt:lpstr>Каріотип</vt:lpstr>
      <vt:lpstr>Номенклатура </vt:lpstr>
      <vt:lpstr>Визначення каріотипу </vt:lpstr>
      <vt:lpstr>Класичний і спектральний каріотипи</vt:lpstr>
      <vt:lpstr>Презентация PowerPoint</vt:lpstr>
      <vt:lpstr>Використовують й інші барвники, такі методики отримали загальну назву диференціального фарбування хромосом: </vt:lpstr>
      <vt:lpstr>Презентация PowerPoint</vt:lpstr>
      <vt:lpstr>Аналіз каріотипів </vt:lpstr>
      <vt:lpstr>Каріотипи на прикладі культурних рослин</vt:lpstr>
      <vt:lpstr>Каріотип гречки</vt:lpstr>
      <vt:lpstr>Каріотип проса</vt:lpstr>
      <vt:lpstr>Каріотип пшениці </vt:lpstr>
      <vt:lpstr>Каріотип кукурудзи</vt:lpstr>
      <vt:lpstr>Каріотип гороху</vt:lpstr>
      <vt:lpstr>Каріотип ріпаку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1</cp:lastModifiedBy>
  <cp:revision>28</cp:revision>
  <dcterms:created xsi:type="dcterms:W3CDTF">2016-05-08T18:05:05Z</dcterms:created>
  <dcterms:modified xsi:type="dcterms:W3CDTF">2017-12-11T17:41:51Z</dcterms:modified>
</cp:coreProperties>
</file>