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56" r:id="rId2"/>
    <p:sldId id="257" r:id="rId3"/>
    <p:sldId id="258" r:id="rId4"/>
    <p:sldId id="267" r:id="rId5"/>
    <p:sldId id="259" r:id="rId6"/>
    <p:sldId id="260" r:id="rId7"/>
    <p:sldId id="261" r:id="rId8"/>
    <p:sldId id="262" r:id="rId9"/>
    <p:sldId id="263" r:id="rId10"/>
    <p:sldId id="264" r:id="rId11"/>
    <p:sldId id="265" r:id="rId12"/>
    <p:sldId id="266"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8" d="100"/>
          <a:sy n="78" d="100"/>
        </p:scale>
        <p:origin x="-1146" y="22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65AB58-F811-439F-B333-9B17E3C1049F}" type="datetimeFigureOut">
              <a:rPr lang="uk-UA" smtClean="0"/>
              <a:t>18.03.2016</a:t>
            </a:fld>
            <a:endParaRPr lang="uk-UA"/>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36A6F9-0446-4CB8-BC60-D3CE2629810D}" type="slidenum">
              <a:rPr lang="uk-UA" smtClean="0"/>
              <a:t>‹#›</a:t>
            </a:fld>
            <a:endParaRPr lang="uk-UA"/>
          </a:p>
        </p:txBody>
      </p:sp>
    </p:spTree>
    <p:extLst>
      <p:ext uri="{BB962C8B-B14F-4D97-AF65-F5344CB8AC3E}">
        <p14:creationId xmlns:p14="http://schemas.microsoft.com/office/powerpoint/2010/main" val="24234452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8A36A6F9-0446-4CB8-BC60-D3CE2629810D}" type="slidenum">
              <a:rPr lang="uk-UA" smtClean="0"/>
              <a:t>1</a:t>
            </a:fld>
            <a:endParaRPr lang="uk-UA"/>
          </a:p>
        </p:txBody>
      </p:sp>
    </p:spTree>
    <p:extLst>
      <p:ext uri="{BB962C8B-B14F-4D97-AF65-F5344CB8AC3E}">
        <p14:creationId xmlns:p14="http://schemas.microsoft.com/office/powerpoint/2010/main" val="37475874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CFC60046-1438-41EA-94F6-16913A0C3FA1}" type="datetimeFigureOut">
              <a:rPr lang="ru-RU" smtClean="0"/>
              <a:t>18.03.2016</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C8E93447-FD5F-4D2E-B775-B4EA7344290A}"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FC60046-1438-41EA-94F6-16913A0C3FA1}" type="datetimeFigureOut">
              <a:rPr lang="ru-RU" smtClean="0"/>
              <a:t>18.03.2016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8E93447-FD5F-4D2E-B775-B4EA7344290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CFC60046-1438-41EA-94F6-16913A0C3FA1}" type="datetimeFigureOut">
              <a:rPr lang="ru-RU" smtClean="0"/>
              <a:t>18.03.2016</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C8E93447-FD5F-4D2E-B775-B4EA7344290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FC60046-1438-41EA-94F6-16913A0C3FA1}" type="datetimeFigureOut">
              <a:rPr lang="ru-RU" smtClean="0"/>
              <a:t>18.03.2016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8E93447-FD5F-4D2E-B775-B4EA7344290A}"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CFC60046-1438-41EA-94F6-16913A0C3FA1}" type="datetimeFigureOut">
              <a:rPr lang="ru-RU" smtClean="0"/>
              <a:t>18.03.2016</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C8E93447-FD5F-4D2E-B775-B4EA7344290A}"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CFC60046-1438-41EA-94F6-16913A0C3FA1}" type="datetimeFigureOut">
              <a:rPr lang="ru-RU" smtClean="0"/>
              <a:t>18.03.2016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C8E93447-FD5F-4D2E-B775-B4EA7344290A}"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CFC60046-1438-41EA-94F6-16913A0C3FA1}" type="datetimeFigureOut">
              <a:rPr lang="ru-RU" smtClean="0"/>
              <a:t>18.03.2016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C8E93447-FD5F-4D2E-B775-B4EA7344290A}"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CFC60046-1438-41EA-94F6-16913A0C3FA1}" type="datetimeFigureOut">
              <a:rPr lang="ru-RU" smtClean="0"/>
              <a:t>18.03.2016</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C8E93447-FD5F-4D2E-B775-B4EA7344290A}"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CFC60046-1438-41EA-94F6-16913A0C3FA1}" type="datetimeFigureOut">
              <a:rPr lang="ru-RU" smtClean="0"/>
              <a:t>18.03.2016</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C8E93447-FD5F-4D2E-B775-B4EA7344290A}"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CFC60046-1438-41EA-94F6-16913A0C3FA1}" type="datetimeFigureOut">
              <a:rPr lang="ru-RU" smtClean="0"/>
              <a:t>18.03.2016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C8E93447-FD5F-4D2E-B775-B4EA7344290A}"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CFC60046-1438-41EA-94F6-16913A0C3FA1}" type="datetimeFigureOut">
              <a:rPr lang="ru-RU" smtClean="0"/>
              <a:t>18.03.2016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C8E93447-FD5F-4D2E-B775-B4EA7344290A}" type="slidenum">
              <a:rPr lang="ru-RU" smtClean="0"/>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CFC60046-1438-41EA-94F6-16913A0C3FA1}" type="datetimeFigureOut">
              <a:rPr lang="ru-RU" smtClean="0"/>
              <a:t>18.03.2016</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C8E93447-FD5F-4D2E-B775-B4EA7344290A}"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1412776"/>
            <a:ext cx="7772400" cy="3672408"/>
          </a:xfrm>
        </p:spPr>
        <p:txBody>
          <a:bodyPr anchor="ctr"/>
          <a:lstStyle/>
          <a:p>
            <a:pPr algn="ctr"/>
            <a:r>
              <a:rPr lang="ru-RU" sz="4400" i="1" dirty="0" smtClean="0">
                <a:effectLst>
                  <a:outerShdw blurRad="38100" dist="38100" dir="2700000" algn="tl">
                    <a:srgbClr val="000000">
                      <a:alpha val="43137"/>
                    </a:srgbClr>
                  </a:outerShdw>
                </a:effectLst>
              </a:rPr>
              <a:t>Основы демографии</a:t>
            </a:r>
            <a:br>
              <a:rPr lang="ru-RU" sz="4400" i="1" dirty="0" smtClean="0">
                <a:effectLst>
                  <a:outerShdw blurRad="38100" dist="38100" dir="2700000" algn="tl">
                    <a:srgbClr val="000000">
                      <a:alpha val="43137"/>
                    </a:srgbClr>
                  </a:outerShdw>
                </a:effectLst>
              </a:rPr>
            </a:br>
            <a:r>
              <a:rPr lang="ru-RU" sz="4400" i="1" dirty="0" err="1" smtClean="0">
                <a:effectLst>
                  <a:outerShdw blurRad="38100" dist="38100" dir="2700000" algn="tl">
                    <a:srgbClr val="000000">
                      <a:alpha val="43137"/>
                    </a:srgbClr>
                  </a:outerShdw>
                </a:effectLst>
              </a:rPr>
              <a:t>Демографи</a:t>
            </a:r>
            <a:r>
              <a:rPr lang="ru-RU" sz="4400" i="1" dirty="0" err="1" smtClean="0">
                <a:effectLst>
                  <a:outerShdw blurRad="38100" dist="38100" dir="2700000" algn="tl">
                    <a:srgbClr val="000000">
                      <a:alpha val="43137"/>
                    </a:srgbClr>
                  </a:outerShdw>
                </a:effectLst>
              </a:rPr>
              <a:t>и</a:t>
            </a:r>
            <a:endParaRPr lang="ru-RU" sz="4400" i="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i="1" dirty="0" smtClean="0"/>
              <a:t>С 1975 по 2005 гг. </a:t>
            </a:r>
            <a:endParaRPr lang="ru-RU" i="1" dirty="0"/>
          </a:p>
        </p:txBody>
      </p:sp>
      <p:pic>
        <p:nvPicPr>
          <p:cNvPr id="4" name="Содержимое 3" descr="0042-029-Dinamika-rozhdaemosti-i-smertnosti-na-1000-chel.png"/>
          <p:cNvPicPr>
            <a:picLocks noGrp="1" noChangeAspect="1"/>
          </p:cNvPicPr>
          <p:nvPr>
            <p:ph idx="1"/>
          </p:nvPr>
        </p:nvPicPr>
        <p:blipFill>
          <a:blip r:embed="rId2"/>
          <a:stretch>
            <a:fillRect/>
          </a:stretch>
        </p:blipFill>
        <p:spPr>
          <a:xfrm>
            <a:off x="1907704" y="2132856"/>
            <a:ext cx="4643340" cy="3753991"/>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7239000" cy="5955694"/>
          </a:xfrm>
        </p:spPr>
        <p:txBody>
          <a:bodyPr>
            <a:noAutofit/>
          </a:bodyPr>
          <a:lstStyle/>
          <a:p>
            <a:pPr marL="0" indent="0" algn="just">
              <a:buNone/>
            </a:pPr>
            <a:r>
              <a:rPr lang="ru-RU" sz="2800" b="1" dirty="0" smtClean="0">
                <a:latin typeface="Gabriola" pitchFamily="82" charset="0"/>
              </a:rPr>
              <a:t>Ни для кого не является секретом, что наша планета заселена не равномерно и более того, она уже перенаселена, в какой-то части планеты население превышает 16500 человек на км2 (к примеру, это Монако), а где—то совсем наоборот, население меньше, чем 8,31 человека на км2 (здесь ярким примером является Россия). Люди чаще селятся там, где преобладает теплый климат и подходящий рельеф местности для ведения хозяйства. Так было в древние времена, сейчас же обстановка изменилась. При помощи современных технологий люди стали заселять те уголки планеты, которые раньше для жизни были невозможны. Но все не так просто, как кажется на первый взгляд. Дело не только в климате и рельефе, многое зависит от экономического положения государства. </a:t>
            </a:r>
            <a:endParaRPr lang="ru-RU" sz="2800" b="1" dirty="0">
              <a:latin typeface="Gabriola" pitchFamily="82"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7239000" cy="6027132"/>
          </a:xfrm>
        </p:spPr>
        <p:txBody>
          <a:bodyPr>
            <a:normAutofit fontScale="92500"/>
          </a:bodyPr>
          <a:lstStyle/>
          <a:p>
            <a:pPr marL="0" indent="0" algn="just">
              <a:buNone/>
            </a:pPr>
            <a:r>
              <a:rPr lang="ru-RU" b="1" dirty="0" smtClean="0">
                <a:latin typeface="Gabriola" pitchFamily="82" charset="0"/>
              </a:rPr>
              <a:t>Существует у нас три типа государств (рассматриваем их по экономическому положению): это развитые, развивающиеся и государства с отсталой экономикой. Или еще их называют тремя эшелонами. Как распознать какое государство куда относится, сейчас поговорим. Начнем с развитого. Узнать его довольно просто. Самый верный признак – это маленькая рождаемость и большая смертность. То есть число умерших людей, превышает число рожденных. В таком государстве обычно высокий уровень ВВП на душу населения. ВВП – это валовой внутренний продукт, прошу не путать с ВНП (это валовой национальный продукт). ВВП – это экономический показатель, показывающий стоимость всех продуктов (товаров и услуг) произведенных внутри страны, т.е. заводы, фабрики, которые расположены именно на территории страны. А ВНП – это валовой национальный продукт, тоже показывает стоимость всех продуктов произведенных внутри страны, но еще учитываются заводы, фабрики, которые расположены за рубежом</a:t>
            </a:r>
            <a:r>
              <a:rPr lang="ru-RU" b="1" dirty="0" smtClean="0"/>
              <a:t>.</a:t>
            </a:r>
            <a:endParaRPr lang="ru-RU"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able1_r.jpg"/>
          <p:cNvPicPr>
            <a:picLocks noGrp="1" noChangeAspect="1"/>
          </p:cNvPicPr>
          <p:nvPr>
            <p:ph idx="1"/>
          </p:nvPr>
        </p:nvPicPr>
        <p:blipFill>
          <a:blip r:embed="rId2"/>
          <a:stretch>
            <a:fillRect/>
          </a:stretch>
        </p:blipFill>
        <p:spPr>
          <a:xfrm>
            <a:off x="323528" y="1196752"/>
            <a:ext cx="7641405" cy="4752528"/>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836712"/>
            <a:ext cx="7239000" cy="5527066"/>
          </a:xfrm>
        </p:spPr>
        <p:txBody>
          <a:bodyPr>
            <a:noAutofit/>
          </a:bodyPr>
          <a:lstStyle/>
          <a:p>
            <a:pPr marL="0" indent="0" algn="just">
              <a:buNone/>
            </a:pPr>
            <a:r>
              <a:rPr lang="ru-RU" sz="2800" b="1" dirty="0" smtClean="0">
                <a:latin typeface="Gabriola" pitchFamily="82" charset="0"/>
              </a:rPr>
              <a:t>Обычно считаются эти показатели за определенный промежуток времени, чаще это год. А как же рассчитывается ВВП на душу населения? Очень просто: берется уровень ВВП и делится на число людей, которые проживают в стране. Вот мы и получаем приблизительный показатель жизни населения. Здесь высокий уровень смертности не потому, что низко развита медицина, нет, здесь она на высоком уровне. А потому, что для людей семья вышла на второстепенные позиции, главное – это карьера, устроиться в обществе. Отсюда люди меньше заключают браков и вывод: получаем низкую рождаемость. Так же они характеризуются тем, что большинство людей занято в сфере услуг.</a:t>
            </a:r>
            <a:endParaRPr lang="ru-RU" sz="2800" b="1" dirty="0">
              <a:latin typeface="Gabriola" pitchFamily="82"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7239000" cy="5812818"/>
          </a:xfrm>
        </p:spPr>
        <p:txBody>
          <a:bodyPr>
            <a:normAutofit fontScale="70000" lnSpcReduction="20000"/>
          </a:bodyPr>
          <a:lstStyle/>
          <a:p>
            <a:r>
              <a:rPr lang="ru-RU" dirty="0" smtClean="0"/>
              <a:t>Тип общества – постиндустриальный. На главные позиции выходят компьютерные, инновационные и иные технологии. Это основные признаки, которые отличают развитое государство, от всех остальных. Примером может послужить вся Европа (Франция, Великобритания, Германия и т.п.). Там везде наблюдается низкая рождаемость. Потом у нас идет страны с развивающейся экономикой. Они как бы догоняют развитые, «наступают им на пятки». Основные признаки – это аграрно-сырьевая направленность экономики, может быть колониальное или полуколониальное прошлое и низкое качество рабочей силы. Примером такого типа может быть – Россия (уровень ВВП - 15 100$). Дальше, следующий тип – страны с отсталой экономикой. Здесь уровень ВВП на душу населения очень низкий. К примеру, в Конго он составляет 300$, для сравнения уровень ВВП в развитых странах – в Лихтенштейне он равен 122 100$ (это по оценкам 2009 года). Разница просто колоссальная. Это нам говорит о том, что большинство людей живут за чертой бедности, отсюда делаем выводы, что медицина развито слабо, большинство людей безграмотны, уровень преступности велик, население голодает. Но для них семья является главной ценностью. Большинство традиций у них идет с древних времен (скажем, иметь много детей), отсюда перенаселенность многих регионов: это азиатский регион, многие регионы Африки. </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7239000" cy="5884256"/>
          </a:xfrm>
        </p:spPr>
        <p:txBody>
          <a:bodyPr>
            <a:normAutofit/>
          </a:bodyPr>
          <a:lstStyle/>
          <a:p>
            <a:pPr marL="0" indent="0" algn="just">
              <a:buNone/>
            </a:pPr>
            <a:r>
              <a:rPr lang="ru-RU" sz="2800" b="1" dirty="0" smtClean="0">
                <a:latin typeface="Gabriola" pitchFamily="82" charset="0"/>
              </a:rPr>
              <a:t>А если дома нет способов кормить свою семью, тогда приходится отправляться в другие страны на заработки. Отсюда мы получаем огромный поток иммигрантов (это те, кто въезжают в страну). А переезжать они будут, разумеется, в развитые страны, т.к. там низкая рождаемость (а многие иммигрируют семьями), то потом мы получим уменьшение смертности. Казалось бы, хорошо, но так происходит не в одном регионе, а в десятках регионах. Впоследствии, у нас увеличивается число населения в мире. Но ресурсы, же не «резиновые», они рано или поздно кончатся (имеются в виду не только нефть газ, а также пищевые), что может угрожать мировому кризису. К примеру – голод</a:t>
            </a:r>
            <a:endParaRPr lang="ru-RU" sz="2800" b="1" dirty="0">
              <a:latin typeface="Gabriola" pitchFamily="82"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24234252.jpg"/>
          <p:cNvPicPr>
            <a:picLocks noGrp="1" noChangeAspect="1"/>
          </p:cNvPicPr>
          <p:nvPr>
            <p:ph idx="1"/>
          </p:nvPr>
        </p:nvPicPr>
        <p:blipFill>
          <a:blip r:embed="rId2"/>
          <a:stretch>
            <a:fillRect/>
          </a:stretch>
        </p:blipFill>
        <p:spPr>
          <a:xfrm>
            <a:off x="642910" y="1214423"/>
            <a:ext cx="6291290" cy="4861734"/>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7239000" cy="5812818"/>
          </a:xfrm>
        </p:spPr>
        <p:txBody>
          <a:bodyPr>
            <a:normAutofit/>
          </a:bodyPr>
          <a:lstStyle/>
          <a:p>
            <a:pPr marL="0" indent="0" algn="just">
              <a:buNone/>
            </a:pPr>
            <a:r>
              <a:rPr lang="ru-RU" dirty="0" smtClean="0">
                <a:solidFill>
                  <a:srgbClr val="444444"/>
                </a:solidFill>
                <a:latin typeface="Gabriola" pitchFamily="82" charset="0"/>
              </a:rPr>
              <a:t>	</a:t>
            </a:r>
            <a:r>
              <a:rPr lang="ru-RU" b="1" dirty="0" smtClean="0">
                <a:solidFill>
                  <a:srgbClr val="444444"/>
                </a:solidFill>
                <a:latin typeface="Gabriola" pitchFamily="82" charset="0"/>
              </a:rPr>
              <a:t>В итоге мы получаем высокоразвитую Европу, где население уменьшается. А беднейшие страны третьего мира (Азия, латинская Америка, Африка, Океания) – живут в нищете. При этом население в этих странах постоянно увеличивается. </a:t>
            </a:r>
            <a:endParaRPr lang="ru-RU" b="1" dirty="0">
              <a:latin typeface="Gabriola" pitchFamily="8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Определение</a:t>
            </a:r>
            <a:endParaRPr lang="ru-RU" dirty="0"/>
          </a:p>
        </p:txBody>
      </p:sp>
      <p:sp>
        <p:nvSpPr>
          <p:cNvPr id="3" name="Содержимое 2"/>
          <p:cNvSpPr>
            <a:spLocks noGrp="1"/>
          </p:cNvSpPr>
          <p:nvPr>
            <p:ph idx="1"/>
          </p:nvPr>
        </p:nvSpPr>
        <p:spPr>
          <a:xfrm>
            <a:off x="457200" y="2285992"/>
            <a:ext cx="7139136" cy="3303248"/>
          </a:xfrm>
        </p:spPr>
        <p:txBody>
          <a:bodyPr>
            <a:noAutofit/>
          </a:bodyPr>
          <a:lstStyle/>
          <a:p>
            <a:pPr algn="just"/>
            <a:r>
              <a:rPr lang="ru-RU" sz="4000" b="1" dirty="0" smtClean="0">
                <a:effectLst>
                  <a:outerShdw blurRad="38100" dist="38100" dir="2700000" algn="tl">
                    <a:srgbClr val="000000">
                      <a:alpha val="43137"/>
                    </a:srgbClr>
                  </a:outerShdw>
                </a:effectLst>
                <a:latin typeface="Gabriola" pitchFamily="82" charset="0"/>
                <a:cs typeface="Times New Roman" pitchFamily="18" charset="0"/>
              </a:rPr>
              <a:t>Демография</a:t>
            </a:r>
            <a:r>
              <a:rPr lang="en-US" sz="4000" dirty="0" smtClean="0">
                <a:latin typeface="Gabriola" pitchFamily="82" charset="0"/>
                <a:cs typeface="Times New Roman" pitchFamily="18" charset="0"/>
              </a:rPr>
              <a:t> </a:t>
            </a:r>
            <a:r>
              <a:rPr lang="ru-RU" sz="4000" dirty="0" smtClean="0">
                <a:latin typeface="Gabriola" pitchFamily="82" charset="0"/>
                <a:cs typeface="Times New Roman" pitchFamily="18" charset="0"/>
              </a:rPr>
              <a:t>-</a:t>
            </a:r>
            <a:r>
              <a:rPr lang="en-US" sz="4000" dirty="0" smtClean="0">
                <a:latin typeface="Gabriola" pitchFamily="82" charset="0"/>
                <a:cs typeface="Times New Roman" pitchFamily="18" charset="0"/>
              </a:rPr>
              <a:t> </a:t>
            </a:r>
            <a:r>
              <a:rPr lang="ru-RU" sz="4000" b="1" dirty="0" smtClean="0">
                <a:latin typeface="Gabriola" pitchFamily="82" charset="0"/>
                <a:cs typeface="Times New Roman" pitchFamily="18" charset="0"/>
              </a:rPr>
              <a:t>наука</a:t>
            </a:r>
            <a:r>
              <a:rPr lang="en-US" sz="4000" b="1" dirty="0" smtClean="0">
                <a:latin typeface="Gabriola" pitchFamily="82" charset="0"/>
                <a:cs typeface="Times New Roman" pitchFamily="18" charset="0"/>
              </a:rPr>
              <a:t> </a:t>
            </a:r>
            <a:r>
              <a:rPr lang="ru-RU" sz="4000" b="1" dirty="0" smtClean="0">
                <a:latin typeface="Gabriola" pitchFamily="82" charset="0"/>
                <a:cs typeface="Times New Roman" pitchFamily="18" charset="0"/>
              </a:rPr>
              <a:t>о народонаселении,</a:t>
            </a:r>
            <a:r>
              <a:rPr lang="en-US" sz="4000" b="1" dirty="0" smtClean="0">
                <a:latin typeface="Gabriola" pitchFamily="82" charset="0"/>
                <a:cs typeface="Times New Roman" pitchFamily="18" charset="0"/>
              </a:rPr>
              <a:t> </a:t>
            </a:r>
            <a:r>
              <a:rPr lang="ru-RU" sz="4000" b="1" dirty="0" smtClean="0">
                <a:latin typeface="Gabriola" pitchFamily="82" charset="0"/>
                <a:cs typeface="Times New Roman" pitchFamily="18" charset="0"/>
              </a:rPr>
              <a:t>демографический кризис-это снижение количества населения, отрицательный его прирост (смертность выше рождаемости)</a:t>
            </a:r>
            <a:r>
              <a:rPr lang="ru-RU" sz="3200" b="1" dirty="0" smtClean="0">
                <a:latin typeface="Gabriola" pitchFamily="82" charset="0"/>
              </a:rPr>
              <a:t> </a:t>
            </a:r>
            <a:endParaRPr lang="ru-RU" sz="3200" b="1" dirty="0">
              <a:latin typeface="Gabriola" pitchFamily="82"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rodilsa-malish-600x600.jpg"/>
          <p:cNvPicPr>
            <a:picLocks noGrp="1" noChangeAspect="1"/>
          </p:cNvPicPr>
          <p:nvPr>
            <p:ph idx="1"/>
          </p:nvPr>
        </p:nvPicPr>
        <p:blipFill>
          <a:blip r:embed="rId2"/>
          <a:stretch>
            <a:fillRect/>
          </a:stretch>
        </p:blipFill>
        <p:spPr>
          <a:xfrm>
            <a:off x="1000100" y="500042"/>
            <a:ext cx="5857916" cy="5857916"/>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004-004-Demograficheskij-krizis.jpg"/>
          <p:cNvPicPr>
            <a:picLocks noGrp="1" noChangeAspect="1"/>
          </p:cNvPicPr>
          <p:nvPr>
            <p:ph idx="1"/>
          </p:nvPr>
        </p:nvPicPr>
        <p:blipFill>
          <a:blip r:embed="rId2"/>
          <a:stretch>
            <a:fillRect/>
          </a:stretch>
        </p:blipFill>
        <p:spPr>
          <a:xfrm>
            <a:off x="214282" y="500042"/>
            <a:ext cx="7358114" cy="5956321"/>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7427168" cy="5812818"/>
          </a:xfrm>
        </p:spPr>
        <p:txBody>
          <a:bodyPr>
            <a:noAutofit/>
          </a:bodyPr>
          <a:lstStyle/>
          <a:p>
            <a:pPr algn="just"/>
            <a:r>
              <a:rPr lang="ru-RU" sz="3200" b="1" dirty="0" smtClean="0">
                <a:latin typeface="Gabriola" pitchFamily="82" charset="0"/>
              </a:rPr>
              <a:t>Сравнительно недавно, менее 100 лет назад, рождаемость в большинстве стран Европы</a:t>
            </a:r>
            <a:r>
              <a:rPr lang="en-US" sz="3200" b="1" dirty="0" smtClean="0">
                <a:latin typeface="Gabriola" pitchFamily="82" charset="0"/>
              </a:rPr>
              <a:t> </a:t>
            </a:r>
            <a:r>
              <a:rPr lang="ru-RU" sz="3200" b="1" dirty="0" smtClean="0">
                <a:latin typeface="Gabriola" pitchFamily="82" charset="0"/>
              </a:rPr>
              <a:t>была достаточно высокой. Европейский континент отличался уровнем развития экономики от других стран. Все это базировалось на росте численности населения примерно на 2-3% в год. Но современные условия жизни, изменения мышления и другие обстоятельства привели к тому, что во всем мире начался демографический кризис.</a:t>
            </a:r>
            <a:endParaRPr lang="ru-RU" sz="3200" b="1" dirty="0">
              <a:latin typeface="Gabriola" pitchFamily="82"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571480"/>
            <a:ext cx="7599218" cy="5715040"/>
          </a:xfrm>
        </p:spPr>
        <p:txBody>
          <a:bodyPr>
            <a:normAutofit/>
          </a:bodyPr>
          <a:lstStyle/>
          <a:p>
            <a:pPr marL="0" indent="0" algn="just">
              <a:buNone/>
            </a:pPr>
            <a:r>
              <a:rPr lang="en-US" sz="3200" b="1" dirty="0" smtClean="0">
                <a:latin typeface="Gabriola" pitchFamily="82" charset="0"/>
              </a:rPr>
              <a:t>	</a:t>
            </a:r>
            <a:r>
              <a:rPr lang="ru-RU" sz="3200" b="1" dirty="0" smtClean="0">
                <a:latin typeface="Gabriola" pitchFamily="82" charset="0"/>
              </a:rPr>
              <a:t>Это процесс, который требует решения на государственном уровне. </a:t>
            </a:r>
            <a:r>
              <a:rPr lang="en-US" sz="3200" b="1" dirty="0" smtClean="0">
                <a:latin typeface="Gabriola" pitchFamily="82" charset="0"/>
              </a:rPr>
              <a:t>	</a:t>
            </a:r>
          </a:p>
          <a:p>
            <a:pPr marL="0" indent="0" algn="just">
              <a:buNone/>
            </a:pPr>
            <a:r>
              <a:rPr lang="en-US" sz="3200" b="1" dirty="0" smtClean="0">
                <a:latin typeface="Gabriola" pitchFamily="82" charset="0"/>
              </a:rPr>
              <a:t>	</a:t>
            </a:r>
            <a:r>
              <a:rPr lang="ru-RU" sz="3200" b="1" dirty="0" smtClean="0">
                <a:effectLst>
                  <a:outerShdw blurRad="38100" dist="38100" dir="2700000" algn="tl">
                    <a:srgbClr val="000000">
                      <a:alpha val="43137"/>
                    </a:srgbClr>
                  </a:outerShdw>
                </a:effectLst>
                <a:latin typeface="Gabriola" pitchFamily="82" charset="0"/>
              </a:rPr>
              <a:t>Демографический кризис</a:t>
            </a:r>
            <a:r>
              <a:rPr lang="ru-RU" sz="3200" b="1" dirty="0" smtClean="0">
                <a:latin typeface="Gabriola" pitchFamily="82" charset="0"/>
              </a:rPr>
              <a:t> – это низкий прирост численности населения или его полное отсутствие. Это происходит в результате снижения показателя рождаемости и увеличения уровня смертности. Однако демографический кризис может означать не только снижение численности населения, но и его переизбыток. В современном мире в основном встречается проблема убыли населения.</a:t>
            </a:r>
            <a:endParaRPr lang="ru-RU" sz="3200" b="1" dirty="0">
              <a:latin typeface="Gabriola" pitchFamily="82"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714356"/>
            <a:ext cx="7239000" cy="5274948"/>
          </a:xfrm>
        </p:spPr>
        <p:txBody>
          <a:bodyPr>
            <a:normAutofit/>
          </a:bodyPr>
          <a:lstStyle/>
          <a:p>
            <a:pPr marL="0" indent="0" algn="just">
              <a:buNone/>
            </a:pPr>
            <a:r>
              <a:rPr lang="en-US" dirty="0" smtClean="0"/>
              <a:t>	</a:t>
            </a:r>
            <a:r>
              <a:rPr lang="ru-RU" sz="2800" b="1" dirty="0" smtClean="0">
                <a:latin typeface="Gabriola" pitchFamily="82" charset="0"/>
              </a:rPr>
              <a:t>В случае, когда уровень рождаемости падает в течение определенного времени и не превышает уровень смертности, возникает тенденция старения населения. То есть не происходит его воспроизводство. Количество женщин, которые находятся в детородном возрасте, снижается. В этой ситуации должны приниматься меры по повышению показателя среднего количества детей на одну женщину, которая находится в детородном возрасте. С давних времен возникали споры по поводу необходимости прироста населения. Некоторые ученые придерживаются мнения, что это недопустимо. Вследствие этого процесса происходит сильная миграция населения.</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57232"/>
            <a:ext cx="7239000" cy="5598504"/>
          </a:xfrm>
        </p:spPr>
        <p:txBody>
          <a:bodyPr>
            <a:normAutofit fontScale="92500"/>
          </a:bodyPr>
          <a:lstStyle/>
          <a:p>
            <a:r>
              <a:rPr lang="ru-RU" dirty="0" smtClean="0"/>
              <a:t>Последствия, которые имел демографический кризис, отразились на всем населении Европы и затронули бедных и богатых, развивающиеся и развитые страны. Причин для возникновения такой ситуации можно назвать несколько: Многие сходятся во мнении, что в этом виновата урбанизация населения. Общество с аграрным укладом превращается в более индустриальное. Люди, перебравшись в город, перестали рожать большое количество детей. Однако у этой теории есть и противники, которые приводят в пример Великобританию, Бразилию, Аргентину. Там, несмотря на более раннюю урбанизацию, прирост населения остался стабильным.</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i="1" dirty="0" smtClean="0"/>
              <a:t>Мировой демографический </a:t>
            </a:r>
            <a:r>
              <a:rPr lang="en-US" i="1" dirty="0" smtClean="0"/>
              <a:t/>
            </a:r>
            <a:br>
              <a:rPr lang="en-US" i="1" dirty="0" smtClean="0"/>
            </a:br>
            <a:r>
              <a:rPr lang="ru-RU" i="1" dirty="0" smtClean="0"/>
              <a:t>переход 1750-2100 гг.</a:t>
            </a:r>
            <a:endParaRPr lang="ru-RU" i="1" dirty="0"/>
          </a:p>
        </p:txBody>
      </p:sp>
      <p:pic>
        <p:nvPicPr>
          <p:cNvPr id="4" name="Содержимое 3" descr="765-766---15.jpg"/>
          <p:cNvPicPr>
            <a:picLocks noGrp="1" noChangeAspect="1"/>
          </p:cNvPicPr>
          <p:nvPr>
            <p:ph idx="1"/>
          </p:nvPr>
        </p:nvPicPr>
        <p:blipFill>
          <a:blip r:embed="rId2"/>
          <a:stretch>
            <a:fillRect/>
          </a:stretch>
        </p:blipFill>
        <p:spPr>
          <a:xfrm>
            <a:off x="1619672" y="2132856"/>
            <a:ext cx="5040560" cy="324036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49</TotalTime>
  <Words>950</Words>
  <Application>Microsoft Office PowerPoint</Application>
  <PresentationFormat>Экран (4:3)</PresentationFormat>
  <Paragraphs>17</Paragraphs>
  <Slides>18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Изящная</vt:lpstr>
      <vt:lpstr>Основы демографии Демографии</vt:lpstr>
      <vt:lpstr>Определение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Мировой демографический  переход 1750-2100 гг.</vt:lpstr>
      <vt:lpstr>С 1975 по 2005 гг.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Демографический Кризис В Мире.</dc:title>
  <dc:creator>User</dc:creator>
  <cp:lastModifiedBy>Politolog</cp:lastModifiedBy>
  <cp:revision>7</cp:revision>
  <dcterms:created xsi:type="dcterms:W3CDTF">2014-04-24T18:31:55Z</dcterms:created>
  <dcterms:modified xsi:type="dcterms:W3CDTF">2016-03-18T07:57:04Z</dcterms:modified>
</cp:coreProperties>
</file>