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9"/>
  </p:notesMasterIdLst>
  <p:handoutMasterIdLst>
    <p:handoutMasterId r:id="rId10"/>
  </p:handoutMasterIdLst>
  <p:sldIdLst>
    <p:sldId id="280" r:id="rId2"/>
    <p:sldId id="273" r:id="rId3"/>
    <p:sldId id="281" r:id="rId4"/>
    <p:sldId id="277" r:id="rId5"/>
    <p:sldId id="282" r:id="rId6"/>
    <p:sldId id="278" r:id="rId7"/>
    <p:sldId id="27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1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6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718E8-960E-4EBB-A0B9-D0B85ADE3193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3075BF-4F7A-4AC7-B24A-AEB18D3C1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30677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32B76-146C-471B-A044-F3910087417C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5DEC5-3FB5-4430-B387-B6444C2B8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58850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4981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581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0A49-97FE-4542-A680-59A91081F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56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0A49-97FE-4542-A680-59A91081F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18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0A49-97FE-4542-A680-59A91081F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99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52454"/>
            <a:ext cx="420688" cy="5693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975" b="0" i="0" dirty="0"/>
          </a:p>
        </p:txBody>
      </p:sp>
      <p:sp>
        <p:nvSpPr>
          <p:cNvPr id="5" name="矩形 4"/>
          <p:cNvSpPr/>
          <p:nvPr userDrawn="1"/>
        </p:nvSpPr>
        <p:spPr>
          <a:xfrm>
            <a:off x="454025" y="552454"/>
            <a:ext cx="85725" cy="5693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975" b="0" i="0" dirty="0"/>
          </a:p>
        </p:txBody>
      </p:sp>
    </p:spTree>
    <p:extLst>
      <p:ext uri="{BB962C8B-B14F-4D97-AF65-F5344CB8AC3E}">
        <p14:creationId xmlns:p14="http://schemas.microsoft.com/office/powerpoint/2010/main" val="188893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0A49-97FE-4542-A680-59A91081F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88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0A49-97FE-4542-A680-59A91081F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90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0A49-97FE-4542-A680-59A91081F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96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0A49-97FE-4542-A680-59A91081F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88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0A49-97FE-4542-A680-59A91081F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23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0A49-97FE-4542-A680-59A91081F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51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0A49-97FE-4542-A680-59A91081F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11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E0A49-97FE-4542-A680-59A91081F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46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E0A49-97FE-4542-A680-59A91081F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088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3CDC68F-EEDB-46E7-94C7-523AE9D9DD62}"/>
              </a:ext>
            </a:extLst>
          </p:cNvPr>
          <p:cNvSpPr/>
          <p:nvPr/>
        </p:nvSpPr>
        <p:spPr>
          <a:xfrm>
            <a:off x="540327" y="936010"/>
            <a:ext cx="83542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ТЕРМІН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основна</a:t>
            </a:r>
            <a:r>
              <a:rPr lang="ru-RU" dirty="0"/>
              <a:t> </a:t>
            </a:r>
            <a:r>
              <a:rPr lang="ru-RU" dirty="0" err="1"/>
              <a:t>одиниця</a:t>
            </a:r>
            <a:r>
              <a:rPr lang="ru-RU" dirty="0"/>
              <a:t> науки, </a:t>
            </a:r>
            <a:r>
              <a:rPr lang="ru-RU" dirty="0" err="1"/>
              <a:t>спеціальних</a:t>
            </a:r>
            <a:r>
              <a:rPr lang="ru-RU" dirty="0"/>
              <a:t> </a:t>
            </a:r>
            <a:r>
              <a:rPr lang="ru-RU" dirty="0" err="1"/>
              <a:t>галузей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 і сфер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, покликана </a:t>
            </a:r>
            <a:r>
              <a:rPr lang="ru-RU" dirty="0" err="1"/>
              <a:t>номінувати</a:t>
            </a:r>
            <a:r>
              <a:rPr lang="ru-RU" dirty="0"/>
              <a:t> </a:t>
            </a:r>
            <a:r>
              <a:rPr lang="ru-RU" dirty="0" err="1"/>
              <a:t>об'єкти</a:t>
            </a:r>
            <a:r>
              <a:rPr lang="ru-RU" dirty="0"/>
              <a:t> і </a:t>
            </a:r>
            <a:r>
              <a:rPr lang="ru-RU" dirty="0" err="1"/>
              <a:t>процеси</a:t>
            </a:r>
            <a:r>
              <a:rPr lang="ru-RU" dirty="0"/>
              <a:t> і </a:t>
            </a:r>
            <a:r>
              <a:rPr lang="ru-RU" dirty="0" err="1"/>
              <a:t>одночасно</a:t>
            </a:r>
            <a:r>
              <a:rPr lang="ru-RU" dirty="0"/>
              <a:t> </a:t>
            </a:r>
            <a:r>
              <a:rPr lang="ru-RU" dirty="0" err="1"/>
              <a:t>служити</a:t>
            </a:r>
            <a:r>
              <a:rPr lang="ru-RU" dirty="0"/>
              <a:t> </a:t>
            </a:r>
            <a:r>
              <a:rPr lang="ru-RU" dirty="0" err="1"/>
              <a:t>засобом</a:t>
            </a:r>
            <a:r>
              <a:rPr lang="ru-RU" dirty="0"/>
              <a:t> </a:t>
            </a:r>
            <a:r>
              <a:rPr lang="ru-RU" dirty="0" err="1"/>
              <a:t>пізнання</a:t>
            </a:r>
            <a:r>
              <a:rPr lang="ru-RU" dirty="0"/>
              <a:t> </a:t>
            </a:r>
            <a:r>
              <a:rPr lang="ru-RU" dirty="0" err="1"/>
              <a:t>навколишнього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.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108872D-D4B4-404F-8F1B-7BB9A5DA447D}"/>
              </a:ext>
            </a:extLst>
          </p:cNvPr>
          <p:cNvSpPr/>
          <p:nvPr/>
        </p:nvSpPr>
        <p:spPr>
          <a:xfrm>
            <a:off x="540327" y="2457452"/>
            <a:ext cx="81695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ТЕРМІНОЛОГІЯ</a:t>
            </a:r>
            <a:r>
              <a:rPr lang="ru-RU" dirty="0"/>
              <a:t> – </a:t>
            </a:r>
            <a:r>
              <a:rPr lang="ru-RU" dirty="0" err="1"/>
              <a:t>сукупність</a:t>
            </a:r>
            <a:r>
              <a:rPr lang="ru-RU" dirty="0"/>
              <a:t> </a:t>
            </a:r>
            <a:r>
              <a:rPr lang="ru-RU" dirty="0" err="1"/>
              <a:t>термінів</a:t>
            </a:r>
            <a:r>
              <a:rPr lang="ru-RU" dirty="0"/>
              <a:t> </a:t>
            </a:r>
            <a:r>
              <a:rPr lang="ru-RU" dirty="0" err="1"/>
              <a:t>певно</a:t>
            </a:r>
            <a:r>
              <a:rPr lang="uk-UA" dirty="0"/>
              <a:t>ї </a:t>
            </a:r>
            <a:r>
              <a:rPr lang="ru-RU" dirty="0" err="1"/>
              <a:t>галузі</a:t>
            </a:r>
            <a:r>
              <a:rPr lang="ru-RU" dirty="0"/>
              <a:t> науки, </a:t>
            </a:r>
            <a:r>
              <a:rPr lang="ru-RU" dirty="0" err="1"/>
              <a:t>техніки</a:t>
            </a:r>
            <a:r>
              <a:rPr lang="ru-RU" dirty="0"/>
              <a:t>, </a:t>
            </a:r>
            <a:r>
              <a:rPr lang="ru-RU" dirty="0" err="1"/>
              <a:t>мистецтва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термінів</a:t>
            </a:r>
            <a:r>
              <a:rPr lang="ru-RU" dirty="0"/>
              <a:t> </a:t>
            </a:r>
            <a:r>
              <a:rPr lang="ru-RU" dirty="0" err="1"/>
              <a:t>даної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.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B186DBCF-0B49-429A-91EE-4D891BE5DBF0}"/>
              </a:ext>
            </a:extLst>
          </p:cNvPr>
          <p:cNvSpPr/>
          <p:nvPr/>
        </p:nvSpPr>
        <p:spPr>
          <a:xfrm>
            <a:off x="540327" y="3429000"/>
            <a:ext cx="81049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/>
          </a:p>
          <a:p>
            <a:pPr algn="just"/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ТЕРМІНОЛОГІЗАЦІЯ</a:t>
            </a:r>
            <a:r>
              <a:rPr lang="ru-RU"/>
              <a:t> – набуття загальновживаним словом ознак терміна.</a:t>
            </a:r>
          </a:p>
          <a:p>
            <a:r>
              <a:rPr lang="ru-RU"/>
              <a:t> </a:t>
            </a:r>
          </a:p>
          <a:p>
            <a:endParaRPr lang="ru-RU"/>
          </a:p>
          <a:p>
            <a:endParaRPr lang="ru-RU"/>
          </a:p>
          <a:p>
            <a:pPr algn="just"/>
            <a:endParaRPr lang="ru-RU"/>
          </a:p>
          <a:p>
            <a:pPr algn="just"/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ДЕТЕРМІНОЛОГІЗАЦІЯ</a:t>
            </a:r>
            <a:r>
              <a:rPr lang="ru-RU"/>
              <a:t> – явище мовної системи, яке являє собою перехід термінів до загальновживаної лексики.</a:t>
            </a:r>
            <a:endParaRPr lang="ru-RU" dirty="0"/>
          </a:p>
        </p:txBody>
      </p:sp>
      <p:sp>
        <p:nvSpPr>
          <p:cNvPr id="16" name="Номер слайда 4">
            <a:extLst>
              <a:ext uri="{FF2B5EF4-FFF2-40B4-BE49-F238E27FC236}">
                <a16:creationId xmlns:a16="http://schemas.microsoft.com/office/drawing/2014/main" id="{E1BFA0F8-1E96-456F-8F00-BACF001E9A7F}"/>
              </a:ext>
            </a:extLst>
          </p:cNvPr>
          <p:cNvSpPr txBox="1">
            <a:spLocks/>
          </p:cNvSpPr>
          <p:nvPr/>
        </p:nvSpPr>
        <p:spPr>
          <a:xfrm>
            <a:off x="7536872" y="171102"/>
            <a:ext cx="127449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dirty="0"/>
              <a:t>3</a:t>
            </a:r>
            <a:endParaRPr lang="ru-RU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8E46380-6CE7-42CF-9DB0-BC2AD48A9E67}"/>
              </a:ext>
            </a:extLst>
          </p:cNvPr>
          <p:cNvSpPr/>
          <p:nvPr/>
        </p:nvSpPr>
        <p:spPr>
          <a:xfrm>
            <a:off x="5086688" y="5988741"/>
            <a:ext cx="27341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 – кредит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довіри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13FFAFD6-3AE9-44E3-85B6-6F4B0B9DA754}"/>
              </a:ext>
            </a:extLst>
          </p:cNvPr>
          <p:cNvSpPr/>
          <p:nvPr/>
        </p:nvSpPr>
        <p:spPr>
          <a:xfrm>
            <a:off x="5069404" y="6265952"/>
            <a:ext cx="3825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Девальвація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девальвація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цінностей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7038FE73-B1E8-4778-849B-AF0FEBFD921C}"/>
              </a:ext>
            </a:extLst>
          </p:cNvPr>
          <p:cNvSpPr/>
          <p:nvPr/>
        </p:nvSpPr>
        <p:spPr>
          <a:xfrm>
            <a:off x="5439945" y="4137212"/>
            <a:ext cx="3229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Подушка –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подушка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0586EBAE-9E00-459D-8BFC-5AE4AF1E1391}"/>
              </a:ext>
            </a:extLst>
          </p:cNvPr>
          <p:cNvSpPr/>
          <p:nvPr/>
        </p:nvSpPr>
        <p:spPr>
          <a:xfrm>
            <a:off x="5446769" y="4444662"/>
            <a:ext cx="2140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Rate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exchange rate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C1B3759D-2821-43DE-AEF0-D8A383B5D104}"/>
              </a:ext>
            </a:extLst>
          </p:cNvPr>
          <p:cNvSpPr/>
          <p:nvPr/>
        </p:nvSpPr>
        <p:spPr>
          <a:xfrm>
            <a:off x="5087696" y="5644991"/>
            <a:ext cx="2858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Benefit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benefit of the doubt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80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586470" y="353664"/>
            <a:ext cx="8442118" cy="4312612"/>
            <a:chOff x="970383" y="509265"/>
            <a:chExt cx="8442118" cy="4312612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07F5BE6-1418-8C42-80A1-3A1A3037DEE1}"/>
                </a:ext>
              </a:extLst>
            </p:cNvPr>
            <p:cNvSpPr txBox="1"/>
            <p:nvPr/>
          </p:nvSpPr>
          <p:spPr>
            <a:xfrm>
              <a:off x="1565564" y="942455"/>
              <a:ext cx="74433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endParaRPr lang="en-US" altLang="zh-CN" dirty="0">
                <a:latin typeface="Century Gothic Regular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6982250-F698-BF4B-9B1B-5A7173C2187F}"/>
                </a:ext>
              </a:extLst>
            </p:cNvPr>
            <p:cNvSpPr txBox="1"/>
            <p:nvPr/>
          </p:nvSpPr>
          <p:spPr>
            <a:xfrm>
              <a:off x="1067405" y="509265"/>
              <a:ext cx="8345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err="1">
                  <a:solidFill>
                    <a:schemeClr val="accent1">
                      <a:lumMod val="75000"/>
                    </a:schemeClr>
                  </a:solidFill>
                  <a:latin typeface="Century Gothic Regular"/>
                  <a:ea typeface="DengXian" panose="02010600030101010101" pitchFamily="2" charset="-122"/>
                </a:rPr>
                <a:t>Структурний</a:t>
              </a:r>
              <a:r>
                <a:rPr lang="ru-RU" sz="2400" b="1" dirty="0">
                  <a:solidFill>
                    <a:schemeClr val="accent1">
                      <a:lumMod val="75000"/>
                    </a:schemeClr>
                  </a:solidFill>
                  <a:latin typeface="Century Gothic Regular"/>
                  <a:ea typeface="DengXian" panose="02010600030101010101" pitchFamily="2" charset="-122"/>
                </a:rPr>
                <a:t> </a:t>
              </a:r>
              <a:r>
                <a:rPr lang="ru-RU" sz="2400" b="1" dirty="0" err="1">
                  <a:solidFill>
                    <a:schemeClr val="accent1">
                      <a:lumMod val="75000"/>
                    </a:schemeClr>
                  </a:solidFill>
                  <a:latin typeface="Century Gothic Regular"/>
                  <a:ea typeface="DengXian" panose="02010600030101010101" pitchFamily="2" charset="-122"/>
                </a:rPr>
                <a:t>аналіз</a:t>
              </a:r>
              <a:r>
                <a:rPr lang="ru-RU" sz="2400" b="1" dirty="0">
                  <a:solidFill>
                    <a:schemeClr val="accent1">
                      <a:lumMod val="75000"/>
                    </a:schemeClr>
                  </a:solidFill>
                  <a:latin typeface="Century Gothic Regular"/>
                  <a:ea typeface="DengXian" panose="02010600030101010101" pitchFamily="2" charset="-122"/>
                </a:rPr>
                <a:t> </a:t>
              </a:r>
              <a:r>
                <a:rPr lang="ru-RU" sz="2400" b="1" dirty="0" err="1">
                  <a:solidFill>
                    <a:schemeClr val="accent1">
                      <a:lumMod val="75000"/>
                    </a:schemeClr>
                  </a:solidFill>
                  <a:latin typeface="Century Gothic Regular"/>
                  <a:ea typeface="DengXian" panose="02010600030101010101" pitchFamily="2" charset="-122"/>
                </a:rPr>
                <a:t>англійської</a:t>
              </a:r>
              <a:r>
                <a:rPr lang="ru-RU" sz="2400" b="1" dirty="0">
                  <a:solidFill>
                    <a:schemeClr val="accent1">
                      <a:lumMod val="75000"/>
                    </a:schemeClr>
                  </a:solidFill>
                  <a:latin typeface="Century Gothic Regular"/>
                  <a:ea typeface="DengXian" panose="02010600030101010101" pitchFamily="2" charset="-122"/>
                </a:rPr>
                <a:t> </a:t>
              </a:r>
              <a:r>
                <a:rPr lang="ru-RU" sz="2400" b="1" dirty="0" err="1">
                  <a:solidFill>
                    <a:schemeClr val="accent1">
                      <a:lumMod val="75000"/>
                    </a:schemeClr>
                  </a:solidFill>
                  <a:latin typeface="Century Gothic Regular"/>
                  <a:ea typeface="DengXian" panose="02010600030101010101" pitchFamily="2" charset="-122"/>
                </a:rPr>
                <a:t>термінології</a:t>
              </a:r>
              <a:r>
                <a:rPr lang="ru-RU" sz="2400" b="1" dirty="0">
                  <a:solidFill>
                    <a:schemeClr val="accent1">
                      <a:lumMod val="75000"/>
                    </a:schemeClr>
                  </a:solidFill>
                  <a:latin typeface="Century Gothic Regular"/>
                  <a:ea typeface="DengXian" panose="02010600030101010101" pitchFamily="2" charset="-122"/>
                </a:rPr>
                <a:t> </a:t>
              </a:r>
            </a:p>
          </p:txBody>
        </p:sp>
        <p:sp>
          <p:nvSpPr>
            <p:cNvPr id="16" name="原创设计师QQ598969553      _8"/>
            <p:cNvSpPr/>
            <p:nvPr/>
          </p:nvSpPr>
          <p:spPr>
            <a:xfrm>
              <a:off x="970383" y="4551605"/>
              <a:ext cx="270272" cy="27027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514292">
                <a:defRPr/>
              </a:pPr>
              <a:endParaRPr lang="zh-CN" altLang="en-US" sz="1013" dirty="0">
                <a:solidFill>
                  <a:schemeClr val="bg1"/>
                </a:solidFill>
                <a:latin typeface="Century Gothic Regular"/>
              </a:endParaRPr>
            </a:p>
          </p:txBody>
        </p:sp>
        <p:sp>
          <p:nvSpPr>
            <p:cNvPr id="21" name="原创设计师QQ598969553      _11"/>
            <p:cNvSpPr/>
            <p:nvPr/>
          </p:nvSpPr>
          <p:spPr>
            <a:xfrm>
              <a:off x="1402581" y="4551605"/>
              <a:ext cx="270272" cy="27027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514292">
                <a:defRPr/>
              </a:pPr>
              <a:endParaRPr lang="zh-CN" altLang="en-US" sz="1013" dirty="0">
                <a:solidFill>
                  <a:schemeClr val="bg1"/>
                </a:solidFill>
                <a:latin typeface="Century Gothic Regular"/>
              </a:endParaRPr>
            </a:p>
          </p:txBody>
        </p:sp>
      </p:grpSp>
      <p:pic>
        <p:nvPicPr>
          <p:cNvPr id="37906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0242" y="16279416"/>
            <a:ext cx="1483519" cy="383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Номер слайда 4"/>
          <p:cNvSpPr txBox="1">
            <a:spLocks/>
          </p:cNvSpPr>
          <p:nvPr/>
        </p:nvSpPr>
        <p:spPr>
          <a:xfrm>
            <a:off x="7536872" y="171102"/>
            <a:ext cx="127449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dirty="0"/>
              <a:t>4</a:t>
            </a:r>
            <a:endParaRPr lang="ru-RU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AF021E0-CCC2-4A1C-824E-99216C3AC8DF}"/>
              </a:ext>
            </a:extLst>
          </p:cNvPr>
          <p:cNvSpPr txBox="1"/>
          <p:nvPr/>
        </p:nvSpPr>
        <p:spPr>
          <a:xfrm>
            <a:off x="586470" y="3418933"/>
            <a:ext cx="8132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Структурний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аналіз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української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термінології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F3755AC-0E4B-4C8B-9F70-D21CB1C07E37}"/>
              </a:ext>
            </a:extLst>
          </p:cNvPr>
          <p:cNvSpPr/>
          <p:nvPr/>
        </p:nvSpPr>
        <p:spPr>
          <a:xfrm>
            <a:off x="4572000" y="1210358"/>
            <a:ext cx="3967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Терміни – слова: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balance,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apital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D1D3807-80A0-4335-973D-5A9FE51BD1BF}"/>
              </a:ext>
            </a:extLst>
          </p:cNvPr>
          <p:cNvSpPr/>
          <p:nvPr/>
        </p:nvSpPr>
        <p:spPr>
          <a:xfrm>
            <a:off x="4678256" y="4340226"/>
            <a:ext cx="34228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Терміни –слова: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вартість,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атив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AE61D1F-CBB1-45E4-8ABA-EB4B5E893CB1}"/>
              </a:ext>
            </a:extLst>
          </p:cNvPr>
          <p:cNvSpPr/>
          <p:nvPr/>
        </p:nvSpPr>
        <p:spPr>
          <a:xfrm>
            <a:off x="4572000" y="1579962"/>
            <a:ext cx="46256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Терм</a:t>
            </a:r>
            <a:r>
              <a:rPr lang="en-US" dirty="0" err="1"/>
              <a:t>i</a:t>
            </a:r>
            <a:r>
              <a:rPr lang="ru-RU" dirty="0"/>
              <a:t>ни-</a:t>
            </a:r>
            <a:r>
              <a:rPr lang="ru-RU" dirty="0" err="1"/>
              <a:t>словосполучення</a:t>
            </a:r>
            <a:r>
              <a:rPr lang="ru-RU" dirty="0"/>
              <a:t>: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Income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Statement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Cash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Flow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Statement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FF44842-878E-4515-8967-0070898E42BB}"/>
              </a:ext>
            </a:extLst>
          </p:cNvPr>
          <p:cNvSpPr/>
          <p:nvPr/>
        </p:nvSpPr>
        <p:spPr>
          <a:xfrm>
            <a:off x="4678256" y="4715806"/>
            <a:ext cx="38464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Терм</a:t>
            </a:r>
            <a:r>
              <a:rPr lang="en-US" dirty="0" err="1"/>
              <a:t>i</a:t>
            </a:r>
            <a:r>
              <a:rPr lang="ru-RU" dirty="0"/>
              <a:t>ни-</a:t>
            </a:r>
            <a:r>
              <a:rPr lang="ru-RU" dirty="0" err="1"/>
              <a:t>словосполучення</a:t>
            </a:r>
            <a:r>
              <a:rPr lang="ru-RU" dirty="0"/>
              <a:t>:</a:t>
            </a:r>
          </a:p>
          <a:p>
            <a:r>
              <a:rPr lang="ru-RU" dirty="0"/>
              <a:t>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фінансовий лізинг, готівкові кошти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F1491DC-A0DC-4F35-B330-0B816BB9A184}"/>
              </a:ext>
            </a:extLst>
          </p:cNvPr>
          <p:cNvSpPr/>
          <p:nvPr/>
        </p:nvSpPr>
        <p:spPr>
          <a:xfrm>
            <a:off x="4617535" y="2226021"/>
            <a:ext cx="42112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Абревіатури</a:t>
            </a:r>
            <a:r>
              <a:rPr lang="ru-RU" dirty="0"/>
              <a:t>: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IFRS International Financial</a:t>
            </a:r>
            <a:endParaRPr lang="uk-UA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Reporting Standards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A55502EE-5255-48A6-82AD-AF76A082B8AF}"/>
              </a:ext>
            </a:extLst>
          </p:cNvPr>
          <p:cNvSpPr/>
          <p:nvPr/>
        </p:nvSpPr>
        <p:spPr>
          <a:xfrm>
            <a:off x="4650553" y="5362137"/>
            <a:ext cx="46183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Абревіатури</a:t>
            </a:r>
            <a:r>
              <a:rPr lang="ru-RU" dirty="0"/>
              <a:t>: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МСФЗ Міжнародні стандарти</a:t>
            </a:r>
          </a:p>
          <a:p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фінансової звітності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49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399BC3-0A7C-47A9-BD65-6E19754E6D28}"/>
              </a:ext>
            </a:extLst>
          </p:cNvPr>
          <p:cNvSpPr txBox="1"/>
          <p:nvPr/>
        </p:nvSpPr>
        <p:spPr>
          <a:xfrm>
            <a:off x="494104" y="510088"/>
            <a:ext cx="8853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С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труктурні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типи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термінів-словосполучень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Century Gothic Regular"/>
              <a:ea typeface="DengXian" panose="02010600030101010101" pitchFamily="2" charset="-122"/>
            </a:endParaRP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FC6D0FFD-6CA3-416C-9871-E2E9CE99B91F}"/>
              </a:ext>
            </a:extLst>
          </p:cNvPr>
          <p:cNvCxnSpPr>
            <a:cxnSpLocks/>
          </p:cNvCxnSpPr>
          <p:nvPr/>
        </p:nvCxnSpPr>
        <p:spPr>
          <a:xfrm>
            <a:off x="4531568" y="1256145"/>
            <a:ext cx="40431" cy="48306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AD497973-801E-4FD5-8EFA-2611E29EEC9A}"/>
              </a:ext>
            </a:extLst>
          </p:cNvPr>
          <p:cNvSpPr/>
          <p:nvPr/>
        </p:nvSpPr>
        <p:spPr>
          <a:xfrm>
            <a:off x="3743018" y="1365245"/>
            <a:ext cx="1710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 + N,  </a:t>
            </a:r>
            <a:r>
              <a:rPr lang="uk-UA" b="1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Adj</a:t>
            </a:r>
            <a:r>
              <a:rPr lang="uk-UA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+ N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8665EEA-45F5-41ED-8758-8B0F143673AB}"/>
              </a:ext>
            </a:extLst>
          </p:cNvPr>
          <p:cNvSpPr/>
          <p:nvPr/>
        </p:nvSpPr>
        <p:spPr>
          <a:xfrm>
            <a:off x="3387152" y="2760703"/>
            <a:ext cx="2422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N + N+ N,  </a:t>
            </a:r>
            <a:r>
              <a:rPr lang="uk-UA" b="1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Adj</a:t>
            </a:r>
            <a:r>
              <a:rPr lang="uk-UA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+ N+ N</a:t>
            </a:r>
            <a:endParaRPr lang="ru-RU" b="1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52059881-FC43-4B0D-9DCE-82DC47EA6535}"/>
              </a:ext>
            </a:extLst>
          </p:cNvPr>
          <p:cNvSpPr/>
          <p:nvPr/>
        </p:nvSpPr>
        <p:spPr>
          <a:xfrm>
            <a:off x="2312414" y="437385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b="1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Термiни</a:t>
            </a:r>
            <a:r>
              <a:rPr lang="uk-UA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, що складаються з чотирьох та п’яти слів </a:t>
            </a:r>
            <a:endParaRPr lang="ru-RU" b="1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A3DA4E19-3F53-4DE3-AEA4-5D86D7C939D0}"/>
              </a:ext>
            </a:extLst>
          </p:cNvPr>
          <p:cNvSpPr/>
          <p:nvPr/>
        </p:nvSpPr>
        <p:spPr>
          <a:xfrm>
            <a:off x="1068735" y="1748902"/>
            <a:ext cx="1211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Book value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F7EE3C54-9F79-46BB-A5FF-08277CFAE270}"/>
              </a:ext>
            </a:extLst>
          </p:cNvPr>
          <p:cNvSpPr/>
          <p:nvPr/>
        </p:nvSpPr>
        <p:spPr>
          <a:xfrm>
            <a:off x="1362913" y="3563637"/>
            <a:ext cx="3235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accounting system 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AE23E686-6456-4DF1-9402-83E6A18D6732}"/>
              </a:ext>
            </a:extLst>
          </p:cNvPr>
          <p:cNvSpPr/>
          <p:nvPr/>
        </p:nvSpPr>
        <p:spPr>
          <a:xfrm>
            <a:off x="26413" y="5221149"/>
            <a:ext cx="45720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Amortised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cost of a financial asset or Financial liability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5BE900D8-853F-42A8-B5E0-AE55E664897C}"/>
              </a:ext>
            </a:extLst>
          </p:cNvPr>
          <p:cNvSpPr/>
          <p:nvPr/>
        </p:nvSpPr>
        <p:spPr>
          <a:xfrm>
            <a:off x="2591146" y="1970641"/>
            <a:ext cx="1229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Fiscal year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7B473F52-F80A-4AB8-968E-485400745A4F}"/>
              </a:ext>
            </a:extLst>
          </p:cNvPr>
          <p:cNvSpPr/>
          <p:nvPr/>
        </p:nvSpPr>
        <p:spPr>
          <a:xfrm>
            <a:off x="5084597" y="1981067"/>
            <a:ext cx="324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кредиторська заборгованість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3D8B2280-08BA-425E-B237-159CAF5DC4E4}"/>
              </a:ext>
            </a:extLst>
          </p:cNvPr>
          <p:cNvSpPr/>
          <p:nvPr/>
        </p:nvSpPr>
        <p:spPr>
          <a:xfrm>
            <a:off x="4756402" y="1649130"/>
            <a:ext cx="2198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кошторис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видатків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C8C38BF1-94D7-4C2D-9CB1-CAAE88B3C566}"/>
              </a:ext>
            </a:extLst>
          </p:cNvPr>
          <p:cNvSpPr/>
          <p:nvPr/>
        </p:nvSpPr>
        <p:spPr>
          <a:xfrm>
            <a:off x="5197332" y="3470263"/>
            <a:ext cx="2911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фонд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кошторису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596658B-9883-4CF8-8F00-56EA84D460D2}"/>
              </a:ext>
            </a:extLst>
          </p:cNvPr>
          <p:cNvSpPr/>
          <p:nvPr/>
        </p:nvSpPr>
        <p:spPr>
          <a:xfrm>
            <a:off x="4571999" y="517836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фонд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кошторису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бюджетних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0361C63F-6D7B-49C7-8BF7-9800A050A6EB}"/>
              </a:ext>
            </a:extLst>
          </p:cNvPr>
          <p:cNvSpPr/>
          <p:nvPr/>
        </p:nvSpPr>
        <p:spPr>
          <a:xfrm>
            <a:off x="4756402" y="3186867"/>
            <a:ext cx="1943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ціна пакета акцій</a:t>
            </a:r>
            <a:endParaRPr lang="ru-RU" dirty="0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193A2F64-D2E2-4AD4-9752-06F2CBBFA32A}"/>
              </a:ext>
            </a:extLst>
          </p:cNvPr>
          <p:cNvSpPr/>
          <p:nvPr/>
        </p:nvSpPr>
        <p:spPr>
          <a:xfrm>
            <a:off x="285150" y="3203161"/>
            <a:ext cx="2155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Cash Flow Statement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Номер слайда 4">
            <a:extLst>
              <a:ext uri="{FF2B5EF4-FFF2-40B4-BE49-F238E27FC236}">
                <a16:creationId xmlns:a16="http://schemas.microsoft.com/office/drawing/2014/main" id="{01070A38-8981-4E9C-9EE0-E8FBE69D7BFC}"/>
              </a:ext>
            </a:extLst>
          </p:cNvPr>
          <p:cNvSpPr txBox="1">
            <a:spLocks/>
          </p:cNvSpPr>
          <p:nvPr/>
        </p:nvSpPr>
        <p:spPr>
          <a:xfrm>
            <a:off x="7536872" y="171102"/>
            <a:ext cx="127449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dirty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52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399BC3-0A7C-47A9-BD65-6E19754E6D28}"/>
              </a:ext>
            </a:extLst>
          </p:cNvPr>
          <p:cNvSpPr txBox="1"/>
          <p:nvPr/>
        </p:nvSpPr>
        <p:spPr>
          <a:xfrm>
            <a:off x="494104" y="510088"/>
            <a:ext cx="8853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Семантичний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анал</a:t>
            </a:r>
            <a:r>
              <a:rPr lang="uk-UA" sz="2800" b="1" dirty="0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із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Century Gothic Regular"/>
              <a:ea typeface="DengXian" panose="02010600030101010101" pitchFamily="2" charset="-122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406ACA5-C24A-479B-A195-18BBF07A9670}"/>
              </a:ext>
            </a:extLst>
          </p:cNvPr>
          <p:cNvSpPr/>
          <p:nvPr/>
        </p:nvSpPr>
        <p:spPr>
          <a:xfrm>
            <a:off x="1152250" y="1489425"/>
            <a:ext cx="2139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МЕТАФОРИЗАЦІЯ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6E4F080-D4F2-4EF1-A1DA-8958785D4CB3}"/>
              </a:ext>
            </a:extLst>
          </p:cNvPr>
          <p:cNvSpPr/>
          <p:nvPr/>
        </p:nvSpPr>
        <p:spPr>
          <a:xfrm>
            <a:off x="3900162" y="1489425"/>
            <a:ext cx="44594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i="1" dirty="0">
                <a:latin typeface="Times New Roman" panose="02020603050405020304" pitchFamily="18" charset="0"/>
              </a:rPr>
              <a:t>“</a:t>
            </a:r>
            <a:r>
              <a:rPr lang="uk-UA" i="1" dirty="0" err="1">
                <a:latin typeface="Times New Roman" panose="02020603050405020304" pitchFamily="18" charset="0"/>
              </a:rPr>
              <a:t>acid</a:t>
            </a:r>
            <a:r>
              <a:rPr lang="uk-UA" i="1" dirty="0">
                <a:latin typeface="Times New Roman" panose="02020603050405020304" pitchFamily="18" charset="0"/>
              </a:rPr>
              <a:t> </a:t>
            </a:r>
            <a:r>
              <a:rPr lang="uk-UA" i="1" dirty="0" err="1">
                <a:latin typeface="Times New Roman" panose="02020603050405020304" pitchFamily="18" charset="0"/>
              </a:rPr>
              <a:t>test</a:t>
            </a:r>
            <a:r>
              <a:rPr lang="uk-UA" i="1" dirty="0">
                <a:latin typeface="Times New Roman" panose="02020603050405020304" pitchFamily="18" charset="0"/>
              </a:rPr>
              <a:t>” – «кислотний тест» (швидкий аналіз оборотності) – стрес-тест</a:t>
            </a:r>
            <a:endParaRPr lang="ru-RU" i="1" dirty="0">
              <a:latin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66716CF-E965-4EF3-B17C-E504214300F7}"/>
              </a:ext>
            </a:extLst>
          </p:cNvPr>
          <p:cNvSpPr/>
          <p:nvPr/>
        </p:nvSpPr>
        <p:spPr>
          <a:xfrm>
            <a:off x="1433994" y="2314874"/>
            <a:ext cx="1576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СИНОНІМІЯ </a:t>
            </a: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92FF3EB-5F64-4E46-A345-4B9B89B46694}"/>
              </a:ext>
            </a:extLst>
          </p:cNvPr>
          <p:cNvSpPr/>
          <p:nvPr/>
        </p:nvSpPr>
        <p:spPr>
          <a:xfrm>
            <a:off x="3900162" y="2314874"/>
            <a:ext cx="3196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внесок = вклад, </a:t>
            </a:r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profit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 = </a:t>
            </a:r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income</a:t>
            </a:r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717088F-21BD-476C-BAEF-86575BCD5BD3}"/>
              </a:ext>
            </a:extLst>
          </p:cNvPr>
          <p:cNvSpPr/>
          <p:nvPr/>
        </p:nvSpPr>
        <p:spPr>
          <a:xfrm>
            <a:off x="1433994" y="3059668"/>
            <a:ext cx="1471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ПОЛІСЕМІЯ</a:t>
            </a:r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09B624F-964A-4E86-B1B6-A0B94F991A81}"/>
              </a:ext>
            </a:extLst>
          </p:cNvPr>
          <p:cNvSpPr/>
          <p:nvPr/>
        </p:nvSpPr>
        <p:spPr>
          <a:xfrm>
            <a:off x="3843904" y="274263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err="1">
                <a:latin typeface="Times New Roman" panose="02020603050405020304" pitchFamily="18" charset="0"/>
              </a:rPr>
              <a:t>адерайтинг</a:t>
            </a:r>
            <a:r>
              <a:rPr lang="ru-RU" i="1" dirty="0">
                <a:latin typeface="Times New Roman" panose="02020603050405020304" pitchFamily="18" charset="0"/>
              </a:rPr>
              <a:t> (у </a:t>
            </a:r>
            <a:r>
              <a:rPr lang="ru-RU" i="1" dirty="0" err="1">
                <a:latin typeface="Times New Roman" panose="02020603050405020304" pitchFamily="18" charset="0"/>
              </a:rPr>
              <a:t>фінансах</a:t>
            </a:r>
            <a:r>
              <a:rPr lang="ru-RU" i="1" dirty="0">
                <a:latin typeface="Times New Roman" panose="02020603050405020304" pitchFamily="18" charset="0"/>
              </a:rPr>
              <a:t> – </a:t>
            </a:r>
            <a:r>
              <a:rPr lang="ru-RU" i="1" dirty="0" err="1">
                <a:latin typeface="Times New Roman" panose="02020603050405020304" pitchFamily="18" charset="0"/>
              </a:rPr>
              <a:t>посередницька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операція</a:t>
            </a:r>
            <a:r>
              <a:rPr lang="ru-RU" i="1" dirty="0">
                <a:latin typeface="Times New Roman" panose="02020603050405020304" pitchFamily="18" charset="0"/>
              </a:rPr>
              <a:t> з </a:t>
            </a:r>
            <a:r>
              <a:rPr lang="ru-RU" i="1" dirty="0" err="1">
                <a:latin typeface="Times New Roman" panose="02020603050405020304" pitchFamily="18" charset="0"/>
              </a:rPr>
              <a:t>купівлі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цінних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паперів</a:t>
            </a:r>
            <a:r>
              <a:rPr lang="ru-RU" i="1" dirty="0">
                <a:latin typeface="Times New Roman" panose="02020603050405020304" pitchFamily="18" charset="0"/>
              </a:rPr>
              <a:t>, у  </a:t>
            </a:r>
            <a:r>
              <a:rPr lang="ru-RU" i="1" dirty="0" err="1">
                <a:latin typeface="Times New Roman" panose="02020603050405020304" pitchFamily="18" charset="0"/>
              </a:rPr>
              <a:t>банківській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справі</a:t>
            </a:r>
            <a:r>
              <a:rPr lang="ru-RU" i="1" dirty="0">
                <a:latin typeface="Times New Roman" panose="02020603050405020304" pitchFamily="18" charset="0"/>
              </a:rPr>
              <a:t>– </a:t>
            </a:r>
            <a:r>
              <a:rPr lang="ru-RU" i="1" dirty="0" err="1">
                <a:latin typeface="Times New Roman" panose="02020603050405020304" pitchFamily="18" charset="0"/>
              </a:rPr>
              <a:t>оцінювання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ризику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неповернення</a:t>
            </a:r>
            <a:r>
              <a:rPr lang="ru-RU" i="1" dirty="0">
                <a:latin typeface="Times New Roman" panose="02020603050405020304" pitchFamily="18" charset="0"/>
              </a:rPr>
              <a:t> кредиту </a:t>
            </a:r>
            <a:r>
              <a:rPr lang="ru-RU" i="1" dirty="0" err="1">
                <a:latin typeface="Times New Roman" panose="02020603050405020304" pitchFamily="18" charset="0"/>
              </a:rPr>
              <a:t>боржником</a:t>
            </a:r>
            <a:r>
              <a:rPr lang="ru-RU" i="1" dirty="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C802DB0-FC3A-4387-863C-431D9930A02D}"/>
              </a:ext>
            </a:extLst>
          </p:cNvPr>
          <p:cNvSpPr/>
          <p:nvPr/>
        </p:nvSpPr>
        <p:spPr>
          <a:xfrm>
            <a:off x="1491702" y="5978580"/>
            <a:ext cx="1460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ОМОНІМІЯ </a:t>
            </a:r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A53FC44-BBAE-4DBE-BB5B-79E2C0804EA0}"/>
              </a:ext>
            </a:extLst>
          </p:cNvPr>
          <p:cNvSpPr/>
          <p:nvPr/>
        </p:nvSpPr>
        <p:spPr>
          <a:xfrm>
            <a:off x="3843904" y="570158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  <a:tabLst>
                <a:tab pos="571500" algn="l"/>
              </a:tabLst>
            </a:pPr>
            <a:r>
              <a:rPr lang="uk-UA" i="1" dirty="0">
                <a:latin typeface="Times New Roman" panose="02020603050405020304" pitchFamily="18" charset="0"/>
              </a:rPr>
              <a:t>операція (у математиці, фінансовій справі, хірургії, військовій справі тощо); </a:t>
            </a:r>
          </a:p>
          <a:p>
            <a:pPr algn="just">
              <a:spcAft>
                <a:spcPts val="0"/>
              </a:spcAft>
              <a:tabLst>
                <a:tab pos="571500" algn="l"/>
              </a:tabLst>
            </a:pPr>
            <a:r>
              <a:rPr lang="uk-UA" i="1" dirty="0" err="1">
                <a:latin typeface="Times New Roman" panose="02020603050405020304" pitchFamily="18" charset="0"/>
              </a:rPr>
              <a:t>contract</a:t>
            </a:r>
            <a:r>
              <a:rPr lang="uk-UA" i="1" dirty="0">
                <a:latin typeface="Times New Roman" panose="02020603050405020304" pitchFamily="18" charset="0"/>
              </a:rPr>
              <a:t> (угода фінансова, угода з совістю).</a:t>
            </a:r>
            <a:endParaRPr lang="ru-RU" i="1" dirty="0">
              <a:latin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7F43EC9-54E8-4C38-8131-51D8235FB57B}"/>
              </a:ext>
            </a:extLst>
          </p:cNvPr>
          <p:cNvSpPr/>
          <p:nvPr/>
        </p:nvSpPr>
        <p:spPr>
          <a:xfrm>
            <a:off x="3843904" y="4024198"/>
            <a:ext cx="49952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</a:rPr>
              <a:t>Discount</a:t>
            </a:r>
            <a:r>
              <a:rPr lang="uk-UA" i="1" dirty="0">
                <a:latin typeface="Times New Roman" panose="02020603050405020304" pitchFamily="18" charset="0"/>
              </a:rPr>
              <a:t> – 1) </a:t>
            </a:r>
            <a:r>
              <a:rPr lang="ru-RU" i="1" dirty="0" err="1">
                <a:latin typeface="Times New Roman" panose="02020603050405020304" pitchFamily="18" charset="0"/>
              </a:rPr>
              <a:t>різниця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між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форвардним</a:t>
            </a:r>
            <a:r>
              <a:rPr lang="ru-RU" i="1" dirty="0">
                <a:latin typeface="Times New Roman" panose="02020603050405020304" pitchFamily="18" charset="0"/>
              </a:rPr>
              <a:t> курсом </a:t>
            </a:r>
            <a:r>
              <a:rPr lang="ru-RU" i="1" dirty="0" err="1">
                <a:latin typeface="Times New Roman" panose="02020603050405020304" pitchFamily="18" charset="0"/>
              </a:rPr>
              <a:t>валюти</a:t>
            </a:r>
            <a:r>
              <a:rPr lang="ru-RU" i="1" dirty="0">
                <a:latin typeface="Times New Roman" panose="02020603050405020304" pitchFamily="18" charset="0"/>
              </a:rPr>
              <a:t> і курсом при </a:t>
            </a:r>
            <a:r>
              <a:rPr lang="ru-RU" i="1" dirty="0" err="1">
                <a:latin typeface="Times New Roman" panose="02020603050405020304" pitchFamily="18" charset="0"/>
              </a:rPr>
              <a:t>сплаті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відразу</a:t>
            </a:r>
            <a:r>
              <a:rPr lang="ru-RU" i="1" dirty="0">
                <a:latin typeface="Times New Roman" panose="02020603050405020304" pitchFamily="18" charset="0"/>
              </a:rPr>
              <a:t>, 2) </a:t>
            </a:r>
            <a:r>
              <a:rPr lang="ru-RU" i="1" dirty="0" err="1">
                <a:latin typeface="Times New Roman" panose="02020603050405020304" pitchFamily="18" charset="0"/>
              </a:rPr>
              <a:t>різниця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між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цінами</a:t>
            </a:r>
            <a:r>
              <a:rPr lang="ru-RU" i="1" dirty="0">
                <a:latin typeface="Times New Roman" panose="02020603050405020304" pitchFamily="18" charset="0"/>
              </a:rPr>
              <a:t> на товар, </a:t>
            </a:r>
            <a:r>
              <a:rPr lang="ru-RU" i="1" dirty="0" err="1">
                <a:latin typeface="Times New Roman" panose="02020603050405020304" pitchFamily="18" charset="0"/>
              </a:rPr>
              <a:t>що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зумовлена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різними</a:t>
            </a:r>
            <a:r>
              <a:rPr lang="ru-RU" i="1" dirty="0">
                <a:latin typeface="Times New Roman" panose="02020603050405020304" pitchFamily="18" charset="0"/>
              </a:rPr>
              <a:t> строками </a:t>
            </a:r>
            <a:r>
              <a:rPr lang="ru-RU" i="1" dirty="0" err="1">
                <a:latin typeface="Times New Roman" panose="02020603050405020304" pitchFamily="18" charset="0"/>
              </a:rPr>
              <a:t>його</a:t>
            </a:r>
            <a:r>
              <a:rPr lang="ru-RU" i="1" dirty="0">
                <a:latin typeface="Times New Roman" panose="02020603050405020304" pitchFamily="18" charset="0"/>
              </a:rPr>
              <a:t> поставками; 3) </a:t>
            </a:r>
            <a:r>
              <a:rPr lang="ru-RU" i="1" dirty="0" err="1">
                <a:latin typeface="Times New Roman" panose="02020603050405020304" pitchFamily="18" charset="0"/>
              </a:rPr>
              <a:t>знижка</a:t>
            </a:r>
            <a:r>
              <a:rPr lang="ru-RU" i="1" dirty="0">
                <a:latin typeface="Times New Roman" panose="02020603050405020304" pitchFamily="18" charset="0"/>
              </a:rPr>
              <a:t> з </a:t>
            </a:r>
            <a:r>
              <a:rPr lang="ru-RU" i="1" dirty="0" err="1">
                <a:latin typeface="Times New Roman" panose="02020603050405020304" pitchFamily="18" charset="0"/>
              </a:rPr>
              <a:t>урахуванням</a:t>
            </a:r>
            <a:r>
              <a:rPr lang="ru-RU" i="1" dirty="0">
                <a:latin typeface="Times New Roman" panose="02020603050405020304" pitchFamily="18" charset="0"/>
              </a:rPr>
              <a:t> стану ринку</a:t>
            </a:r>
          </a:p>
        </p:txBody>
      </p:sp>
      <p:sp>
        <p:nvSpPr>
          <p:cNvPr id="12" name="Номер слайда 4">
            <a:extLst>
              <a:ext uri="{FF2B5EF4-FFF2-40B4-BE49-F238E27FC236}">
                <a16:creationId xmlns:a16="http://schemas.microsoft.com/office/drawing/2014/main" id="{B2A96F40-5D28-48A8-9D42-131278DBE7B9}"/>
              </a:ext>
            </a:extLst>
          </p:cNvPr>
          <p:cNvSpPr txBox="1">
            <a:spLocks/>
          </p:cNvSpPr>
          <p:nvPr/>
        </p:nvSpPr>
        <p:spPr>
          <a:xfrm>
            <a:off x="7536872" y="171102"/>
            <a:ext cx="127449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dirty="0"/>
              <a:t>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53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399BC3-0A7C-47A9-BD65-6E19754E6D28}"/>
              </a:ext>
            </a:extLst>
          </p:cNvPr>
          <p:cNvSpPr txBox="1"/>
          <p:nvPr/>
        </p:nvSpPr>
        <p:spPr>
          <a:xfrm>
            <a:off x="494104" y="510088"/>
            <a:ext cx="8853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Синонімія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 у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термінології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Century Gothic Regular"/>
              <a:ea typeface="DengXian" panose="02010600030101010101" pitchFamily="2" charset="-122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49AA5B8-D503-4B4A-8348-46C3C0F524AB}"/>
              </a:ext>
            </a:extLst>
          </p:cNvPr>
          <p:cNvSpPr/>
          <p:nvPr/>
        </p:nvSpPr>
        <p:spPr>
          <a:xfrm>
            <a:off x="669635" y="1175435"/>
            <a:ext cx="69688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1) </a:t>
            </a:r>
            <a:r>
              <a:rPr lang="uk-UA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паралельне використання автохтонних </a:t>
            </a:r>
            <a:r>
              <a:rPr lang="uk-UA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термінолексем</a:t>
            </a:r>
            <a:r>
              <a:rPr lang="uk-UA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endParaRPr lang="ru-RU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001EAFA-EF44-41FF-B3CA-58D6EA7A3A09}"/>
              </a:ext>
            </a:extLst>
          </p:cNvPr>
          <p:cNvSpPr/>
          <p:nvPr/>
        </p:nvSpPr>
        <p:spPr>
          <a:xfrm>
            <a:off x="3487335" y="1458479"/>
            <a:ext cx="16388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внесок = вклад</a:t>
            </a:r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2BBCAFF-A381-4E3F-9E35-F9D4BAF774C4}"/>
              </a:ext>
            </a:extLst>
          </p:cNvPr>
          <p:cNvSpPr/>
          <p:nvPr/>
        </p:nvSpPr>
        <p:spPr>
          <a:xfrm>
            <a:off x="669634" y="1760980"/>
            <a:ext cx="66917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2)	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паралельне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вживання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іншомовних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термінологічних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одиниць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: 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4960EA1-5F5F-4418-AB1F-63C910F9F8C7}"/>
              </a:ext>
            </a:extLst>
          </p:cNvPr>
          <p:cNvSpPr/>
          <p:nvPr/>
        </p:nvSpPr>
        <p:spPr>
          <a:xfrm>
            <a:off x="1108365" y="2063481"/>
            <a:ext cx="80356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corporation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 (&lt; лат) = </a:t>
            </a:r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company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 (&lt; </a:t>
            </a:r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франц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.) = </a:t>
            </a:r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firm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 (&lt; </a:t>
            </a:r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італ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.) = </a:t>
            </a:r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business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 (&lt; </a:t>
            </a:r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англ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); </a:t>
            </a:r>
          </a:p>
          <a:p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корпорація (&lt; лат) = компанія (&lt; </a:t>
            </a:r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франц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.) = фірма (&lt; </a:t>
            </a:r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італ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.) = бізнес (&lt; </a:t>
            </a:r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англ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ru-RU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FEFD1A2-2154-4A2D-8F23-65F7F17F22D7}"/>
              </a:ext>
            </a:extLst>
          </p:cNvPr>
          <p:cNvSpPr/>
          <p:nvPr/>
        </p:nvSpPr>
        <p:spPr>
          <a:xfrm>
            <a:off x="669634" y="2689147"/>
            <a:ext cx="80356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3)	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паралельне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вживання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термінологічних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одиниць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іншомовного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та автохтонного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походження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EEF11248-DDB5-4BEE-94AD-81ECB4553A3C}"/>
              </a:ext>
            </a:extLst>
          </p:cNvPr>
          <p:cNvSpPr/>
          <p:nvPr/>
        </p:nvSpPr>
        <p:spPr>
          <a:xfrm>
            <a:off x="2319488" y="3228526"/>
            <a:ext cx="5041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>
                <a:latin typeface="Times New Roman" panose="02020603050405020304" pitchFamily="18" charset="0"/>
              </a:rPr>
              <a:t>credit</a:t>
            </a:r>
            <a:r>
              <a:rPr lang="ru-RU" i="1" dirty="0">
                <a:latin typeface="Times New Roman" panose="02020603050405020304" pitchFamily="18" charset="0"/>
              </a:rPr>
              <a:t> ( &lt; лат) = </a:t>
            </a:r>
            <a:r>
              <a:rPr lang="ru-RU" i="1" dirty="0" err="1">
                <a:latin typeface="Times New Roman" panose="02020603050405020304" pitchFamily="18" charset="0"/>
              </a:rPr>
              <a:t>loan</a:t>
            </a:r>
            <a:r>
              <a:rPr lang="ru-RU" i="1" dirty="0">
                <a:latin typeface="Times New Roman" panose="02020603050405020304" pitchFamily="18" charset="0"/>
              </a:rPr>
              <a:t>; кредит ( &lt; лат) = </a:t>
            </a:r>
            <a:r>
              <a:rPr lang="ru-RU" i="1" dirty="0" err="1">
                <a:latin typeface="Times New Roman" panose="02020603050405020304" pitchFamily="18" charset="0"/>
              </a:rPr>
              <a:t>позика</a:t>
            </a:r>
            <a:r>
              <a:rPr lang="ru-RU" i="1" dirty="0">
                <a:latin typeface="Times New Roman" panose="02020603050405020304" pitchFamily="18" charset="0"/>
              </a:rPr>
              <a:t>; 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05AB19B3-95D3-4095-8DDE-9DB82936F703}"/>
              </a:ext>
            </a:extLst>
          </p:cNvPr>
          <p:cNvSpPr/>
          <p:nvPr/>
        </p:nvSpPr>
        <p:spPr>
          <a:xfrm>
            <a:off x="669634" y="3597858"/>
            <a:ext cx="81788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4)	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паралельне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функціонування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термінів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повної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і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короткої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форми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9A61DD19-2225-47B7-BFC7-A45E1A9D1585}"/>
              </a:ext>
            </a:extLst>
          </p:cNvPr>
          <p:cNvSpPr/>
          <p:nvPr/>
        </p:nvSpPr>
        <p:spPr>
          <a:xfrm>
            <a:off x="1240598" y="3959888"/>
            <a:ext cx="3066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>
                <a:latin typeface="Times New Roman" panose="02020603050405020304" pitchFamily="18" charset="0"/>
              </a:rPr>
              <a:t>державний</a:t>
            </a:r>
            <a:r>
              <a:rPr lang="ru-RU" i="1" dirty="0">
                <a:latin typeface="Times New Roman" panose="02020603050405020304" pitchFamily="18" charset="0"/>
              </a:rPr>
              <a:t> банк = </a:t>
            </a:r>
            <a:r>
              <a:rPr lang="ru-RU" i="1" dirty="0" err="1">
                <a:latin typeface="Times New Roman" panose="02020603050405020304" pitchFamily="18" charset="0"/>
              </a:rPr>
              <a:t>держбанк</a:t>
            </a:r>
            <a:endParaRPr lang="ru-RU" i="1" dirty="0">
              <a:latin typeface="Times New Roman" panose="02020603050405020304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ED91A2B-6D9E-434A-9F05-6AC376AC257F}"/>
              </a:ext>
            </a:extLst>
          </p:cNvPr>
          <p:cNvSpPr/>
          <p:nvPr/>
        </p:nvSpPr>
        <p:spPr>
          <a:xfrm>
            <a:off x="4306758" y="3967190"/>
            <a:ext cx="4109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</a:rPr>
              <a:t>foreign exchange = forex (</a:t>
            </a:r>
            <a:r>
              <a:rPr lang="ru-RU" i="1" dirty="0" err="1">
                <a:latin typeface="Times New Roman" panose="02020603050405020304" pitchFamily="18" charset="0"/>
              </a:rPr>
              <a:t>обмін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валюти</a:t>
            </a:r>
            <a:r>
              <a:rPr lang="ru-RU" i="1" dirty="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16219D18-252D-4691-AD9A-25971812D3D9}"/>
              </a:ext>
            </a:extLst>
          </p:cNvPr>
          <p:cNvSpPr/>
          <p:nvPr/>
        </p:nvSpPr>
        <p:spPr>
          <a:xfrm>
            <a:off x="669634" y="4336522"/>
            <a:ext cx="68071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5)	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паралельне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функціонування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складних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слів</a:t>
            </a:r>
            <a:endParaRPr lang="ru-RU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A0BD74BC-3EF7-4844-81A3-2C35CEED99D4}"/>
              </a:ext>
            </a:extLst>
          </p:cNvPr>
          <p:cNvSpPr/>
          <p:nvPr/>
        </p:nvSpPr>
        <p:spPr>
          <a:xfrm>
            <a:off x="749894" y="4713156"/>
            <a:ext cx="3706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</a:rPr>
              <a:t>shareholder = stockholder (</a:t>
            </a:r>
            <a:r>
              <a:rPr lang="ru-RU" i="1" dirty="0" err="1">
                <a:latin typeface="Times New Roman" panose="02020603050405020304" pitchFamily="18" charset="0"/>
              </a:rPr>
              <a:t>акціонер</a:t>
            </a:r>
            <a:r>
              <a:rPr lang="ru-RU" i="1" dirty="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92A628FB-4DFD-448D-8128-B1137EAE667B}"/>
              </a:ext>
            </a:extLst>
          </p:cNvPr>
          <p:cNvSpPr/>
          <p:nvPr/>
        </p:nvSpPr>
        <p:spPr>
          <a:xfrm>
            <a:off x="4456550" y="4713156"/>
            <a:ext cx="4624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>
                <a:latin typeface="Times New Roman" panose="02020603050405020304" pitchFamily="18" charset="0"/>
              </a:rPr>
              <a:t>кредитоздатність</a:t>
            </a:r>
            <a:r>
              <a:rPr lang="ru-RU" i="1" dirty="0">
                <a:latin typeface="Times New Roman" panose="02020603050405020304" pitchFamily="18" charset="0"/>
              </a:rPr>
              <a:t> = </a:t>
            </a:r>
            <a:r>
              <a:rPr lang="ru-RU" i="1" dirty="0" err="1">
                <a:latin typeface="Times New Roman" panose="02020603050405020304" pitchFamily="18" charset="0"/>
              </a:rPr>
              <a:t>кредитоспроможність</a:t>
            </a:r>
            <a:endParaRPr lang="ru-RU" i="1" dirty="0">
              <a:latin typeface="Times New Roman" panose="02020603050405020304" pitchFamily="18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8DB92E66-674E-433C-80AD-51868FC3071B}"/>
              </a:ext>
            </a:extLst>
          </p:cNvPr>
          <p:cNvSpPr/>
          <p:nvPr/>
        </p:nvSpPr>
        <p:spPr>
          <a:xfrm>
            <a:off x="678870" y="5036234"/>
            <a:ext cx="79478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6)	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паралельне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використання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терміна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-слова і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терміна-словосполучення</a:t>
            </a:r>
            <a:endParaRPr lang="ru-RU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8A62E632-D79D-4071-9832-0CA769A9BE94}"/>
              </a:ext>
            </a:extLst>
          </p:cNvPr>
          <p:cNvSpPr/>
          <p:nvPr/>
        </p:nvSpPr>
        <p:spPr>
          <a:xfrm>
            <a:off x="1623481" y="5338822"/>
            <a:ext cx="2906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i="1" dirty="0">
                <a:latin typeface="Times New Roman" panose="02020603050405020304" pitchFamily="18" charset="0"/>
              </a:rPr>
              <a:t>банкноти = паперові гроші</a:t>
            </a:r>
            <a:endParaRPr lang="ru-RU" i="1" dirty="0">
              <a:latin typeface="Times New Roman" panose="02020603050405020304" pitchFamily="18" charset="0"/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7D0E35A8-DB57-4898-B4FF-D14B74FFEA25}"/>
              </a:ext>
            </a:extLst>
          </p:cNvPr>
          <p:cNvSpPr/>
          <p:nvPr/>
        </p:nvSpPr>
        <p:spPr>
          <a:xfrm>
            <a:off x="4884028" y="5338822"/>
            <a:ext cx="2636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</a:rPr>
              <a:t>banknotes = paper money</a:t>
            </a:r>
            <a:endParaRPr lang="ru-RU" i="1" dirty="0">
              <a:latin typeface="Times New Roman" panose="02020603050405020304" pitchFamily="18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CE952F41-6EC1-44A8-80BF-02A0663838D4}"/>
              </a:ext>
            </a:extLst>
          </p:cNvPr>
          <p:cNvSpPr/>
          <p:nvPr/>
        </p:nvSpPr>
        <p:spPr>
          <a:xfrm>
            <a:off x="680605" y="5641322"/>
            <a:ext cx="83196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7)	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скорочення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повної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форми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терміна-словосполучення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шляхом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упущення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одного з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його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u="sng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компонентів</a:t>
            </a:r>
            <a:endParaRPr lang="ru-RU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344D675F-C9D6-4F3A-A26D-CDE092E99EC1}"/>
              </a:ext>
            </a:extLst>
          </p:cNvPr>
          <p:cNvSpPr/>
          <p:nvPr/>
        </p:nvSpPr>
        <p:spPr>
          <a:xfrm>
            <a:off x="749894" y="6264677"/>
            <a:ext cx="5846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</a:rPr>
              <a:t>tangible assets = tangibles (</a:t>
            </a:r>
            <a:r>
              <a:rPr lang="ru-RU" i="1" dirty="0" err="1">
                <a:latin typeface="Times New Roman" panose="02020603050405020304" pitchFamily="18" charset="0"/>
              </a:rPr>
              <a:t>матеріальні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активи</a:t>
            </a:r>
            <a:r>
              <a:rPr lang="ru-RU" i="1" dirty="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791BA350-5332-4DB6-AAED-3BD15C141DF0}"/>
              </a:ext>
            </a:extLst>
          </p:cNvPr>
          <p:cNvSpPr/>
          <p:nvPr/>
        </p:nvSpPr>
        <p:spPr>
          <a:xfrm>
            <a:off x="5654933" y="6262410"/>
            <a:ext cx="3305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>
                <a:latin typeface="Times New Roman" panose="02020603050405020304" pitchFamily="18" charset="0"/>
              </a:rPr>
              <a:t>номінальна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вартість</a:t>
            </a:r>
            <a:r>
              <a:rPr lang="ru-RU" i="1" dirty="0">
                <a:latin typeface="Times New Roman" panose="02020603050405020304" pitchFamily="18" charset="0"/>
              </a:rPr>
              <a:t> = </a:t>
            </a:r>
            <a:r>
              <a:rPr lang="ru-RU" i="1" dirty="0" err="1">
                <a:latin typeface="Times New Roman" panose="02020603050405020304" pitchFamily="18" charset="0"/>
              </a:rPr>
              <a:t>номінал</a:t>
            </a:r>
            <a:endParaRPr lang="ru-RU" i="1" dirty="0">
              <a:latin typeface="Times New Roman" panose="02020603050405020304" pitchFamily="18" charset="0"/>
            </a:endParaRPr>
          </a:p>
        </p:txBody>
      </p:sp>
      <p:sp>
        <p:nvSpPr>
          <p:cNvPr id="29" name="Номер слайда 4">
            <a:extLst>
              <a:ext uri="{FF2B5EF4-FFF2-40B4-BE49-F238E27FC236}">
                <a16:creationId xmlns:a16="http://schemas.microsoft.com/office/drawing/2014/main" id="{CEE7AED8-5B11-4A81-BDA8-8525D078DFA8}"/>
              </a:ext>
            </a:extLst>
          </p:cNvPr>
          <p:cNvSpPr txBox="1">
            <a:spLocks/>
          </p:cNvSpPr>
          <p:nvPr/>
        </p:nvSpPr>
        <p:spPr>
          <a:xfrm>
            <a:off x="7536872" y="171102"/>
            <a:ext cx="127449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dirty="0"/>
              <a:t>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11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399BC3-0A7C-47A9-BD65-6E19754E6D28}"/>
              </a:ext>
            </a:extLst>
          </p:cNvPr>
          <p:cNvSpPr txBox="1"/>
          <p:nvPr/>
        </p:nvSpPr>
        <p:spPr>
          <a:xfrm>
            <a:off x="494104" y="510088"/>
            <a:ext cx="8853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Основні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способи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 перекладу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термінології</a:t>
            </a:r>
            <a:endParaRPr lang="ru-RU" sz="2800" b="1" dirty="0">
              <a:solidFill>
                <a:srgbClr val="5B9BD5">
                  <a:lumMod val="75000"/>
                </a:srgbClr>
              </a:solidFill>
              <a:latin typeface="Century Gothic Regular"/>
              <a:ea typeface="DengXian" panose="02010600030101010101" pitchFamily="2" charset="-122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43193AF-A580-4870-BBC9-CF52D1FAF73A}"/>
              </a:ext>
            </a:extLst>
          </p:cNvPr>
          <p:cNvSpPr/>
          <p:nvPr/>
        </p:nvSpPr>
        <p:spPr>
          <a:xfrm>
            <a:off x="892524" y="2394589"/>
            <a:ext cx="1680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ЕКВІВАЛЕНТ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77824D3-399A-4A4F-9566-3AA6A9BD216F}"/>
              </a:ext>
            </a:extLst>
          </p:cNvPr>
          <p:cNvSpPr/>
          <p:nvPr/>
        </p:nvSpPr>
        <p:spPr>
          <a:xfrm>
            <a:off x="3679475" y="2209953"/>
            <a:ext cx="47902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Economics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економіка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money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гроші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market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ринок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F9ED20D-A826-4548-9466-E7EEEDB98093}"/>
              </a:ext>
            </a:extLst>
          </p:cNvPr>
          <p:cNvSpPr/>
          <p:nvPr/>
        </p:nvSpPr>
        <p:spPr>
          <a:xfrm>
            <a:off x="892524" y="3632789"/>
            <a:ext cx="1141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rgbClr val="0070C0"/>
                </a:solidFill>
                <a:latin typeface="Times New Roman" panose="02020603050405020304" pitchFamily="18" charset="0"/>
              </a:rPr>
              <a:t>АНАЛОГ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FDD2C18-6FC1-4AF4-AE25-4945F49EA102}"/>
              </a:ext>
            </a:extLst>
          </p:cNvPr>
          <p:cNvSpPr/>
          <p:nvPr/>
        </p:nvSpPr>
        <p:spPr>
          <a:xfrm>
            <a:off x="3749781" y="344815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benefit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прибуток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користь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зиск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благо;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перевага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пільга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BB94C60B-5363-4AB4-890D-E31D14E0F0F8}"/>
              </a:ext>
            </a:extLst>
          </p:cNvPr>
          <p:cNvSpPr/>
          <p:nvPr/>
        </p:nvSpPr>
        <p:spPr>
          <a:xfrm>
            <a:off x="809397" y="5036190"/>
            <a:ext cx="2762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ОПИСОВИЙ ПЕРЕКЛАД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345F91A-F85B-4987-ABA3-E1FC3FD8FB2C}"/>
              </a:ext>
            </a:extLst>
          </p:cNvPr>
          <p:cNvSpPr/>
          <p:nvPr/>
        </p:nvSpPr>
        <p:spPr>
          <a:xfrm>
            <a:off x="3679475" y="4686353"/>
            <a:ext cx="50062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carrying amount of financial asset – </a:t>
            </a:r>
          </a:p>
          <a:p>
            <a:pPr algn="just"/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амортизована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активу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вирахування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резерву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збитки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Номер слайда 4">
            <a:extLst>
              <a:ext uri="{FF2B5EF4-FFF2-40B4-BE49-F238E27FC236}">
                <a16:creationId xmlns:a16="http://schemas.microsoft.com/office/drawing/2014/main" id="{308365D2-371A-427F-9A17-3ACFAC2E2CDF}"/>
              </a:ext>
            </a:extLst>
          </p:cNvPr>
          <p:cNvSpPr txBox="1">
            <a:spLocks/>
          </p:cNvSpPr>
          <p:nvPr/>
        </p:nvSpPr>
        <p:spPr>
          <a:xfrm>
            <a:off x="7536872" y="171102"/>
            <a:ext cx="127449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dirty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6062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399BC3-0A7C-47A9-BD65-6E19754E6D28}"/>
              </a:ext>
            </a:extLst>
          </p:cNvPr>
          <p:cNvSpPr txBox="1"/>
          <p:nvPr/>
        </p:nvSpPr>
        <p:spPr>
          <a:xfrm>
            <a:off x="494104" y="510088"/>
            <a:ext cx="8853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Основні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типи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перекладацьких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 Regular"/>
                <a:ea typeface="DengXian" panose="02010600030101010101" pitchFamily="2" charset="-122"/>
              </a:rPr>
              <a:t>трансформацій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Century Gothic Regular"/>
              <a:ea typeface="DengXian" panose="02010600030101010101" pitchFamily="2" charset="-122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C9B1E95-063E-4600-93C1-DD35823133BE}"/>
              </a:ext>
            </a:extLst>
          </p:cNvPr>
          <p:cNvSpPr/>
          <p:nvPr/>
        </p:nvSpPr>
        <p:spPr>
          <a:xfrm>
            <a:off x="1284120" y="1800235"/>
            <a:ext cx="1959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КАЛЬКУВАННЯ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465D1DE-8031-4124-8E1A-8A688FD0A3C2}"/>
              </a:ext>
            </a:extLst>
          </p:cNvPr>
          <p:cNvSpPr/>
          <p:nvPr/>
        </p:nvSpPr>
        <p:spPr>
          <a:xfrm>
            <a:off x="3555829" y="16825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Cash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Flow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Statement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</a:rPr>
              <a:t> – звіт про рух грошових коштів</a:t>
            </a:r>
            <a:endParaRPr lang="ru-RU" i="1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63AED46-3D48-4C4D-A329-EF438E7FC3F3}"/>
              </a:ext>
            </a:extLst>
          </p:cNvPr>
          <p:cNvSpPr/>
          <p:nvPr/>
        </p:nvSpPr>
        <p:spPr>
          <a:xfrm>
            <a:off x="1284120" y="2752360"/>
            <a:ext cx="2076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КОНКРЕТИЗАЦІЯ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2893151-F270-4F49-A619-76547A020872}"/>
              </a:ext>
            </a:extLst>
          </p:cNvPr>
          <p:cNvSpPr/>
          <p:nvPr/>
        </p:nvSpPr>
        <p:spPr>
          <a:xfrm>
            <a:off x="3555829" y="2659819"/>
            <a:ext cx="49595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i="1" dirty="0" err="1">
                <a:latin typeface="Times New Roman" panose="02020603050405020304" pitchFamily="18" charset="0"/>
              </a:rPr>
              <a:t>carrying</a:t>
            </a:r>
            <a:r>
              <a:rPr lang="uk-UA" i="1" dirty="0">
                <a:latin typeface="Times New Roman" panose="02020603050405020304" pitchFamily="18" charset="0"/>
              </a:rPr>
              <a:t> </a:t>
            </a:r>
            <a:r>
              <a:rPr lang="uk-UA" i="1" dirty="0" err="1">
                <a:latin typeface="Times New Roman" panose="02020603050405020304" pitchFamily="18" charset="0"/>
              </a:rPr>
              <a:t>amount</a:t>
            </a:r>
            <a:r>
              <a:rPr lang="uk-UA" i="1" dirty="0">
                <a:latin typeface="Times New Roman" panose="02020603050405020304" pitchFamily="18" charset="0"/>
              </a:rPr>
              <a:t> </a:t>
            </a:r>
            <a:r>
              <a:rPr lang="uk-UA" i="1" dirty="0" err="1">
                <a:latin typeface="Times New Roman" panose="02020603050405020304" pitchFamily="18" charset="0"/>
              </a:rPr>
              <a:t>of</a:t>
            </a:r>
            <a:r>
              <a:rPr lang="uk-UA" i="1" dirty="0">
                <a:latin typeface="Times New Roman" panose="02020603050405020304" pitchFamily="18" charset="0"/>
              </a:rPr>
              <a:t> </a:t>
            </a:r>
            <a:r>
              <a:rPr lang="uk-UA" i="1" dirty="0" err="1">
                <a:latin typeface="Times New Roman" panose="02020603050405020304" pitchFamily="18" charset="0"/>
              </a:rPr>
              <a:t>asset</a:t>
            </a:r>
            <a:r>
              <a:rPr lang="uk-UA" i="1" dirty="0">
                <a:latin typeface="Times New Roman" panose="02020603050405020304" pitchFamily="18" charset="0"/>
              </a:rPr>
              <a:t> – залишкова балансова вартість активу </a:t>
            </a:r>
            <a:endParaRPr lang="ru-RU" i="1" dirty="0">
              <a:latin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413525E-AAF2-456D-AD2D-4A55A7BD6BB6}"/>
              </a:ext>
            </a:extLst>
          </p:cNvPr>
          <p:cNvSpPr/>
          <p:nvPr/>
        </p:nvSpPr>
        <p:spPr>
          <a:xfrm>
            <a:off x="1204483" y="5210076"/>
            <a:ext cx="19248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ТРАНСКРИПЦІЯ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B883631-5F03-491B-A39E-F5F57A3957EE}"/>
              </a:ext>
            </a:extLst>
          </p:cNvPr>
          <p:cNvSpPr/>
          <p:nvPr/>
        </p:nvSpPr>
        <p:spPr>
          <a:xfrm>
            <a:off x="3555829" y="5169312"/>
            <a:ext cx="47659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</a:rPr>
              <a:t>implementation – </a:t>
            </a:r>
            <a:r>
              <a:rPr lang="ru-RU" i="1" dirty="0" err="1">
                <a:latin typeface="Times New Roman" panose="02020603050405020304" pitchFamily="18" charset="0"/>
              </a:rPr>
              <a:t>імплементація</a:t>
            </a:r>
            <a:endParaRPr lang="ru-RU" i="1" dirty="0">
              <a:latin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FBAFDC2-8F4F-4361-ACB6-ED602B950208}"/>
              </a:ext>
            </a:extLst>
          </p:cNvPr>
          <p:cNvSpPr/>
          <p:nvPr/>
        </p:nvSpPr>
        <p:spPr>
          <a:xfrm>
            <a:off x="1204483" y="5869588"/>
            <a:ext cx="2085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ТРАНСЛІТЕРАЦІЯ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8E91DE82-B736-4C8C-81BD-34E6FB7CA4C2}"/>
              </a:ext>
            </a:extLst>
          </p:cNvPr>
          <p:cNvSpPr/>
          <p:nvPr/>
        </p:nvSpPr>
        <p:spPr>
          <a:xfrm>
            <a:off x="3564895" y="5869588"/>
            <a:ext cx="1752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</a:rPr>
              <a:t>import – </a:t>
            </a:r>
            <a:r>
              <a:rPr lang="ru-RU" i="1" dirty="0" err="1">
                <a:latin typeface="Times New Roman" panose="02020603050405020304" pitchFamily="18" charset="0"/>
              </a:rPr>
              <a:t>імпорт</a:t>
            </a:r>
            <a:endParaRPr lang="ru-RU" i="1" dirty="0">
              <a:latin typeface="Times New Roman" panose="02020603050405020304" pitchFamily="18" charset="0"/>
            </a:endParaRPr>
          </a:p>
        </p:txBody>
      </p:sp>
      <p:sp>
        <p:nvSpPr>
          <p:cNvPr id="11" name="Номер слайда 4">
            <a:extLst>
              <a:ext uri="{FF2B5EF4-FFF2-40B4-BE49-F238E27FC236}">
                <a16:creationId xmlns:a16="http://schemas.microsoft.com/office/drawing/2014/main" id="{B79BCD1E-7DE1-4956-B700-21504CE0F4A3}"/>
              </a:ext>
            </a:extLst>
          </p:cNvPr>
          <p:cNvSpPr txBox="1">
            <a:spLocks/>
          </p:cNvSpPr>
          <p:nvPr/>
        </p:nvSpPr>
        <p:spPr>
          <a:xfrm>
            <a:off x="7536872" y="171102"/>
            <a:ext cx="127449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dirty="0"/>
              <a:t>11</a:t>
            </a: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6599AD6-7533-47E0-953C-EAD585AABACC}"/>
              </a:ext>
            </a:extLst>
          </p:cNvPr>
          <p:cNvSpPr/>
          <p:nvPr/>
        </p:nvSpPr>
        <p:spPr>
          <a:xfrm>
            <a:off x="1297713" y="3917945"/>
            <a:ext cx="1945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</a:rPr>
              <a:t>ГЕНЕРАЛІЗАЦІЯ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20763E7-9291-4FD2-8E52-931793F45FEA}"/>
              </a:ext>
            </a:extLst>
          </p:cNvPr>
          <p:cNvSpPr/>
          <p:nvPr/>
        </p:nvSpPr>
        <p:spPr>
          <a:xfrm>
            <a:off x="3564895" y="37794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err="1">
                <a:latin typeface="Times New Roman" panose="02020603050405020304" pitchFamily="18" charset="0"/>
              </a:rPr>
              <a:t>depositing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money</a:t>
            </a:r>
            <a:r>
              <a:rPr lang="ru-RU" i="1" dirty="0">
                <a:latin typeface="Times New Roman" panose="02020603050405020304" pitchFamily="18" charset="0"/>
              </a:rPr>
              <a:t> - </a:t>
            </a:r>
            <a:r>
              <a:rPr lang="ru-RU" i="1" dirty="0" err="1">
                <a:latin typeface="Times New Roman" panose="02020603050405020304" pitchFamily="18" charset="0"/>
              </a:rPr>
              <a:t>розміщення</a:t>
            </a:r>
            <a:r>
              <a:rPr lang="ru-RU" i="1" dirty="0">
                <a:latin typeface="Times New Roman" panose="02020603050405020304" pitchFamily="18" charset="0"/>
              </a:rPr>
              <a:t> грошей на депозит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1072B87-5A5A-4D78-BE6F-688CE151733F}"/>
              </a:ext>
            </a:extLst>
          </p:cNvPr>
          <p:cNvSpPr/>
          <p:nvPr/>
        </p:nvSpPr>
        <p:spPr>
          <a:xfrm>
            <a:off x="3569172" y="4424278"/>
            <a:ext cx="2908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</a:rPr>
              <a:t>money stock - </a:t>
            </a:r>
            <a:r>
              <a:rPr lang="ru-RU" i="1" dirty="0" err="1">
                <a:latin typeface="Times New Roman" panose="02020603050405020304" pitchFamily="18" charset="0"/>
              </a:rPr>
              <a:t>грошова</a:t>
            </a:r>
            <a:r>
              <a:rPr lang="ru-RU" i="1" dirty="0">
                <a:latin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</a:rPr>
              <a:t>маса</a:t>
            </a:r>
            <a:endParaRPr lang="ru-RU" i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81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936</TotalTime>
  <Words>602</Words>
  <Application>Microsoft Office PowerPoint</Application>
  <PresentationFormat>Экран (4:3)</PresentationFormat>
  <Paragraphs>99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Century Gothic Regular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Захарова</dc:creator>
  <cp:lastModifiedBy>-</cp:lastModifiedBy>
  <cp:revision>155</cp:revision>
  <dcterms:created xsi:type="dcterms:W3CDTF">2019-06-07T18:56:43Z</dcterms:created>
  <dcterms:modified xsi:type="dcterms:W3CDTF">2021-02-12T08:28:17Z</dcterms:modified>
</cp:coreProperties>
</file>