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31" autoAdjust="0"/>
    <p:restoredTop sz="94660"/>
  </p:normalViewPr>
  <p:slideViewPr>
    <p:cSldViewPr snapToGrid="0">
      <p:cViewPr varScale="1">
        <p:scale>
          <a:sx n="72" d="100"/>
          <a:sy n="72" d="100"/>
        </p:scale>
        <p:origin x="5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72195-A777-46D2-8A7F-1D83DE825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509AB1-AD89-4CAE-8FA8-B141C1E46E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764E29-9852-4C1D-9B0E-CA33E0F9E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10F0D7-4797-4C05-AB4C-844185892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24FFF5-F873-489D-A5C5-9AD6C4289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57B42-074C-4B73-86ED-B1FEBE018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B8F6C2-8899-479C-A3E0-5A53A45F2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E64171-6CFC-4F9B-BEB2-6D8A6F778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B7423C-D8EF-4B36-A18E-9B7E726CF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D6E3DE-8FA1-4E3D-917C-265B07417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62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CAD23FE-30CB-4FDF-8A61-1E76731A01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0DE8F26-75E2-4458-8F83-02A0A285C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CFE8FB-1364-4E3F-AA16-C4699F9D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C9D16B-CC1C-4CF2-A5DD-CD5AEEA69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F49101-443C-4E0B-98B5-B74BBAD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2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4B895-67CC-4BA3-BD47-89B1259D1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81ED4B-1975-4EE7-A327-EC770E6D2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EB8007-ED78-4E7C-B213-3001B353E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8A60F-AF14-4703-B0CC-0A797B68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5FDC11-28E8-4C63-A7F6-80BBCDC8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1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C057D-EED5-448F-BBF2-E6A8BE58F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599AFD-8323-4A71-8199-CC202AEB0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F93FC8-7E46-466E-95F2-BC073F943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918758-47E8-4291-96A8-245ECDDC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6AED5F-DD65-4CC0-BB94-02DD6ADA4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5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E44F2A-4C47-46C2-BB48-14435BED9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90BCDB-2B82-455E-B2D4-A0095DF4A4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88CC2B-D619-4133-AD93-6971BE9D1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5801BA-35FB-4DFB-86DD-605B2A6BA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EC08E8-3B1A-4607-8612-7919CE14C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58B08B-0429-4B68-A37B-7CB95392C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2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98605-94FC-4788-ACF8-847CC4ABF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B815C2-73B6-4B67-937B-067F94564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8FAD04-017E-47D3-B096-8EC19ADE0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C79D05-FEAD-42AF-BC41-E3F7D14F4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5C56B6-03A5-4593-BA16-B7B3F43447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C4081A-1B12-4681-8C9F-7F2825EDA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53AC4A-FB28-4969-B5A2-85850CE4F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D9B0E26-E670-4022-ADC3-939063AE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84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07C0DD-81DE-471E-BBC9-BEB7D7BA9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89E327-8418-494C-A8B9-884E5E76A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170D26-99E4-4568-87DA-CF634AFD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07F83F0-2A74-4FA5-A509-A4D3E3CC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3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DEE95CE-A18C-441B-BD20-FE526E8E5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B791BAB-A5B5-450C-9437-18E1D1362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B7D813-6EBA-468C-9961-67EDC12E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53D29-13E2-496E-AB41-DD5292695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A11B9D-8A82-4196-950B-C48910ADE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AD2B23-B931-4B36-89E5-2F07CAF1F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5AFC72-3803-4A52-BA32-FF1C056A6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86C7D2-FD77-4F80-9648-A0B14748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7AB425-9AB8-4D8E-B85A-43651115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277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F636-BA9B-43CC-9D6B-49C57917D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A4D0344-B2AC-4967-91D5-C97111AA7A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2AD3E1-8779-4F69-97D1-C890F3C8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6D368-ED51-4301-96F5-2D4FA7775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B6831D-3C41-4105-946A-17C6D5BC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196484-37DC-4D4B-9631-D312AFD7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5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7A644-0A81-4A77-A427-27D5F56E4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5C0C20-86E0-4C85-8F2B-55ADECE59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123175-1914-4D0A-AFA1-B9F9F892F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50FE9-546B-41D4-BEED-2F6D330AFC43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13416D-12C6-449A-9AB5-9FA789437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540363-B4C6-456A-8C8E-452FB21FD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8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znu.edu.ua/course/view.php?id=5557" TargetMode="External"/><Relationship Id="rId2" Type="http://schemas.openxmlformats.org/officeDocument/2006/relationships/hyperlink" Target="mailto:yana_kr@yahoo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25B75-49F9-479A-B5CB-11E8EBE69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100" b="1"/>
              <a:t>Література країни, мова якої вивчається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559588-147C-4127-AD10-F5A440156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5431" y="2438400"/>
            <a:ext cx="6586489" cy="4055163"/>
          </a:xfrm>
        </p:spPr>
        <p:txBody>
          <a:bodyPr vert="horz" lIns="91440" tIns="45720" rIns="91440" bIns="45720" rtlCol="0">
            <a:no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Кравченко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Яна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Павлівна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yana_kr@yahoo.com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 на курс в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Moodle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https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moodle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znu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edu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ua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course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view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php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?</a:t>
            </a:r>
            <a:r>
              <a:rPr lang="en-US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id</a:t>
            </a:r>
            <a:r>
              <a:rPr lang="uk-UA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=5557</a:t>
            </a:r>
            <a:endParaRPr lang="ru-RU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l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курсу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Лекції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тійна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 індивідуального завдання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Залік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 descr="Изображение выглядит как текст, фотография, знак, улица&#10;&#10;Автоматически созданное описание">
            <a:extLst>
              <a:ext uri="{FF2B5EF4-FFF2-40B4-BE49-F238E27FC236}">
                <a16:creationId xmlns:a16="http://schemas.microsoft.com/office/drawing/2014/main" id="{AF6D908E-D6BC-4D7F-B5D0-08B7B2CFB4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4" r="1" b="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F58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968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9CD2D09-B1BB-4DF5-9E1C-3D21B21ED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3355637-BA71-4F63-94C9-E77BF81BD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C31F0-0FDB-4234-A84E-8AF6B01FA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856" y="1"/>
            <a:ext cx="6952344" cy="12337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400" b="1" dirty="0" err="1">
                <a:solidFill>
                  <a:srgbClr val="000000"/>
                </a:solidFill>
              </a:rPr>
              <a:t>Концепція</a:t>
            </a:r>
            <a:r>
              <a:rPr lang="en-US" sz="3400" b="1" dirty="0">
                <a:solidFill>
                  <a:srgbClr val="000000"/>
                </a:solidFill>
              </a:rPr>
              <a:t> </a:t>
            </a:r>
            <a:r>
              <a:rPr lang="en-US" sz="3400" b="1" dirty="0" err="1">
                <a:solidFill>
                  <a:srgbClr val="000000"/>
                </a:solidFill>
              </a:rPr>
              <a:t>національного</a:t>
            </a:r>
            <a:r>
              <a:rPr lang="en-US" sz="3400" b="1" dirty="0">
                <a:solidFill>
                  <a:srgbClr val="000000"/>
                </a:solidFill>
              </a:rPr>
              <a:t> </a:t>
            </a:r>
            <a:r>
              <a:rPr lang="en-US" sz="3400" b="1" dirty="0" err="1">
                <a:solidFill>
                  <a:srgbClr val="000000"/>
                </a:solidFill>
              </a:rPr>
              <a:t>письменства</a:t>
            </a:r>
            <a:r>
              <a:rPr lang="en-US" sz="3400" b="1" dirty="0">
                <a:solidFill>
                  <a:srgbClr val="000000"/>
                </a:solidFill>
              </a:rPr>
              <a:t> </a:t>
            </a:r>
            <a:r>
              <a:rPr lang="en-US" sz="3400" b="1" dirty="0" err="1">
                <a:solidFill>
                  <a:srgbClr val="000000"/>
                </a:solidFill>
              </a:rPr>
              <a:t>І.Франка</a:t>
            </a:r>
            <a:endParaRPr lang="en-US" sz="3400" b="1" dirty="0">
              <a:solidFill>
                <a:srgbClr val="00000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87EA77-1D96-48B6-A9CD-29B6DBDB61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2855" y="1086678"/>
            <a:ext cx="5733145" cy="566246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</a:rPr>
              <a:t>“</a:t>
            </a:r>
            <a:r>
              <a:rPr lang="en-US" sz="2300" dirty="0" err="1">
                <a:solidFill>
                  <a:srgbClr val="000000"/>
                </a:solidFill>
              </a:rPr>
              <a:t>Кожен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сучасний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письменник</a:t>
            </a:r>
            <a:r>
              <a:rPr lang="en-US" sz="2300" dirty="0">
                <a:solidFill>
                  <a:srgbClr val="000000"/>
                </a:solidFill>
              </a:rPr>
              <a:t>...  …є </a:t>
            </a:r>
            <a:r>
              <a:rPr lang="en-US" sz="2300" dirty="0" err="1">
                <a:solidFill>
                  <a:srgbClr val="000000"/>
                </a:solidFill>
              </a:rPr>
              <a:t>неначе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дерево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що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своїм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корінням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впивається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якомога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глибше</a:t>
            </a:r>
            <a:r>
              <a:rPr lang="en-US" sz="2300" dirty="0">
                <a:solidFill>
                  <a:srgbClr val="000000"/>
                </a:solidFill>
              </a:rPr>
              <a:t> і </a:t>
            </a:r>
            <a:r>
              <a:rPr lang="en-US" sz="2300" dirty="0" err="1">
                <a:solidFill>
                  <a:srgbClr val="000000"/>
                </a:solidFill>
              </a:rPr>
              <a:t>міцніше</a:t>
            </a:r>
            <a:r>
              <a:rPr lang="en-US" sz="2300" dirty="0">
                <a:solidFill>
                  <a:srgbClr val="000000"/>
                </a:solidFill>
              </a:rPr>
              <a:t> в </a:t>
            </a:r>
            <a:r>
              <a:rPr lang="en-US" sz="2300" dirty="0" err="1">
                <a:solidFill>
                  <a:srgbClr val="000000"/>
                </a:solidFill>
              </a:rPr>
              <a:t>свій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рідний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b="1" dirty="0" err="1">
                <a:solidFill>
                  <a:srgbClr val="000000"/>
                </a:solidFill>
              </a:rPr>
              <a:t>національний</a:t>
            </a:r>
            <a:r>
              <a:rPr lang="en-US" sz="2300" b="1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ґрунт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намагається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увібрати</a:t>
            </a:r>
            <a:r>
              <a:rPr lang="en-US" sz="2300" dirty="0">
                <a:solidFill>
                  <a:srgbClr val="000000"/>
                </a:solidFill>
              </a:rPr>
              <a:t> в </a:t>
            </a:r>
            <a:r>
              <a:rPr lang="en-US" sz="2300" dirty="0" err="1">
                <a:solidFill>
                  <a:srgbClr val="000000"/>
                </a:solidFill>
              </a:rPr>
              <a:t>себе</a:t>
            </a:r>
            <a:r>
              <a:rPr lang="en-US" sz="2300" dirty="0">
                <a:solidFill>
                  <a:srgbClr val="000000"/>
                </a:solidFill>
              </a:rPr>
              <a:t> і </a:t>
            </a:r>
            <a:r>
              <a:rPr lang="en-US" sz="2300" dirty="0" err="1">
                <a:solidFill>
                  <a:srgbClr val="000000"/>
                </a:solidFill>
              </a:rPr>
              <a:t>переварити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якнайбільше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його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живих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соків</a:t>
            </a:r>
            <a:r>
              <a:rPr lang="en-US" sz="2300" dirty="0">
                <a:solidFill>
                  <a:srgbClr val="000000"/>
                </a:solidFill>
              </a:rPr>
              <a:t>, а </a:t>
            </a:r>
            <a:r>
              <a:rPr lang="en-US" sz="2300" dirty="0" err="1">
                <a:solidFill>
                  <a:srgbClr val="000000"/>
                </a:solidFill>
              </a:rPr>
              <a:t>своїм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стовбуром</a:t>
            </a:r>
            <a:r>
              <a:rPr lang="en-US" sz="2300" dirty="0">
                <a:solidFill>
                  <a:srgbClr val="000000"/>
                </a:solidFill>
              </a:rPr>
              <a:t> і </a:t>
            </a:r>
            <a:r>
              <a:rPr lang="en-US" sz="2300" dirty="0" err="1">
                <a:solidFill>
                  <a:srgbClr val="000000"/>
                </a:solidFill>
              </a:rPr>
              <a:t>кроною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поринає</a:t>
            </a:r>
            <a:r>
              <a:rPr lang="en-US" sz="2300" dirty="0">
                <a:solidFill>
                  <a:srgbClr val="000000"/>
                </a:solidFill>
              </a:rPr>
              <a:t> в </a:t>
            </a:r>
            <a:r>
              <a:rPr lang="en-US" sz="2300" b="1" dirty="0" err="1">
                <a:solidFill>
                  <a:srgbClr val="000000"/>
                </a:solidFill>
              </a:rPr>
              <a:t>інтернаціональній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атмосфері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ідейних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інтересів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наукових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суспільних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естетичних</a:t>
            </a:r>
            <a:r>
              <a:rPr lang="en-US" sz="2300" dirty="0">
                <a:solidFill>
                  <a:srgbClr val="000000"/>
                </a:solidFill>
              </a:rPr>
              <a:t> і </a:t>
            </a:r>
            <a:r>
              <a:rPr lang="en-US" sz="2300" dirty="0" err="1">
                <a:solidFill>
                  <a:srgbClr val="000000"/>
                </a:solidFill>
              </a:rPr>
              <a:t>моральних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змагань</a:t>
            </a:r>
            <a:r>
              <a:rPr lang="en-US" sz="2300" dirty="0">
                <a:solidFill>
                  <a:srgbClr val="000000"/>
                </a:solidFill>
              </a:rPr>
              <a:t>. 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</a:rPr>
              <a:t>Тільки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той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письменник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може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нині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мати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якесь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b="1" dirty="0" err="1">
                <a:solidFill>
                  <a:srgbClr val="000000"/>
                </a:solidFill>
              </a:rPr>
              <a:t>значення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хто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має</a:t>
            </a:r>
            <a:r>
              <a:rPr lang="en-US" sz="2300" dirty="0">
                <a:solidFill>
                  <a:srgbClr val="000000"/>
                </a:solidFill>
              </a:rPr>
              <a:t> і </a:t>
            </a:r>
            <a:r>
              <a:rPr lang="en-US" sz="2300" dirty="0" err="1">
                <a:solidFill>
                  <a:srgbClr val="000000"/>
                </a:solidFill>
              </a:rPr>
              <a:t>вміє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цілій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освіченій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людськості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сказати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якесь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b="1" dirty="0" err="1">
                <a:solidFill>
                  <a:srgbClr val="000000"/>
                </a:solidFill>
              </a:rPr>
              <a:t>своє</a:t>
            </a:r>
            <a:r>
              <a:rPr lang="en-US" sz="2300" b="1" dirty="0">
                <a:solidFill>
                  <a:srgbClr val="000000"/>
                </a:solidFill>
              </a:rPr>
              <a:t> </a:t>
            </a:r>
            <a:r>
              <a:rPr lang="en-US" sz="2300" b="1" dirty="0" err="1">
                <a:solidFill>
                  <a:srgbClr val="000000"/>
                </a:solidFill>
              </a:rPr>
              <a:t>слово</a:t>
            </a:r>
            <a:r>
              <a:rPr lang="en-US" sz="2300" b="1" dirty="0">
                <a:solidFill>
                  <a:srgbClr val="000000"/>
                </a:solidFill>
              </a:rPr>
              <a:t> </a:t>
            </a:r>
            <a:r>
              <a:rPr lang="en-US" sz="2300" dirty="0">
                <a:solidFill>
                  <a:srgbClr val="000000"/>
                </a:solidFill>
              </a:rPr>
              <a:t>в </a:t>
            </a:r>
            <a:r>
              <a:rPr lang="en-US" sz="2300" dirty="0" err="1">
                <a:solidFill>
                  <a:srgbClr val="000000"/>
                </a:solidFill>
              </a:rPr>
              <a:t>тих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великих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питаннях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що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хвилюють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його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душу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та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разом</a:t>
            </a:r>
            <a:r>
              <a:rPr lang="en-US" sz="2300" dirty="0">
                <a:solidFill>
                  <a:srgbClr val="000000"/>
                </a:solidFill>
              </a:rPr>
              <a:t> з </a:t>
            </a:r>
            <a:r>
              <a:rPr lang="en-US" sz="2300" dirty="0" err="1">
                <a:solidFill>
                  <a:srgbClr val="000000"/>
                </a:solidFill>
              </a:rPr>
              <a:t>тим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сказати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те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слово</a:t>
            </a:r>
            <a:r>
              <a:rPr lang="en-US" sz="2300" dirty="0">
                <a:solidFill>
                  <a:srgbClr val="000000"/>
                </a:solidFill>
              </a:rPr>
              <a:t> в </a:t>
            </a:r>
            <a:r>
              <a:rPr lang="en-US" sz="2300" dirty="0" err="1">
                <a:solidFill>
                  <a:srgbClr val="000000"/>
                </a:solidFill>
              </a:rPr>
              <a:t>такій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формі</a:t>
            </a:r>
            <a:r>
              <a:rPr lang="en-US" sz="2300" dirty="0">
                <a:solidFill>
                  <a:srgbClr val="000000"/>
                </a:solidFill>
              </a:rPr>
              <a:t>, </a:t>
            </a:r>
            <a:r>
              <a:rPr lang="en-US" sz="2300" dirty="0" err="1">
                <a:solidFill>
                  <a:srgbClr val="000000"/>
                </a:solidFill>
              </a:rPr>
              <a:t>яка</a:t>
            </a:r>
            <a:r>
              <a:rPr lang="en-US" sz="2300" dirty="0">
                <a:solidFill>
                  <a:srgbClr val="000000"/>
                </a:solidFill>
              </a:rPr>
              <a:t> б </a:t>
            </a:r>
            <a:r>
              <a:rPr lang="en-US" sz="2300" dirty="0" err="1">
                <a:solidFill>
                  <a:srgbClr val="000000"/>
                </a:solidFill>
              </a:rPr>
              <a:t>найбільше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відповідала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його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національному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dirty="0" err="1">
                <a:solidFill>
                  <a:srgbClr val="000000"/>
                </a:solidFill>
              </a:rPr>
              <a:t>характеру</a:t>
            </a:r>
            <a:r>
              <a:rPr lang="en-US" sz="2300" dirty="0">
                <a:solidFill>
                  <a:srgbClr val="000000"/>
                </a:solidFill>
              </a:rPr>
              <a:t>” </a:t>
            </a:r>
          </a:p>
        </p:txBody>
      </p:sp>
      <p:sp>
        <p:nvSpPr>
          <p:cNvPr id="24" name="Freeform 49">
            <a:extLst>
              <a:ext uri="{FF2B5EF4-FFF2-40B4-BE49-F238E27FC236}">
                <a16:creationId xmlns:a16="http://schemas.microsoft.com/office/drawing/2014/main" id="{967C29FE-FD32-4AFB-AD20-DBDF5864B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8153414F-A8F5-4CEE-9264-F24F503E49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6" r="3" b="3"/>
          <a:stretch/>
        </p:blipFill>
        <p:spPr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0479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9A46C-6683-4132-86B6-0FFAC2AF7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err="1">
                <a:solidFill>
                  <a:srgbClr val="000000"/>
                </a:solidFill>
              </a:rPr>
              <a:t>Утвердження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письменства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як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єдності</a:t>
            </a:r>
            <a:r>
              <a:rPr lang="en-US" sz="2800" dirty="0">
                <a:solidFill>
                  <a:srgbClr val="000000"/>
                </a:solidFill>
              </a:rPr>
              <a:t> і </a:t>
            </a:r>
            <a:r>
              <a:rPr lang="en-US" sz="2800" dirty="0" err="1">
                <a:solidFill>
                  <a:srgbClr val="000000"/>
                </a:solidFill>
              </a:rPr>
              <a:t>формування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поняття</a:t>
            </a:r>
            <a:r>
              <a:rPr lang="en-US" sz="2800" dirty="0">
                <a:solidFill>
                  <a:srgbClr val="000000"/>
                </a:solidFill>
              </a:rPr>
              <a:t> «</a:t>
            </a:r>
            <a:r>
              <a:rPr lang="en-US" sz="2800" b="1" dirty="0" err="1">
                <a:solidFill>
                  <a:srgbClr val="000000"/>
                </a:solidFill>
              </a:rPr>
              <a:t>національна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література</a:t>
            </a:r>
            <a:r>
              <a:rPr lang="en-US" sz="2800" b="1" dirty="0">
                <a:solidFill>
                  <a:srgbClr val="000000"/>
                </a:solidFill>
              </a:rPr>
              <a:t>»</a:t>
            </a:r>
          </a:p>
        </p:txBody>
      </p:sp>
      <p:sp>
        <p:nvSpPr>
          <p:cNvPr id="24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E302805-B4BC-4D1F-A454-5F2201929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0" r="14182" b="2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06A5823-A096-461B-9E65-6788D1D459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0574" y="2421682"/>
            <a:ext cx="4977578" cy="36392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z="2800" dirty="0">
                <a:solidFill>
                  <a:srgbClr val="000000"/>
                </a:solidFill>
              </a:rPr>
              <a:t>   </a:t>
            </a:r>
            <a:r>
              <a:rPr lang="en-US" sz="2800" dirty="0" err="1">
                <a:solidFill>
                  <a:srgbClr val="000000"/>
                </a:solidFill>
              </a:rPr>
              <a:t>Під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національною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літературою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розуміють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літературні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досягнення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нації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  <a:endParaRPr lang="uk-UA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uk-UA" sz="2800" dirty="0">
                <a:solidFill>
                  <a:srgbClr val="000000"/>
                </a:solidFill>
              </a:rPr>
              <a:t>  </a:t>
            </a:r>
            <a:r>
              <a:rPr lang="en-US" sz="2800" dirty="0" err="1">
                <a:solidFill>
                  <a:srgbClr val="000000"/>
                </a:solidFill>
              </a:rPr>
              <a:t>Термін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нація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ще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до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кінця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не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витлумачений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r>
              <a:rPr lang="en-US" sz="2800" dirty="0" err="1">
                <a:solidFill>
                  <a:srgbClr val="000000"/>
                </a:solidFill>
              </a:rPr>
              <a:t>тому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ускладненим</a:t>
            </a:r>
            <a:r>
              <a:rPr lang="en-US" sz="2800" dirty="0">
                <a:solidFill>
                  <a:srgbClr val="000000"/>
                </a:solidFill>
              </a:rPr>
              <a:t> є і </a:t>
            </a:r>
            <a:r>
              <a:rPr lang="en-US" sz="2800" dirty="0" err="1">
                <a:solidFill>
                  <a:srgbClr val="000000"/>
                </a:solidFill>
              </a:rPr>
              <a:t>розуміння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поняття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національна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література</a:t>
            </a:r>
            <a:r>
              <a:rPr lang="en-US" sz="2800" dirty="0">
                <a:solidFill>
                  <a:srgbClr val="000000"/>
                </a:solidFill>
              </a:rPr>
              <a:t>.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44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7F8B700A-EC78-41A2-BAE0-AD6EA3D31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8" y="4741956"/>
            <a:ext cx="6829520" cy="109613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Питання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авторської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національної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приналежності</a:t>
            </a:r>
            <a:endParaRPr lang="en-US" sz="36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" name="Объект 8">
            <a:extLst>
              <a:ext uri="{FF2B5EF4-FFF2-40B4-BE49-F238E27FC236}">
                <a16:creationId xmlns:a16="http://schemas.microsoft.com/office/drawing/2014/main" id="{F008FCB1-7D67-4A90-859E-B34687728E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1" r="21592" b="1"/>
          <a:stretch/>
        </p:blipFill>
        <p:spPr>
          <a:xfrm>
            <a:off x="1333410" y="321734"/>
            <a:ext cx="1766021" cy="201055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9CAAEE9-0CF8-4AC6-9336-25FBE2E125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1729"/>
          <a:stretch/>
        </p:blipFill>
        <p:spPr>
          <a:xfrm>
            <a:off x="1330967" y="2422097"/>
            <a:ext cx="1768093" cy="2013804"/>
          </a:xfrm>
          <a:prstGeom prst="rect">
            <a:avLst/>
          </a:prstGeo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3BCB32A8-A6D0-4468-AAFB-D4CB1B94461A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15" b="21965"/>
          <a:stretch/>
        </p:blipFill>
        <p:spPr>
          <a:xfrm>
            <a:off x="4202549" y="1315718"/>
            <a:ext cx="3793472" cy="212335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9B9041E-4F5E-4488-9D00-E1792D9DBC1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8" r="2" b="2"/>
          <a:stretch/>
        </p:blipFill>
        <p:spPr>
          <a:xfrm>
            <a:off x="8179509" y="321733"/>
            <a:ext cx="3611318" cy="4111321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B943EB-476C-4BA2-ADB5-366064943F9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5748"/>
          <a:stretch/>
        </p:blipFill>
        <p:spPr>
          <a:xfrm>
            <a:off x="1332399" y="4525715"/>
            <a:ext cx="1765229" cy="201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55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382E0DD2-11DF-4411-A6ED-1182F5176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3CEFFBC-D2C2-472A-A7A5-2D94D4031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0293" y="557188"/>
            <a:ext cx="4097525" cy="593069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en-US" sz="32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Національне</a:t>
            </a:r>
            <a:r>
              <a:rPr 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літературі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органічна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якість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письменства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що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відрізняє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його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від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інших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зумовлена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етногенетичною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пам’яттю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звичаями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традиціями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мовою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типом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світосприйняття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народу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4" name="Рисунок 3" descr="Изображение выглядит как человек, галстук, мужчина, одежда&#10;&#10;Автоматически созданное описание">
            <a:extLst>
              <a:ext uri="{FF2B5EF4-FFF2-40B4-BE49-F238E27FC236}">
                <a16:creationId xmlns:a16="http://schemas.microsoft.com/office/drawing/2014/main" id="{E6176029-F12E-43A4-A6C8-BFA941F77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07"/>
            <a:ext cx="3485964" cy="2325138"/>
          </a:xfrm>
          <a:prstGeom prst="rect">
            <a:avLst/>
          </a:prstGeom>
        </p:spPr>
      </p:pic>
      <p:pic>
        <p:nvPicPr>
          <p:cNvPr id="6" name="Рисунок 5" descr="Изображение выглядит как одежда, мужчина, старый, носит&#10;&#10;Автоматически созданное описание">
            <a:extLst>
              <a:ext uri="{FF2B5EF4-FFF2-40B4-BE49-F238E27FC236}">
                <a16:creationId xmlns:a16="http://schemas.microsoft.com/office/drawing/2014/main" id="{432B8AFD-4582-4B7A-8BA1-DFB1F6584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016" y="37507"/>
            <a:ext cx="2799667" cy="3466507"/>
          </a:xfrm>
          <a:prstGeom prst="rect">
            <a:avLst/>
          </a:prstGeom>
        </p:spPr>
      </p:pic>
      <p:pic>
        <p:nvPicPr>
          <p:cNvPr id="10" name="Рисунок 9" descr="Изображение выглядит как мужчина, человек, очки, носит&#10;&#10;Автоматически созданное описание">
            <a:extLst>
              <a:ext uri="{FF2B5EF4-FFF2-40B4-BE49-F238E27FC236}">
                <a16:creationId xmlns:a16="http://schemas.microsoft.com/office/drawing/2014/main" id="{DB4AF605-C214-4AD8-8035-5542A94595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" y="2378491"/>
            <a:ext cx="3113093" cy="2325138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человек, мужчина, галстук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8A06F672-745F-49B6-A18D-5DDEDBC038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8708"/>
            <a:ext cx="2941720" cy="2325138"/>
          </a:xfrm>
          <a:prstGeom prst="rect">
            <a:avLst/>
          </a:prstGeom>
        </p:spPr>
      </p:pic>
      <p:pic>
        <p:nvPicPr>
          <p:cNvPr id="18" name="Рисунок 17" descr="Изображение выглядит как человек, мужчина, мобильный телефон, телефон&#10;&#10;Автоматически созданное описание">
            <a:extLst>
              <a:ext uri="{FF2B5EF4-FFF2-40B4-BE49-F238E27FC236}">
                <a16:creationId xmlns:a16="http://schemas.microsoft.com/office/drawing/2014/main" id="{A795CBF5-7BCE-4609-AB64-7A91B44B3B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719" y="2954878"/>
            <a:ext cx="2927965" cy="395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71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DDDA3C-4558-4BC0-AD1D-DEE51F69D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629" y="333829"/>
            <a:ext cx="5659118" cy="1802038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400" dirty="0" err="1"/>
              <a:t>Проблема</a:t>
            </a:r>
            <a:r>
              <a:rPr lang="en-US" sz="4400" dirty="0"/>
              <a:t> </a:t>
            </a:r>
            <a:r>
              <a:rPr lang="en-US" sz="4400" b="1" dirty="0" err="1"/>
              <a:t>національної</a:t>
            </a:r>
            <a:r>
              <a:rPr lang="en-US" sz="4400" b="1" dirty="0"/>
              <a:t> </a:t>
            </a:r>
            <a:r>
              <a:rPr lang="en-US" sz="4400" b="1" dirty="0" err="1"/>
              <a:t>ідентичності</a:t>
            </a:r>
            <a:r>
              <a:rPr lang="en-US" sz="4400" b="1" dirty="0"/>
              <a:t> </a:t>
            </a:r>
            <a:r>
              <a:rPr lang="en-US" sz="4400" b="1" dirty="0" err="1"/>
              <a:t>письменства</a:t>
            </a:r>
            <a:br>
              <a:rPr lang="en-US" sz="5100" dirty="0"/>
            </a:br>
            <a:endParaRPr lang="en-US" sz="51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1204C1-C1B1-4E4E-B541-E7309A5D4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05654" y="1669143"/>
            <a:ext cx="5883145" cy="4855027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    </a:t>
            </a:r>
            <a:r>
              <a:rPr lang="en-US" dirty="0" err="1">
                <a:solidFill>
                  <a:schemeClr val="tx1"/>
                </a:solidFill>
              </a:rPr>
              <a:t>Національна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ідентичність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виявляється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таких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взаємопов’язаних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рівнях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письменства</a:t>
            </a:r>
            <a:r>
              <a:rPr lang="en-US" dirty="0">
                <a:solidFill>
                  <a:schemeClr val="tx1"/>
                </a:solidFill>
              </a:rPr>
              <a:t>: 1) </a:t>
            </a:r>
            <a:r>
              <a:rPr lang="en-US" dirty="0" err="1">
                <a:solidFill>
                  <a:schemeClr val="tx1"/>
                </a:solidFill>
              </a:rPr>
              <a:t>літератури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загалом</a:t>
            </a:r>
            <a:r>
              <a:rPr lang="en-US" dirty="0">
                <a:solidFill>
                  <a:schemeClr val="tx1"/>
                </a:solidFill>
              </a:rPr>
              <a:t>; 2) </a:t>
            </a:r>
            <a:r>
              <a:rPr lang="en-US" dirty="0" err="1">
                <a:solidFill>
                  <a:schemeClr val="tx1"/>
                </a:solidFill>
              </a:rPr>
              <a:t>літературного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періоду</a:t>
            </a:r>
            <a:r>
              <a:rPr lang="en-US" dirty="0">
                <a:solidFill>
                  <a:schemeClr val="tx1"/>
                </a:solidFill>
              </a:rPr>
              <a:t>; 3) </a:t>
            </a:r>
            <a:r>
              <a:rPr lang="en-US" dirty="0" err="1">
                <a:solidFill>
                  <a:schemeClr val="tx1"/>
                </a:solidFill>
              </a:rPr>
              <a:t>літературного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покоління</a:t>
            </a:r>
            <a:r>
              <a:rPr lang="en-US" dirty="0">
                <a:solidFill>
                  <a:schemeClr val="tx1"/>
                </a:solidFill>
              </a:rPr>
              <a:t>; 4) </a:t>
            </a:r>
            <a:r>
              <a:rPr lang="en-US" dirty="0" err="1">
                <a:solidFill>
                  <a:schemeClr val="tx1"/>
                </a:solidFill>
              </a:rPr>
              <a:t>окремих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літературних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постатей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r>
              <a:rPr lang="en-US" dirty="0">
                <a:solidFill>
                  <a:schemeClr val="tx1"/>
                </a:solidFill>
              </a:rPr>
              <a:t>    </a:t>
            </a:r>
            <a:r>
              <a:rPr lang="en-US" dirty="0" err="1">
                <a:solidFill>
                  <a:schemeClr val="tx1"/>
                </a:solidFill>
              </a:rPr>
              <a:t>Вона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передбачає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наявність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художніх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текстів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яким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залежно</a:t>
            </a:r>
            <a:r>
              <a:rPr lang="en-US" dirty="0">
                <a:solidFill>
                  <a:schemeClr val="tx1"/>
                </a:solidFill>
              </a:rPr>
              <a:t> / </a:t>
            </a:r>
            <a:r>
              <a:rPr lang="en-US" dirty="0" err="1">
                <a:solidFill>
                  <a:schemeClr val="tx1"/>
                </a:solidFill>
              </a:rPr>
              <a:t>незалежно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від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волі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автора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вибір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якого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може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бути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свідомим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чи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підсвідомим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притаманна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певна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національна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ідентичність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тобто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належність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певної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національної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літератури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endParaRPr lang="en-US" sz="13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Изображение выглядит как внешний, здание, снег, улица&#10;&#10;Автоматически созданное описание">
            <a:extLst>
              <a:ext uri="{FF2B5EF4-FFF2-40B4-BE49-F238E27FC236}">
                <a16:creationId xmlns:a16="http://schemas.microsoft.com/office/drawing/2014/main" id="{FF9385D2-C117-4D58-BD03-BAF5F26829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086347" cy="652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44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F7EEF-B241-433D-BDC9-AD46E5FD1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1535" y="640081"/>
            <a:ext cx="6610383" cy="3497021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b="1"/>
              <a:t>Підходи до визначення національної ідентичності літератури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B54FC3-FD40-436F-A634-0D17509C9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5646" y="4389326"/>
            <a:ext cx="6602159" cy="182434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1) </a:t>
            </a:r>
            <a:r>
              <a:rPr lang="en-US" dirty="0" err="1">
                <a:solidFill>
                  <a:schemeClr val="tx1"/>
                </a:solidFill>
              </a:rPr>
              <a:t>територіальний</a:t>
            </a:r>
            <a:r>
              <a:rPr lang="en-US" dirty="0">
                <a:solidFill>
                  <a:schemeClr val="tx1"/>
                </a:solidFill>
              </a:rPr>
              <a:t>; </a:t>
            </a:r>
          </a:p>
          <a:p>
            <a:r>
              <a:rPr lang="en-US" dirty="0">
                <a:solidFill>
                  <a:schemeClr val="tx1"/>
                </a:solidFill>
              </a:rPr>
              <a:t>2) </a:t>
            </a:r>
            <a:r>
              <a:rPr lang="en-US" dirty="0" err="1">
                <a:solidFill>
                  <a:schemeClr val="tx1"/>
                </a:solidFill>
              </a:rPr>
              <a:t>мовний</a:t>
            </a:r>
            <a:r>
              <a:rPr lang="en-US" dirty="0">
                <a:solidFill>
                  <a:schemeClr val="tx1"/>
                </a:solidFill>
              </a:rPr>
              <a:t>; </a:t>
            </a:r>
          </a:p>
          <a:p>
            <a:r>
              <a:rPr lang="en-US" dirty="0">
                <a:solidFill>
                  <a:schemeClr val="tx1"/>
                </a:solidFill>
              </a:rPr>
              <a:t>3) </a:t>
            </a:r>
            <a:r>
              <a:rPr lang="en-US" dirty="0" err="1">
                <a:solidFill>
                  <a:schemeClr val="tx1"/>
                </a:solidFill>
              </a:rPr>
              <a:t>духовний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 descr="Изображение выглядит как текст, фотография, мужчина, женщина&#10;&#10;Автоматически созданное описание">
            <a:extLst>
              <a:ext uri="{FF2B5EF4-FFF2-40B4-BE49-F238E27FC236}">
                <a16:creationId xmlns:a16="http://schemas.microsoft.com/office/drawing/2014/main" id="{A4FA5820-C8E6-43C0-B9EC-97FDE2994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43" y="957943"/>
            <a:ext cx="3004457" cy="484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350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CCE5AF5-3BC4-4274-B50C-C5E9A32E6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093304"/>
          </a:xfrm>
        </p:spPr>
        <p:txBody>
          <a:bodyPr/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ідентичність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 descr="Изображение выглядит как сидит, знак, улица, еда&#10;&#10;Автоматически созданное описание">
            <a:extLst>
              <a:ext uri="{FF2B5EF4-FFF2-40B4-BE49-F238E27FC236}">
                <a16:creationId xmlns:a16="http://schemas.microsoft.com/office/drawing/2014/main" id="{0F88182F-7A33-4DAD-81D1-BA81677E01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230" y="457200"/>
            <a:ext cx="4119969" cy="4985657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896B0F8C-C032-4A42-969B-79F8C01EB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4313" y="2057400"/>
            <a:ext cx="5056457" cy="4515678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ередбачає наявність художніх текстів, яким залежно / незалежно від волі автора (вибір якого може бути свідомим чи підсвідомим) притаманна певна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тотожність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(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належність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певної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культурної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традиції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288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A3D6A-B4FE-4719-AD2B-CA5F1DA0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203208"/>
            <a:ext cx="6586491" cy="123370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b="1" dirty="0" err="1"/>
              <a:t>П</a:t>
            </a:r>
            <a:r>
              <a:rPr lang="en-US" sz="3100" b="1" dirty="0" err="1">
                <a:effectLst/>
              </a:rPr>
              <a:t>ідходи</a:t>
            </a:r>
            <a:r>
              <a:rPr lang="en-US" sz="3100" b="1" dirty="0">
                <a:effectLst/>
              </a:rPr>
              <a:t> </a:t>
            </a:r>
            <a:r>
              <a:rPr lang="en-US" sz="3100" b="1" dirty="0" err="1">
                <a:effectLst/>
              </a:rPr>
              <a:t>до</a:t>
            </a:r>
            <a:r>
              <a:rPr lang="en-US" sz="3100" b="1" dirty="0">
                <a:effectLst/>
              </a:rPr>
              <a:t> </a:t>
            </a:r>
            <a:r>
              <a:rPr lang="en-US" sz="3100" b="1" dirty="0" err="1">
                <a:effectLst/>
              </a:rPr>
              <a:t>визначення</a:t>
            </a:r>
            <a:r>
              <a:rPr lang="en-US" sz="3100" b="1" dirty="0">
                <a:effectLst/>
              </a:rPr>
              <a:t> </a:t>
            </a:r>
            <a:r>
              <a:rPr lang="en-US" sz="3100" b="1" dirty="0" err="1">
                <a:effectLst/>
              </a:rPr>
              <a:t>національної</a:t>
            </a:r>
            <a:r>
              <a:rPr lang="en-US" sz="3100" b="1" dirty="0">
                <a:effectLst/>
              </a:rPr>
              <a:t> </a:t>
            </a:r>
            <a:r>
              <a:rPr lang="en-US" sz="3100" b="1" dirty="0" err="1">
                <a:effectLst/>
              </a:rPr>
              <a:t>ідентичності</a:t>
            </a:r>
            <a:r>
              <a:rPr lang="en-US" sz="3100" b="1" dirty="0">
                <a:effectLst/>
              </a:rPr>
              <a:t> </a:t>
            </a:r>
            <a:r>
              <a:rPr lang="en-US" sz="3100" b="1" dirty="0" err="1">
                <a:effectLst/>
              </a:rPr>
              <a:t>літератури</a:t>
            </a:r>
            <a:endParaRPr lang="en-US" sz="3100" b="1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D4BCAE-1644-4781-8433-71C19481BF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39771" y="2235201"/>
            <a:ext cx="7212149" cy="4419589"/>
          </a:xfrm>
        </p:spPr>
        <p:txBody>
          <a:bodyPr vert="horz" lIns="91440" tIns="45720" rIns="91440" bIns="45720" rtlCol="0">
            <a:noAutofit/>
          </a:bodyPr>
          <a:lstStyle/>
          <a:p>
            <a:pPr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</a:rPr>
              <a:t>1) </a:t>
            </a:r>
            <a:r>
              <a:rPr lang="en-US" sz="2800" dirty="0" err="1">
                <a:effectLst/>
              </a:rPr>
              <a:t>територіальний</a:t>
            </a:r>
            <a:r>
              <a:rPr lang="en-US" sz="2800" dirty="0">
                <a:effectLst/>
              </a:rPr>
              <a:t> (</a:t>
            </a:r>
            <a:r>
              <a:rPr lang="en-US" sz="2800" dirty="0" err="1">
                <a:effectLst/>
              </a:rPr>
              <a:t>крайнім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виявом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цього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підходу</a:t>
            </a:r>
            <a:r>
              <a:rPr lang="en-US" sz="2800" dirty="0">
                <a:effectLst/>
              </a:rPr>
              <a:t> є </a:t>
            </a:r>
            <a:r>
              <a:rPr lang="en-US" sz="2800" dirty="0" err="1">
                <a:effectLst/>
              </a:rPr>
              <a:t>включення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усього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написаного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на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даній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території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до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національного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письменства</a:t>
            </a:r>
            <a:r>
              <a:rPr lang="en-US" sz="2800" dirty="0">
                <a:effectLst/>
              </a:rPr>
              <a:t>); </a:t>
            </a:r>
          </a:p>
          <a:p>
            <a:pPr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</a:rPr>
              <a:t>2) </a:t>
            </a:r>
            <a:r>
              <a:rPr lang="en-US" sz="2800" dirty="0" err="1">
                <a:effectLst/>
              </a:rPr>
              <a:t>мовний</a:t>
            </a:r>
            <a:r>
              <a:rPr lang="en-US" sz="2800" dirty="0">
                <a:effectLst/>
              </a:rPr>
              <a:t> (</a:t>
            </a:r>
            <a:r>
              <a:rPr lang="en-US" sz="2800" dirty="0" err="1">
                <a:effectLst/>
              </a:rPr>
              <a:t>зараховує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до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національної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літератури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усі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художні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тексти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створені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національною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мовою</a:t>
            </a:r>
            <a:r>
              <a:rPr lang="en-US" sz="2800" dirty="0">
                <a:effectLst/>
              </a:rPr>
              <a:t>); 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</a:rPr>
              <a:t>3) </a:t>
            </a:r>
            <a:r>
              <a:rPr lang="en-US" sz="2800" dirty="0" err="1">
                <a:effectLst/>
              </a:rPr>
              <a:t>духовний</a:t>
            </a:r>
            <a:r>
              <a:rPr lang="en-US" sz="2800" dirty="0">
                <a:effectLst/>
              </a:rPr>
              <a:t> (</a:t>
            </a:r>
            <a:r>
              <a:rPr lang="en-US" sz="2800" dirty="0" err="1">
                <a:effectLst/>
              </a:rPr>
              <a:t>прихильники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цього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підходу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оперують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поняттям</a:t>
            </a:r>
            <a:r>
              <a:rPr lang="en-US" sz="2800" dirty="0">
                <a:effectLst/>
              </a:rPr>
              <a:t> “</a:t>
            </a:r>
            <a:r>
              <a:rPr lang="en-US" sz="2800" dirty="0" err="1">
                <a:effectLst/>
              </a:rPr>
              <a:t>дух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народу</a:t>
            </a:r>
            <a:r>
              <a:rPr lang="en-US" sz="2800" dirty="0">
                <a:effectLst/>
              </a:rPr>
              <a:t>”, «</a:t>
            </a:r>
            <a:r>
              <a:rPr lang="en-US" sz="2800" dirty="0" err="1">
                <a:effectLst/>
              </a:rPr>
              <a:t>національний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дух</a:t>
            </a:r>
            <a:r>
              <a:rPr lang="en-US" sz="2800" dirty="0">
                <a:effectLst/>
              </a:rPr>
              <a:t>»).</a:t>
            </a:r>
            <a:endParaRPr lang="en-US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35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Объект 9" descr="Изображение выглядит как знак, еда&#10;&#10;Автоматически созданное описание">
            <a:extLst>
              <a:ext uri="{FF2B5EF4-FFF2-40B4-BE49-F238E27FC236}">
                <a16:creationId xmlns:a16="http://schemas.microsoft.com/office/drawing/2014/main" id="{21DCC652-5956-4AB5-A6A9-B4A2CC0928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65" y="305108"/>
            <a:ext cx="3894729" cy="5799760"/>
          </a:xfrm>
        </p:spPr>
      </p:pic>
    </p:spTree>
    <p:extLst>
      <p:ext uri="{BB962C8B-B14F-4D97-AF65-F5344CB8AC3E}">
        <p14:creationId xmlns:p14="http://schemas.microsoft.com/office/powerpoint/2010/main" val="2292636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875E2-517F-41FA-9790-CB1F8E80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4" y="145143"/>
            <a:ext cx="5764696" cy="107405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аціональна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мова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як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чинник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/ маркер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національної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літератури</a:t>
            </a:r>
            <a:endParaRPr lang="ru-RU" sz="2400" dirty="0"/>
          </a:p>
        </p:txBody>
      </p:sp>
      <p:pic>
        <p:nvPicPr>
          <p:cNvPr id="6" name="Объект 5" descr="Изображение выглядит как текст, еда&#10;&#10;Автоматически созданное описание">
            <a:extLst>
              <a:ext uri="{FF2B5EF4-FFF2-40B4-BE49-F238E27FC236}">
                <a16:creationId xmlns:a16="http://schemas.microsoft.com/office/drawing/2014/main" id="{87851D25-9001-4A82-8015-C84C262739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815" y="295808"/>
            <a:ext cx="4908185" cy="600512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A15FE42-4344-4432-96CF-89A927C186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1304" y="1404730"/>
            <a:ext cx="6577496" cy="5453269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итання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вибору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мови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2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роблема культурного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оточення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двомовності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5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ерівноправне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становище </a:t>
            </a: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культури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стосовно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інших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культур (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державна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політика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національних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культур;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поняття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центрального /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маргінального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усвідомленні</a:t>
            </a:r>
            <a:r>
              <a:rPr lang="ru-RU" sz="2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письменників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літературознавців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критиків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читачів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685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B2E4A-43D9-4C51-82BE-0646B046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b="1"/>
              <a:t>Р</a:t>
            </a:r>
            <a:r>
              <a:rPr lang="en-US" sz="4100" b="1">
                <a:effectLst/>
              </a:rPr>
              <a:t>иси національної ідентичності</a:t>
            </a:r>
            <a:endParaRPr lang="en-US" sz="410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6410CB-4709-4E51-9198-9C41AEA43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Історична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територія</a:t>
            </a:r>
            <a:r>
              <a:rPr lang="en-US" sz="2400" dirty="0">
                <a:effectLst/>
              </a:rPr>
              <a:t> </a:t>
            </a:r>
            <a:r>
              <a:rPr lang="uk-UA" sz="2400" dirty="0">
                <a:effectLst/>
              </a:rPr>
              <a:t>(</a:t>
            </a:r>
            <a:r>
              <a:rPr lang="en-US" sz="2400" dirty="0" err="1">
                <a:effectLst/>
              </a:rPr>
              <a:t>рідний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край</a:t>
            </a:r>
            <a:r>
              <a:rPr lang="uk-UA" sz="2400" dirty="0">
                <a:effectLst/>
              </a:rPr>
              <a:t>)</a:t>
            </a:r>
            <a:r>
              <a:rPr lang="en-US" sz="2400" dirty="0">
                <a:effectLst/>
              </a:rPr>
              <a:t>; 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спільні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міфи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та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історична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пам’ять</a:t>
            </a:r>
            <a:r>
              <a:rPr lang="en-US" sz="2400" dirty="0">
                <a:effectLst/>
              </a:rPr>
              <a:t>; 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спільна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масова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громадська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культура</a:t>
            </a:r>
            <a:r>
              <a:rPr lang="en-US" sz="2400" dirty="0">
                <a:effectLst/>
              </a:rPr>
              <a:t>; 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єдині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юридичні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права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та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обов’язки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для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всіх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членів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спільноти</a:t>
            </a:r>
            <a:r>
              <a:rPr lang="en-US" sz="2400" dirty="0">
                <a:effectLst/>
              </a:rPr>
              <a:t>; 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спільна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економіка</a:t>
            </a:r>
            <a:r>
              <a:rPr lang="en-US" sz="2400" dirty="0">
                <a:effectLst/>
              </a:rPr>
              <a:t> з </a:t>
            </a:r>
            <a:r>
              <a:rPr lang="en-US" sz="2400" dirty="0" err="1">
                <a:effectLst/>
              </a:rPr>
              <a:t>можливістю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пересуватися</a:t>
            </a:r>
            <a:r>
              <a:rPr lang="en-US" sz="2400" dirty="0">
                <a:effectLst/>
              </a:rPr>
              <a:t> у </a:t>
            </a:r>
            <a:r>
              <a:rPr lang="en-US" sz="2400" dirty="0" err="1">
                <a:effectLst/>
              </a:rPr>
              <a:t>межах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національної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території</a:t>
            </a:r>
            <a:r>
              <a:rPr lang="en-US" sz="2400" dirty="0">
                <a:effectLst/>
              </a:rPr>
              <a:t>.), </a:t>
            </a:r>
            <a:endParaRPr lang="en-US" sz="2400" dirty="0"/>
          </a:p>
        </p:txBody>
      </p:sp>
      <p:pic>
        <p:nvPicPr>
          <p:cNvPr id="6" name="Объект 5" descr="Изображение выглядит как текст, холодильник&#10;&#10;Автоматически созданное описание">
            <a:extLst>
              <a:ext uri="{FF2B5EF4-FFF2-40B4-BE49-F238E27FC236}">
                <a16:creationId xmlns:a16="http://schemas.microsoft.com/office/drawing/2014/main" id="{134F84AC-9917-4A94-A328-C9772A139B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" r="446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35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784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2A6D963-97C9-48D2-9DEC-F2D291FB1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217715"/>
            <a:ext cx="4977976" cy="8127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dirty="0" err="1">
                <a:solidFill>
                  <a:srgbClr val="000000"/>
                </a:solidFill>
              </a:rPr>
              <a:t>Концепція</a:t>
            </a:r>
            <a:r>
              <a:rPr lang="en-US" sz="4400" b="1" dirty="0">
                <a:solidFill>
                  <a:srgbClr val="000000"/>
                </a:solidFill>
              </a:rPr>
              <a:t> </a:t>
            </a:r>
            <a:r>
              <a:rPr lang="en-US" sz="4400" b="1" dirty="0" err="1">
                <a:solidFill>
                  <a:srgbClr val="000000"/>
                </a:solidFill>
              </a:rPr>
              <a:t>курсу</a:t>
            </a:r>
            <a:r>
              <a:rPr lang="en-US" sz="44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27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149DA27-4E9C-4437-9FB1-BD757EEC6A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4" r="12678" b="-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DEE0EE07-D0D6-44FC-8D62-C7450DF4A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84801" y="1030513"/>
            <a:ext cx="6415314" cy="60452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179705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i="1" dirty="0" err="1">
                <a:solidFill>
                  <a:srgbClr val="000000"/>
                </a:solidFill>
                <a:effectLst/>
              </a:rPr>
              <a:t>Мета</a:t>
            </a:r>
            <a:r>
              <a:rPr lang="en-US" sz="2400" b="1" i="1" dirty="0">
                <a:solidFill>
                  <a:srgbClr val="000000"/>
                </a:solidFill>
                <a:effectLst/>
              </a:rPr>
              <a:t> -</a:t>
            </a:r>
            <a:r>
              <a:rPr lang="en-US" sz="2400" b="1" i="1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узагальнити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уявлення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про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художньо-естетичні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особливості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літератури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Франції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шляхом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послідовного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звернення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до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effectLst/>
              </a:rPr>
              <a:t>світоглядних</a:t>
            </a:r>
            <a:r>
              <a:rPr lang="en-US" sz="2400" b="1" i="1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b="1" i="1" dirty="0" err="1">
                <a:solidFill>
                  <a:srgbClr val="000000"/>
                </a:solidFill>
                <a:effectLst/>
              </a:rPr>
              <a:t>історико-культурних</a:t>
            </a:r>
            <a:r>
              <a:rPr lang="en-US" sz="2400" b="1" i="1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b="1" i="1" dirty="0" err="1">
                <a:solidFill>
                  <a:srgbClr val="000000"/>
                </a:solidFill>
                <a:effectLst/>
              </a:rPr>
              <a:t>соціальних</a:t>
            </a:r>
            <a:r>
              <a:rPr lang="en-US" sz="2400" b="1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та</a:t>
            </a:r>
            <a:r>
              <a:rPr lang="en-US" sz="2400" b="1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effectLst/>
              </a:rPr>
              <a:t>художніх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особливостей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французької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культури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та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літератури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різних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історико-літературних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періодів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.</a:t>
            </a:r>
            <a:endParaRPr lang="en-US" sz="2400" dirty="0">
              <a:solidFill>
                <a:srgbClr val="000000"/>
              </a:solidFill>
              <a:effectLst/>
            </a:endParaRPr>
          </a:p>
          <a:p>
            <a:pPr marL="179705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i="1" dirty="0" err="1">
                <a:solidFill>
                  <a:srgbClr val="000000"/>
                </a:solidFill>
              </a:rPr>
              <a:t>Усвідомити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закономірності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формування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французької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effectLst/>
              </a:rPr>
              <a:t>національної</a:t>
            </a:r>
            <a:r>
              <a:rPr lang="en-US" sz="2400" b="1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i="1" dirty="0" err="1">
                <a:solidFill>
                  <a:srgbClr val="000000"/>
                </a:solidFill>
                <a:effectLst/>
              </a:rPr>
              <a:t>ідентичності</a:t>
            </a:r>
            <a:r>
              <a:rPr lang="en-US" sz="2400" i="1" dirty="0">
                <a:solidFill>
                  <a:srgbClr val="000000"/>
                </a:solidFill>
              </a:rPr>
              <a:t>,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особливостей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менталітету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та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художнього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бачення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світу</a:t>
            </a:r>
            <a:r>
              <a:rPr lang="en-US" sz="2400" i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effectLst/>
              </a:rPr>
              <a:t>французів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i="1" dirty="0" err="1">
                <a:solidFill>
                  <a:srgbClr val="000000"/>
                </a:solidFill>
              </a:rPr>
              <a:t>на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i="1" dirty="0" err="1">
                <a:solidFill>
                  <a:srgbClr val="000000"/>
                </a:solidFill>
              </a:rPr>
              <a:t>матеріалі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i="1" dirty="0" err="1">
                <a:solidFill>
                  <a:srgbClr val="000000"/>
                </a:solidFill>
              </a:rPr>
              <a:t>художніх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i="1" dirty="0" err="1">
                <a:solidFill>
                  <a:srgbClr val="000000"/>
                </a:solidFill>
              </a:rPr>
              <a:t>творіх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i="1" dirty="0" err="1">
                <a:solidFill>
                  <a:srgbClr val="000000"/>
                </a:solidFill>
              </a:rPr>
              <a:t>різних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i="1" dirty="0" err="1">
                <a:solidFill>
                  <a:srgbClr val="000000"/>
                </a:solidFill>
              </a:rPr>
              <a:t>історико-культурних</a:t>
            </a:r>
            <a:r>
              <a:rPr lang="en-US" sz="2400" i="1" dirty="0">
                <a:solidFill>
                  <a:srgbClr val="000000"/>
                </a:solidFill>
              </a:rPr>
              <a:t> </a:t>
            </a:r>
            <a:r>
              <a:rPr lang="en-US" sz="2400" i="1" dirty="0" err="1">
                <a:solidFill>
                  <a:srgbClr val="000000"/>
                </a:solidFill>
              </a:rPr>
              <a:t>епох</a:t>
            </a:r>
            <a:r>
              <a:rPr lang="en-US" sz="2400" i="1" dirty="0">
                <a:solidFill>
                  <a:srgbClr val="000000"/>
                </a:solidFill>
              </a:rPr>
              <a:t>.</a:t>
            </a:r>
            <a:endParaRPr lang="en-US" sz="24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496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AA346-1B9C-4190-80F6-9D73F42EC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b="1"/>
              <a:t>Н</a:t>
            </a:r>
            <a:r>
              <a:rPr lang="en-US" sz="4100" b="1">
                <a:effectLst/>
              </a:rPr>
              <a:t>аявність теоретичного дискурсу</a:t>
            </a:r>
            <a:endParaRPr lang="en-US" sz="410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959D45-7BAD-4FEE-A272-FD6877AB5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431" y="2438400"/>
            <a:ext cx="6586489" cy="4093024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літературознавчі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розвідки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історія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літератури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критика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листи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публіцистика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тощо</a:t>
            </a:r>
            <a:r>
              <a:rPr lang="en-US" sz="2400" dirty="0">
                <a:effectLst/>
              </a:rPr>
              <a:t>. </a:t>
            </a:r>
            <a:endParaRPr lang="uk-UA" sz="2400" dirty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самоусвідомлення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письменником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своєї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національної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приналежності</a:t>
            </a:r>
            <a:r>
              <a:rPr lang="en-US" sz="2400" dirty="0">
                <a:effectLst/>
              </a:rPr>
              <a:t> у </a:t>
            </a:r>
            <a:r>
              <a:rPr lang="en-US" sz="2400" dirty="0" err="1">
                <a:effectLst/>
              </a:rPr>
              <a:t>літературній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творчості</a:t>
            </a:r>
            <a:r>
              <a:rPr lang="en-US" sz="2400" dirty="0">
                <a:effectLst/>
              </a:rPr>
              <a:t>; </a:t>
            </a:r>
            <a:endParaRPr lang="uk-UA" sz="2400" dirty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оцінка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критики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літературознавства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загалом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певних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літературних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явищ</a:t>
            </a:r>
            <a:r>
              <a:rPr lang="en-US" sz="2400" dirty="0">
                <a:effectLst/>
              </a:rPr>
              <a:t> з </a:t>
            </a:r>
            <a:r>
              <a:rPr lang="en-US" sz="2400" dirty="0" err="1">
                <a:effectLst/>
              </a:rPr>
              <a:t>погляду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національної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ідентичності</a:t>
            </a:r>
            <a:r>
              <a:rPr lang="en-US" sz="2400" dirty="0">
                <a:effectLst/>
              </a:rPr>
              <a:t>; </a:t>
            </a:r>
            <a:endParaRPr lang="uk-UA" sz="2400" dirty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рецепція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читачів</a:t>
            </a:r>
            <a:r>
              <a:rPr lang="en-US" sz="2400" dirty="0">
                <a:effectLst/>
              </a:rPr>
              <a:t>.</a:t>
            </a:r>
            <a:endParaRPr lang="en-US" sz="2400" dirty="0"/>
          </a:p>
        </p:txBody>
      </p:sp>
      <p:pic>
        <p:nvPicPr>
          <p:cNvPr id="6" name="Объект 5" descr="Изображение выглядит как лосьон&#10;&#10;Автоматически созданное описание">
            <a:extLst>
              <a:ext uri="{FF2B5EF4-FFF2-40B4-BE49-F238E27FC236}">
                <a16:creationId xmlns:a16="http://schemas.microsoft.com/office/drawing/2014/main" id="{AE0EAD63-3727-45DE-8446-240BCF9F0C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3" r="31327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73CD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456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внешний, трава, часы,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39C05CD6-27C0-4F86-8056-C8C71D0A11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3" t="9091" r="26320"/>
          <a:stretch/>
        </p:blipFill>
        <p:spPr>
          <a:xfrm>
            <a:off x="6821714" y="10"/>
            <a:ext cx="5370286" cy="6857990"/>
          </a:xfrm>
          <a:prstGeom prst="rect">
            <a:avLst/>
          </a:prstGeom>
        </p:spPr>
      </p:pic>
      <p:sp>
        <p:nvSpPr>
          <p:cNvPr id="18" name="Rectangle 12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9F7CE7-D0B2-4F30-AC5E-54425C04C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3" y="852678"/>
            <a:ext cx="4737935" cy="14333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i="1" dirty="0" err="1"/>
              <a:t>Поняття</a:t>
            </a:r>
            <a:r>
              <a:rPr lang="en-US" sz="2800" i="1" dirty="0"/>
              <a:t>, </a:t>
            </a:r>
            <a:r>
              <a:rPr lang="en-US" sz="2800" i="1" dirty="0" err="1"/>
              <a:t>що</a:t>
            </a:r>
            <a:r>
              <a:rPr lang="en-US" sz="2800" i="1" dirty="0"/>
              <a:t> </a:t>
            </a:r>
            <a:r>
              <a:rPr lang="en-US" sz="2800" i="1" dirty="0" err="1"/>
              <a:t>характеризують</a:t>
            </a:r>
            <a:r>
              <a:rPr lang="en-US" sz="2800" i="1" dirty="0"/>
              <a:t> </a:t>
            </a:r>
            <a:r>
              <a:rPr lang="en-US" sz="2800" b="1" i="1" dirty="0" err="1"/>
              <a:t>національну</a:t>
            </a:r>
            <a:r>
              <a:rPr lang="en-US" sz="2800" b="1" i="1" dirty="0"/>
              <a:t> </a:t>
            </a:r>
            <a:r>
              <a:rPr lang="en-US" sz="2800" b="1" i="1" dirty="0" err="1"/>
              <a:t>ідентичність</a:t>
            </a:r>
            <a:r>
              <a:rPr lang="uk-UA" sz="2800" b="1" i="1" dirty="0"/>
              <a:t> </a:t>
            </a:r>
            <a:r>
              <a:rPr lang="uk-UA" sz="2800" i="1" dirty="0"/>
              <a:t>літератури</a:t>
            </a:r>
            <a:r>
              <a:rPr lang="en-US" sz="2800" i="1" dirty="0"/>
              <a:t>:</a:t>
            </a:r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A197A30-A836-4CE5-8434-95D3A98DA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094" y="2718054"/>
            <a:ext cx="5724906" cy="38859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 err="1">
                <a:effectLst/>
              </a:rPr>
              <a:t>національна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література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письменник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геній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дух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свідомість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форма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літератури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народність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літератури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усна</a:t>
            </a:r>
            <a:r>
              <a:rPr lang="en-US" sz="2400" dirty="0">
                <a:effectLst/>
              </a:rPr>
              <a:t> й </a:t>
            </a:r>
            <a:r>
              <a:rPr lang="en-US" sz="2400" dirty="0" err="1">
                <a:effectLst/>
              </a:rPr>
              <a:t>писемна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традиції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історія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національної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літератури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модерність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національної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літератури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рух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читач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національний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колорит</a:t>
            </a:r>
            <a:r>
              <a:rPr lang="en-US" sz="2400" dirty="0">
                <a:effectLst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9911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BC6CA-CE87-4E4A-AEAB-5F67A5E94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dirty="0" err="1"/>
              <a:t>Матеріал</a:t>
            </a:r>
            <a:r>
              <a:rPr lang="en-US" sz="4100" dirty="0"/>
              <a:t> </a:t>
            </a:r>
            <a:r>
              <a:rPr lang="en-US" sz="4100" dirty="0" err="1"/>
              <a:t>для</a:t>
            </a:r>
            <a:r>
              <a:rPr lang="en-US" sz="4100" dirty="0"/>
              <a:t> </a:t>
            </a:r>
            <a:r>
              <a:rPr lang="en-US" sz="4100" dirty="0" err="1"/>
              <a:t>опрацювання</a:t>
            </a:r>
            <a:r>
              <a:rPr lang="en-US" sz="4100" dirty="0"/>
              <a:t> </a:t>
            </a:r>
            <a:r>
              <a:rPr lang="en-US" sz="4100" dirty="0" err="1"/>
              <a:t>та</a:t>
            </a:r>
            <a:r>
              <a:rPr lang="en-US" sz="4100" dirty="0"/>
              <a:t> </a:t>
            </a:r>
            <a:r>
              <a:rPr lang="en-US" sz="4100" dirty="0" err="1"/>
              <a:t>аналізу</a:t>
            </a:r>
            <a:r>
              <a:rPr lang="en-US" sz="4100" dirty="0"/>
              <a:t>: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50BBCB-C8AC-4B80-917B-2506F1208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431" y="2115117"/>
            <a:ext cx="6586489" cy="460499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uk-UA" sz="2800" b="1" dirty="0" err="1">
                <a:effectLst/>
              </a:rPr>
              <a:t>Мадлена</a:t>
            </a:r>
            <a:r>
              <a:rPr lang="uk-UA" sz="2800" b="1" dirty="0">
                <a:effectLst/>
              </a:rPr>
              <a:t> де </a:t>
            </a:r>
            <a:r>
              <a:rPr lang="uk-UA" sz="2800" b="1" dirty="0" err="1"/>
              <a:t>С</a:t>
            </a:r>
            <a:r>
              <a:rPr lang="uk-UA" sz="2800" b="1" dirty="0" err="1">
                <a:effectLst/>
              </a:rPr>
              <a:t>кюдері</a:t>
            </a:r>
            <a:r>
              <a:rPr lang="uk-UA" sz="2800" b="1" dirty="0">
                <a:effectLst/>
              </a:rPr>
              <a:t>, </a:t>
            </a:r>
            <a:r>
              <a:rPr lang="uk-UA" sz="2800" b="1" dirty="0" err="1">
                <a:effectLst/>
              </a:rPr>
              <a:t>Жермена</a:t>
            </a:r>
            <a:r>
              <a:rPr lang="uk-UA" sz="2800" b="1" dirty="0">
                <a:effectLst/>
              </a:rPr>
              <a:t> де Сталь, </a:t>
            </a:r>
            <a:r>
              <a:rPr lang="en-US" sz="2800" b="1" dirty="0" err="1">
                <a:effectLst/>
              </a:rPr>
              <a:t>Жорж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Санд</a:t>
            </a:r>
            <a:r>
              <a:rPr lang="en-US" sz="2800" dirty="0">
                <a:effectLst/>
              </a:rPr>
              <a:t>, Ф. Р. </a:t>
            </a:r>
            <a:r>
              <a:rPr lang="en-US" sz="2800" dirty="0" err="1">
                <a:effectLst/>
              </a:rPr>
              <a:t>де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Шатобріан</a:t>
            </a:r>
            <a:r>
              <a:rPr lang="en-US" sz="2800" dirty="0">
                <a:effectLst/>
              </a:rPr>
              <a:t>, А. </a:t>
            </a:r>
            <a:r>
              <a:rPr lang="en-US" sz="2800" dirty="0" err="1">
                <a:effectLst/>
              </a:rPr>
              <a:t>де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Віньї</a:t>
            </a:r>
            <a:r>
              <a:rPr lang="en-US" sz="2800" dirty="0">
                <a:effectLst/>
              </a:rPr>
              <a:t>, А. </a:t>
            </a:r>
            <a:r>
              <a:rPr lang="en-US" sz="2800" dirty="0" err="1">
                <a:effectLst/>
              </a:rPr>
              <a:t>де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Мюссе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В.Гюго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О.де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Бальзак</a:t>
            </a:r>
            <a:r>
              <a:rPr lang="en-US" sz="2800" dirty="0">
                <a:effectLst/>
              </a:rPr>
              <a:t>, П. </a:t>
            </a:r>
            <a:r>
              <a:rPr lang="en-US" sz="2800" dirty="0" err="1">
                <a:effectLst/>
              </a:rPr>
              <a:t>Меріме</a:t>
            </a:r>
            <a:r>
              <a:rPr lang="en-US" sz="2800" dirty="0">
                <a:effectLst/>
              </a:rPr>
              <a:t>,</a:t>
            </a:r>
            <a:r>
              <a:rPr lang="uk-UA" sz="2800" dirty="0">
                <a:effectLst/>
              </a:rPr>
              <a:t> Т. Готьє,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Стендаль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Г.Флобер</a:t>
            </a:r>
            <a:r>
              <a:rPr lang="en-US" sz="2800" dirty="0">
                <a:effectLst/>
              </a:rPr>
              <a:t>, Е. </a:t>
            </a:r>
            <a:r>
              <a:rPr lang="en-US" sz="2800" dirty="0" err="1">
                <a:effectLst/>
              </a:rPr>
              <a:t>Золя</a:t>
            </a:r>
            <a:r>
              <a:rPr lang="en-US" sz="2800" dirty="0">
                <a:effectLst/>
              </a:rPr>
              <a:t>, Г. </a:t>
            </a:r>
            <a:r>
              <a:rPr lang="en-US" sz="2800" dirty="0" err="1">
                <a:effectLst/>
              </a:rPr>
              <a:t>де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Мопассан</a:t>
            </a:r>
            <a:r>
              <a:rPr lang="en-US" sz="2800" dirty="0">
                <a:effectLst/>
              </a:rPr>
              <a:t>, </a:t>
            </a:r>
            <a:r>
              <a:rPr lang="en-US" sz="2800" u="sng" dirty="0">
                <a:effectLst/>
              </a:rPr>
              <a:t>Р. </a:t>
            </a:r>
            <a:r>
              <a:rPr lang="en-US" sz="2800" u="sng" dirty="0" err="1">
                <a:effectLst/>
              </a:rPr>
              <a:t>Роллан</a:t>
            </a:r>
            <a:r>
              <a:rPr lang="en-US" sz="2800" dirty="0">
                <a:effectLst/>
              </a:rPr>
              <a:t>,</a:t>
            </a:r>
            <a:r>
              <a:rPr lang="uk-UA" sz="2800" dirty="0">
                <a:effectLst/>
              </a:rPr>
              <a:t> Ж. </a:t>
            </a:r>
            <a:r>
              <a:rPr lang="uk-UA" sz="2800" dirty="0"/>
              <a:t>В</a:t>
            </a:r>
            <a:r>
              <a:rPr lang="uk-UA" sz="2800" dirty="0">
                <a:effectLst/>
              </a:rPr>
              <a:t>ерн, </a:t>
            </a:r>
            <a:r>
              <a:rPr lang="en-US" sz="2800" dirty="0">
                <a:effectLst/>
              </a:rPr>
              <a:t> </a:t>
            </a:r>
            <a:r>
              <a:rPr lang="en-US" sz="2800" u="sng" dirty="0">
                <a:effectLst/>
              </a:rPr>
              <a:t>А. </a:t>
            </a:r>
            <a:r>
              <a:rPr lang="en-US" sz="2800" u="sng" dirty="0" err="1">
                <a:effectLst/>
              </a:rPr>
              <a:t>Франс</a:t>
            </a:r>
            <a:r>
              <a:rPr lang="en-US" sz="2800" u="sng" dirty="0">
                <a:effectLst/>
              </a:rPr>
              <a:t>, </a:t>
            </a:r>
            <a:r>
              <a:rPr lang="en-US" sz="2800" dirty="0">
                <a:effectLst/>
              </a:rPr>
              <a:t>М. </a:t>
            </a:r>
            <a:r>
              <a:rPr lang="en-US" sz="2800" dirty="0" err="1">
                <a:effectLst/>
              </a:rPr>
              <a:t>Пруст</a:t>
            </a:r>
            <a:r>
              <a:rPr lang="en-US" sz="2800" dirty="0">
                <a:effectLst/>
              </a:rPr>
              <a:t>,  </a:t>
            </a:r>
            <a:r>
              <a:rPr lang="en-US" sz="2800" b="1" dirty="0" err="1">
                <a:effectLst/>
              </a:rPr>
              <a:t>Н.Саррот</a:t>
            </a:r>
            <a:r>
              <a:rPr lang="en-US" sz="2800" dirty="0">
                <a:effectLst/>
              </a:rPr>
              <a:t>, </a:t>
            </a:r>
            <a:r>
              <a:rPr lang="en-US" sz="2800" u="sng" dirty="0">
                <a:effectLst/>
              </a:rPr>
              <a:t>К. </a:t>
            </a:r>
            <a:r>
              <a:rPr lang="en-US" sz="2800" u="sng" dirty="0" err="1">
                <a:effectLst/>
              </a:rPr>
              <a:t>Сімон</a:t>
            </a:r>
            <a:r>
              <a:rPr lang="en-US" sz="2800" u="sng" dirty="0">
                <a:effectLst/>
              </a:rPr>
              <a:t>, </a:t>
            </a:r>
            <a:r>
              <a:rPr lang="en-US" sz="2800" u="sng" dirty="0" err="1">
                <a:effectLst/>
              </a:rPr>
              <a:t>А.Камю</a:t>
            </a:r>
            <a:r>
              <a:rPr lang="en-US" sz="2800" u="sng" dirty="0">
                <a:effectLst/>
              </a:rPr>
              <a:t>, Ж.П. </a:t>
            </a:r>
            <a:r>
              <a:rPr lang="en-US" sz="2800" u="sng" dirty="0" err="1">
                <a:effectLst/>
              </a:rPr>
              <a:t>Сартр</a:t>
            </a:r>
            <a:r>
              <a:rPr lang="en-US" sz="2800" dirty="0">
                <a:effectLst/>
              </a:rPr>
              <a:t>, </a:t>
            </a:r>
            <a:r>
              <a:rPr lang="en-US" sz="2800" b="1" dirty="0">
                <a:effectLst/>
              </a:rPr>
              <a:t>А. </a:t>
            </a:r>
            <a:r>
              <a:rPr lang="en-US" sz="2800" b="1" dirty="0" err="1">
                <a:effectLst/>
              </a:rPr>
              <a:t>Нотомб</a:t>
            </a:r>
            <a:r>
              <a:rPr lang="en-US" sz="2800" dirty="0">
                <a:effectLst/>
              </a:rPr>
              <a:t>,</a:t>
            </a:r>
            <a:r>
              <a:rPr lang="uk-UA" sz="2800" dirty="0">
                <a:effectLst/>
              </a:rPr>
              <a:t> </a:t>
            </a:r>
            <a:r>
              <a:rPr lang="uk-UA" sz="2800" u="sng" dirty="0">
                <a:effectLst/>
              </a:rPr>
              <a:t>К. </a:t>
            </a:r>
            <a:r>
              <a:rPr lang="uk-UA" sz="2800" u="sng" dirty="0" err="1">
                <a:effectLst/>
              </a:rPr>
              <a:t>Сімон</a:t>
            </a:r>
            <a:r>
              <a:rPr lang="uk-UA" sz="2800" dirty="0">
                <a:effectLst/>
              </a:rPr>
              <a:t>,</a:t>
            </a:r>
            <a:r>
              <a:rPr lang="en-US" sz="2800" dirty="0">
                <a:effectLst/>
              </a:rPr>
              <a:t> М. </a:t>
            </a:r>
            <a:r>
              <a:rPr lang="en-US" sz="2800" dirty="0" err="1">
                <a:effectLst/>
              </a:rPr>
              <a:t>Уельбек</a:t>
            </a:r>
            <a:r>
              <a:rPr lang="en-US" sz="2800" dirty="0">
                <a:effectLst/>
              </a:rPr>
              <a:t>, Ф. </a:t>
            </a:r>
            <a:r>
              <a:rPr lang="en-US" sz="2800" dirty="0" err="1">
                <a:effectLst/>
              </a:rPr>
              <a:t>Бегбедер</a:t>
            </a:r>
            <a:r>
              <a:rPr lang="en-US" sz="2800" dirty="0">
                <a:effectLst/>
              </a:rPr>
              <a:t>, </a:t>
            </a:r>
            <a:r>
              <a:rPr lang="en-US" sz="2800" u="sng" dirty="0">
                <a:effectLst/>
              </a:rPr>
              <a:t>Ж.-М.Г. </a:t>
            </a:r>
            <a:r>
              <a:rPr lang="en-US" sz="2800" u="sng" dirty="0" err="1">
                <a:effectLst/>
              </a:rPr>
              <a:t>Леклезіо</a:t>
            </a:r>
            <a:r>
              <a:rPr lang="uk-UA" sz="2800" b="1" dirty="0">
                <a:effectLst/>
              </a:rPr>
              <a:t>, С. де </a:t>
            </a:r>
            <a:r>
              <a:rPr lang="uk-UA" sz="2800" b="1" dirty="0" err="1">
                <a:effectLst/>
              </a:rPr>
              <a:t>Бовуар</a:t>
            </a:r>
            <a:r>
              <a:rPr lang="uk-UA" sz="2800" b="1" dirty="0">
                <a:effectLst/>
              </a:rPr>
              <a:t>, Ф. </a:t>
            </a:r>
            <a:r>
              <a:rPr lang="uk-UA" sz="2800" b="1" dirty="0" err="1">
                <a:effectLst/>
              </a:rPr>
              <a:t>Саган</a:t>
            </a:r>
            <a:r>
              <a:rPr lang="uk-UA" sz="2800" b="1" dirty="0">
                <a:effectLst/>
              </a:rPr>
              <a:t>, </a:t>
            </a:r>
            <a:r>
              <a:rPr lang="uk-UA" sz="2800" b="1" dirty="0" err="1">
                <a:effectLst/>
              </a:rPr>
              <a:t>Монік</a:t>
            </a:r>
            <a:r>
              <a:rPr lang="uk-UA" sz="2800" b="1" dirty="0">
                <a:effectLst/>
              </a:rPr>
              <a:t> </a:t>
            </a:r>
            <a:r>
              <a:rPr lang="uk-UA" sz="2800" b="1" dirty="0" err="1">
                <a:effectLst/>
              </a:rPr>
              <a:t>Віттіг</a:t>
            </a:r>
            <a:r>
              <a:rPr lang="uk-UA" sz="2800" b="1" dirty="0">
                <a:effectLst/>
              </a:rPr>
              <a:t>, </a:t>
            </a:r>
            <a:r>
              <a:rPr lang="uk-UA" sz="2800" b="1" dirty="0" err="1">
                <a:effectLst/>
              </a:rPr>
              <a:t>Маргеріт</a:t>
            </a:r>
            <a:r>
              <a:rPr lang="uk-UA" sz="2800" b="1" dirty="0">
                <a:effectLst/>
              </a:rPr>
              <a:t> </a:t>
            </a:r>
            <a:r>
              <a:rPr lang="uk-UA" sz="2800" b="1" dirty="0" err="1">
                <a:effectLst/>
              </a:rPr>
              <a:t>Дюрас</a:t>
            </a:r>
            <a:r>
              <a:rPr lang="uk-UA" sz="2800" b="1" dirty="0">
                <a:effectLst/>
              </a:rPr>
              <a:t>, </a:t>
            </a:r>
            <a:r>
              <a:rPr lang="uk-UA" sz="2800" b="1" dirty="0" err="1">
                <a:effectLst/>
              </a:rPr>
              <a:t>Сідоні</a:t>
            </a:r>
            <a:r>
              <a:rPr lang="uk-UA" sz="2800" b="1" dirty="0">
                <a:effectLst/>
              </a:rPr>
              <a:t> Габріель </a:t>
            </a:r>
            <a:r>
              <a:rPr lang="uk-UA" sz="2800" b="1" dirty="0" err="1">
                <a:effectLst/>
              </a:rPr>
              <a:t>Колетт</a:t>
            </a:r>
            <a:r>
              <a:rPr lang="uk-UA" sz="2800" b="1" dirty="0">
                <a:effectLst/>
              </a:rPr>
              <a:t>, </a:t>
            </a:r>
            <a:r>
              <a:rPr lang="uk-UA" sz="2800" b="1" dirty="0" err="1"/>
              <a:t>М</a:t>
            </a:r>
            <a:r>
              <a:rPr lang="uk-UA" sz="2800" b="1" dirty="0" err="1">
                <a:effectLst/>
              </a:rPr>
              <a:t>аржан</a:t>
            </a:r>
            <a:r>
              <a:rPr lang="uk-UA" sz="2800" b="1" dirty="0">
                <a:effectLst/>
              </a:rPr>
              <a:t> </a:t>
            </a:r>
            <a:r>
              <a:rPr lang="uk-UA" sz="2800" b="1" dirty="0" err="1">
                <a:effectLst/>
              </a:rPr>
              <a:t>Сатропі</a:t>
            </a:r>
            <a:r>
              <a:rPr lang="uk-UA" sz="2800" b="1" dirty="0">
                <a:effectLst/>
              </a:rPr>
              <a:t>, </a:t>
            </a:r>
            <a:r>
              <a:rPr lang="uk-UA" sz="2800" b="1" dirty="0"/>
              <a:t>А</a:t>
            </a:r>
            <a:r>
              <a:rPr lang="uk-UA" sz="2800" b="1" dirty="0">
                <a:effectLst/>
              </a:rPr>
              <a:t>ссія </a:t>
            </a:r>
            <a:r>
              <a:rPr lang="uk-UA" sz="2800" b="1" dirty="0" err="1">
                <a:effectLst/>
              </a:rPr>
              <a:t>Джебар</a:t>
            </a:r>
            <a:endParaRPr lang="en-US" sz="2800" b="1" dirty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0" name="Объект 9" descr="Изображение выглядит как внутренний, сидит, стол, лосьон&#10;&#10;Автоматически созданное описание">
            <a:extLst>
              <a:ext uri="{FF2B5EF4-FFF2-40B4-BE49-F238E27FC236}">
                <a16:creationId xmlns:a16="http://schemas.microsoft.com/office/drawing/2014/main" id="{F2A1311E-E6C1-443C-8E4B-7FB6F64DAF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8" r="6358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5D62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52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365535D-9373-44E0-86B5-ABFAD850AA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441" y="323558"/>
            <a:ext cx="10196848" cy="191320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Лекція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1</a:t>
            </a:r>
            <a:b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Національне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як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категорія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наукового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дискурсу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і </a:t>
            </a:r>
            <a:b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літературознавча</a:t>
            </a: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проблема</a:t>
            </a:r>
            <a:endParaRPr lang="en-US" sz="36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CED5CBEE-DCA6-43CB-AEEE-67705B1AD7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9226" y="2475914"/>
            <a:ext cx="9833548" cy="3756074"/>
          </a:xfrm>
        </p:spPr>
        <p:txBody>
          <a:bodyPr vert="horz" lIns="91440" tIns="45720" rIns="91440" bIns="45720" rtlCol="0">
            <a:normAutofit/>
          </a:bodyPr>
          <a:lstStyle/>
          <a:p>
            <a:pPr lvl="0" algn="l"/>
            <a:r>
              <a:rPr lang="uk-UA" sz="3200" dirty="0">
                <a:solidFill>
                  <a:srgbClr val="000000"/>
                </a:solidFill>
              </a:rPr>
              <a:t>1. </a:t>
            </a:r>
            <a:r>
              <a:rPr lang="en-US" sz="3200" dirty="0" err="1">
                <a:solidFill>
                  <a:srgbClr val="000000"/>
                </a:solidFill>
              </a:rPr>
              <a:t>Категорії</a:t>
            </a:r>
            <a:r>
              <a:rPr lang="en-US" sz="3200" dirty="0">
                <a:solidFill>
                  <a:srgbClr val="000000"/>
                </a:solidFill>
              </a:rPr>
              <a:t> «</a:t>
            </a:r>
            <a:r>
              <a:rPr lang="en-US" sz="3200" dirty="0" err="1">
                <a:solidFill>
                  <a:srgbClr val="000000"/>
                </a:solidFill>
              </a:rPr>
              <a:t>національність</a:t>
            </a:r>
            <a:r>
              <a:rPr lang="en-US" sz="3200" dirty="0">
                <a:solidFill>
                  <a:srgbClr val="000000"/>
                </a:solidFill>
              </a:rPr>
              <a:t>» </a:t>
            </a:r>
            <a:r>
              <a:rPr lang="en-US" sz="3200" dirty="0" err="1">
                <a:solidFill>
                  <a:srgbClr val="000000"/>
                </a:solidFill>
              </a:rPr>
              <a:t>та</a:t>
            </a:r>
            <a:r>
              <a:rPr lang="en-US" sz="3200" dirty="0">
                <a:solidFill>
                  <a:srgbClr val="000000"/>
                </a:solidFill>
              </a:rPr>
              <a:t> «</a:t>
            </a:r>
            <a:r>
              <a:rPr lang="en-US" sz="3200" dirty="0" err="1">
                <a:solidFill>
                  <a:srgbClr val="000000"/>
                </a:solidFill>
              </a:rPr>
              <a:t>інтернаціональність</a:t>
            </a:r>
            <a:r>
              <a:rPr lang="en-US" sz="3200" dirty="0">
                <a:solidFill>
                  <a:srgbClr val="000000"/>
                </a:solidFill>
              </a:rPr>
              <a:t>» </a:t>
            </a:r>
            <a:r>
              <a:rPr lang="en-US" sz="3200" dirty="0" err="1">
                <a:solidFill>
                  <a:srgbClr val="000000"/>
                </a:solidFill>
              </a:rPr>
              <a:t>літератури</a:t>
            </a:r>
            <a:r>
              <a:rPr lang="en-US" sz="3200" dirty="0">
                <a:solidFill>
                  <a:srgbClr val="000000"/>
                </a:solidFill>
              </a:rPr>
              <a:t> в </a:t>
            </a:r>
            <a:r>
              <a:rPr lang="en-US" sz="3200" dirty="0" err="1">
                <a:solidFill>
                  <a:srgbClr val="000000"/>
                </a:solidFill>
              </a:rPr>
              <a:t>історичному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розвитку</a:t>
            </a:r>
            <a:r>
              <a:rPr lang="uk-UA" sz="3200" dirty="0">
                <a:solidFill>
                  <a:srgbClr val="000000"/>
                </a:solidFill>
              </a:rPr>
              <a:t>.</a:t>
            </a:r>
            <a:endParaRPr lang="en-US" sz="3200" dirty="0">
              <a:solidFill>
                <a:srgbClr val="000000"/>
              </a:solidFill>
            </a:endParaRPr>
          </a:p>
          <a:p>
            <a:pPr lvl="0" algn="l"/>
            <a:r>
              <a:rPr lang="uk-UA" sz="3200" dirty="0">
                <a:solidFill>
                  <a:srgbClr val="000000"/>
                </a:solidFill>
              </a:rPr>
              <a:t>2. </a:t>
            </a:r>
            <a:r>
              <a:rPr lang="en-US" sz="3200" dirty="0" err="1">
                <a:solidFill>
                  <a:srgbClr val="000000"/>
                </a:solidFill>
              </a:rPr>
              <a:t>Питання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авторської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національної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приналежності</a:t>
            </a:r>
            <a:r>
              <a:rPr lang="uk-UA" sz="3200" dirty="0">
                <a:solidFill>
                  <a:srgbClr val="000000"/>
                </a:solidFill>
              </a:rPr>
              <a:t>.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</a:p>
          <a:p>
            <a:pPr lvl="0" algn="l"/>
            <a:r>
              <a:rPr lang="uk-UA" sz="3200" dirty="0">
                <a:solidFill>
                  <a:srgbClr val="000000"/>
                </a:solidFill>
              </a:rPr>
              <a:t>3. </a:t>
            </a:r>
            <a:r>
              <a:rPr lang="en-US" sz="3200" dirty="0" err="1">
                <a:solidFill>
                  <a:srgbClr val="000000"/>
                </a:solidFill>
              </a:rPr>
              <a:t>Категорія</a:t>
            </a:r>
            <a:r>
              <a:rPr lang="en-US" sz="3200" dirty="0">
                <a:solidFill>
                  <a:srgbClr val="000000"/>
                </a:solidFill>
              </a:rPr>
              <a:t> «</a:t>
            </a:r>
            <a:r>
              <a:rPr lang="en-US" sz="3200" dirty="0" err="1">
                <a:solidFill>
                  <a:srgbClr val="000000"/>
                </a:solidFill>
              </a:rPr>
              <a:t>національне</a:t>
            </a:r>
            <a:r>
              <a:rPr lang="en-US" sz="3200" dirty="0">
                <a:solidFill>
                  <a:srgbClr val="000000"/>
                </a:solidFill>
              </a:rPr>
              <a:t>» </a:t>
            </a:r>
            <a:r>
              <a:rPr lang="uk-UA" sz="3200" dirty="0">
                <a:solidFill>
                  <a:srgbClr val="000000"/>
                </a:solidFill>
              </a:rPr>
              <a:t>в науковому обігу</a:t>
            </a:r>
            <a:r>
              <a:rPr lang="en-US" sz="3200" dirty="0">
                <a:solidFill>
                  <a:srgbClr val="000000"/>
                </a:solidFill>
              </a:rPr>
              <a:t>. </a:t>
            </a:r>
            <a:r>
              <a:rPr lang="en-US" sz="3200" dirty="0" err="1">
                <a:solidFill>
                  <a:srgbClr val="000000"/>
                </a:solidFill>
              </a:rPr>
              <a:t>Проблема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національної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ідентичності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письменства</a:t>
            </a:r>
            <a:r>
              <a:rPr lang="en-US" sz="3200" dirty="0">
                <a:solidFill>
                  <a:srgbClr val="000000"/>
                </a:solidFill>
              </a:rPr>
              <a:t>. </a:t>
            </a:r>
            <a:endParaRPr lang="uk-UA" sz="3200" dirty="0">
              <a:solidFill>
                <a:srgbClr val="000000"/>
              </a:solidFill>
            </a:endParaRPr>
          </a:p>
          <a:p>
            <a:pPr lvl="0" algn="l"/>
            <a:r>
              <a:rPr lang="uk-UA" sz="3200" dirty="0">
                <a:solidFill>
                  <a:srgbClr val="000000"/>
                </a:solidFill>
              </a:rPr>
              <a:t>4. </a:t>
            </a:r>
            <a:r>
              <a:rPr lang="en-US" sz="3200" dirty="0" err="1">
                <a:solidFill>
                  <a:srgbClr val="000000"/>
                </a:solidFill>
              </a:rPr>
              <a:t>Рівні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вияву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національної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ідентичності</a:t>
            </a:r>
            <a:r>
              <a:rPr lang="en-US" sz="3200" dirty="0">
                <a:solidFill>
                  <a:srgbClr val="000000"/>
                </a:solidFill>
              </a:rPr>
              <a:t>. </a:t>
            </a:r>
            <a:r>
              <a:rPr lang="en-US" sz="3200" dirty="0" err="1">
                <a:solidFill>
                  <a:srgbClr val="000000"/>
                </a:solidFill>
              </a:rPr>
              <a:t>Підходи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до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визначення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національної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ідентичності</a:t>
            </a:r>
            <a:r>
              <a:rPr lang="uk-UA" sz="3200" dirty="0">
                <a:solidFill>
                  <a:srgbClr val="000000"/>
                </a:solidFill>
              </a:rPr>
              <a:t> літератури.</a:t>
            </a:r>
            <a:endParaRPr lang="en-US" sz="3200" dirty="0">
              <a:solidFill>
                <a:srgbClr val="000000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185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BF6345-75BB-430C-AE01-5F72027DE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83" y="365125"/>
            <a:ext cx="5271851" cy="119862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700" b="1" dirty="0" err="1"/>
              <a:t>Література</a:t>
            </a:r>
            <a:r>
              <a:rPr lang="en-US" sz="3700" b="1" dirty="0"/>
              <a:t>: </a:t>
            </a:r>
            <a:r>
              <a:rPr lang="en-US" sz="3700" b="1" dirty="0" err="1"/>
              <a:t>національна</a:t>
            </a:r>
            <a:r>
              <a:rPr lang="en-US" sz="3700" b="1" dirty="0"/>
              <a:t> і </a:t>
            </a:r>
            <a:r>
              <a:rPr lang="en-US" sz="3700" b="1" dirty="0" err="1"/>
              <a:t>інтернаціональна</a:t>
            </a:r>
            <a:r>
              <a:rPr lang="en-US" sz="3700" b="1" dirty="0"/>
              <a:t> (</a:t>
            </a:r>
            <a:r>
              <a:rPr lang="en-US" sz="3700" b="1" dirty="0" err="1"/>
              <a:t>світова</a:t>
            </a:r>
            <a:r>
              <a:rPr lang="en-US" sz="3700" b="1" dirty="0"/>
              <a:t>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Текст 4">
            <a:extLst>
              <a:ext uri="{FF2B5EF4-FFF2-40B4-BE49-F238E27FC236}">
                <a16:creationId xmlns:a16="http://schemas.microsoft.com/office/drawing/2014/main" id="{A529E204-A7C8-4549-B33F-EDBB19AC79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2664" y="2316480"/>
            <a:ext cx="5645426" cy="4313232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dirty="0"/>
              <a:t> Й</a:t>
            </a:r>
            <a:r>
              <a:rPr lang="uk-UA" sz="2800" dirty="0"/>
              <a:t>.</a:t>
            </a:r>
            <a:r>
              <a:rPr lang="en-US" sz="2800" dirty="0"/>
              <a:t>В</a:t>
            </a:r>
            <a:r>
              <a:rPr lang="uk-UA" sz="2800" dirty="0"/>
              <a:t>. Гете –</a:t>
            </a:r>
            <a:r>
              <a:rPr lang="en-US" sz="2800" dirty="0"/>
              <a:t> </a:t>
            </a:r>
            <a:r>
              <a:rPr lang="uk-UA" sz="2800" b="1" dirty="0"/>
              <a:t>«</a:t>
            </a:r>
            <a:r>
              <a:rPr lang="en-US" sz="2800" b="1" dirty="0"/>
              <a:t>die</a:t>
            </a:r>
            <a:r>
              <a:rPr lang="en-US" sz="2800" dirty="0"/>
              <a:t> </a:t>
            </a:r>
            <a:r>
              <a:rPr lang="en-US" sz="2800" b="1" i="1" dirty="0" err="1"/>
              <a:t>Weltliteratur</a:t>
            </a:r>
            <a:r>
              <a:rPr lang="uk-UA" sz="2800" b="1" i="1" dirty="0"/>
              <a:t>»</a:t>
            </a:r>
            <a:endParaRPr lang="uk-UA" sz="2800" b="1" dirty="0"/>
          </a:p>
          <a:p>
            <a:r>
              <a:rPr lang="uk-UA" sz="2800" dirty="0"/>
              <a:t>    З</a:t>
            </a:r>
            <a:r>
              <a:rPr lang="en-US" sz="2800" dirty="0" err="1"/>
              <a:t>вертав</a:t>
            </a:r>
            <a:r>
              <a:rPr lang="en-US" sz="2800" dirty="0"/>
              <a:t> </a:t>
            </a:r>
            <a:r>
              <a:rPr lang="en-US" sz="2800" dirty="0" err="1"/>
              <a:t>увагу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b="1" dirty="0" err="1"/>
              <a:t>загальні</a:t>
            </a:r>
            <a:r>
              <a:rPr lang="en-US" sz="2800" dirty="0"/>
              <a:t> </a:t>
            </a:r>
            <a:r>
              <a:rPr lang="en-US" sz="2800" dirty="0" err="1"/>
              <a:t>тенденції</a:t>
            </a:r>
            <a:r>
              <a:rPr lang="en-US" sz="2800" dirty="0"/>
              <a:t> </a:t>
            </a:r>
            <a:r>
              <a:rPr lang="en-US" sz="2800" dirty="0" err="1"/>
              <a:t>розвитку</a:t>
            </a:r>
            <a:r>
              <a:rPr lang="en-US" sz="2800" dirty="0"/>
              <a:t>, </a:t>
            </a:r>
            <a:r>
              <a:rPr lang="en-US" sz="2800" dirty="0" err="1"/>
              <a:t>взаємозв’язки</a:t>
            </a:r>
            <a:r>
              <a:rPr lang="en-US" sz="2800" dirty="0"/>
              <a:t> </a:t>
            </a:r>
            <a:r>
              <a:rPr lang="en-US" sz="2800" dirty="0" err="1"/>
              <a:t>та</a:t>
            </a:r>
            <a:r>
              <a:rPr lang="en-US" sz="2800" dirty="0"/>
              <a:t> </a:t>
            </a:r>
            <a:r>
              <a:rPr lang="en-US" sz="2800" dirty="0" err="1"/>
              <a:t>характерні</a:t>
            </a:r>
            <a:r>
              <a:rPr lang="en-US" sz="2800" b="1" dirty="0"/>
              <a:t> </a:t>
            </a:r>
            <a:r>
              <a:rPr lang="en-US" sz="2800" b="1" dirty="0" err="1"/>
              <a:t>специфічні</a:t>
            </a:r>
            <a:r>
              <a:rPr lang="en-US" sz="2800" b="1" dirty="0"/>
              <a:t> </a:t>
            </a:r>
            <a:r>
              <a:rPr lang="en-US" sz="2800" b="1" dirty="0" err="1"/>
              <a:t>особливості</a:t>
            </a:r>
            <a:r>
              <a:rPr lang="en-US" sz="2800" b="1" dirty="0"/>
              <a:t> </a:t>
            </a:r>
            <a:r>
              <a:rPr lang="en-US" sz="2800" dirty="0" err="1"/>
              <a:t>кожної</a:t>
            </a:r>
            <a:r>
              <a:rPr lang="en-US" sz="2800" dirty="0"/>
              <a:t> з </a:t>
            </a:r>
            <a:r>
              <a:rPr lang="en-US" sz="2800" dirty="0" err="1"/>
              <a:t>національних</a:t>
            </a:r>
            <a:r>
              <a:rPr lang="en-US" sz="2800" dirty="0"/>
              <a:t> </a:t>
            </a:r>
            <a:r>
              <a:rPr lang="en-US" sz="2800" dirty="0" err="1"/>
              <a:t>літератур</a:t>
            </a:r>
            <a:r>
              <a:rPr lang="en-US" sz="2800" dirty="0"/>
              <a:t>, </a:t>
            </a:r>
            <a:r>
              <a:rPr lang="en-US" sz="2800" dirty="0" err="1"/>
              <a:t>спираючись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творчість</a:t>
            </a:r>
            <a:r>
              <a:rPr lang="en-US" sz="2800" dirty="0"/>
              <a:t> </a:t>
            </a:r>
            <a:r>
              <a:rPr lang="en-US" sz="2800" dirty="0" err="1"/>
              <a:t>визначних</a:t>
            </a:r>
            <a:r>
              <a:rPr lang="en-US" sz="2800" dirty="0"/>
              <a:t> </a:t>
            </a:r>
            <a:r>
              <a:rPr lang="en-US" sz="2800" dirty="0" err="1"/>
              <a:t>письменників</a:t>
            </a:r>
            <a:r>
              <a:rPr lang="en-US" sz="2800" dirty="0"/>
              <a:t>, </a:t>
            </a:r>
            <a:r>
              <a:rPr lang="en-US" sz="2800" dirty="0" err="1"/>
              <a:t>які</a:t>
            </a:r>
            <a:r>
              <a:rPr lang="en-US" sz="2800" dirty="0"/>
              <a:t> </a:t>
            </a:r>
            <a:r>
              <a:rPr lang="en-US" sz="2800" dirty="0" err="1"/>
              <a:t>презентують</a:t>
            </a:r>
            <a:r>
              <a:rPr lang="en-US" sz="2800" dirty="0"/>
              <a:t> </a:t>
            </a:r>
            <a:r>
              <a:rPr lang="en-US" sz="2800" dirty="0" err="1"/>
              <a:t>певні</a:t>
            </a:r>
            <a:r>
              <a:rPr lang="en-US" sz="2800" dirty="0"/>
              <a:t> </a:t>
            </a:r>
            <a:r>
              <a:rPr lang="en-US" sz="2800" dirty="0" err="1"/>
              <a:t>літературні</a:t>
            </a:r>
            <a:r>
              <a:rPr lang="en-US" sz="2800" dirty="0"/>
              <a:t> </a:t>
            </a:r>
            <a:r>
              <a:rPr lang="en-US" sz="2800" dirty="0" err="1"/>
              <a:t>явища</a:t>
            </a:r>
            <a:r>
              <a:rPr lang="en-US" sz="2800" dirty="0"/>
              <a:t> </a:t>
            </a:r>
            <a:r>
              <a:rPr lang="en-US" sz="2800" dirty="0" err="1"/>
              <a:t>різних</a:t>
            </a:r>
            <a:r>
              <a:rPr lang="en-US" sz="2800" dirty="0"/>
              <a:t> </a:t>
            </a:r>
            <a:r>
              <a:rPr lang="en-US" sz="2800" dirty="0" err="1"/>
              <a:t>періодів</a:t>
            </a:r>
            <a:r>
              <a:rPr lang="en-US" sz="2800" dirty="0"/>
              <a:t>, </a:t>
            </a:r>
            <a:r>
              <a:rPr lang="en-US" sz="2800" dirty="0" err="1"/>
              <a:t>регіонів</a:t>
            </a:r>
            <a:r>
              <a:rPr lang="uk-UA" sz="2800" dirty="0"/>
              <a:t>,</a:t>
            </a:r>
            <a:r>
              <a:rPr lang="en-US" sz="2800" dirty="0"/>
              <a:t> </a:t>
            </a:r>
            <a:r>
              <a:rPr lang="en-US" sz="2800" dirty="0" err="1"/>
              <a:t>конкретно</a:t>
            </a:r>
            <a:r>
              <a:rPr lang="en-US" sz="2800" dirty="0"/>
              <a:t> </a:t>
            </a:r>
            <a:r>
              <a:rPr lang="en-US" sz="2800" dirty="0" err="1"/>
              <a:t>зазначених</a:t>
            </a:r>
            <a:r>
              <a:rPr lang="en-US" sz="2800" dirty="0"/>
              <a:t> </a:t>
            </a:r>
            <a:r>
              <a:rPr lang="en-US" sz="2800" dirty="0" err="1"/>
              <a:t>країн</a:t>
            </a:r>
            <a:r>
              <a:rPr lang="en-US" sz="2800" dirty="0"/>
              <a:t>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E436EB3-593F-4941-B997-7C6F7149DC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3" r="2" b="7175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50325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9B4E3-DA31-489F-958A-F1781D062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196948"/>
            <a:ext cx="6586491" cy="208201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uk-UA" sz="4400" dirty="0"/>
              <a:t>Т. </a:t>
            </a:r>
            <a:r>
              <a:rPr lang="uk-UA" sz="4400" dirty="0" err="1"/>
              <a:t>Карлейль</a:t>
            </a:r>
            <a:r>
              <a:rPr lang="uk-UA" sz="4400" dirty="0"/>
              <a:t> (1795-1881)</a:t>
            </a:r>
            <a:br>
              <a:rPr lang="uk-UA" sz="4400" dirty="0"/>
            </a:br>
            <a:r>
              <a:rPr lang="ru-RU" dirty="0"/>
              <a:t>“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heroes</a:t>
            </a:r>
            <a:r>
              <a:rPr lang="ru-RU" dirty="0"/>
              <a:t>,  </a:t>
            </a:r>
            <a:r>
              <a:rPr lang="ru-RU" dirty="0" err="1"/>
              <a:t>hero-worship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heroic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history</a:t>
            </a:r>
            <a:r>
              <a:rPr lang="ru-RU" dirty="0"/>
              <a:t>” (“Про </a:t>
            </a:r>
            <a:r>
              <a:rPr lang="ru-RU" dirty="0" err="1"/>
              <a:t>героїв</a:t>
            </a:r>
            <a:r>
              <a:rPr lang="ru-RU" dirty="0"/>
              <a:t>, </a:t>
            </a:r>
            <a:r>
              <a:rPr lang="ru-RU" dirty="0" err="1"/>
              <a:t>вшанування</a:t>
            </a:r>
            <a:r>
              <a:rPr lang="ru-RU" dirty="0"/>
              <a:t> </a:t>
            </a:r>
            <a:r>
              <a:rPr lang="ru-RU" dirty="0" err="1"/>
              <a:t>героїв</a:t>
            </a:r>
            <a:r>
              <a:rPr lang="ru-RU" dirty="0"/>
              <a:t> і </a:t>
            </a:r>
            <a:r>
              <a:rPr lang="ru-RU" dirty="0" err="1"/>
              <a:t>героїчне</a:t>
            </a:r>
            <a:r>
              <a:rPr lang="ru-RU" dirty="0"/>
              <a:t> в </a:t>
            </a:r>
            <a:r>
              <a:rPr lang="ru-RU" dirty="0" err="1"/>
              <a:t>історії</a:t>
            </a:r>
            <a:r>
              <a:rPr lang="ru-RU" dirty="0"/>
              <a:t>“)</a:t>
            </a:r>
            <a:endParaRPr lang="en-US" sz="44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650DAA0-CB10-4888-A1F0-F56292D8D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8930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364250"/>
              </a:buClr>
            </a:pPr>
            <a:r>
              <a:rPr lang="ru-RU" sz="3200" dirty="0"/>
              <a:t> </a:t>
            </a:r>
            <a:r>
              <a:rPr lang="ru-RU" sz="3200" b="1" dirty="0" err="1"/>
              <a:t>Концепція</a:t>
            </a:r>
            <a:r>
              <a:rPr lang="ru-RU" sz="3200" b="1" dirty="0"/>
              <a:t> </a:t>
            </a:r>
            <a:r>
              <a:rPr lang="uk-UA" sz="3200" b="1" dirty="0"/>
              <a:t>значення художньої літератури</a:t>
            </a:r>
            <a:r>
              <a:rPr lang="ru-RU" sz="3200" b="1" dirty="0"/>
              <a:t> в </a:t>
            </a:r>
            <a:r>
              <a:rPr lang="ru-RU" sz="3200" b="1" dirty="0" err="1"/>
              <a:t>національному</a:t>
            </a:r>
            <a:r>
              <a:rPr lang="ru-RU" sz="3200" b="1" dirty="0"/>
              <a:t> </a:t>
            </a:r>
            <a:r>
              <a:rPr lang="ru-RU" sz="3200" b="1" dirty="0" err="1"/>
              <a:t>житті</a:t>
            </a:r>
            <a:r>
              <a:rPr lang="ru-RU" sz="3200" dirty="0"/>
              <a:t>.</a:t>
            </a:r>
          </a:p>
          <a:p>
            <a:pPr>
              <a:buClr>
                <a:srgbClr val="364250"/>
              </a:buClr>
            </a:pPr>
            <a:endParaRPr lang="ru-RU" sz="3200" dirty="0"/>
          </a:p>
          <a:p>
            <a:pPr>
              <a:buClr>
                <a:srgbClr val="364250"/>
              </a:buClr>
            </a:pPr>
            <a:r>
              <a:rPr lang="ru-RU" sz="3200" dirty="0"/>
              <a:t> Т. </a:t>
            </a:r>
            <a:r>
              <a:rPr lang="ru-RU" sz="3200" dirty="0" err="1"/>
              <a:t>Карлейль</a:t>
            </a:r>
            <a:r>
              <a:rPr lang="ru-RU" sz="3200" dirty="0"/>
              <a:t>: «</a:t>
            </a:r>
            <a:r>
              <a:rPr lang="ru-RU" sz="3200" dirty="0" err="1"/>
              <a:t>кожна</a:t>
            </a:r>
            <a:r>
              <a:rPr lang="ru-RU" sz="3200" dirty="0"/>
              <a:t> </a:t>
            </a:r>
            <a:r>
              <a:rPr lang="ru-RU" sz="3200" dirty="0" err="1"/>
              <a:t>нація</a:t>
            </a:r>
            <a:r>
              <a:rPr lang="ru-RU" sz="3200" dirty="0"/>
              <a:t> повинна </a:t>
            </a:r>
            <a:r>
              <a:rPr lang="ru-RU" sz="3200" dirty="0" err="1"/>
              <a:t>мати</a:t>
            </a:r>
            <a:r>
              <a:rPr lang="ru-RU" sz="3200" dirty="0"/>
              <a:t> </a:t>
            </a:r>
            <a:r>
              <a:rPr lang="ru-RU" sz="3200" dirty="0" err="1"/>
              <a:t>своїх</a:t>
            </a:r>
            <a:r>
              <a:rPr lang="ru-RU" sz="3200" dirty="0"/>
              <a:t> </a:t>
            </a:r>
            <a:r>
              <a:rPr lang="ru-RU" sz="3200" dirty="0" err="1"/>
              <a:t>національних</a:t>
            </a:r>
            <a:r>
              <a:rPr lang="ru-RU" sz="3200" dirty="0"/>
              <a:t> </a:t>
            </a:r>
            <a:r>
              <a:rPr lang="ru-RU" sz="3200" dirty="0" err="1"/>
              <a:t>святих</a:t>
            </a:r>
            <a:r>
              <a:rPr lang="ru-RU" sz="3200" dirty="0"/>
              <a:t> – </a:t>
            </a:r>
            <a:r>
              <a:rPr lang="ru-RU" sz="3200" dirty="0" err="1"/>
              <a:t>поетів</a:t>
            </a:r>
            <a:r>
              <a:rPr lang="ru-RU" sz="3200" dirty="0"/>
              <a:t> </a:t>
            </a:r>
            <a:r>
              <a:rPr lang="ru-RU" sz="3200" dirty="0" err="1"/>
              <a:t>нації</a:t>
            </a:r>
            <a:r>
              <a:rPr lang="ru-RU" sz="3200" dirty="0"/>
              <a:t>». </a:t>
            </a:r>
          </a:p>
          <a:p>
            <a:pPr indent="-228600">
              <a:buClr>
                <a:srgbClr val="364250"/>
              </a:buClr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F8A5277-FD45-4F9B-925B-AFC11644DA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511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305188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C94E43-5B4A-466B-84CC-E8CF460CE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878" y="295422"/>
            <a:ext cx="6422849" cy="104100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dirty="0" err="1"/>
              <a:t>Ґеорг</a:t>
            </a:r>
            <a:r>
              <a:rPr lang="en-US" sz="4400" dirty="0"/>
              <a:t> </a:t>
            </a:r>
            <a:r>
              <a:rPr lang="en-US" sz="4400" dirty="0" err="1"/>
              <a:t>Брандеc</a:t>
            </a:r>
            <a:r>
              <a:rPr lang="en-US" sz="4400" dirty="0"/>
              <a:t> </a:t>
            </a:r>
          </a:p>
        </p:txBody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C95B82D5-A8BB-45BF-BED8-C7B206892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9">
            <a:extLst>
              <a:ext uri="{FF2B5EF4-FFF2-40B4-BE49-F238E27FC236}">
                <a16:creationId xmlns:a16="http://schemas.microsoft.com/office/drawing/2014/main" id="{296C61EC-FBF4-4216-BE67-6C864D30A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484632"/>
            <a:ext cx="366674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505AB4-D80F-4C14-AFD9-0E1FEA87F8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244" y="803049"/>
            <a:ext cx="1729520" cy="2470743"/>
          </a:xfrm>
          <a:prstGeom prst="rect">
            <a:avLst/>
          </a:prstGeom>
          <a:effectLst/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3C4BDFAF-7917-4DE3-B762-221FDF680B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" r="-1" b="-1"/>
          <a:stretch/>
        </p:blipFill>
        <p:spPr>
          <a:xfrm>
            <a:off x="1444577" y="3461344"/>
            <a:ext cx="1746852" cy="2438400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02E8CBC0-35B6-4C6E-BF04-A7D038807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16880" y="1336432"/>
            <a:ext cx="7075120" cy="522614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uk-UA" sz="2800" dirty="0"/>
              <a:t>     В</a:t>
            </a:r>
            <a:r>
              <a:rPr lang="en-US" sz="2800" dirty="0" err="1"/>
              <a:t>перше</a:t>
            </a:r>
            <a:r>
              <a:rPr lang="en-US" sz="2800" dirty="0"/>
              <a:t> в </a:t>
            </a:r>
            <a:r>
              <a:rPr lang="en-US" sz="2800" dirty="0" err="1"/>
              <a:t>європейському</a:t>
            </a:r>
            <a:r>
              <a:rPr lang="en-US" sz="2800" dirty="0"/>
              <a:t>  </a:t>
            </a:r>
            <a:r>
              <a:rPr lang="en-US" sz="2800" dirty="0" err="1"/>
              <a:t>літературознавстві</a:t>
            </a:r>
            <a:r>
              <a:rPr lang="en-US" sz="2800" dirty="0"/>
              <a:t>  </a:t>
            </a:r>
            <a:r>
              <a:rPr lang="en-US" sz="2800" b="1" i="1" dirty="0" err="1"/>
              <a:t>порівняльно-історичне</a:t>
            </a:r>
            <a:r>
              <a:rPr lang="en-US" sz="2800" b="1" i="1" dirty="0"/>
              <a:t> </a:t>
            </a:r>
            <a:r>
              <a:rPr lang="en-US" sz="2800" b="1" i="1" dirty="0" err="1"/>
              <a:t>дослідження</a:t>
            </a:r>
            <a:r>
              <a:rPr lang="en-US" sz="2800" dirty="0"/>
              <a:t> – </a:t>
            </a:r>
            <a:r>
              <a:rPr lang="en-US" sz="2800" dirty="0" err="1"/>
              <a:t>шестито</a:t>
            </a:r>
            <a:r>
              <a:rPr lang="uk-UA" sz="2800" dirty="0" err="1"/>
              <a:t>мна</a:t>
            </a:r>
            <a:r>
              <a:rPr lang="en-US" sz="2800" dirty="0"/>
              <a:t> </a:t>
            </a:r>
            <a:r>
              <a:rPr lang="en-US" sz="2800" dirty="0" err="1"/>
              <a:t>прац</a:t>
            </a:r>
            <a:r>
              <a:rPr lang="uk-UA" sz="2800" dirty="0"/>
              <a:t>я</a:t>
            </a:r>
            <a:r>
              <a:rPr lang="en-US" sz="2800" dirty="0"/>
              <a:t> “</a:t>
            </a:r>
            <a:r>
              <a:rPr lang="en-US" sz="2800" dirty="0" err="1"/>
              <a:t>Головні</a:t>
            </a:r>
            <a:r>
              <a:rPr lang="en-US" sz="2800" dirty="0"/>
              <a:t> </a:t>
            </a:r>
            <a:r>
              <a:rPr lang="en-US" sz="2800" dirty="0" err="1"/>
              <a:t>течії</a:t>
            </a:r>
            <a:r>
              <a:rPr lang="en-US" sz="2800" dirty="0"/>
              <a:t> </a:t>
            </a:r>
            <a:r>
              <a:rPr lang="en-US" sz="2800" dirty="0" err="1"/>
              <a:t>європейської</a:t>
            </a:r>
            <a:r>
              <a:rPr lang="en-US" sz="2800" dirty="0"/>
              <a:t> </a:t>
            </a:r>
            <a:r>
              <a:rPr lang="en-US" sz="2800" dirty="0" err="1"/>
              <a:t>літератури</a:t>
            </a:r>
            <a:r>
              <a:rPr lang="en-US" sz="2800" dirty="0"/>
              <a:t> XIX </a:t>
            </a:r>
            <a:r>
              <a:rPr lang="en-US" sz="2800" dirty="0" err="1"/>
              <a:t>ст</a:t>
            </a:r>
            <a:r>
              <a:rPr lang="en-US" sz="2800" dirty="0"/>
              <a:t>.”, 1872-1890). </a:t>
            </a:r>
            <a:endParaRPr lang="uk-UA" sz="2800" dirty="0"/>
          </a:p>
          <a:p>
            <a:r>
              <a:rPr lang="uk-UA" sz="2800" dirty="0"/>
              <a:t>    </a:t>
            </a:r>
            <a:r>
              <a:rPr lang="en-US" sz="2800" dirty="0" err="1"/>
              <a:t>Брандес</a:t>
            </a:r>
            <a:r>
              <a:rPr lang="en-US" sz="2800" dirty="0"/>
              <a:t> </a:t>
            </a:r>
            <a:r>
              <a:rPr lang="en-US" sz="2800" dirty="0" err="1"/>
              <a:t>став</a:t>
            </a:r>
            <a:r>
              <a:rPr lang="en-US" sz="2800" dirty="0"/>
              <a:t> </a:t>
            </a:r>
            <a:r>
              <a:rPr lang="en-US" sz="2800" dirty="0" err="1"/>
              <a:t>критиком</a:t>
            </a:r>
            <a:r>
              <a:rPr lang="en-US" sz="2800" dirty="0"/>
              <a:t> </a:t>
            </a:r>
            <a:r>
              <a:rPr lang="en-US" sz="2800" dirty="0" err="1"/>
              <a:t>європейської</a:t>
            </a:r>
            <a:r>
              <a:rPr lang="en-US" sz="2800" dirty="0"/>
              <a:t> </a:t>
            </a:r>
            <a:r>
              <a:rPr lang="en-US" sz="2800" dirty="0" err="1"/>
              <a:t>слави</a:t>
            </a:r>
            <a:r>
              <a:rPr lang="en-US" sz="2800" dirty="0"/>
              <a:t>, </a:t>
            </a:r>
            <a:r>
              <a:rPr lang="en-US" sz="2800" b="1" dirty="0" err="1"/>
              <a:t>посередником</a:t>
            </a:r>
            <a:r>
              <a:rPr lang="en-US" sz="2800" dirty="0"/>
              <a:t> </a:t>
            </a:r>
            <a:r>
              <a:rPr lang="en-US" sz="2800" dirty="0" err="1"/>
              <a:t>між</a:t>
            </a:r>
            <a:r>
              <a:rPr lang="en-US" sz="2800" dirty="0"/>
              <a:t> </a:t>
            </a:r>
            <a:r>
              <a:rPr lang="en-US" sz="2800" dirty="0" err="1"/>
              <a:t>різними</a:t>
            </a:r>
            <a:r>
              <a:rPr lang="en-US" sz="2800" dirty="0"/>
              <a:t> </a:t>
            </a:r>
            <a:r>
              <a:rPr lang="en-US" sz="2800" dirty="0" err="1"/>
              <a:t>літературами</a:t>
            </a:r>
            <a:r>
              <a:rPr lang="en-US" sz="2800" dirty="0"/>
              <a:t> </a:t>
            </a:r>
            <a:r>
              <a:rPr lang="en-US" sz="2800" dirty="0" err="1"/>
              <a:t>сучасної</a:t>
            </a:r>
            <a:r>
              <a:rPr lang="en-US" sz="2800" dirty="0"/>
              <a:t> </a:t>
            </a:r>
            <a:r>
              <a:rPr lang="en-US" sz="2800" dirty="0" err="1"/>
              <a:t>Європи</a:t>
            </a:r>
            <a:r>
              <a:rPr lang="en-US" sz="2800" dirty="0"/>
              <a:t>, </a:t>
            </a:r>
            <a:r>
              <a:rPr lang="en-US" sz="2800" dirty="0" err="1"/>
              <a:t>інтерпретатором</a:t>
            </a:r>
            <a:r>
              <a:rPr lang="en-US" sz="2800" dirty="0"/>
              <a:t> </a:t>
            </a:r>
            <a:r>
              <a:rPr lang="en-US" sz="2800" dirty="0" err="1"/>
              <a:t>провідних</a:t>
            </a:r>
            <a:r>
              <a:rPr lang="en-US" sz="2800" dirty="0"/>
              <a:t> </a:t>
            </a:r>
            <a:r>
              <a:rPr lang="en-US" sz="2800" dirty="0" err="1"/>
              <a:t>ідей</a:t>
            </a:r>
            <a:r>
              <a:rPr lang="en-US" sz="2800" dirty="0"/>
              <a:t> </a:t>
            </a:r>
            <a:r>
              <a:rPr lang="en-US" sz="2800" dirty="0" err="1"/>
              <a:t>різних</a:t>
            </a:r>
            <a:r>
              <a:rPr lang="en-US" sz="2800" dirty="0"/>
              <a:t> </a:t>
            </a:r>
            <a:r>
              <a:rPr lang="en-US" sz="2800" dirty="0" err="1"/>
              <a:t>націй</a:t>
            </a:r>
            <a:r>
              <a:rPr lang="en-US" sz="2800" dirty="0"/>
              <a:t>. 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28549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6CAED0A-2A45-4C9C-BCDD-21A8A092C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92D50676-381B-4CD0-8EA6-BE95EE5EF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Фактори зближення європейських літератур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BD72D089-2D39-4593-B64F-D95BE4097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3660" y="2599509"/>
            <a:ext cx="4160725" cy="359898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2800" dirty="0" err="1"/>
              <a:t>Технічний</a:t>
            </a:r>
            <a:r>
              <a:rPr lang="en-US" sz="2800" dirty="0"/>
              <a:t> </a:t>
            </a:r>
            <a:r>
              <a:rPr lang="en-US" sz="2800" dirty="0" err="1"/>
              <a:t>прогрес</a:t>
            </a:r>
            <a:endParaRPr lang="en-US" sz="2800" dirty="0"/>
          </a:p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2800" dirty="0" err="1"/>
              <a:t>Поява</a:t>
            </a:r>
            <a:r>
              <a:rPr lang="en-US" sz="2800" dirty="0"/>
              <a:t> </a:t>
            </a:r>
            <a:r>
              <a:rPr lang="en-US" sz="2800" dirty="0" err="1"/>
              <a:t>художнього</a:t>
            </a:r>
            <a:r>
              <a:rPr lang="en-US" sz="2800" dirty="0"/>
              <a:t> </a:t>
            </a:r>
            <a:r>
              <a:rPr lang="en-US" sz="2800" dirty="0" err="1"/>
              <a:t>перекладу</a:t>
            </a:r>
            <a:endParaRPr lang="en-US" sz="2800" dirty="0"/>
          </a:p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2800" dirty="0" err="1"/>
              <a:t>Загальна</a:t>
            </a:r>
            <a:r>
              <a:rPr lang="en-US" sz="2800" dirty="0"/>
              <a:t> </a:t>
            </a:r>
            <a:r>
              <a:rPr lang="en-US" sz="2800" dirty="0" err="1"/>
              <a:t>зацікавленість</a:t>
            </a:r>
            <a:r>
              <a:rPr lang="en-US" sz="2800" dirty="0"/>
              <a:t> </a:t>
            </a:r>
            <a:r>
              <a:rPr lang="en-US" sz="2800" dirty="0" err="1"/>
              <a:t>фольклором</a:t>
            </a:r>
            <a:endParaRPr lang="en-US" sz="2800" dirty="0"/>
          </a:p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2800" dirty="0" err="1"/>
              <a:t>Поява</a:t>
            </a:r>
            <a:r>
              <a:rPr lang="en-US" sz="2800" dirty="0"/>
              <a:t> </a:t>
            </a:r>
            <a:r>
              <a:rPr lang="en-US" sz="2800" dirty="0" err="1"/>
              <a:t>літературної</a:t>
            </a:r>
            <a:r>
              <a:rPr lang="en-US" sz="2800" dirty="0"/>
              <a:t> </a:t>
            </a:r>
            <a:r>
              <a:rPr lang="en-US" sz="2800" dirty="0" err="1"/>
              <a:t>моди</a:t>
            </a:r>
            <a:endParaRPr lang="en-US" sz="2800" dirty="0"/>
          </a:p>
          <a:p>
            <a:pPr marL="342900"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Рисунок 2" descr="Изображение выглядит как фотография, женщина, зеркало, гонг&#10;&#10;Автоматически созданное описание">
            <a:extLst>
              <a:ext uri="{FF2B5EF4-FFF2-40B4-BE49-F238E27FC236}">
                <a16:creationId xmlns:a16="http://schemas.microsoft.com/office/drawing/2014/main" id="{C33EF489-7D55-47FD-A211-395E4FA920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778"/>
          <a:stretch/>
        </p:blipFill>
        <p:spPr>
          <a:xfrm>
            <a:off x="5418759" y="2559047"/>
            <a:ext cx="2741805" cy="3639451"/>
          </a:xfrm>
          <a:prstGeom prst="rect">
            <a:avLst/>
          </a:prstGeo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241851E3-4056-4C1F-9FB0-C510CB6E52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" b="4"/>
          <a:stretch/>
        </p:blipFill>
        <p:spPr>
          <a:xfrm>
            <a:off x="8412616" y="2559047"/>
            <a:ext cx="2743620" cy="3639451"/>
          </a:xfrm>
          <a:prstGeom prst="rect">
            <a:avLst/>
          </a:prstGeom>
        </p:spPr>
      </p:pic>
      <p:sp>
        <p:nvSpPr>
          <p:cNvPr id="31" name="Rectangle 2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48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B107E-01E8-43EA-9C15-3C21194C0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422036"/>
            <a:ext cx="6586491" cy="104100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100" b="1" dirty="0"/>
              <a:t>І. </a:t>
            </a:r>
            <a:r>
              <a:rPr lang="en-US" sz="3100" b="1" dirty="0" err="1"/>
              <a:t>Франко</a:t>
            </a:r>
            <a:r>
              <a:rPr lang="en-US" sz="3100" b="1" dirty="0"/>
              <a:t> “</a:t>
            </a:r>
            <a:r>
              <a:rPr lang="en-US" sz="3100" b="1" dirty="0" err="1"/>
              <a:t>Інтернаціоналізм</a:t>
            </a:r>
            <a:r>
              <a:rPr lang="en-US" sz="3100" b="1" dirty="0"/>
              <a:t> і </a:t>
            </a:r>
            <a:r>
              <a:rPr lang="en-US" sz="3100" b="1" dirty="0" err="1"/>
              <a:t>націоналізм</a:t>
            </a:r>
            <a:r>
              <a:rPr lang="en-US" sz="3100" b="1" dirty="0"/>
              <a:t> у </a:t>
            </a:r>
            <a:r>
              <a:rPr lang="en-US" sz="3100" b="1" dirty="0" err="1"/>
              <a:t>сучасних</a:t>
            </a:r>
            <a:r>
              <a:rPr lang="en-US" sz="3100" b="1" dirty="0"/>
              <a:t> </a:t>
            </a:r>
            <a:r>
              <a:rPr lang="en-US" sz="3100" b="1" dirty="0" err="1"/>
              <a:t>літературах</a:t>
            </a:r>
            <a:r>
              <a:rPr lang="en-US" sz="3100" b="1" dirty="0"/>
              <a:t>”</a:t>
            </a:r>
            <a:r>
              <a:rPr lang="uk-UA" sz="3100" b="1" dirty="0"/>
              <a:t> (1898)</a:t>
            </a:r>
            <a:endParaRPr lang="en-US" sz="3100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FE45D09-4614-4774-B69A-4379A8A7F5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7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9E7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Текст 3">
            <a:extLst>
              <a:ext uri="{FF2B5EF4-FFF2-40B4-BE49-F238E27FC236}">
                <a16:creationId xmlns:a16="http://schemas.microsoft.com/office/drawing/2014/main" id="{97A34BC0-E44E-48CD-B4C4-32E6C095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431" y="2438400"/>
            <a:ext cx="6809227" cy="3785419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uk-UA" sz="2800" dirty="0"/>
              <a:t>П</a:t>
            </a:r>
            <a:r>
              <a:rPr lang="en-US" sz="2800" dirty="0" err="1"/>
              <a:t>рикмети</a:t>
            </a:r>
            <a:r>
              <a:rPr lang="en-US" sz="2800" dirty="0"/>
              <a:t> </a:t>
            </a:r>
            <a:r>
              <a:rPr lang="en-US" sz="2800" dirty="0" err="1"/>
              <a:t>літератури</a:t>
            </a:r>
            <a:r>
              <a:rPr lang="en-US" sz="2800" dirty="0"/>
              <a:t> XIX </a:t>
            </a:r>
            <a:r>
              <a:rPr lang="en-US" sz="2800" dirty="0" err="1"/>
              <a:t>ст</a:t>
            </a:r>
            <a:r>
              <a:rPr lang="en-US" sz="2800" dirty="0"/>
              <a:t>.</a:t>
            </a:r>
            <a:r>
              <a:rPr lang="uk-UA" sz="2800" dirty="0"/>
              <a:t>:</a:t>
            </a:r>
            <a:r>
              <a:rPr lang="en-US" sz="2800" dirty="0"/>
              <a:t> </a:t>
            </a:r>
            <a:r>
              <a:rPr lang="en-US" sz="2800" dirty="0" err="1"/>
              <a:t>розширення</a:t>
            </a:r>
            <a:r>
              <a:rPr lang="en-US" sz="2800" dirty="0"/>
              <a:t> </a:t>
            </a:r>
            <a:r>
              <a:rPr lang="en-US" sz="2800" dirty="0" err="1"/>
              <a:t>давніх</a:t>
            </a:r>
            <a:r>
              <a:rPr lang="en-US" sz="2800" dirty="0"/>
              <a:t> </a:t>
            </a:r>
            <a:r>
              <a:rPr lang="en-US" sz="2800" dirty="0" err="1"/>
              <a:t>географічних</a:t>
            </a:r>
            <a:r>
              <a:rPr lang="en-US" sz="2800" dirty="0"/>
              <a:t> і </a:t>
            </a:r>
            <a:r>
              <a:rPr lang="en-US" sz="2800" dirty="0" err="1"/>
              <a:t>державно-етнографічних</a:t>
            </a:r>
            <a:r>
              <a:rPr lang="en-US" sz="2800" dirty="0"/>
              <a:t> </a:t>
            </a:r>
            <a:r>
              <a:rPr lang="en-US" sz="2800" b="1" dirty="0" err="1"/>
              <a:t>кордонів</a:t>
            </a:r>
            <a:r>
              <a:rPr lang="en-US" sz="2800" dirty="0"/>
              <a:t>, </a:t>
            </a:r>
            <a:r>
              <a:rPr lang="en-US" sz="2800" dirty="0" err="1"/>
              <a:t>величезний</a:t>
            </a:r>
            <a:r>
              <a:rPr lang="en-US" sz="2800" dirty="0"/>
              <a:t> </a:t>
            </a:r>
            <a:r>
              <a:rPr lang="en-US" sz="2800" dirty="0" err="1"/>
              <a:t>зріст</a:t>
            </a:r>
            <a:r>
              <a:rPr lang="en-US" sz="2800" dirty="0"/>
              <a:t> </a:t>
            </a:r>
            <a:r>
              <a:rPr lang="en-US" sz="2800" b="1" dirty="0" err="1"/>
              <a:t>комунікації</a:t>
            </a:r>
            <a:r>
              <a:rPr lang="en-US" sz="2800" dirty="0"/>
              <a:t>, </a:t>
            </a:r>
            <a:r>
              <a:rPr lang="en-US" sz="2800" dirty="0" err="1"/>
              <a:t>розширення</a:t>
            </a:r>
            <a:r>
              <a:rPr lang="en-US" sz="2800" dirty="0"/>
              <a:t> </a:t>
            </a:r>
            <a:r>
              <a:rPr lang="en-US" sz="2800" dirty="0" err="1"/>
              <a:t>літературних</a:t>
            </a:r>
            <a:r>
              <a:rPr lang="en-US" sz="2800" dirty="0"/>
              <a:t> </a:t>
            </a:r>
            <a:r>
              <a:rPr lang="en-US" sz="2800" dirty="0" err="1"/>
              <a:t>горизонтів</a:t>
            </a:r>
            <a:r>
              <a:rPr lang="en-US" sz="2800" dirty="0"/>
              <a:t>, </a:t>
            </a:r>
            <a:r>
              <a:rPr lang="en-US" sz="2800" b="1" dirty="0" err="1"/>
              <a:t>спільність</a:t>
            </a:r>
            <a:r>
              <a:rPr lang="en-US" sz="2800" b="1" dirty="0"/>
              <a:t> </a:t>
            </a:r>
            <a:r>
              <a:rPr lang="en-US" sz="2800" b="1" dirty="0" err="1"/>
              <a:t>ідей</a:t>
            </a:r>
            <a:r>
              <a:rPr lang="en-US" sz="2800" b="1" dirty="0"/>
              <a:t> </a:t>
            </a:r>
            <a:r>
              <a:rPr lang="en-US" sz="2800" dirty="0"/>
              <a:t>і </a:t>
            </a:r>
            <a:r>
              <a:rPr lang="en-US" sz="2800" dirty="0" err="1"/>
              <a:t>ідеалів</a:t>
            </a:r>
            <a:r>
              <a:rPr lang="en-US" sz="2800" dirty="0"/>
              <a:t> в </a:t>
            </a:r>
            <a:r>
              <a:rPr lang="en-US" sz="2800" dirty="0" err="1"/>
              <a:t>творах</a:t>
            </a:r>
            <a:r>
              <a:rPr lang="en-US" sz="2800" dirty="0"/>
              <a:t> </a:t>
            </a:r>
            <a:r>
              <a:rPr lang="en-US" sz="2800" b="1" dirty="0" err="1"/>
              <a:t>одного</a:t>
            </a:r>
            <a:r>
              <a:rPr lang="en-US" sz="2800" b="1" dirty="0"/>
              <a:t> </a:t>
            </a:r>
            <a:r>
              <a:rPr lang="en-US" sz="2800" b="1" dirty="0" err="1"/>
              <a:t>покоління</a:t>
            </a:r>
            <a:r>
              <a:rPr lang="en-US" sz="2800" b="1" dirty="0"/>
              <a:t> </a:t>
            </a:r>
            <a:r>
              <a:rPr lang="en-US" sz="2800" dirty="0"/>
              <a:t>в </a:t>
            </a:r>
            <a:r>
              <a:rPr lang="en-US" sz="2800" dirty="0" err="1"/>
              <a:t>різних</a:t>
            </a:r>
            <a:r>
              <a:rPr lang="en-US" sz="2800" dirty="0"/>
              <a:t> </a:t>
            </a:r>
            <a:r>
              <a:rPr lang="en-US" sz="2800" dirty="0" err="1"/>
              <a:t>країнах</a:t>
            </a:r>
            <a:r>
              <a:rPr lang="en-US" sz="2800" dirty="0"/>
              <a:t>, </a:t>
            </a:r>
            <a:r>
              <a:rPr lang="en-US" sz="2800" dirty="0" err="1"/>
              <a:t>однаковість</a:t>
            </a:r>
            <a:r>
              <a:rPr lang="en-US" sz="2800" dirty="0"/>
              <a:t> </a:t>
            </a:r>
            <a:r>
              <a:rPr lang="en-US" sz="2800" dirty="0" err="1"/>
              <a:t>літературного</a:t>
            </a:r>
            <a:r>
              <a:rPr lang="en-US" sz="2800" dirty="0"/>
              <a:t> </a:t>
            </a:r>
            <a:r>
              <a:rPr lang="en-US" sz="2800" b="1" dirty="0" err="1"/>
              <a:t>смаку</a:t>
            </a:r>
            <a:r>
              <a:rPr lang="en-US" sz="2800" dirty="0"/>
              <a:t> в </a:t>
            </a:r>
            <a:r>
              <a:rPr lang="en-US" sz="2800" dirty="0" err="1"/>
              <a:t>певних</a:t>
            </a:r>
            <a:r>
              <a:rPr lang="en-US" sz="2800" dirty="0"/>
              <a:t> </a:t>
            </a:r>
            <a:r>
              <a:rPr lang="en-US" sz="2800" dirty="0" err="1"/>
              <a:t>суспільних</a:t>
            </a:r>
            <a:r>
              <a:rPr lang="en-US" sz="2800" dirty="0"/>
              <a:t> </a:t>
            </a:r>
            <a:r>
              <a:rPr lang="en-US" sz="2800" dirty="0" err="1"/>
              <a:t>верствах</a:t>
            </a:r>
            <a:r>
              <a:rPr lang="en-US" sz="2800" dirty="0"/>
              <a:t> </a:t>
            </a:r>
            <a:r>
              <a:rPr lang="en-US" sz="2800" dirty="0" err="1"/>
              <a:t>різних</a:t>
            </a:r>
            <a:r>
              <a:rPr lang="en-US" sz="2800" dirty="0"/>
              <a:t> </a:t>
            </a:r>
            <a:r>
              <a:rPr lang="en-US" sz="2800" dirty="0" err="1"/>
              <a:t>народностей</a:t>
            </a:r>
            <a:r>
              <a:rPr lang="en-US" sz="2800" dirty="0"/>
              <a:t>, </a:t>
            </a:r>
            <a:r>
              <a:rPr lang="en-US" sz="2800" dirty="0" err="1"/>
              <a:t>панування</a:t>
            </a:r>
            <a:r>
              <a:rPr lang="en-US" sz="2800" dirty="0"/>
              <a:t> </a:t>
            </a:r>
            <a:r>
              <a:rPr lang="en-US" sz="2800" dirty="0" err="1"/>
              <a:t>певних</a:t>
            </a:r>
            <a:r>
              <a:rPr lang="en-US" sz="2800" dirty="0"/>
              <a:t> </a:t>
            </a:r>
            <a:r>
              <a:rPr lang="en-US" sz="2800" b="1" dirty="0" err="1"/>
              <a:t>традицій</a:t>
            </a:r>
            <a:r>
              <a:rPr lang="en-US" sz="2800" dirty="0"/>
              <a:t> і </a:t>
            </a:r>
            <a:r>
              <a:rPr lang="en-US" sz="2800" dirty="0" err="1"/>
              <a:t>літературної</a:t>
            </a:r>
            <a:r>
              <a:rPr lang="en-US" sz="2800" dirty="0"/>
              <a:t> </a:t>
            </a:r>
            <a:r>
              <a:rPr lang="en-US" sz="2800" b="1" dirty="0" err="1"/>
              <a:t>моди</a:t>
            </a:r>
            <a:r>
              <a:rPr lang="en-US" sz="2800" dirty="0"/>
              <a:t> в </a:t>
            </a:r>
            <a:r>
              <a:rPr lang="en-US" sz="2800" dirty="0" err="1"/>
              <a:t>усьому</a:t>
            </a:r>
            <a:r>
              <a:rPr lang="en-US" sz="2800" dirty="0"/>
              <a:t> </a:t>
            </a:r>
            <a:r>
              <a:rPr lang="en-US" sz="2800" dirty="0" err="1"/>
              <a:t>літературному</a:t>
            </a:r>
            <a:r>
              <a:rPr lang="en-US" sz="2800" dirty="0"/>
              <a:t> </a:t>
            </a:r>
            <a:r>
              <a:rPr lang="en-US" sz="2800" dirty="0" err="1"/>
              <a:t>світі</a:t>
            </a:r>
            <a:r>
              <a:rPr lang="uk-UA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055811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1110</Words>
  <Application>Microsoft Office PowerPoint</Application>
  <PresentationFormat>Широкоэкранный</PresentationFormat>
  <Paragraphs>74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Література країни, мова якої вивчається</vt:lpstr>
      <vt:lpstr>Концепція курсу:</vt:lpstr>
      <vt:lpstr>Матеріал для опрацювання та аналізу:</vt:lpstr>
      <vt:lpstr>Лекція 1 Національне як категорія наукового дискурсу і  літературознавча проблема</vt:lpstr>
      <vt:lpstr>Література: національна і інтернаціональна (світова)</vt:lpstr>
      <vt:lpstr>Т. Карлейль (1795-1881) “On heroes,  hero-worship and the heroic in history” (“Про героїв, вшанування героїв і героїчне в історії“)</vt:lpstr>
      <vt:lpstr>Ґеорг Брандеc </vt:lpstr>
      <vt:lpstr>Фактори зближення європейських літератур</vt:lpstr>
      <vt:lpstr>І. Франко “Інтернаціоналізм і націоналізм у сучасних літературах” (1898)</vt:lpstr>
      <vt:lpstr>Концепція національного письменства І.Франка</vt:lpstr>
      <vt:lpstr>Утвердження письменства як єдності і формування поняття «національна література»</vt:lpstr>
      <vt:lpstr>Питання авторської національної приналежності</vt:lpstr>
      <vt:lpstr>     Національне у літературі – органічна якість письменства, що відрізняє його від інших, зумовлена етногенетичною пам’яттю, звичаями, традиціями, мовою, типом світосприйняття народу.</vt:lpstr>
      <vt:lpstr>Проблема національної ідентичності письменства </vt:lpstr>
      <vt:lpstr>Підходи до визначення національної ідентичності літератури</vt:lpstr>
      <vt:lpstr>Національна ідентичність</vt:lpstr>
      <vt:lpstr>Підходи до визначення національної ідентичності літератури</vt:lpstr>
      <vt:lpstr>Національна мова як чинник / маркер національної літератури</vt:lpstr>
      <vt:lpstr>Риси національної ідентичності</vt:lpstr>
      <vt:lpstr>Наявність теоретичного дискурсу</vt:lpstr>
      <vt:lpstr>Поняття, що характеризують національну ідентичність літератури: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Література країни, мова якої вивчається</dc:title>
  <dc:creator>Professional</dc:creator>
  <cp:lastModifiedBy>Яна Кравченко</cp:lastModifiedBy>
  <cp:revision>4</cp:revision>
  <dcterms:created xsi:type="dcterms:W3CDTF">2020-09-20T17:32:22Z</dcterms:created>
  <dcterms:modified xsi:type="dcterms:W3CDTF">2021-10-10T14:39:52Z</dcterms:modified>
</cp:coreProperties>
</file>