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notesMasters/notesMaster1.xml" ContentType="application/vnd.openxmlformats-officedocument.presentationml.notesMaster+xml"/>
  <Override PartName="/ppt/notesMasters/_rels/notesMaster1.xml.rels" ContentType="application/vnd.openxmlformats-package.relationship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slideMasters/_rels/slideMaster3.xml.rels" ContentType="application/vnd.openxmlformats-package.relationships+xml"/>
  <Override PartName="/ppt/slideMasters/_rels/slideMaster4.xml.rels" ContentType="application/vnd.openxmlformats-package.relationships+xml"/>
  <Override PartName="/ppt/slideMasters/_rels/slideMaster5.xml.rels" ContentType="application/vnd.openxmlformats-package.relationships+xml"/>
  <Override PartName="/ppt/notesSlides/notesSlide74.xml" ContentType="application/vnd.openxmlformats-officedocument.presentationml.notesSlide+xml"/>
  <Override PartName="/ppt/notesSlides/_rels/notesSlide74.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slideLayouts/slideLayout39.xml" ContentType="application/vnd.openxmlformats-officedocument.presentationml.slideLayout+xml"/>
  <Override PartName="/ppt/slideLayouts/slideLayout9.xml" ContentType="application/vnd.openxmlformats-officedocument.presentationml.slideLayout+xml"/>
  <Override PartName="/ppt/slideLayouts/slideLayout31.xml" ContentType="application/vnd.openxmlformats-officedocument.presentationml.slideLayout+xml"/>
  <Override PartName="/ppt/slideLayouts/slideLayout1.xml" ContentType="application/vnd.openxmlformats-officedocument.presentationml.slideLayout+xml"/>
  <Override PartName="/ppt/slideLayouts/slideLayout32.xml" ContentType="application/vnd.openxmlformats-officedocument.presentationml.slideLayout+xml"/>
  <Override PartName="/ppt/slideLayouts/slideLayout2.xml" ContentType="application/vnd.openxmlformats-officedocument.presentationml.slideLayout+xml"/>
  <Override PartName="/ppt/slideLayouts/slideLayout33.xml" ContentType="application/vnd.openxmlformats-officedocument.presentationml.slideLayout+xml"/>
  <Override PartName="/ppt/slideLayouts/slideLayout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35.xml" ContentType="application/vnd.openxmlformats-officedocument.presentationml.slideLayout+xml"/>
  <Override PartName="/ppt/slideLayouts/slideLayout5.xml" ContentType="application/vnd.openxmlformats-officedocument.presentationml.slideLayout+xml"/>
  <Override PartName="/ppt/slideLayouts/slideLayout36.xml" ContentType="application/vnd.openxmlformats-officedocument.presentationml.slideLayout+xml"/>
  <Override PartName="/ppt/slideLayouts/slideLayout6.xml" ContentType="application/vnd.openxmlformats-officedocument.presentationml.slideLayout+xml"/>
  <Override PartName="/ppt/slideLayouts/slideLayout37.xml" ContentType="application/vnd.openxmlformats-officedocument.presentationml.slideLayout+xml"/>
  <Override PartName="/ppt/slideLayouts/slideLayout7.xml" ContentType="application/vnd.openxmlformats-officedocument.presentationml.slideLayout+xml"/>
  <Override PartName="/ppt/slideLayouts/slideLayout38.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_rels/slideLayout9.xml.rels" ContentType="application/vnd.openxmlformats-package.relationships+xml"/>
  <Override PartName="/ppt/slideLayouts/_rels/slideLayout53.xml.rels" ContentType="application/vnd.openxmlformats-package.relationships+xml"/>
  <Override PartName="/ppt/slideLayouts/_rels/slideLayout1.xml.rels" ContentType="application/vnd.openxmlformats-package.relationships+xml"/>
  <Override PartName="/ppt/slideLayouts/_rels/slideLayout54.xml.rels" ContentType="application/vnd.openxmlformats-package.relationships+xml"/>
  <Override PartName="/ppt/slideLayouts/_rels/slideLayout2.xml.rels" ContentType="application/vnd.openxmlformats-package.relationships+xml"/>
  <Override PartName="/ppt/slideLayouts/_rels/slideLayout55.xml.rels" ContentType="application/vnd.openxmlformats-package.relationships+xml"/>
  <Override PartName="/ppt/slideLayouts/_rels/slideLayout3.xml.rels" ContentType="application/vnd.openxmlformats-package.relationships+xml"/>
  <Override PartName="/ppt/slideLayouts/_rels/slideLayout56.xml.rels" ContentType="application/vnd.openxmlformats-package.relationships+xml"/>
  <Override PartName="/ppt/slideLayouts/_rels/slideLayout4.xml.rels" ContentType="application/vnd.openxmlformats-package.relationships+xml"/>
  <Override PartName="/ppt/slideLayouts/_rels/slideLayout57.xml.rels" ContentType="application/vnd.openxmlformats-package.relationships+xml"/>
  <Override PartName="/ppt/slideLayouts/_rels/slideLayout5.xml.rels" ContentType="application/vnd.openxmlformats-package.relationships+xml"/>
  <Override PartName="/ppt/slideLayouts/_rels/slideLayout58.xml.rels" ContentType="application/vnd.openxmlformats-package.relationships+xml"/>
  <Override PartName="/ppt/slideLayouts/_rels/slideLayout6.xml.rels" ContentType="application/vnd.openxmlformats-package.relationships+xml"/>
  <Override PartName="/ppt/slideLayouts/_rels/slideLayout59.xml.rels" ContentType="application/vnd.openxmlformats-package.relationships+xml"/>
  <Override PartName="/ppt/slideLayouts/_rels/slideLayout7.xml.rels" ContentType="application/vnd.openxmlformats-package.relationships+xml"/>
  <Override PartName="/ppt/slideLayouts/_rels/slideLayout8.xml.rels" ContentType="application/vnd.openxmlformats-package.relationships+xml"/>
  <Override PartName="/ppt/slideLayouts/_rels/slideLayout10.xml.rels" ContentType="application/vnd.openxmlformats-package.relationships+xml"/>
  <Override PartName="/ppt/slideLayouts/_rels/slideLayout11.xml.rels" ContentType="application/vnd.openxmlformats-package.relationships+xml"/>
  <Override PartName="/ppt/slideLayouts/_rels/slideLayout12.xml.rels" ContentType="application/vnd.openxmlformats-package.relationships+xml"/>
  <Override PartName="/ppt/slideLayouts/_rels/slideLayout13.xml.rels" ContentType="application/vnd.openxmlformats-package.relationships+xml"/>
  <Override PartName="/ppt/slideLayouts/_rels/slideLayout14.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slideLayouts/_rels/slideLayout25.xml.rels" ContentType="application/vnd.openxmlformats-package.relationships+xml"/>
  <Override PartName="/ppt/slideLayouts/_rels/slideLayout26.xml.rels" ContentType="application/vnd.openxmlformats-package.relationships+xml"/>
  <Override PartName="/ppt/slideLayouts/_rels/slideLayout27.xml.rels" ContentType="application/vnd.openxmlformats-package.relationships+xml"/>
  <Override PartName="/ppt/slideLayouts/_rels/slideLayout28.xml.rels" ContentType="application/vnd.openxmlformats-package.relationships+xml"/>
  <Override PartName="/ppt/slideLayouts/_rels/slideLayout29.xml.rels" ContentType="application/vnd.openxmlformats-package.relationships+xml"/>
  <Override PartName="/ppt/slideLayouts/_rels/slideLayout30.xml.rels" ContentType="application/vnd.openxmlformats-package.relationships+xml"/>
  <Override PartName="/ppt/slideLayouts/_rels/slideLayout31.xml.rels" ContentType="application/vnd.openxmlformats-package.relationships+xml"/>
  <Override PartName="/ppt/slideLayouts/_rels/slideLayout32.xml.rels" ContentType="application/vnd.openxmlformats-package.relationships+xml"/>
  <Override PartName="/ppt/slideLayouts/_rels/slideLayout33.xml.rels" ContentType="application/vnd.openxmlformats-package.relationships+xml"/>
  <Override PartName="/ppt/slideLayouts/_rels/slideLayout34.xml.rels" ContentType="application/vnd.openxmlformats-package.relationships+xml"/>
  <Override PartName="/ppt/slideLayouts/_rels/slideLayout35.xml.rels" ContentType="application/vnd.openxmlformats-package.relationships+xml"/>
  <Override PartName="/ppt/slideLayouts/_rels/slideLayout36.xml.rels" ContentType="application/vnd.openxmlformats-package.relationships+xml"/>
  <Override PartName="/ppt/slideLayouts/_rels/slideLayout37.xml.rels" ContentType="application/vnd.openxmlformats-package.relationships+xml"/>
  <Override PartName="/ppt/slideLayouts/_rels/slideLayout38.xml.rels" ContentType="application/vnd.openxmlformats-package.relationships+xml"/>
  <Override PartName="/ppt/slideLayouts/_rels/slideLayout39.xml.rels" ContentType="application/vnd.openxmlformats-package.relationships+xml"/>
  <Override PartName="/ppt/slideLayouts/_rels/slideLayout40.xml.rels" ContentType="application/vnd.openxmlformats-package.relationships+xml"/>
  <Override PartName="/ppt/slideLayouts/_rels/slideLayout41.xml.rels" ContentType="application/vnd.openxmlformats-package.relationships+xml"/>
  <Override PartName="/ppt/slideLayouts/_rels/slideLayout42.xml.rels" ContentType="application/vnd.openxmlformats-package.relationships+xml"/>
  <Override PartName="/ppt/slideLayouts/_rels/slideLayout43.xml.rels" ContentType="application/vnd.openxmlformats-package.relationships+xml"/>
  <Override PartName="/ppt/slideLayouts/_rels/slideLayout44.xml.rels" ContentType="application/vnd.openxmlformats-package.relationships+xml"/>
  <Override PartName="/ppt/slideLayouts/_rels/slideLayout45.xml.rels" ContentType="application/vnd.openxmlformats-package.relationships+xml"/>
  <Override PartName="/ppt/slideLayouts/_rels/slideLayout46.xml.rels" ContentType="application/vnd.openxmlformats-package.relationships+xml"/>
  <Override PartName="/ppt/slideLayouts/_rels/slideLayout47.xml.rels" ContentType="application/vnd.openxmlformats-package.relationships+xml"/>
  <Override PartName="/ppt/slideLayouts/_rels/slideLayout48.xml.rels" ContentType="application/vnd.openxmlformats-package.relationships+xml"/>
  <Override PartName="/ppt/slideLayouts/_rels/slideLayout49.xml.rels" ContentType="application/vnd.openxmlformats-package.relationships+xml"/>
  <Override PartName="/ppt/slideLayouts/_rels/slideLayout50.xml.rels" ContentType="application/vnd.openxmlformats-package.relationships+xml"/>
  <Override PartName="/ppt/slideLayouts/_rels/slideLayout51.xml.rels" ContentType="application/vnd.openxmlformats-package.relationships+xml"/>
  <Override PartName="/ppt/slideLayouts/_rels/slideLayout52.xml.rels" ContentType="application/vnd.openxmlformats-package.relationships+xml"/>
  <Override PartName="/ppt/slideLayouts/_rels/slideLayout60.xml.rels" ContentType="application/vnd.openxmlformats-package.relationships+xml"/>
  <Override PartName="/ppt/_rels/presentation.xml.rels" ContentType="application/vnd.openxmlformats-package.relationships+xml"/>
  <Override PartName="/ppt/slides/slide9.xml" ContentType="application/vnd.openxmlformats-officedocument.presentationml.slide+xml"/>
  <Override PartName="/ppt/slides/slide2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20.xml" ContentType="application/vnd.openxmlformats-officedocument.presentationml.slide+xml"/>
  <Override PartName="/ppt/slides/slide4.xml" ContentType="application/vnd.openxmlformats-officedocument.presentationml.slide+xml"/>
  <Override PartName="/ppt/slides/slide21.xml" ContentType="application/vnd.openxmlformats-officedocument.presentationml.slide+xml"/>
  <Override PartName="/ppt/slides/slide5.xml" ContentType="application/vnd.openxmlformats-officedocument.presentationml.slide+xml"/>
  <Override PartName="/ppt/slides/slide22.xml" ContentType="application/vnd.openxmlformats-officedocument.presentationml.slide+xml"/>
  <Override PartName="/ppt/slides/slide6.xml" ContentType="application/vnd.openxmlformats-officedocument.presentationml.slide+xml"/>
  <Override PartName="/ppt/slides/slide23.xml" ContentType="application/vnd.openxmlformats-officedocument.presentationml.slide+xml"/>
  <Override PartName="/ppt/slides/slide7.xml" ContentType="application/vnd.openxmlformats-officedocument.presentationml.slide+xml"/>
  <Override PartName="/ppt/slides/slide24.xml" ContentType="application/vnd.openxmlformats-officedocument.presentationml.slide+xml"/>
  <Override PartName="/ppt/slides/slide8.xml" ContentType="application/vnd.openxmlformats-officedocument.presentationml.slide+xml"/>
  <Override PartName="/ppt/slides/slide25.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_rels/slide53.xml.rels" ContentType="application/vnd.openxmlformats-package.relationships+xml"/>
  <Override PartName="/ppt/slides/_rels/slide9.xml.rels" ContentType="application/vnd.openxmlformats-package.relationships+xml"/>
  <Override PartName="/ppt/slides/_rels/slide35.xml.rels" ContentType="application/vnd.openxmlformats-package.relationships+xml"/>
  <Override PartName="/ppt/slides/_rels/slide1.xml.rels" ContentType="application/vnd.openxmlformats-package.relationships+xml"/>
  <Override PartName="/ppt/slides/_rels/slide36.xml.rels" ContentType="application/vnd.openxmlformats-package.relationships+xml"/>
  <Override PartName="/ppt/slides/_rels/slide2.xml.rels" ContentType="application/vnd.openxmlformats-package.relationships+xml"/>
  <Override PartName="/ppt/slides/_rels/slide37.xml.rels" ContentType="application/vnd.openxmlformats-package.relationships+xml"/>
  <Override PartName="/ppt/slides/_rels/slide3.xml.rels" ContentType="application/vnd.openxmlformats-package.relationships+xml"/>
  <Override PartName="/ppt/slides/_rels/slide38.xml.rels" ContentType="application/vnd.openxmlformats-package.relationships+xml"/>
  <Override PartName="/ppt/slides/_rels/slide4.xml.rels" ContentType="application/vnd.openxmlformats-package.relationships+xml"/>
  <Override PartName="/ppt/slides/_rels/slide39.xml.rels" ContentType="application/vnd.openxmlformats-package.relationships+xml"/>
  <Override PartName="/ppt/slides/_rels/slide5.xml.rels" ContentType="application/vnd.openxmlformats-package.relationships+xml"/>
  <Override PartName="/ppt/slides/_rels/slide50.xml.rels" ContentType="application/vnd.openxmlformats-package.relationships+xml"/>
  <Override PartName="/ppt/slides/_rels/slide6.xml.rels" ContentType="application/vnd.openxmlformats-package.relationships+xml"/>
  <Override PartName="/ppt/slides/_rels/slide51.xml.rels" ContentType="application/vnd.openxmlformats-package.relationships+xml"/>
  <Override PartName="/ppt/slides/_rels/slide7.xml.rels" ContentType="application/vnd.openxmlformats-package.relationships+xml"/>
  <Override PartName="/ppt/slides/_rels/slide52.xml.rels" ContentType="application/vnd.openxmlformats-package.relationships+xml"/>
  <Override PartName="/ppt/slides/_rels/slide8.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12.xml.rels" ContentType="application/vnd.openxmlformats-package.relationships+xml"/>
  <Override PartName="/ppt/slides/_rels/slide13.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slides/_rels/slide20.xml.rels" ContentType="application/vnd.openxmlformats-package.relationships+xml"/>
  <Override PartName="/ppt/slides/_rels/slide21.xml.rels" ContentType="application/vnd.openxmlformats-package.relationships+xml"/>
  <Override PartName="/ppt/slides/_rels/slide22.xml.rels" ContentType="application/vnd.openxmlformats-package.relationships+xml"/>
  <Override PartName="/ppt/slides/_rels/slide23.xml.rels" ContentType="application/vnd.openxmlformats-package.relationships+xml"/>
  <Override PartName="/ppt/slides/_rels/slide24.xml.rels" ContentType="application/vnd.openxmlformats-package.relationships+xml"/>
  <Override PartName="/ppt/slides/_rels/slide25.xml.rels" ContentType="application/vnd.openxmlformats-package.relationships+xml"/>
  <Override PartName="/ppt/slides/_rels/slide26.xml.rels" ContentType="application/vnd.openxmlformats-package.relationships+xml"/>
  <Override PartName="/ppt/slides/_rels/slide27.xml.rels" ContentType="application/vnd.openxmlformats-package.relationships+xml"/>
  <Override PartName="/ppt/slides/_rels/slide28.xml.rels" ContentType="application/vnd.openxmlformats-package.relationships+xml"/>
  <Override PartName="/ppt/slides/_rels/slide29.xml.rels" ContentType="application/vnd.openxmlformats-package.relationships+xml"/>
  <Override PartName="/ppt/slides/_rels/slide30.xml.rels" ContentType="application/vnd.openxmlformats-package.relationships+xml"/>
  <Override PartName="/ppt/slides/_rels/slide31.xml.rels" ContentType="application/vnd.openxmlformats-package.relationships+xml"/>
  <Override PartName="/ppt/slides/_rels/slide32.xml.rels" ContentType="application/vnd.openxmlformats-package.relationships+xml"/>
  <Override PartName="/ppt/slides/_rels/slide33.xml.rels" ContentType="application/vnd.openxmlformats-package.relationships+xml"/>
  <Override PartName="/ppt/slides/_rels/slide34.xml.rels" ContentType="application/vnd.openxmlformats-package.relationships+xml"/>
  <Override PartName="/ppt/slides/_rels/slide40.xml.rels" ContentType="application/vnd.openxmlformats-package.relationships+xml"/>
  <Override PartName="/ppt/slides/_rels/slide41.xml.rels" ContentType="application/vnd.openxmlformats-package.relationships+xml"/>
  <Override PartName="/ppt/slides/_rels/slide42.xml.rels" ContentType="application/vnd.openxmlformats-package.relationships+xml"/>
  <Override PartName="/ppt/slides/_rels/slide43.xml.rels" ContentType="application/vnd.openxmlformats-package.relationships+xml"/>
  <Override PartName="/ppt/slides/_rels/slide44.xml.rels" ContentType="application/vnd.openxmlformats-package.relationships+xml"/>
  <Override PartName="/ppt/slides/_rels/slide45.xml.rels" ContentType="application/vnd.openxmlformats-package.relationships+xml"/>
  <Override PartName="/ppt/slides/_rels/slide46.xml.rels" ContentType="application/vnd.openxmlformats-package.relationships+xml"/>
  <Override PartName="/ppt/slides/_rels/slide47.xml.rels" ContentType="application/vnd.openxmlformats-package.relationships+xml"/>
  <Override PartName="/ppt/slides/_rels/slide48.xml.rels" ContentType="application/vnd.openxmlformats-package.relationships+xml"/>
  <Override PartName="/ppt/slides/_rels/slide49.xml.rels" ContentType="application/vnd.openxmlformats-package.relationships+xml"/>
  <Override PartName="/ppt/slides/_rels/slide54.xml.rels" ContentType="application/vnd.openxmlformats-package.relationships+xml"/>
  <Override PartName="/ppt/slides/_rels/slide55.xml.rels" ContentType="application/vnd.openxmlformats-package.relationships+xml"/>
  <Override PartName="/ppt/slides/_rels/slide56.xml.rels" ContentType="application/vnd.openxmlformats-package.relationships+xml"/>
  <Override PartName="/ppt/slides/_rels/slide57.xml.rels" ContentType="application/vnd.openxmlformats-package.relationships+xml"/>
  <Override PartName="/ppt/slides/_rels/slide58.xml.rels" ContentType="application/vnd.openxmlformats-package.relationships+xml"/>
  <Override PartName="/ppt/slides/_rels/slide59.xml.rels" ContentType="application/vnd.openxmlformats-package.relationships+xml"/>
  <Override PartName="/ppt/slides/_rels/slide60.xml.rels" ContentType="application/vnd.openxmlformats-package.relationships+xml"/>
  <Override PartName="/ppt/slides/_rels/slide61.xml.rels" ContentType="application/vnd.openxmlformats-package.relationships+xml"/>
  <Override PartName="/ppt/slides/_rels/slide62.xml.rels" ContentType="application/vnd.openxmlformats-package.relationships+xml"/>
  <Override PartName="/ppt/slides/_rels/slide63.xml.rels" ContentType="application/vnd.openxmlformats-package.relationships+xml"/>
  <Override PartName="/ppt/slides/_rels/slide64.xml.rels" ContentType="application/vnd.openxmlformats-package.relationships+xml"/>
  <Override PartName="/ppt/slides/_rels/slide65.xml.rels" ContentType="application/vnd.openxmlformats-package.relationships+xml"/>
  <Override PartName="/ppt/slides/_rels/slide66.xml.rels" ContentType="application/vnd.openxmlformats-package.relationships+xml"/>
  <Override PartName="/ppt/slides/_rels/slide67.xml.rels" ContentType="application/vnd.openxmlformats-package.relationships+xml"/>
  <Override PartName="/ppt/slides/_rels/slide68.xml.rels" ContentType="application/vnd.openxmlformats-package.relationships+xml"/>
  <Override PartName="/ppt/slides/_rels/slide69.xml.rels" ContentType="application/vnd.openxmlformats-package.relationships+xml"/>
  <Override PartName="/ppt/slides/_rels/slide70.xml.rels" ContentType="application/vnd.openxmlformats-package.relationships+xml"/>
  <Override PartName="/ppt/slides/_rels/slide71.xml.rels" ContentType="application/vnd.openxmlformats-package.relationships+xml"/>
  <Override PartName="/ppt/slides/_rels/slide72.xml.rels" ContentType="application/vnd.openxmlformats-package.relationships+xml"/>
  <Override PartName="/ppt/slides/_rels/slide73.xml.rels" ContentType="application/vnd.openxmlformats-package.relationships+xml"/>
  <Override PartName="/ppt/slides/_rels/slide74.xml.rels" ContentType="application/vnd.openxmlformats-package.relationships+xml"/>
  <Override PartName="/ppt/slides/_rels/slide75.xml.rels" ContentType="application/vnd.openxmlformats-package.relationships+xml"/>
  <Override PartName="/ppt/slides/_rels/slide76.xml.rels" ContentType="application/vnd.openxmlformats-package.relationships+xml"/>
  <Override PartName="/ppt/slides/_rels/slide77.xml.rels" ContentType="application/vnd.openxmlformats-package.relationships+xml"/>
  <Override PartName="/ppt/slides/_rels/slide78.xml.rels" ContentType="application/vnd.openxmlformats-package.relationships+xml"/>
  <Override PartName="/ppt/slides/_rels/slide79.xml.rels" ContentType="application/vnd.openxmlformats-package.relationships+xml"/>
  <Override PartName="/ppt/slides/_rels/slide80.xml.rels" ContentType="application/vnd.openxmlformats-package.relationships+xml"/>
  <Override PartName="/ppt/slides/_rels/slide81.xml.rels" ContentType="application/vnd.openxmlformats-package.relationships+xml"/>
  <Override PartName="/ppt/slides/_rels/slide82.xml.rels" ContentType="application/vnd.openxmlformats-package.relationships+xml"/>
  <Override PartName="/ppt/slides/_rels/slide83.xml.rels" ContentType="application/vnd.openxmlformats-package.relationships+xml"/>
  <Override PartName="/ppt/slides/_rels/slide84.xml.rels" ContentType="application/vnd.openxmlformats-package.relationships+xml"/>
  <Override PartName="/ppt/slides/_rels/slide85.xml.rels" ContentType="application/vnd.openxmlformats-package.relationships+xml"/>
  <Override PartName="/ppt/slides/_rels/slide86.xml.rels" ContentType="application/vnd.openxmlformats-package.relationships+xml"/>
  <Override PartName="/ppt/slides/_rels/slide87.xml.rels" ContentType="application/vnd.openxmlformats-package.relationships+xml"/>
  <Override PartName="/ppt/slides/_rels/slide88.xml.rels" ContentType="application/vnd.openxmlformats-package.relationships+xml"/>
  <Override PartName="/ppt/slides/_rels/slide89.xml.rels" ContentType="application/vnd.openxmlformats-package.relationships+xml"/>
  <Override PartName="/ppt/slides/_rels/slide90.xml.rels" ContentType="application/vnd.openxmlformats-package.relationships+xml"/>
  <Override PartName="/ppt/slides/_rels/slide91.xml.rels" ContentType="application/vnd.openxmlformats-package.relationships+xml"/>
  <Override PartName="/ppt/slides/_rels/slide92.xml.rels" ContentType="application/vnd.openxmlformats-package.relationships+xml"/>
  <Override PartName="/ppt/slides/_rels/slide93.xml.rels" ContentType="application/vnd.openxmlformats-package.relationships+xml"/>
  <Override PartName="/ppt/slides/_rels/slide94.xml.rels" ContentType="application/vnd.openxmlformats-package.relationships+xml"/>
  <Override PartName="/ppt/slides/_rels/slide95.xml.rels" ContentType="application/vnd.openxmlformats-package.relationships+xml"/>
  <Override PartName="/ppt/slides/_rels/slide96.xml.rels" ContentType="application/vnd.openxmlformats-package.relationships+xml"/>
  <Override PartName="/ppt/slides/_rels/slide97.xml.rels" ContentType="application/vnd.openxmlformats-package.relationships+xml"/>
  <Override PartName="/ppt/slides/_rels/slide98.xml.rels" ContentType="application/vnd.openxmlformats-package.relationships+xml"/>
  <Override PartName="/ppt/slides/_rels/slide99.xml.rels" ContentType="application/vnd.openxmlformats-package.relationships+xml"/>
  <Override PartName="/ppt/slides/_rels/slide100.xml.rels" ContentType="application/vnd.openxmlformats-package.relationships+xml"/>
  <Override PartName="/ppt/slides/_rels/slide101.xml.rels" ContentType="application/vnd.openxmlformats-package.relationships+xml"/>
  <Override PartName="/ppt/slides/_rels/slide102.xml.rels" ContentType="application/vnd.openxmlformats-package.relationships+xml"/>
  <Override PartName="/ppt/slides/_rels/slide103.xml.rels" ContentType="application/vnd.openxmlformats-package.relationships+xml"/>
  <Override PartName="/ppt/slides/_rels/slide104.xml.rels" ContentType="application/vnd.openxmlformats-package.relationships+xml"/>
  <Override PartName="/ppt/media/image63.wmf" ContentType="image/x-wmf"/>
  <Override PartName="/ppt/media/image9.jpeg" ContentType="image/jpeg"/>
  <Override PartName="/ppt/media/image1.jpeg" ContentType="image/jpeg"/>
  <Override PartName="/ppt/media/image4.jpeg" ContentType="image/jpeg"/>
  <Override PartName="/ppt/media/image2.png" ContentType="image/png"/>
  <Override PartName="/ppt/media/image3.jpeg" ContentType="image/jpeg"/>
  <Override PartName="/ppt/media/image11.png" ContentType="image/png"/>
  <Override PartName="/ppt/media/image5.jpeg" ContentType="image/jpeg"/>
  <Override PartName="/ppt/media/image53.wmf" ContentType="image/x-wmf"/>
  <Override PartName="/ppt/media/image8.jpeg" ContentType="image/jpeg"/>
  <Override PartName="/ppt/media/image6.png" ContentType="image/png"/>
  <Override PartName="/ppt/media/image7.jpeg" ContentType="image/jpeg"/>
  <Override PartName="/ppt/media/image59.jpeg" ContentType="image/jpeg"/>
  <Override PartName="/ppt/media/image31.png" ContentType="image/png"/>
  <Override PartName="/ppt/media/image10.png" ContentType="image/png"/>
  <Override PartName="/ppt/media/image12.png" ContentType="image/png"/>
  <Override PartName="/ppt/media/image13.png" ContentType="image/png"/>
  <Override PartName="/ppt/media/image14.png" ContentType="image/png"/>
  <Override PartName="/ppt/media/image15.png" ContentType="image/png"/>
  <Override PartName="/ppt/media/image16.png" ContentType="image/png"/>
  <Override PartName="/ppt/media/image28.wmf" ContentType="image/x-wmf"/>
  <Override PartName="/ppt/media/image17.png" ContentType="image/png"/>
  <Override PartName="/ppt/media/image29.wmf" ContentType="image/x-wmf"/>
  <Override PartName="/ppt/media/image18.png" ContentType="image/png"/>
  <Override PartName="/ppt/media/image19.png" ContentType="image/png"/>
  <Override PartName="/ppt/media/image20.png" ContentType="image/png"/>
  <Override PartName="/ppt/media/image21.jpeg" ContentType="image/jpeg"/>
  <Override PartName="/ppt/media/image22.jpeg" ContentType="image/jpeg"/>
  <Override PartName="/ppt/media/image23.jpeg" ContentType="image/jpeg"/>
  <Override PartName="/ppt/media/image24.png" ContentType="image/png"/>
  <Override PartName="/ppt/media/image36.wmf" ContentType="image/x-wmf"/>
  <Override PartName="/ppt/media/image25.png" ContentType="image/png"/>
  <Override PartName="/ppt/media/image26.png" ContentType="image/png"/>
  <Override PartName="/ppt/media/image47.png" ContentType="image/png"/>
  <Override PartName="/ppt/media/image27.jpeg" ContentType="image/jpeg"/>
  <Override PartName="/ppt/media/image30.wmf" ContentType="image/x-wmf"/>
  <Override PartName="/ppt/media/image51.jpeg" ContentType="image/jpeg"/>
  <Override PartName="/ppt/media/image32.png" ContentType="image/png"/>
  <Override PartName="/ppt/media/image48.jpeg" ContentType="image/jpeg"/>
  <Override PartName="/ppt/media/image33.png" ContentType="image/png"/>
  <Override PartName="/ppt/media/image34.wmf" ContentType="image/x-wmf"/>
  <Override PartName="/ppt/media/image35.wmf" ContentType="image/x-wmf"/>
  <Override PartName="/ppt/media/image37.jpeg" ContentType="image/jpeg"/>
  <Override PartName="/ppt/media/image38.jpeg" ContentType="image/jpeg"/>
  <Override PartName="/ppt/media/image45.png" ContentType="image/png"/>
  <Override PartName="/ppt/media/image57.wmf" ContentType="image/x-wmf"/>
  <Override PartName="/ppt/media/image39.jpeg" ContentType="image/jpeg"/>
  <Override PartName="/ppt/media/image40.png" ContentType="image/png"/>
  <Override PartName="/ppt/media/image52.wmf" ContentType="image/x-wmf"/>
  <Override PartName="/ppt/media/image41.jpeg" ContentType="image/jpeg"/>
  <Override PartName="/ppt/media/image42.png" ContentType="image/png"/>
  <Override PartName="/ppt/media/image54.wmf" ContentType="image/x-wmf"/>
  <Override PartName="/ppt/media/image43.png" ContentType="image/png"/>
  <Override PartName="/ppt/media/image55.wmf" ContentType="image/x-wmf"/>
  <Override PartName="/ppt/media/image44.png" ContentType="image/png"/>
  <Override PartName="/ppt/media/image56.wmf" ContentType="image/x-wmf"/>
  <Override PartName="/ppt/media/image46.png" ContentType="image/png"/>
  <Override PartName="/ppt/media/image58.wmf" ContentType="image/x-wmf"/>
  <Override PartName="/ppt/media/image49.png" ContentType="image/png"/>
  <Override PartName="/ppt/media/image50.jpeg" ContentType="image/jpeg"/>
  <Override PartName="/ppt/media/image60.jpeg" ContentType="image/jpeg"/>
  <Override PartName="/ppt/media/image61.jpeg" ContentType="image/jpeg"/>
  <Override PartName="/ppt/media/image62.wmf" ContentType="image/x-wmf"/>
  <Override PartName="/ppt/media/image64.wmf" ContentType="image/x-wmf"/>
  <Override PartName="/ppt/media/image65.jpeg" ContentType="image/jpeg"/>
  <Override PartName="/ppt/media/image66.png" ContentType="image/png"/>
  <Override PartName="/ppt/media/image67.jpeg" ContentType="image/jpeg"/>
  <Override PartName="/ppt/media/image68.jpeg" ContentType="image/jpeg"/>
  <Override PartName="/ppt/media/image69.png" ContentType="image/png"/>
  <Override PartName="/ppt/media/image70.jpeg" ContentType="image/jpeg"/>
  <Override PartName="/ppt/media/image71.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 id="2147483674" r:id="rId4"/>
    <p:sldMasterId id="2147483687" r:id="rId5"/>
    <p:sldMasterId id="2147483700"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 id="300" r:id="rId52"/>
    <p:sldId id="301" r:id="rId53"/>
    <p:sldId id="302" r:id="rId54"/>
    <p:sldId id="303" r:id="rId55"/>
    <p:sldId id="304" r:id="rId56"/>
    <p:sldId id="305" r:id="rId57"/>
    <p:sldId id="306" r:id="rId58"/>
    <p:sldId id="307" r:id="rId59"/>
    <p:sldId id="308" r:id="rId60"/>
    <p:sldId id="309" r:id="rId61"/>
    <p:sldId id="310" r:id="rId62"/>
    <p:sldId id="311" r:id="rId63"/>
    <p:sldId id="312" r:id="rId64"/>
    <p:sldId id="313" r:id="rId65"/>
    <p:sldId id="314" r:id="rId66"/>
    <p:sldId id="315" r:id="rId67"/>
    <p:sldId id="316" r:id="rId68"/>
    <p:sldId id="317" r:id="rId69"/>
    <p:sldId id="318" r:id="rId70"/>
    <p:sldId id="319" r:id="rId71"/>
    <p:sldId id="320" r:id="rId72"/>
    <p:sldId id="321" r:id="rId73"/>
    <p:sldId id="322" r:id="rId74"/>
    <p:sldId id="323" r:id="rId75"/>
    <p:sldId id="324" r:id="rId76"/>
    <p:sldId id="325" r:id="rId77"/>
    <p:sldId id="326" r:id="rId78"/>
    <p:sldId id="327" r:id="rId79"/>
    <p:sldId id="328" r:id="rId80"/>
    <p:sldId id="329" r:id="rId81"/>
    <p:sldId id="330" r:id="rId82"/>
    <p:sldId id="331" r:id="rId83"/>
    <p:sldId id="332" r:id="rId84"/>
    <p:sldId id="333" r:id="rId85"/>
    <p:sldId id="334" r:id="rId86"/>
    <p:sldId id="335" r:id="rId87"/>
    <p:sldId id="336" r:id="rId88"/>
    <p:sldId id="337" r:id="rId89"/>
    <p:sldId id="338" r:id="rId90"/>
    <p:sldId id="339" r:id="rId91"/>
    <p:sldId id="340" r:id="rId92"/>
    <p:sldId id="341" r:id="rId93"/>
    <p:sldId id="342" r:id="rId94"/>
    <p:sldId id="343" r:id="rId95"/>
    <p:sldId id="344" r:id="rId96"/>
    <p:sldId id="345" r:id="rId97"/>
    <p:sldId id="346" r:id="rId98"/>
    <p:sldId id="347" r:id="rId99"/>
    <p:sldId id="348" r:id="rId100"/>
    <p:sldId id="349" r:id="rId101"/>
    <p:sldId id="350" r:id="rId102"/>
    <p:sldId id="351" r:id="rId103"/>
    <p:sldId id="352" r:id="rId104"/>
    <p:sldId id="353" r:id="rId105"/>
    <p:sldId id="354" r:id="rId106"/>
    <p:sldId id="355" r:id="rId107"/>
    <p:sldId id="356" r:id="rId108"/>
    <p:sldId id="357" r:id="rId109"/>
    <p:sldId id="358" r:id="rId110"/>
    <p:sldId id="359" r:id="rId111"/>
  </p:sldIdLst>
  <p:sldSz cx="9144000" cy="6858000"/>
  <p:notesSz cx="6735762" cy="9866312"/>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Master" Target="slideMasters/slideMaster3.xml"/><Relationship Id="rId5" Type="http://schemas.openxmlformats.org/officeDocument/2006/relationships/slideMaster" Target="slideMasters/slideMaster4.xml"/><Relationship Id="rId6" Type="http://schemas.openxmlformats.org/officeDocument/2006/relationships/slideMaster" Target="slideMasters/slideMaster5.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 Id="rId52" Type="http://schemas.openxmlformats.org/officeDocument/2006/relationships/slide" Target="slides/slide45.xml"/><Relationship Id="rId53" Type="http://schemas.openxmlformats.org/officeDocument/2006/relationships/slide" Target="slides/slide46.xml"/><Relationship Id="rId54" Type="http://schemas.openxmlformats.org/officeDocument/2006/relationships/slide" Target="slides/slide47.xml"/><Relationship Id="rId55" Type="http://schemas.openxmlformats.org/officeDocument/2006/relationships/slide" Target="slides/slide48.xml"/><Relationship Id="rId56" Type="http://schemas.openxmlformats.org/officeDocument/2006/relationships/slide" Target="slides/slide49.xml"/><Relationship Id="rId57" Type="http://schemas.openxmlformats.org/officeDocument/2006/relationships/slide" Target="slides/slide50.xml"/><Relationship Id="rId58" Type="http://schemas.openxmlformats.org/officeDocument/2006/relationships/slide" Target="slides/slide51.xml"/><Relationship Id="rId59" Type="http://schemas.openxmlformats.org/officeDocument/2006/relationships/slide" Target="slides/slide52.xml"/><Relationship Id="rId60" Type="http://schemas.openxmlformats.org/officeDocument/2006/relationships/slide" Target="slides/slide53.xml"/><Relationship Id="rId61" Type="http://schemas.openxmlformats.org/officeDocument/2006/relationships/slide" Target="slides/slide54.xml"/><Relationship Id="rId62" Type="http://schemas.openxmlformats.org/officeDocument/2006/relationships/slide" Target="slides/slide55.xml"/><Relationship Id="rId63" Type="http://schemas.openxmlformats.org/officeDocument/2006/relationships/slide" Target="slides/slide56.xml"/><Relationship Id="rId64" Type="http://schemas.openxmlformats.org/officeDocument/2006/relationships/slide" Target="slides/slide57.xml"/><Relationship Id="rId65" Type="http://schemas.openxmlformats.org/officeDocument/2006/relationships/slide" Target="slides/slide58.xml"/><Relationship Id="rId66" Type="http://schemas.openxmlformats.org/officeDocument/2006/relationships/slide" Target="slides/slide59.xml"/><Relationship Id="rId67" Type="http://schemas.openxmlformats.org/officeDocument/2006/relationships/slide" Target="slides/slide60.xml"/><Relationship Id="rId68" Type="http://schemas.openxmlformats.org/officeDocument/2006/relationships/slide" Target="slides/slide61.xml"/><Relationship Id="rId69" Type="http://schemas.openxmlformats.org/officeDocument/2006/relationships/slide" Target="slides/slide62.xml"/><Relationship Id="rId70" Type="http://schemas.openxmlformats.org/officeDocument/2006/relationships/slide" Target="slides/slide63.xml"/><Relationship Id="rId71" Type="http://schemas.openxmlformats.org/officeDocument/2006/relationships/slide" Target="slides/slide64.xml"/><Relationship Id="rId72" Type="http://schemas.openxmlformats.org/officeDocument/2006/relationships/slide" Target="slides/slide65.xml"/><Relationship Id="rId73" Type="http://schemas.openxmlformats.org/officeDocument/2006/relationships/slide" Target="slides/slide66.xml"/><Relationship Id="rId74" Type="http://schemas.openxmlformats.org/officeDocument/2006/relationships/slide" Target="slides/slide67.xml"/><Relationship Id="rId75" Type="http://schemas.openxmlformats.org/officeDocument/2006/relationships/slide" Target="slides/slide68.xml"/><Relationship Id="rId76" Type="http://schemas.openxmlformats.org/officeDocument/2006/relationships/slide" Target="slides/slide69.xml"/><Relationship Id="rId77" Type="http://schemas.openxmlformats.org/officeDocument/2006/relationships/slide" Target="slides/slide70.xml"/><Relationship Id="rId78" Type="http://schemas.openxmlformats.org/officeDocument/2006/relationships/slide" Target="slides/slide71.xml"/><Relationship Id="rId79" Type="http://schemas.openxmlformats.org/officeDocument/2006/relationships/slide" Target="slides/slide72.xml"/><Relationship Id="rId80" Type="http://schemas.openxmlformats.org/officeDocument/2006/relationships/slide" Target="slides/slide73.xml"/><Relationship Id="rId81" Type="http://schemas.openxmlformats.org/officeDocument/2006/relationships/slide" Target="slides/slide74.xml"/><Relationship Id="rId82" Type="http://schemas.openxmlformats.org/officeDocument/2006/relationships/slide" Target="slides/slide75.xml"/><Relationship Id="rId83" Type="http://schemas.openxmlformats.org/officeDocument/2006/relationships/slide" Target="slides/slide76.xml"/><Relationship Id="rId84" Type="http://schemas.openxmlformats.org/officeDocument/2006/relationships/slide" Target="slides/slide77.xml"/><Relationship Id="rId85" Type="http://schemas.openxmlformats.org/officeDocument/2006/relationships/slide" Target="slides/slide78.xml"/><Relationship Id="rId86" Type="http://schemas.openxmlformats.org/officeDocument/2006/relationships/slide" Target="slides/slide79.xml"/><Relationship Id="rId87" Type="http://schemas.openxmlformats.org/officeDocument/2006/relationships/slide" Target="slides/slide80.xml"/><Relationship Id="rId88" Type="http://schemas.openxmlformats.org/officeDocument/2006/relationships/slide" Target="slides/slide81.xml"/><Relationship Id="rId89" Type="http://schemas.openxmlformats.org/officeDocument/2006/relationships/slide" Target="slides/slide82.xml"/><Relationship Id="rId90" Type="http://schemas.openxmlformats.org/officeDocument/2006/relationships/slide" Target="slides/slide83.xml"/><Relationship Id="rId91" Type="http://schemas.openxmlformats.org/officeDocument/2006/relationships/slide" Target="slides/slide84.xml"/><Relationship Id="rId92" Type="http://schemas.openxmlformats.org/officeDocument/2006/relationships/slide" Target="slides/slide85.xml"/><Relationship Id="rId93" Type="http://schemas.openxmlformats.org/officeDocument/2006/relationships/slide" Target="slides/slide86.xml"/><Relationship Id="rId94" Type="http://schemas.openxmlformats.org/officeDocument/2006/relationships/slide" Target="slides/slide87.xml"/><Relationship Id="rId95" Type="http://schemas.openxmlformats.org/officeDocument/2006/relationships/slide" Target="slides/slide88.xml"/><Relationship Id="rId96" Type="http://schemas.openxmlformats.org/officeDocument/2006/relationships/slide" Target="slides/slide89.xml"/><Relationship Id="rId97" Type="http://schemas.openxmlformats.org/officeDocument/2006/relationships/slide" Target="slides/slide90.xml"/><Relationship Id="rId98" Type="http://schemas.openxmlformats.org/officeDocument/2006/relationships/slide" Target="slides/slide91.xml"/><Relationship Id="rId99" Type="http://schemas.openxmlformats.org/officeDocument/2006/relationships/slide" Target="slides/slide92.xml"/><Relationship Id="rId100" Type="http://schemas.openxmlformats.org/officeDocument/2006/relationships/slide" Target="slides/slide93.xml"/><Relationship Id="rId101" Type="http://schemas.openxmlformats.org/officeDocument/2006/relationships/slide" Target="slides/slide94.xml"/><Relationship Id="rId102" Type="http://schemas.openxmlformats.org/officeDocument/2006/relationships/slide" Target="slides/slide95.xml"/><Relationship Id="rId103" Type="http://schemas.openxmlformats.org/officeDocument/2006/relationships/slide" Target="slides/slide96.xml"/><Relationship Id="rId104" Type="http://schemas.openxmlformats.org/officeDocument/2006/relationships/slide" Target="slides/slide97.xml"/><Relationship Id="rId105" Type="http://schemas.openxmlformats.org/officeDocument/2006/relationships/slide" Target="slides/slide98.xml"/><Relationship Id="rId106" Type="http://schemas.openxmlformats.org/officeDocument/2006/relationships/slide" Target="slides/slide99.xml"/><Relationship Id="rId107" Type="http://schemas.openxmlformats.org/officeDocument/2006/relationships/slide" Target="slides/slide100.xml"/><Relationship Id="rId108" Type="http://schemas.openxmlformats.org/officeDocument/2006/relationships/slide" Target="slides/slide101.xml"/><Relationship Id="rId109" Type="http://schemas.openxmlformats.org/officeDocument/2006/relationships/slide" Target="slides/slide102.xml"/><Relationship Id="rId110" Type="http://schemas.openxmlformats.org/officeDocument/2006/relationships/slide" Target="slides/slide103.xml"/><Relationship Id="rId111" Type="http://schemas.openxmlformats.org/officeDocument/2006/relationships/slide" Target="slides/slide104.xml"/>
</Relationships>
</file>

<file path=ppt/notesMasters/_rels/notesMaster1.xml.rels><?xml version="1.0" encoding="UTF-8"?>
<Relationships xmlns="http://schemas.openxmlformats.org/package/2006/relationships"><Relationship Id="rId1" Type="http://schemas.openxmlformats.org/officeDocument/2006/relationships/theme" Target="../theme/theme6.xml"/>
</Relationships>
</file>

<file path=ppt/notesMasters/notesMaster1.xml><?xml version="1.0" encoding="utf-8"?>
<p:notes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6" name="PlaceHolder 1"/>
          <p:cNvSpPr>
            <a:spLocks noGrp="1"/>
          </p:cNvSpPr>
          <p:nvPr>
            <p:ph type="sldImg"/>
          </p:nvPr>
        </p:nvSpPr>
        <p:spPr>
          <a:xfrm>
            <a:off x="216000" y="812520"/>
            <a:ext cx="7127280" cy="4008960"/>
          </a:xfrm>
          <a:prstGeom prst="rect">
            <a:avLst/>
          </a:prstGeom>
        </p:spPr>
        <p:txBody>
          <a:bodyPr lIns="0" rIns="0" tIns="0" bIns="0" anchor="ctr">
            <a:noAutofit/>
          </a:bodyPr>
          <a:p>
            <a:r>
              <a:rPr b="0" lang="ru-RU" sz="1800" spc="-1" strike="noStrike">
                <a:solidFill>
                  <a:srgbClr val="000000"/>
                </a:solidFill>
                <a:latin typeface="Calibri"/>
              </a:rPr>
              <a:t>Для перемещения страницы щёлкните мышью</a:t>
            </a:r>
            <a:endParaRPr b="0" lang="ru-RU" sz="1800" spc="-1" strike="noStrike">
              <a:solidFill>
                <a:srgbClr val="000000"/>
              </a:solidFill>
              <a:latin typeface="Calibri"/>
            </a:endParaRPr>
          </a:p>
        </p:txBody>
      </p:sp>
      <p:sp>
        <p:nvSpPr>
          <p:cNvPr id="207" name="PlaceHolder 2"/>
          <p:cNvSpPr>
            <a:spLocks noGrp="1"/>
          </p:cNvSpPr>
          <p:nvPr>
            <p:ph type="body"/>
          </p:nvPr>
        </p:nvSpPr>
        <p:spPr>
          <a:xfrm>
            <a:off x="756000" y="5078520"/>
            <a:ext cx="6047640" cy="4811040"/>
          </a:xfrm>
          <a:prstGeom prst="rect">
            <a:avLst/>
          </a:prstGeom>
        </p:spPr>
        <p:txBody>
          <a:bodyPr lIns="0" rIns="0" tIns="0" bIns="0">
            <a:noAutofit/>
          </a:bodyPr>
          <a:p>
            <a:r>
              <a:rPr b="0" lang="ru-RU" sz="2000" spc="-1" strike="noStrike">
                <a:latin typeface="Arial"/>
              </a:rPr>
              <a:t>Для правки формата примечаний щёлкните мышью</a:t>
            </a:r>
            <a:endParaRPr b="0" lang="ru-RU" sz="2000" spc="-1" strike="noStrike">
              <a:latin typeface="Arial"/>
            </a:endParaRPr>
          </a:p>
        </p:txBody>
      </p:sp>
      <p:sp>
        <p:nvSpPr>
          <p:cNvPr id="208" name="PlaceHolder 3"/>
          <p:cNvSpPr>
            <a:spLocks noGrp="1"/>
          </p:cNvSpPr>
          <p:nvPr>
            <p:ph type="hdr"/>
          </p:nvPr>
        </p:nvSpPr>
        <p:spPr>
          <a:xfrm>
            <a:off x="0" y="0"/>
            <a:ext cx="3280680" cy="534240"/>
          </a:xfrm>
          <a:prstGeom prst="rect">
            <a:avLst/>
          </a:prstGeom>
        </p:spPr>
        <p:txBody>
          <a:bodyPr lIns="0" rIns="0" tIns="0" bIns="0">
            <a:noAutofit/>
          </a:bodyPr>
          <a:p>
            <a:r>
              <a:rPr b="0" lang="ru-RU" sz="1400" spc="-1" strike="noStrike">
                <a:latin typeface="Times New Roman"/>
              </a:rPr>
              <a:t>&lt;верхний колонтитул&gt;</a:t>
            </a:r>
            <a:endParaRPr b="0" lang="ru-RU" sz="1400" spc="-1" strike="noStrike">
              <a:latin typeface="Times New Roman"/>
            </a:endParaRPr>
          </a:p>
        </p:txBody>
      </p:sp>
      <p:sp>
        <p:nvSpPr>
          <p:cNvPr id="209" name="PlaceHolder 4"/>
          <p:cNvSpPr>
            <a:spLocks noGrp="1"/>
          </p:cNvSpPr>
          <p:nvPr>
            <p:ph type="dt"/>
          </p:nvPr>
        </p:nvSpPr>
        <p:spPr>
          <a:xfrm>
            <a:off x="4278960" y="0"/>
            <a:ext cx="3280680" cy="534240"/>
          </a:xfrm>
          <a:prstGeom prst="rect">
            <a:avLst/>
          </a:prstGeom>
        </p:spPr>
        <p:txBody>
          <a:bodyPr lIns="0" rIns="0" tIns="0" bIns="0">
            <a:noAutofit/>
          </a:bodyPr>
          <a:p>
            <a:pPr algn="r"/>
            <a:r>
              <a:rPr b="0" lang="ru-RU" sz="1400" spc="-1" strike="noStrike">
                <a:latin typeface="Times New Roman"/>
              </a:rPr>
              <a:t>&lt;дата/время&gt;</a:t>
            </a:r>
            <a:endParaRPr b="0" lang="ru-RU" sz="1400" spc="-1" strike="noStrike">
              <a:latin typeface="Times New Roman"/>
            </a:endParaRPr>
          </a:p>
        </p:txBody>
      </p:sp>
      <p:sp>
        <p:nvSpPr>
          <p:cNvPr id="210" name="PlaceHolder 5"/>
          <p:cNvSpPr>
            <a:spLocks noGrp="1"/>
          </p:cNvSpPr>
          <p:nvPr>
            <p:ph type="ftr"/>
          </p:nvPr>
        </p:nvSpPr>
        <p:spPr>
          <a:xfrm>
            <a:off x="0" y="10157400"/>
            <a:ext cx="3280680" cy="534240"/>
          </a:xfrm>
          <a:prstGeom prst="rect">
            <a:avLst/>
          </a:prstGeom>
        </p:spPr>
        <p:txBody>
          <a:bodyPr lIns="0" rIns="0" tIns="0" bIns="0" anchor="b">
            <a:noAutofit/>
          </a:bodyPr>
          <a:p>
            <a:r>
              <a:rPr b="0" lang="ru-RU" sz="1400" spc="-1" strike="noStrike">
                <a:latin typeface="Times New Roman"/>
              </a:rPr>
              <a:t>&lt;нижний колонтитул&gt;</a:t>
            </a:r>
            <a:endParaRPr b="0" lang="ru-RU" sz="1400" spc="-1" strike="noStrike">
              <a:latin typeface="Times New Roman"/>
            </a:endParaRPr>
          </a:p>
        </p:txBody>
      </p:sp>
      <p:sp>
        <p:nvSpPr>
          <p:cNvPr id="211" name="PlaceHolder 6"/>
          <p:cNvSpPr>
            <a:spLocks noGrp="1"/>
          </p:cNvSpPr>
          <p:nvPr>
            <p:ph type="sldNum"/>
          </p:nvPr>
        </p:nvSpPr>
        <p:spPr>
          <a:xfrm>
            <a:off x="4278960" y="10157400"/>
            <a:ext cx="3280680" cy="534240"/>
          </a:xfrm>
          <a:prstGeom prst="rect">
            <a:avLst/>
          </a:prstGeom>
        </p:spPr>
        <p:txBody>
          <a:bodyPr lIns="0" rIns="0" tIns="0" bIns="0" anchor="b">
            <a:noAutofit/>
          </a:bodyPr>
          <a:p>
            <a:pPr algn="r"/>
            <a:fld id="{88A55E6B-B2BE-40C1-A772-071E504923AF}" type="slidenum">
              <a:rPr b="0" lang="ru-RU" sz="1400" spc="-1" strike="noStrike">
                <a:latin typeface="Times New Roman"/>
              </a:rPr>
              <a:t>&lt;номер&gt;</a:t>
            </a:fld>
            <a:endParaRPr b="0" lang="ru-RU" sz="1400" spc="-1" strike="noStrike">
              <a:latin typeface="Times New Roman"/>
            </a:endParaRPr>
          </a:p>
        </p:txBody>
      </p:sp>
    </p:spTree>
  </p:cSld>
  <p:clrMap bg1="lt1" bg2="lt2" tx1="dk1" tx2="dk2" accent1="accent1" accent2="accent2" accent3="accent3" accent4="accent4" accent5="accent5" accent6="accent6" hlink="hlink" folHlink="folHlink"/>
</p:notesMaster>
</file>

<file path=ppt/notesSlides/_rels/notesSlide74.xml.rels><?xml version="1.0" encoding="UTF-8"?>
<Relationships xmlns="http://schemas.openxmlformats.org/package/2006/relationships"><Relationship Id="rId1" Type="http://schemas.openxmlformats.org/officeDocument/2006/relationships/slide" Target="../slides/slide74.xml"/><Relationship Id="rId2" Type="http://schemas.openxmlformats.org/officeDocument/2006/relationships/notesMaster" Target="../notesMasters/notesMaster1.xml"/>
</Relationships>
</file>

<file path=ppt/notesSlides/notesSlide74.xml><?xml version="1.0" encoding="utf-8"?>
<p:notes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18" name="CustomShape 1"/>
          <p:cNvSpPr/>
          <p:nvPr/>
        </p:nvSpPr>
        <p:spPr>
          <a:xfrm>
            <a:off x="2105640" y="749880"/>
            <a:ext cx="2525400" cy="3700080"/>
          </a:xfrm>
          <a:prstGeom prst="rect">
            <a:avLst/>
          </a:prstGeom>
          <a:solidFill>
            <a:srgbClr val="ffffff"/>
          </a:solidFill>
          <a:ln w="9360">
            <a:solidFill>
              <a:srgbClr val="000000"/>
            </a:solidFill>
            <a:miter/>
          </a:ln>
        </p:spPr>
        <p:style>
          <a:lnRef idx="0"/>
          <a:fillRef idx="0"/>
          <a:effectRef idx="0"/>
          <a:fontRef idx="minor"/>
        </p:style>
      </p:sp>
      <p:sp>
        <p:nvSpPr>
          <p:cNvPr id="519" name="PlaceHolder 2"/>
          <p:cNvSpPr>
            <a:spLocks noGrp="1"/>
          </p:cNvSpPr>
          <p:nvPr>
            <p:ph type="body"/>
          </p:nvPr>
        </p:nvSpPr>
        <p:spPr>
          <a:xfrm>
            <a:off x="673200" y="4686120"/>
            <a:ext cx="5387400" cy="4439160"/>
          </a:xfrm>
          <a:prstGeom prst="rect">
            <a:avLst/>
          </a:prstGeom>
        </p:spPr>
        <p:txBody>
          <a:bodyPr anchor="ctr">
            <a:noAutofit/>
          </a:bodyPr>
          <a:p>
            <a:endParaRPr b="0" lang="ru-RU" sz="2000" spc="-1" strike="noStrike">
              <a:latin typeface="Arial"/>
            </a:endParaRPr>
          </a:p>
        </p:txBody>
      </p:sp>
    </p:spTree>
  </p:cSld>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7.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8.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29.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0.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1.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2.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3.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4.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5.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6.xml.rels><?xml version="1.0" encoding="UTF-8"?>
<Relationships xmlns="http://schemas.openxmlformats.org/package/2006/relationships"><Relationship Id="rId1" Type="http://schemas.openxmlformats.org/officeDocument/2006/relationships/slideMaster" Target="../slideMasters/slideMaster3.xml"/>
</Relationships>
</file>

<file path=ppt/slideLayouts/_rels/slideLayout3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39.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0.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1.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2.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3.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4.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5.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6.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7.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8.xml.rels><?xml version="1.0" encoding="UTF-8"?>
<Relationships xmlns="http://schemas.openxmlformats.org/package/2006/relationships"><Relationship Id="rId1" Type="http://schemas.openxmlformats.org/officeDocument/2006/relationships/slideMaster" Target="../slideMasters/slideMaster4.xml"/>
</Relationships>
</file>

<file path=ppt/slideLayouts/_rels/slideLayout4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1.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2.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3.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4.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5.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6.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7.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8.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59.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0.xml.rels><?xml version="1.0" encoding="UTF-8"?>
<Relationships xmlns="http://schemas.openxmlformats.org/package/2006/relationships"><Relationship Id="rId1" Type="http://schemas.openxmlformats.org/officeDocument/2006/relationships/slideMaster" Target="../slideMasters/slideMaster5.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27" name="PlaceHolder 2"/>
          <p:cNvSpPr>
            <a:spLocks noGrp="1"/>
          </p:cNvSpPr>
          <p:nvPr>
            <p:ph type="body"/>
          </p:nvPr>
        </p:nvSpPr>
        <p:spPr>
          <a:xfrm>
            <a:off x="457200" y="1604520"/>
            <a:ext cx="822924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28" name="PlaceHolder 3"/>
          <p:cNvSpPr>
            <a:spLocks noGrp="1"/>
          </p:cNvSpPr>
          <p:nvPr>
            <p:ph type="body"/>
          </p:nvPr>
        </p:nvSpPr>
        <p:spPr>
          <a:xfrm>
            <a:off x="457200" y="3682080"/>
            <a:ext cx="822924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30"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31"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32"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33" name="PlaceHolder 5"/>
          <p:cNvSpPr>
            <a:spLocks noGrp="1"/>
          </p:cNvSpPr>
          <p:nvPr>
            <p:ph type="body"/>
          </p:nvPr>
        </p:nvSpPr>
        <p:spPr>
          <a:xfrm>
            <a:off x="467424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35" name="PlaceHolder 2"/>
          <p:cNvSpPr>
            <a:spLocks noGrp="1"/>
          </p:cNvSpPr>
          <p:nvPr>
            <p:ph type="body"/>
          </p:nvPr>
        </p:nvSpPr>
        <p:spPr>
          <a:xfrm>
            <a:off x="457200" y="160452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36" name="PlaceHolder 3"/>
          <p:cNvSpPr>
            <a:spLocks noGrp="1"/>
          </p:cNvSpPr>
          <p:nvPr>
            <p:ph type="body"/>
          </p:nvPr>
        </p:nvSpPr>
        <p:spPr>
          <a:xfrm>
            <a:off x="3239640" y="160452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37" name="PlaceHolder 4"/>
          <p:cNvSpPr>
            <a:spLocks noGrp="1"/>
          </p:cNvSpPr>
          <p:nvPr>
            <p:ph type="body"/>
          </p:nvPr>
        </p:nvSpPr>
        <p:spPr>
          <a:xfrm>
            <a:off x="6022080" y="160452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38" name="PlaceHolder 5"/>
          <p:cNvSpPr>
            <a:spLocks noGrp="1"/>
          </p:cNvSpPr>
          <p:nvPr>
            <p:ph type="body"/>
          </p:nvPr>
        </p:nvSpPr>
        <p:spPr>
          <a:xfrm>
            <a:off x="457200" y="368208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39" name="PlaceHolder 6"/>
          <p:cNvSpPr>
            <a:spLocks noGrp="1"/>
          </p:cNvSpPr>
          <p:nvPr>
            <p:ph type="body"/>
          </p:nvPr>
        </p:nvSpPr>
        <p:spPr>
          <a:xfrm>
            <a:off x="3239640" y="368208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40" name="PlaceHolder 7"/>
          <p:cNvSpPr>
            <a:spLocks noGrp="1"/>
          </p:cNvSpPr>
          <p:nvPr>
            <p:ph type="body"/>
          </p:nvPr>
        </p:nvSpPr>
        <p:spPr>
          <a:xfrm>
            <a:off x="6022080" y="368208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6"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47" name="PlaceHolder 2"/>
          <p:cNvSpPr>
            <a:spLocks noGrp="1"/>
          </p:cNvSpPr>
          <p:nvPr>
            <p:ph type="subTitle"/>
          </p:nvPr>
        </p:nvSpPr>
        <p:spPr>
          <a:xfrm>
            <a:off x="457200" y="1604520"/>
            <a:ext cx="8229240" cy="397728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8"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49" name="PlaceHolder 2"/>
          <p:cNvSpPr>
            <a:spLocks noGrp="1"/>
          </p:cNvSpPr>
          <p:nvPr>
            <p:ph type="body"/>
          </p:nvPr>
        </p:nvSpPr>
        <p:spPr>
          <a:xfrm>
            <a:off x="457200" y="1604520"/>
            <a:ext cx="8229240" cy="397728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50"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51"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
        <p:nvSpPr>
          <p:cNvPr id="52"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53"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4" name="PlaceHolder 1"/>
          <p:cNvSpPr>
            <a:spLocks noGrp="1"/>
          </p:cNvSpPr>
          <p:nvPr>
            <p:ph type="subTitle"/>
          </p:nvPr>
        </p:nvSpPr>
        <p:spPr>
          <a:xfrm>
            <a:off x="685800" y="2130480"/>
            <a:ext cx="7772040" cy="681300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56"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57"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
        <p:nvSpPr>
          <p:cNvPr id="58"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6" name="PlaceHolder 2"/>
          <p:cNvSpPr>
            <a:spLocks noGrp="1"/>
          </p:cNvSpPr>
          <p:nvPr>
            <p:ph type="subTitle"/>
          </p:nvPr>
        </p:nvSpPr>
        <p:spPr>
          <a:xfrm>
            <a:off x="457200" y="1604520"/>
            <a:ext cx="8229240" cy="397728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60"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
        <p:nvSpPr>
          <p:cNvPr id="61"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62" name="PlaceHolder 4"/>
          <p:cNvSpPr>
            <a:spLocks noGrp="1"/>
          </p:cNvSpPr>
          <p:nvPr>
            <p:ph type="body"/>
          </p:nvPr>
        </p:nvSpPr>
        <p:spPr>
          <a:xfrm>
            <a:off x="467424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64"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65"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66" name="PlaceHolder 4"/>
          <p:cNvSpPr>
            <a:spLocks noGrp="1"/>
          </p:cNvSpPr>
          <p:nvPr>
            <p:ph type="body"/>
          </p:nvPr>
        </p:nvSpPr>
        <p:spPr>
          <a:xfrm>
            <a:off x="457200" y="3682080"/>
            <a:ext cx="822924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68" name="PlaceHolder 2"/>
          <p:cNvSpPr>
            <a:spLocks noGrp="1"/>
          </p:cNvSpPr>
          <p:nvPr>
            <p:ph type="body"/>
          </p:nvPr>
        </p:nvSpPr>
        <p:spPr>
          <a:xfrm>
            <a:off x="457200" y="1604520"/>
            <a:ext cx="822924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69" name="PlaceHolder 3"/>
          <p:cNvSpPr>
            <a:spLocks noGrp="1"/>
          </p:cNvSpPr>
          <p:nvPr>
            <p:ph type="body"/>
          </p:nvPr>
        </p:nvSpPr>
        <p:spPr>
          <a:xfrm>
            <a:off x="457200" y="3682080"/>
            <a:ext cx="822924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71"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72"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73"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74" name="PlaceHolder 5"/>
          <p:cNvSpPr>
            <a:spLocks noGrp="1"/>
          </p:cNvSpPr>
          <p:nvPr>
            <p:ph type="body"/>
          </p:nvPr>
        </p:nvSpPr>
        <p:spPr>
          <a:xfrm>
            <a:off x="467424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76" name="PlaceHolder 2"/>
          <p:cNvSpPr>
            <a:spLocks noGrp="1"/>
          </p:cNvSpPr>
          <p:nvPr>
            <p:ph type="body"/>
          </p:nvPr>
        </p:nvSpPr>
        <p:spPr>
          <a:xfrm>
            <a:off x="457200" y="160452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77" name="PlaceHolder 3"/>
          <p:cNvSpPr>
            <a:spLocks noGrp="1"/>
          </p:cNvSpPr>
          <p:nvPr>
            <p:ph type="body"/>
          </p:nvPr>
        </p:nvSpPr>
        <p:spPr>
          <a:xfrm>
            <a:off x="3239640" y="160452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78" name="PlaceHolder 4"/>
          <p:cNvSpPr>
            <a:spLocks noGrp="1"/>
          </p:cNvSpPr>
          <p:nvPr>
            <p:ph type="body"/>
          </p:nvPr>
        </p:nvSpPr>
        <p:spPr>
          <a:xfrm>
            <a:off x="6022080" y="160452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79" name="PlaceHolder 5"/>
          <p:cNvSpPr>
            <a:spLocks noGrp="1"/>
          </p:cNvSpPr>
          <p:nvPr>
            <p:ph type="body"/>
          </p:nvPr>
        </p:nvSpPr>
        <p:spPr>
          <a:xfrm>
            <a:off x="457200" y="368208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80" name="PlaceHolder 6"/>
          <p:cNvSpPr>
            <a:spLocks noGrp="1"/>
          </p:cNvSpPr>
          <p:nvPr>
            <p:ph type="body"/>
          </p:nvPr>
        </p:nvSpPr>
        <p:spPr>
          <a:xfrm>
            <a:off x="3239640" y="368208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81" name="PlaceHolder 7"/>
          <p:cNvSpPr>
            <a:spLocks noGrp="1"/>
          </p:cNvSpPr>
          <p:nvPr>
            <p:ph type="body"/>
          </p:nvPr>
        </p:nvSpPr>
        <p:spPr>
          <a:xfrm>
            <a:off x="6022080" y="368208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Tree>
  </p:cSld>
</p:sldLayout>
</file>

<file path=ppt/slideLayouts/slideLayout2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2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87"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88" name="PlaceHolder 2"/>
          <p:cNvSpPr>
            <a:spLocks noGrp="1"/>
          </p:cNvSpPr>
          <p:nvPr>
            <p:ph type="subTitle"/>
          </p:nvPr>
        </p:nvSpPr>
        <p:spPr>
          <a:xfrm>
            <a:off x="457200" y="1604520"/>
            <a:ext cx="8229240" cy="397728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2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89"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90" name="PlaceHolder 2"/>
          <p:cNvSpPr>
            <a:spLocks noGrp="1"/>
          </p:cNvSpPr>
          <p:nvPr>
            <p:ph type="body"/>
          </p:nvPr>
        </p:nvSpPr>
        <p:spPr>
          <a:xfrm>
            <a:off x="457200" y="1604520"/>
            <a:ext cx="8229240" cy="397728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2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91"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92"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
        <p:nvSpPr>
          <p:cNvPr id="93"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2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4"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8" name="PlaceHolder 2"/>
          <p:cNvSpPr>
            <a:spLocks noGrp="1"/>
          </p:cNvSpPr>
          <p:nvPr>
            <p:ph type="body"/>
          </p:nvPr>
        </p:nvSpPr>
        <p:spPr>
          <a:xfrm>
            <a:off x="457200" y="1604520"/>
            <a:ext cx="8229240" cy="397728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3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95" name="PlaceHolder 1"/>
          <p:cNvSpPr>
            <a:spLocks noGrp="1"/>
          </p:cNvSpPr>
          <p:nvPr>
            <p:ph type="subTitle"/>
          </p:nvPr>
        </p:nvSpPr>
        <p:spPr>
          <a:xfrm>
            <a:off x="685800" y="2130480"/>
            <a:ext cx="7772040" cy="681300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3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96"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97"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98"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
        <p:nvSpPr>
          <p:cNvPr id="99"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3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00"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01"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
        <p:nvSpPr>
          <p:cNvPr id="102"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03" name="PlaceHolder 4"/>
          <p:cNvSpPr>
            <a:spLocks noGrp="1"/>
          </p:cNvSpPr>
          <p:nvPr>
            <p:ph type="body"/>
          </p:nvPr>
        </p:nvSpPr>
        <p:spPr>
          <a:xfrm>
            <a:off x="467424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3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04"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05"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06"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07" name="PlaceHolder 4"/>
          <p:cNvSpPr>
            <a:spLocks noGrp="1"/>
          </p:cNvSpPr>
          <p:nvPr>
            <p:ph type="body"/>
          </p:nvPr>
        </p:nvSpPr>
        <p:spPr>
          <a:xfrm>
            <a:off x="457200" y="3682080"/>
            <a:ext cx="822924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3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08"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09" name="PlaceHolder 2"/>
          <p:cNvSpPr>
            <a:spLocks noGrp="1"/>
          </p:cNvSpPr>
          <p:nvPr>
            <p:ph type="body"/>
          </p:nvPr>
        </p:nvSpPr>
        <p:spPr>
          <a:xfrm>
            <a:off x="457200" y="1604520"/>
            <a:ext cx="822924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10" name="PlaceHolder 3"/>
          <p:cNvSpPr>
            <a:spLocks noGrp="1"/>
          </p:cNvSpPr>
          <p:nvPr>
            <p:ph type="body"/>
          </p:nvPr>
        </p:nvSpPr>
        <p:spPr>
          <a:xfrm>
            <a:off x="457200" y="3682080"/>
            <a:ext cx="822924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3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11"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12"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13"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14"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15" name="PlaceHolder 5"/>
          <p:cNvSpPr>
            <a:spLocks noGrp="1"/>
          </p:cNvSpPr>
          <p:nvPr>
            <p:ph type="body"/>
          </p:nvPr>
        </p:nvSpPr>
        <p:spPr>
          <a:xfrm>
            <a:off x="467424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3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16"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17" name="PlaceHolder 2"/>
          <p:cNvSpPr>
            <a:spLocks noGrp="1"/>
          </p:cNvSpPr>
          <p:nvPr>
            <p:ph type="body"/>
          </p:nvPr>
        </p:nvSpPr>
        <p:spPr>
          <a:xfrm>
            <a:off x="457200" y="160452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118" name="PlaceHolder 3"/>
          <p:cNvSpPr>
            <a:spLocks noGrp="1"/>
          </p:cNvSpPr>
          <p:nvPr>
            <p:ph type="body"/>
          </p:nvPr>
        </p:nvSpPr>
        <p:spPr>
          <a:xfrm>
            <a:off x="3239640" y="160452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119" name="PlaceHolder 4"/>
          <p:cNvSpPr>
            <a:spLocks noGrp="1"/>
          </p:cNvSpPr>
          <p:nvPr>
            <p:ph type="body"/>
          </p:nvPr>
        </p:nvSpPr>
        <p:spPr>
          <a:xfrm>
            <a:off x="6022080" y="160452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120" name="PlaceHolder 5"/>
          <p:cNvSpPr>
            <a:spLocks noGrp="1"/>
          </p:cNvSpPr>
          <p:nvPr>
            <p:ph type="body"/>
          </p:nvPr>
        </p:nvSpPr>
        <p:spPr>
          <a:xfrm>
            <a:off x="457200" y="368208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121" name="PlaceHolder 6"/>
          <p:cNvSpPr>
            <a:spLocks noGrp="1"/>
          </p:cNvSpPr>
          <p:nvPr>
            <p:ph type="body"/>
          </p:nvPr>
        </p:nvSpPr>
        <p:spPr>
          <a:xfrm>
            <a:off x="3239640" y="368208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122" name="PlaceHolder 7"/>
          <p:cNvSpPr>
            <a:spLocks noGrp="1"/>
          </p:cNvSpPr>
          <p:nvPr>
            <p:ph type="body"/>
          </p:nvPr>
        </p:nvSpPr>
        <p:spPr>
          <a:xfrm>
            <a:off x="6022080" y="368208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Tree>
  </p:cSld>
</p:sldLayout>
</file>

<file path=ppt/slideLayouts/slideLayout3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3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28"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29" name="PlaceHolder 2"/>
          <p:cNvSpPr>
            <a:spLocks noGrp="1"/>
          </p:cNvSpPr>
          <p:nvPr>
            <p:ph type="subTitle"/>
          </p:nvPr>
        </p:nvSpPr>
        <p:spPr>
          <a:xfrm>
            <a:off x="457200" y="1604520"/>
            <a:ext cx="8229240" cy="397728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3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30"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31" name="PlaceHolder 2"/>
          <p:cNvSpPr>
            <a:spLocks noGrp="1"/>
          </p:cNvSpPr>
          <p:nvPr>
            <p:ph type="body"/>
          </p:nvPr>
        </p:nvSpPr>
        <p:spPr>
          <a:xfrm>
            <a:off x="457200" y="1604520"/>
            <a:ext cx="8229240" cy="397728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0"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
        <p:nvSpPr>
          <p:cNvPr id="11"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4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32"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33"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
        <p:nvSpPr>
          <p:cNvPr id="134"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4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35"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Tree>
  </p:cSld>
</p:sldLayout>
</file>

<file path=ppt/slideLayouts/slideLayout4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36" name="PlaceHolder 1"/>
          <p:cNvSpPr>
            <a:spLocks noGrp="1"/>
          </p:cNvSpPr>
          <p:nvPr>
            <p:ph type="subTitle"/>
          </p:nvPr>
        </p:nvSpPr>
        <p:spPr>
          <a:xfrm>
            <a:off x="685800" y="2130480"/>
            <a:ext cx="7772040" cy="681300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4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37"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38"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39"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
        <p:nvSpPr>
          <p:cNvPr id="140"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4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41"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42"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
        <p:nvSpPr>
          <p:cNvPr id="143"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44" name="PlaceHolder 4"/>
          <p:cNvSpPr>
            <a:spLocks noGrp="1"/>
          </p:cNvSpPr>
          <p:nvPr>
            <p:ph type="body"/>
          </p:nvPr>
        </p:nvSpPr>
        <p:spPr>
          <a:xfrm>
            <a:off x="467424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4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45"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46"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47"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48" name="PlaceHolder 4"/>
          <p:cNvSpPr>
            <a:spLocks noGrp="1"/>
          </p:cNvSpPr>
          <p:nvPr>
            <p:ph type="body"/>
          </p:nvPr>
        </p:nvSpPr>
        <p:spPr>
          <a:xfrm>
            <a:off x="457200" y="3682080"/>
            <a:ext cx="822924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4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49"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50" name="PlaceHolder 2"/>
          <p:cNvSpPr>
            <a:spLocks noGrp="1"/>
          </p:cNvSpPr>
          <p:nvPr>
            <p:ph type="body"/>
          </p:nvPr>
        </p:nvSpPr>
        <p:spPr>
          <a:xfrm>
            <a:off x="457200" y="1604520"/>
            <a:ext cx="822924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51" name="PlaceHolder 3"/>
          <p:cNvSpPr>
            <a:spLocks noGrp="1"/>
          </p:cNvSpPr>
          <p:nvPr>
            <p:ph type="body"/>
          </p:nvPr>
        </p:nvSpPr>
        <p:spPr>
          <a:xfrm>
            <a:off x="457200" y="3682080"/>
            <a:ext cx="822924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4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52"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53"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54"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55"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56" name="PlaceHolder 5"/>
          <p:cNvSpPr>
            <a:spLocks noGrp="1"/>
          </p:cNvSpPr>
          <p:nvPr>
            <p:ph type="body"/>
          </p:nvPr>
        </p:nvSpPr>
        <p:spPr>
          <a:xfrm>
            <a:off x="467424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4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57"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58" name="PlaceHolder 2"/>
          <p:cNvSpPr>
            <a:spLocks noGrp="1"/>
          </p:cNvSpPr>
          <p:nvPr>
            <p:ph type="body"/>
          </p:nvPr>
        </p:nvSpPr>
        <p:spPr>
          <a:xfrm>
            <a:off x="457200" y="160452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159" name="PlaceHolder 3"/>
          <p:cNvSpPr>
            <a:spLocks noGrp="1"/>
          </p:cNvSpPr>
          <p:nvPr>
            <p:ph type="body"/>
          </p:nvPr>
        </p:nvSpPr>
        <p:spPr>
          <a:xfrm>
            <a:off x="3239640" y="160452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160" name="PlaceHolder 4"/>
          <p:cNvSpPr>
            <a:spLocks noGrp="1"/>
          </p:cNvSpPr>
          <p:nvPr>
            <p:ph type="body"/>
          </p:nvPr>
        </p:nvSpPr>
        <p:spPr>
          <a:xfrm>
            <a:off x="6022080" y="160452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161" name="PlaceHolder 5"/>
          <p:cNvSpPr>
            <a:spLocks noGrp="1"/>
          </p:cNvSpPr>
          <p:nvPr>
            <p:ph type="body"/>
          </p:nvPr>
        </p:nvSpPr>
        <p:spPr>
          <a:xfrm>
            <a:off x="457200" y="368208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162" name="PlaceHolder 6"/>
          <p:cNvSpPr>
            <a:spLocks noGrp="1"/>
          </p:cNvSpPr>
          <p:nvPr>
            <p:ph type="body"/>
          </p:nvPr>
        </p:nvSpPr>
        <p:spPr>
          <a:xfrm>
            <a:off x="3239640" y="368208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163" name="PlaceHolder 7"/>
          <p:cNvSpPr>
            <a:spLocks noGrp="1"/>
          </p:cNvSpPr>
          <p:nvPr>
            <p:ph type="body"/>
          </p:nvPr>
        </p:nvSpPr>
        <p:spPr>
          <a:xfrm>
            <a:off x="6022080" y="368208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Tree>
  </p:cSld>
</p:sldLayout>
</file>

<file path=ppt/slideLayouts/slideLayout4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Tree>
  </p:cSld>
</p:sldLayout>
</file>

<file path=ppt/slideLayouts/slideLayout5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170"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71" name="PlaceHolder 2"/>
          <p:cNvSpPr>
            <a:spLocks noGrp="1"/>
          </p:cNvSpPr>
          <p:nvPr>
            <p:ph type="subTitle"/>
          </p:nvPr>
        </p:nvSpPr>
        <p:spPr>
          <a:xfrm>
            <a:off x="457200" y="1604520"/>
            <a:ext cx="8229240" cy="397728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5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172"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73" name="PlaceHolder 2"/>
          <p:cNvSpPr>
            <a:spLocks noGrp="1"/>
          </p:cNvSpPr>
          <p:nvPr>
            <p:ph type="body"/>
          </p:nvPr>
        </p:nvSpPr>
        <p:spPr>
          <a:xfrm>
            <a:off x="457200" y="1604520"/>
            <a:ext cx="8229240" cy="397728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5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174"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75"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
        <p:nvSpPr>
          <p:cNvPr id="176"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5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77"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Tree>
  </p:cSld>
</p:sldLayout>
</file>

<file path=ppt/slideLayouts/slideLayout5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78" name="PlaceHolder 1"/>
          <p:cNvSpPr>
            <a:spLocks noGrp="1"/>
          </p:cNvSpPr>
          <p:nvPr>
            <p:ph type="subTitle"/>
          </p:nvPr>
        </p:nvSpPr>
        <p:spPr>
          <a:xfrm>
            <a:off x="685800" y="2130480"/>
            <a:ext cx="7772040" cy="681300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5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79"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80"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81"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
        <p:nvSpPr>
          <p:cNvPr id="182"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5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83"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84"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
        <p:nvSpPr>
          <p:cNvPr id="185"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86" name="PlaceHolder 4"/>
          <p:cNvSpPr>
            <a:spLocks noGrp="1"/>
          </p:cNvSpPr>
          <p:nvPr>
            <p:ph type="body"/>
          </p:nvPr>
        </p:nvSpPr>
        <p:spPr>
          <a:xfrm>
            <a:off x="467424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5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87"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88"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89"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90" name="PlaceHolder 4"/>
          <p:cNvSpPr>
            <a:spLocks noGrp="1"/>
          </p:cNvSpPr>
          <p:nvPr>
            <p:ph type="body"/>
          </p:nvPr>
        </p:nvSpPr>
        <p:spPr>
          <a:xfrm>
            <a:off x="457200" y="3682080"/>
            <a:ext cx="822924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5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191"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92" name="PlaceHolder 2"/>
          <p:cNvSpPr>
            <a:spLocks noGrp="1"/>
          </p:cNvSpPr>
          <p:nvPr>
            <p:ph type="body"/>
          </p:nvPr>
        </p:nvSpPr>
        <p:spPr>
          <a:xfrm>
            <a:off x="457200" y="1604520"/>
            <a:ext cx="822924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93" name="PlaceHolder 3"/>
          <p:cNvSpPr>
            <a:spLocks noGrp="1"/>
          </p:cNvSpPr>
          <p:nvPr>
            <p:ph type="body"/>
          </p:nvPr>
        </p:nvSpPr>
        <p:spPr>
          <a:xfrm>
            <a:off x="457200" y="3682080"/>
            <a:ext cx="822924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5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194"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95"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96"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97"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98" name="PlaceHolder 5"/>
          <p:cNvSpPr>
            <a:spLocks noGrp="1"/>
          </p:cNvSpPr>
          <p:nvPr>
            <p:ph type="body"/>
          </p:nvPr>
        </p:nvSpPr>
        <p:spPr>
          <a:xfrm>
            <a:off x="467424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685800" y="2130480"/>
            <a:ext cx="7772040" cy="6813000"/>
          </a:xfrm>
          <a:prstGeom prst="rect">
            <a:avLst/>
          </a:prstGeom>
        </p:spPr>
        <p:txBody>
          <a:bodyPr lIns="0" rIns="0" tIns="0" bIns="0" anchor="ctr">
            <a:spAutoFit/>
          </a:bodyPr>
          <a:p>
            <a:pPr algn="ctr"/>
            <a:endParaRPr b="0" lang="ru-RU" sz="3200" spc="-1" strike="noStrike">
              <a:latin typeface="Arial"/>
            </a:endParaRPr>
          </a:p>
        </p:txBody>
      </p:sp>
    </p:spTree>
  </p:cSld>
</p:sldLayout>
</file>

<file path=ppt/slideLayouts/slideLayout6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199"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200" name="PlaceHolder 2"/>
          <p:cNvSpPr>
            <a:spLocks noGrp="1"/>
          </p:cNvSpPr>
          <p:nvPr>
            <p:ph type="body"/>
          </p:nvPr>
        </p:nvSpPr>
        <p:spPr>
          <a:xfrm>
            <a:off x="457200" y="160452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201" name="PlaceHolder 3"/>
          <p:cNvSpPr>
            <a:spLocks noGrp="1"/>
          </p:cNvSpPr>
          <p:nvPr>
            <p:ph type="body"/>
          </p:nvPr>
        </p:nvSpPr>
        <p:spPr>
          <a:xfrm>
            <a:off x="3239640" y="160452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202" name="PlaceHolder 4"/>
          <p:cNvSpPr>
            <a:spLocks noGrp="1"/>
          </p:cNvSpPr>
          <p:nvPr>
            <p:ph type="body"/>
          </p:nvPr>
        </p:nvSpPr>
        <p:spPr>
          <a:xfrm>
            <a:off x="6022080" y="160452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203" name="PlaceHolder 5"/>
          <p:cNvSpPr>
            <a:spLocks noGrp="1"/>
          </p:cNvSpPr>
          <p:nvPr>
            <p:ph type="body"/>
          </p:nvPr>
        </p:nvSpPr>
        <p:spPr>
          <a:xfrm>
            <a:off x="457200" y="368208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204" name="PlaceHolder 6"/>
          <p:cNvSpPr>
            <a:spLocks noGrp="1"/>
          </p:cNvSpPr>
          <p:nvPr>
            <p:ph type="body"/>
          </p:nvPr>
        </p:nvSpPr>
        <p:spPr>
          <a:xfrm>
            <a:off x="3239640" y="368208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
        <p:nvSpPr>
          <p:cNvPr id="205" name="PlaceHolder 7"/>
          <p:cNvSpPr>
            <a:spLocks noGrp="1"/>
          </p:cNvSpPr>
          <p:nvPr>
            <p:ph type="body"/>
          </p:nvPr>
        </p:nvSpPr>
        <p:spPr>
          <a:xfrm>
            <a:off x="6022080" y="3682080"/>
            <a:ext cx="2649600" cy="1896840"/>
          </a:xfrm>
          <a:prstGeom prst="rect">
            <a:avLst/>
          </a:prstGeom>
        </p:spPr>
        <p:txBody>
          <a:bodyPr lIns="0" rIns="0" tIns="0" bIns="0">
            <a:normAutofit fontScale="88000"/>
          </a:bodyPr>
          <a:p>
            <a:endParaRPr b="0" lang="ru-RU" sz="3200" spc="-1" strike="noStrike">
              <a:solidFill>
                <a:srgbClr val="000000"/>
              </a:solidFill>
              <a:latin typeface="Calibri"/>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5"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16" name="PlaceHolder 3"/>
          <p:cNvSpPr>
            <a:spLocks noGrp="1"/>
          </p:cNvSpPr>
          <p:nvPr>
            <p:ph type="body"/>
          </p:nvPr>
        </p:nvSpPr>
        <p:spPr>
          <a:xfrm>
            <a:off x="467424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
        <p:nvSpPr>
          <p:cNvPr id="17" name="PlaceHolder 4"/>
          <p:cNvSpPr>
            <a:spLocks noGrp="1"/>
          </p:cNvSpPr>
          <p:nvPr>
            <p:ph type="body"/>
          </p:nvPr>
        </p:nvSpPr>
        <p:spPr>
          <a:xfrm>
            <a:off x="45720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19" name="PlaceHolder 2"/>
          <p:cNvSpPr>
            <a:spLocks noGrp="1"/>
          </p:cNvSpPr>
          <p:nvPr>
            <p:ph type="body"/>
          </p:nvPr>
        </p:nvSpPr>
        <p:spPr>
          <a:xfrm>
            <a:off x="457200" y="1604520"/>
            <a:ext cx="4015800" cy="3977280"/>
          </a:xfrm>
          <a:prstGeom prst="rect">
            <a:avLst/>
          </a:prstGeom>
        </p:spPr>
        <p:txBody>
          <a:bodyPr lIns="0" rIns="0" tIns="0" bIns="0">
            <a:normAutofit/>
          </a:bodyPr>
          <a:p>
            <a:endParaRPr b="0" lang="ru-RU" sz="3200" spc="-1" strike="noStrike">
              <a:solidFill>
                <a:srgbClr val="000000"/>
              </a:solidFill>
              <a:latin typeface="Calibri"/>
            </a:endParaRPr>
          </a:p>
        </p:txBody>
      </p:sp>
      <p:sp>
        <p:nvSpPr>
          <p:cNvPr id="20"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21" name="PlaceHolder 4"/>
          <p:cNvSpPr>
            <a:spLocks noGrp="1"/>
          </p:cNvSpPr>
          <p:nvPr>
            <p:ph type="body"/>
          </p:nvPr>
        </p:nvSpPr>
        <p:spPr>
          <a:xfrm>
            <a:off x="4674240" y="368208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685800" y="2130480"/>
            <a:ext cx="7772040" cy="1469520"/>
          </a:xfrm>
          <a:prstGeom prst="rect">
            <a:avLst/>
          </a:prstGeom>
        </p:spPr>
        <p:txBody>
          <a:bodyPr lIns="0" rIns="0" tIns="0" bIns="0" anchor="ctr">
            <a:spAutoFit/>
          </a:bodyPr>
          <a:p>
            <a:endParaRPr b="0" lang="ru-RU" sz="1800" spc="-1" strike="noStrike">
              <a:solidFill>
                <a:srgbClr val="000000"/>
              </a:solidFill>
              <a:latin typeface="Calibri"/>
            </a:endParaRPr>
          </a:p>
        </p:txBody>
      </p:sp>
      <p:sp>
        <p:nvSpPr>
          <p:cNvPr id="23" name="PlaceHolder 2"/>
          <p:cNvSpPr>
            <a:spLocks noGrp="1"/>
          </p:cNvSpPr>
          <p:nvPr>
            <p:ph type="body"/>
          </p:nvPr>
        </p:nvSpPr>
        <p:spPr>
          <a:xfrm>
            <a:off x="45720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24" name="PlaceHolder 3"/>
          <p:cNvSpPr>
            <a:spLocks noGrp="1"/>
          </p:cNvSpPr>
          <p:nvPr>
            <p:ph type="body"/>
          </p:nvPr>
        </p:nvSpPr>
        <p:spPr>
          <a:xfrm>
            <a:off x="4674240" y="1604520"/>
            <a:ext cx="4015800" cy="1896840"/>
          </a:xfrm>
          <a:prstGeom prst="rect">
            <a:avLst/>
          </a:prstGeom>
        </p:spPr>
        <p:txBody>
          <a:bodyPr lIns="0" rIns="0" tIns="0" bIns="0">
            <a:normAutofit/>
          </a:bodyPr>
          <a:p>
            <a:endParaRPr b="0" lang="ru-RU" sz="3200" spc="-1" strike="noStrike">
              <a:solidFill>
                <a:srgbClr val="000000"/>
              </a:solidFill>
              <a:latin typeface="Calibri"/>
            </a:endParaRPr>
          </a:p>
        </p:txBody>
      </p:sp>
      <p:sp>
        <p:nvSpPr>
          <p:cNvPr id="25" name="PlaceHolder 4"/>
          <p:cNvSpPr>
            <a:spLocks noGrp="1"/>
          </p:cNvSpPr>
          <p:nvPr>
            <p:ph type="body"/>
          </p:nvPr>
        </p:nvSpPr>
        <p:spPr>
          <a:xfrm>
            <a:off x="457200" y="3682080"/>
            <a:ext cx="8229240" cy="1896840"/>
          </a:xfrm>
          <a:prstGeom prst="rect">
            <a:avLst/>
          </a:prstGeom>
        </p:spPr>
        <p:txBody>
          <a:bodyPr lIns="0" rIns="0" tIns="0" bIns="0">
            <a:normAutofit/>
          </a:bodyPr>
          <a:p>
            <a:endParaRPr b="0" lang="ru-RU" sz="3200" spc="-1" strike="noStrike">
              <a:solidFill>
                <a:srgbClr val="000000"/>
              </a:solidFill>
              <a:latin typeface="Calibri"/>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_rels/slideMaster3.xml.rels><?xml version="1.0" encoding="UTF-8"?>
<Relationships xmlns="http://schemas.openxmlformats.org/package/2006/relationships"><Relationship Id="rId1" Type="http://schemas.openxmlformats.org/officeDocument/2006/relationships/theme" Target="../theme/theme3.xml"/><Relationship Id="rId2" Type="http://schemas.openxmlformats.org/officeDocument/2006/relationships/slideLayout" Target="../slideLayouts/slideLayout25.xml"/><Relationship Id="rId3" Type="http://schemas.openxmlformats.org/officeDocument/2006/relationships/slideLayout" Target="../slideLayouts/slideLayout26.xml"/><Relationship Id="rId4" Type="http://schemas.openxmlformats.org/officeDocument/2006/relationships/slideLayout" Target="../slideLayouts/slideLayout27.xml"/><Relationship Id="rId5" Type="http://schemas.openxmlformats.org/officeDocument/2006/relationships/slideLayout" Target="../slideLayouts/slideLayout28.xml"/><Relationship Id="rId6" Type="http://schemas.openxmlformats.org/officeDocument/2006/relationships/slideLayout" Target="../slideLayouts/slideLayout29.xml"/><Relationship Id="rId7" Type="http://schemas.openxmlformats.org/officeDocument/2006/relationships/slideLayout" Target="../slideLayouts/slideLayout30.xml"/><Relationship Id="rId8" Type="http://schemas.openxmlformats.org/officeDocument/2006/relationships/slideLayout" Target="../slideLayouts/slideLayout31.xml"/><Relationship Id="rId9" Type="http://schemas.openxmlformats.org/officeDocument/2006/relationships/slideLayout" Target="../slideLayouts/slideLayout32.xml"/><Relationship Id="rId10" Type="http://schemas.openxmlformats.org/officeDocument/2006/relationships/slideLayout" Target="../slideLayouts/slideLayout33.xml"/><Relationship Id="rId11" Type="http://schemas.openxmlformats.org/officeDocument/2006/relationships/slideLayout" Target="../slideLayouts/slideLayout34.xml"/><Relationship Id="rId12" Type="http://schemas.openxmlformats.org/officeDocument/2006/relationships/slideLayout" Target="../slideLayouts/slideLayout35.xml"/><Relationship Id="rId13" Type="http://schemas.openxmlformats.org/officeDocument/2006/relationships/slideLayout" Target="../slideLayouts/slideLayout36.xml"/>
</Relationships>
</file>

<file path=ppt/slideMasters/_rels/slideMaster4.xml.rels><?xml version="1.0" encoding="UTF-8"?>
<Relationships xmlns="http://schemas.openxmlformats.org/package/2006/relationships"><Relationship Id="rId1" Type="http://schemas.openxmlformats.org/officeDocument/2006/relationships/theme" Target="../theme/theme4.xml"/><Relationship Id="rId2" Type="http://schemas.openxmlformats.org/officeDocument/2006/relationships/slideLayout" Target="../slideLayouts/slideLayout37.xml"/><Relationship Id="rId3" Type="http://schemas.openxmlformats.org/officeDocument/2006/relationships/slideLayout" Target="../slideLayouts/slideLayout38.xml"/><Relationship Id="rId4" Type="http://schemas.openxmlformats.org/officeDocument/2006/relationships/slideLayout" Target="../slideLayouts/slideLayout39.xml"/><Relationship Id="rId5" Type="http://schemas.openxmlformats.org/officeDocument/2006/relationships/slideLayout" Target="../slideLayouts/slideLayout40.xml"/><Relationship Id="rId6" Type="http://schemas.openxmlformats.org/officeDocument/2006/relationships/slideLayout" Target="../slideLayouts/slideLayout41.xml"/><Relationship Id="rId7" Type="http://schemas.openxmlformats.org/officeDocument/2006/relationships/slideLayout" Target="../slideLayouts/slideLayout42.xml"/><Relationship Id="rId8" Type="http://schemas.openxmlformats.org/officeDocument/2006/relationships/slideLayout" Target="../slideLayouts/slideLayout43.xml"/><Relationship Id="rId9" Type="http://schemas.openxmlformats.org/officeDocument/2006/relationships/slideLayout" Target="../slideLayouts/slideLayout44.xml"/><Relationship Id="rId10" Type="http://schemas.openxmlformats.org/officeDocument/2006/relationships/slideLayout" Target="../slideLayouts/slideLayout45.xml"/><Relationship Id="rId11" Type="http://schemas.openxmlformats.org/officeDocument/2006/relationships/slideLayout" Target="../slideLayouts/slideLayout46.xml"/><Relationship Id="rId12" Type="http://schemas.openxmlformats.org/officeDocument/2006/relationships/slideLayout" Target="../slideLayouts/slideLayout47.xml"/><Relationship Id="rId13" Type="http://schemas.openxmlformats.org/officeDocument/2006/relationships/slideLayout" Target="../slideLayouts/slideLayout48.xml"/>
</Relationships>
</file>

<file path=ppt/slideMasters/_rels/slideMaster5.xml.rels><?xml version="1.0" encoding="UTF-8"?>
<Relationships xmlns="http://schemas.openxmlformats.org/package/2006/relationships"><Relationship Id="rId1" Type="http://schemas.openxmlformats.org/officeDocument/2006/relationships/theme" Target="../theme/theme5.xml"/><Relationship Id="rId2" Type="http://schemas.openxmlformats.org/officeDocument/2006/relationships/slideLayout" Target="../slideLayouts/slideLayout49.xml"/><Relationship Id="rId3" Type="http://schemas.openxmlformats.org/officeDocument/2006/relationships/slideLayout" Target="../slideLayouts/slideLayout50.xml"/><Relationship Id="rId4" Type="http://schemas.openxmlformats.org/officeDocument/2006/relationships/slideLayout" Target="../slideLayouts/slideLayout51.xml"/><Relationship Id="rId5" Type="http://schemas.openxmlformats.org/officeDocument/2006/relationships/slideLayout" Target="../slideLayouts/slideLayout52.xml"/><Relationship Id="rId6" Type="http://schemas.openxmlformats.org/officeDocument/2006/relationships/slideLayout" Target="../slideLayouts/slideLayout53.xml"/><Relationship Id="rId7" Type="http://schemas.openxmlformats.org/officeDocument/2006/relationships/slideLayout" Target="../slideLayouts/slideLayout54.xml"/><Relationship Id="rId8" Type="http://schemas.openxmlformats.org/officeDocument/2006/relationships/slideLayout" Target="../slideLayouts/slideLayout55.xml"/><Relationship Id="rId9" Type="http://schemas.openxmlformats.org/officeDocument/2006/relationships/slideLayout" Target="../slideLayouts/slideLayout56.xml"/><Relationship Id="rId10" Type="http://schemas.openxmlformats.org/officeDocument/2006/relationships/slideLayout" Target="../slideLayouts/slideLayout57.xml"/><Relationship Id="rId11" Type="http://schemas.openxmlformats.org/officeDocument/2006/relationships/slideLayout" Target="../slideLayouts/slideLayout58.xml"/><Relationship Id="rId12" Type="http://schemas.openxmlformats.org/officeDocument/2006/relationships/slideLayout" Target="../slideLayouts/slideLayout59.xml"/><Relationship Id="rId13" Type="http://schemas.openxmlformats.org/officeDocument/2006/relationships/slideLayout" Target="../slideLayouts/slideLayout60.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PlaceHolder 1"/>
          <p:cNvSpPr>
            <a:spLocks noGrp="1"/>
          </p:cNvSpPr>
          <p:nvPr>
            <p:ph type="title"/>
          </p:nvPr>
        </p:nvSpPr>
        <p:spPr>
          <a:xfrm>
            <a:off x="685800" y="2130480"/>
            <a:ext cx="7772040" cy="1469520"/>
          </a:xfrm>
          <a:prstGeom prst="rect">
            <a:avLst/>
          </a:prstGeom>
        </p:spPr>
        <p:txBody>
          <a:bodyPr anchor="ctr">
            <a:noAutofit/>
          </a:bodyPr>
          <a:p>
            <a:pPr algn="ctr">
              <a:lnSpc>
                <a:spcPct val="100000"/>
              </a:lnSpc>
            </a:pPr>
            <a:r>
              <a:rPr b="0" lang="ru-RU" sz="4400" spc="-1" strike="noStrike">
                <a:solidFill>
                  <a:srgbClr val="000000"/>
                </a:solidFill>
                <a:latin typeface="Calibri"/>
              </a:rPr>
              <a:t>Образец заголовка</a:t>
            </a:r>
            <a:endParaRPr b="0" lang="ru-RU" sz="4400" spc="-1" strike="noStrike">
              <a:solidFill>
                <a:srgbClr val="000000"/>
              </a:solidFill>
              <a:latin typeface="Calibri"/>
            </a:endParaRPr>
          </a:p>
        </p:txBody>
      </p:sp>
      <p:sp>
        <p:nvSpPr>
          <p:cNvPr id="1" name="PlaceHolder 2"/>
          <p:cNvSpPr>
            <a:spLocks noGrp="1"/>
          </p:cNvSpPr>
          <p:nvPr>
            <p:ph type="dt"/>
          </p:nvPr>
        </p:nvSpPr>
        <p:spPr>
          <a:xfrm>
            <a:off x="457200" y="6356520"/>
            <a:ext cx="2133360" cy="364680"/>
          </a:xfrm>
          <a:prstGeom prst="rect">
            <a:avLst/>
          </a:prstGeom>
        </p:spPr>
        <p:txBody>
          <a:bodyPr anchor="ctr">
            <a:noAutofit/>
          </a:bodyPr>
          <a:p>
            <a:pPr>
              <a:lnSpc>
                <a:spcPct val="100000"/>
              </a:lnSpc>
            </a:pPr>
            <a:fld id="{DDE62B2E-CA2F-48C4-B999-11AEC4F58B7B}" type="datetime">
              <a:rPr b="0" lang="ru-RU" sz="1200" spc="-1" strike="noStrike">
                <a:solidFill>
                  <a:srgbClr val="8b8b8b"/>
                </a:solidFill>
                <a:latin typeface="Calibri"/>
              </a:rPr>
              <a:t>26.1.21</a:t>
            </a:fld>
            <a:endParaRPr b="0" lang="ru-RU" sz="1200" spc="-1" strike="noStrike">
              <a:latin typeface="Times New Roman"/>
            </a:endParaRPr>
          </a:p>
        </p:txBody>
      </p:sp>
      <p:sp>
        <p:nvSpPr>
          <p:cNvPr id="2" name="PlaceHolder 3"/>
          <p:cNvSpPr>
            <a:spLocks noGrp="1"/>
          </p:cNvSpPr>
          <p:nvPr>
            <p:ph type="ftr"/>
          </p:nvPr>
        </p:nvSpPr>
        <p:spPr>
          <a:xfrm>
            <a:off x="3124080" y="6356520"/>
            <a:ext cx="2895120" cy="364680"/>
          </a:xfrm>
          <a:prstGeom prst="rect">
            <a:avLst/>
          </a:prstGeom>
        </p:spPr>
        <p:txBody>
          <a:bodyPr anchor="ctr">
            <a:noAutofit/>
          </a:bodyPr>
          <a:p>
            <a:endParaRPr b="0" lang="ru-RU" sz="2400" spc="-1" strike="noStrike">
              <a:latin typeface="Times New Roman"/>
            </a:endParaRPr>
          </a:p>
        </p:txBody>
      </p:sp>
      <p:sp>
        <p:nvSpPr>
          <p:cNvPr id="3" name="PlaceHolder 4"/>
          <p:cNvSpPr>
            <a:spLocks noGrp="1"/>
          </p:cNvSpPr>
          <p:nvPr>
            <p:ph type="sldNum"/>
          </p:nvPr>
        </p:nvSpPr>
        <p:spPr>
          <a:xfrm>
            <a:off x="6553080" y="6356520"/>
            <a:ext cx="2133360" cy="364680"/>
          </a:xfrm>
          <a:prstGeom prst="rect">
            <a:avLst/>
          </a:prstGeom>
        </p:spPr>
        <p:txBody>
          <a:bodyPr anchor="ctr">
            <a:noAutofit/>
          </a:bodyPr>
          <a:p>
            <a:pPr algn="r">
              <a:lnSpc>
                <a:spcPct val="100000"/>
              </a:lnSpc>
            </a:pPr>
            <a:fld id="{81B18CDF-EC2E-4DFC-96E7-C89914A58F0C}" type="slidenum">
              <a:rPr b="0" lang="ru-RU" sz="1200" spc="-1" strike="noStrike">
                <a:solidFill>
                  <a:srgbClr val="8b8b8b"/>
                </a:solidFill>
                <a:latin typeface="Calibri"/>
              </a:rPr>
              <a:t>&lt;номер&gt;</a:t>
            </a:fld>
            <a:endParaRPr b="0" lang="ru-RU" sz="1200" spc="-1" strike="noStrike">
              <a:latin typeface="Times New Roman"/>
            </a:endParaRPr>
          </a:p>
        </p:txBody>
      </p:sp>
      <p:sp>
        <p:nvSpPr>
          <p:cNvPr id="4" name="PlaceHolder 5"/>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ru-RU" sz="3200" spc="-1" strike="noStrike">
                <a:solidFill>
                  <a:srgbClr val="000000"/>
                </a:solidFill>
                <a:latin typeface="Calibri"/>
              </a:rPr>
              <a:t>Для правки структуры щёлкните мышью</a:t>
            </a:r>
            <a:endParaRPr b="0" lang="ru-RU" sz="3200" spc="-1" strike="noStrike">
              <a:solidFill>
                <a:srgbClr val="000000"/>
              </a:solidFill>
              <a:latin typeface="Calibri"/>
            </a:endParaRPr>
          </a:p>
          <a:p>
            <a:pPr lvl="1" marL="864000" indent="-324000">
              <a:spcBef>
                <a:spcPts val="1134"/>
              </a:spcBef>
              <a:buClr>
                <a:srgbClr val="000000"/>
              </a:buClr>
              <a:buSzPct val="75000"/>
              <a:buFont typeface="Symbol" charset="2"/>
              <a:buChar char=""/>
            </a:pPr>
            <a:r>
              <a:rPr b="0" lang="ru-RU" sz="2400" spc="-1" strike="noStrike">
                <a:solidFill>
                  <a:srgbClr val="000000"/>
                </a:solidFill>
                <a:latin typeface="Calibri"/>
              </a:rPr>
              <a:t>Второй уровень структуры</a:t>
            </a:r>
            <a:endParaRPr b="0" lang="ru-RU" sz="2400" spc="-1" strike="noStrike">
              <a:solidFill>
                <a:srgbClr val="000000"/>
              </a:solidFill>
              <a:latin typeface="Calibri"/>
            </a:endParaRPr>
          </a:p>
          <a:p>
            <a:pPr lvl="2" marL="1296000" indent="-288000">
              <a:spcBef>
                <a:spcPts val="850"/>
              </a:spcBef>
              <a:buClr>
                <a:srgbClr val="000000"/>
              </a:buClr>
              <a:buSzPct val="45000"/>
              <a:buFont typeface="Wingdings" charset="2"/>
              <a:buChar char=""/>
            </a:pPr>
            <a:r>
              <a:rPr b="0" lang="ru-RU" sz="2000" spc="-1" strike="noStrike">
                <a:solidFill>
                  <a:srgbClr val="000000"/>
                </a:solidFill>
                <a:latin typeface="Calibri"/>
              </a:rPr>
              <a:t>Третий уровень структуры</a:t>
            </a:r>
            <a:endParaRPr b="0" lang="ru-RU" sz="2000" spc="-1" strike="noStrike">
              <a:solidFill>
                <a:srgbClr val="000000"/>
              </a:solidFill>
              <a:latin typeface="Calibri"/>
            </a:endParaRPr>
          </a:p>
          <a:p>
            <a:pPr lvl="3" marL="1728000" indent="-216000">
              <a:spcBef>
                <a:spcPts val="567"/>
              </a:spcBef>
              <a:buClr>
                <a:srgbClr val="000000"/>
              </a:buClr>
              <a:buSzPct val="75000"/>
              <a:buFont typeface="Symbol" charset="2"/>
              <a:buChar char=""/>
            </a:pPr>
            <a:r>
              <a:rPr b="0" lang="ru-RU" sz="2000" spc="-1" strike="noStrike">
                <a:solidFill>
                  <a:srgbClr val="000000"/>
                </a:solidFill>
                <a:latin typeface="Calibri"/>
              </a:rPr>
              <a:t>Четвёртый уровень структуры</a:t>
            </a:r>
            <a:endParaRPr b="0" lang="ru-RU" sz="2000" spc="-1" strike="noStrike">
              <a:solidFill>
                <a:srgbClr val="000000"/>
              </a:solidFill>
              <a:latin typeface="Calibri"/>
            </a:endParaRPr>
          </a:p>
          <a:p>
            <a:pPr lvl="4" marL="2160000" indent="-216000">
              <a:spcBef>
                <a:spcPts val="283"/>
              </a:spcBef>
              <a:buClr>
                <a:srgbClr val="000000"/>
              </a:buClr>
              <a:buSzPct val="45000"/>
              <a:buFont typeface="Wingdings" charset="2"/>
              <a:buChar char=""/>
            </a:pPr>
            <a:r>
              <a:rPr b="0" lang="ru-RU" sz="2000" spc="-1" strike="noStrike">
                <a:solidFill>
                  <a:srgbClr val="000000"/>
                </a:solidFill>
                <a:latin typeface="Calibri"/>
              </a:rPr>
              <a:t>Пятый уровень структуры</a:t>
            </a:r>
            <a:endParaRPr b="0" lang="ru-RU" sz="2000" spc="-1" strike="noStrike">
              <a:solidFill>
                <a:srgbClr val="000000"/>
              </a:solidFill>
              <a:latin typeface="Calibri"/>
            </a:endParaRPr>
          </a:p>
          <a:p>
            <a:pPr lvl="5" marL="2592000" indent="-216000">
              <a:spcBef>
                <a:spcPts val="283"/>
              </a:spcBef>
              <a:buClr>
                <a:srgbClr val="000000"/>
              </a:buClr>
              <a:buSzPct val="45000"/>
              <a:buFont typeface="Wingdings" charset="2"/>
              <a:buChar char=""/>
            </a:pPr>
            <a:r>
              <a:rPr b="0" lang="ru-RU" sz="2000" spc="-1" strike="noStrike">
                <a:solidFill>
                  <a:srgbClr val="000000"/>
                </a:solidFill>
                <a:latin typeface="Calibri"/>
              </a:rPr>
              <a:t>Шестой уровень структуры</a:t>
            </a:r>
            <a:endParaRPr b="0" lang="ru-RU" sz="2000" spc="-1" strike="noStrike">
              <a:solidFill>
                <a:srgbClr val="000000"/>
              </a:solidFill>
              <a:latin typeface="Calibri"/>
            </a:endParaRPr>
          </a:p>
          <a:p>
            <a:pPr lvl="6" marL="3024000" indent="-216000">
              <a:spcBef>
                <a:spcPts val="283"/>
              </a:spcBef>
              <a:buClr>
                <a:srgbClr val="000000"/>
              </a:buClr>
              <a:buSzPct val="45000"/>
              <a:buFont typeface="Wingdings" charset="2"/>
              <a:buChar char=""/>
            </a:pPr>
            <a:r>
              <a:rPr b="0" lang="ru-RU" sz="2000" spc="-1" strike="noStrike">
                <a:solidFill>
                  <a:srgbClr val="000000"/>
                </a:solidFill>
                <a:latin typeface="Calibri"/>
              </a:rPr>
              <a:t>Седьмой уровень структуры</a:t>
            </a:r>
            <a:endParaRPr b="0" lang="ru-RU" sz="2000" spc="-1" strike="noStrike">
              <a:solidFill>
                <a:srgbClr val="000000"/>
              </a:solidFill>
              <a:latin typeface="Calibri"/>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1" name="PlaceHolder 1"/>
          <p:cNvSpPr>
            <a:spLocks noGrp="1"/>
          </p:cNvSpPr>
          <p:nvPr>
            <p:ph type="title"/>
          </p:nvPr>
        </p:nvSpPr>
        <p:spPr>
          <a:xfrm>
            <a:off x="457200" y="274680"/>
            <a:ext cx="8229240" cy="1142640"/>
          </a:xfrm>
          <a:prstGeom prst="rect">
            <a:avLst/>
          </a:prstGeom>
        </p:spPr>
        <p:txBody>
          <a:bodyPr anchor="ctr">
            <a:noAutofit/>
          </a:bodyPr>
          <a:p>
            <a:pPr algn="ctr">
              <a:lnSpc>
                <a:spcPct val="100000"/>
              </a:lnSpc>
            </a:pPr>
            <a:r>
              <a:rPr b="0" lang="ru-RU" sz="4400" spc="-1" strike="noStrike">
                <a:solidFill>
                  <a:srgbClr val="000000"/>
                </a:solidFill>
                <a:latin typeface="Calibri"/>
              </a:rPr>
              <a:t>Образец заголовка</a:t>
            </a:r>
            <a:endParaRPr b="0" lang="ru-RU" sz="4400" spc="-1" strike="noStrike">
              <a:solidFill>
                <a:srgbClr val="000000"/>
              </a:solidFill>
              <a:latin typeface="Calibri"/>
            </a:endParaRPr>
          </a:p>
        </p:txBody>
      </p:sp>
      <p:sp>
        <p:nvSpPr>
          <p:cNvPr id="42" name="PlaceHolder 2"/>
          <p:cNvSpPr>
            <a:spLocks noGrp="1"/>
          </p:cNvSpPr>
          <p:nvPr>
            <p:ph type="body"/>
          </p:nvPr>
        </p:nvSpPr>
        <p:spPr>
          <a:xfrm>
            <a:off x="457200" y="1600200"/>
            <a:ext cx="8229240" cy="4525560"/>
          </a:xfrm>
          <a:prstGeom prst="rect">
            <a:avLst/>
          </a:prstGeom>
        </p:spPr>
        <p:txBody>
          <a:bodyPr>
            <a:noAutofit/>
          </a:bodyPr>
          <a:p>
            <a:pPr marL="343080" indent="-342720">
              <a:lnSpc>
                <a:spcPct val="100000"/>
              </a:lnSpc>
              <a:spcBef>
                <a:spcPts val="641"/>
              </a:spcBef>
              <a:buClr>
                <a:srgbClr val="000000"/>
              </a:buClr>
              <a:buFont typeface="Arial"/>
              <a:buChar char="•"/>
            </a:pPr>
            <a:r>
              <a:rPr b="0" lang="ru-RU" sz="3200" spc="-1" strike="noStrike">
                <a:solidFill>
                  <a:srgbClr val="000000"/>
                </a:solidFill>
                <a:latin typeface="Calibri"/>
              </a:rPr>
              <a:t>Образец текста</a:t>
            </a:r>
            <a:endParaRPr b="0" lang="ru-RU" sz="3200" spc="-1" strike="noStrike">
              <a:solidFill>
                <a:srgbClr val="000000"/>
              </a:solidFill>
              <a:latin typeface="Calibri"/>
            </a:endParaRPr>
          </a:p>
          <a:p>
            <a:pPr lvl="1" marL="743040" indent="-285480">
              <a:lnSpc>
                <a:spcPct val="100000"/>
              </a:lnSpc>
              <a:spcBef>
                <a:spcPts val="561"/>
              </a:spcBef>
              <a:buClr>
                <a:srgbClr val="000000"/>
              </a:buClr>
              <a:buFont typeface="Arial"/>
              <a:buChar char="–"/>
            </a:pPr>
            <a:r>
              <a:rPr b="0" lang="ru-RU" sz="2800" spc="-1" strike="noStrike">
                <a:solidFill>
                  <a:srgbClr val="000000"/>
                </a:solidFill>
                <a:latin typeface="Calibri"/>
              </a:rPr>
              <a:t>Второй уровень</a:t>
            </a:r>
            <a:endParaRPr b="0" lang="ru-RU" sz="2800" spc="-1" strike="noStrike">
              <a:solidFill>
                <a:srgbClr val="000000"/>
              </a:solidFill>
              <a:latin typeface="Calibri"/>
            </a:endParaRPr>
          </a:p>
          <a:p>
            <a:pPr lvl="2" marL="1143000" indent="-228240">
              <a:lnSpc>
                <a:spcPct val="100000"/>
              </a:lnSpc>
              <a:spcBef>
                <a:spcPts val="479"/>
              </a:spcBef>
              <a:buClr>
                <a:srgbClr val="000000"/>
              </a:buClr>
              <a:buFont typeface="Arial"/>
              <a:buChar char="•"/>
            </a:pPr>
            <a:r>
              <a:rPr b="0" lang="ru-RU" sz="2400" spc="-1" strike="noStrike">
                <a:solidFill>
                  <a:srgbClr val="000000"/>
                </a:solidFill>
                <a:latin typeface="Calibri"/>
              </a:rPr>
              <a:t>Третий уровень</a:t>
            </a:r>
            <a:endParaRPr b="0" lang="ru-RU" sz="2400" spc="-1" strike="noStrike">
              <a:solidFill>
                <a:srgbClr val="000000"/>
              </a:solidFill>
              <a:latin typeface="Calibri"/>
            </a:endParaRPr>
          </a:p>
          <a:p>
            <a:pPr lvl="3" marL="1600200" indent="-228240">
              <a:lnSpc>
                <a:spcPct val="100000"/>
              </a:lnSpc>
              <a:spcBef>
                <a:spcPts val="400"/>
              </a:spcBef>
              <a:buClr>
                <a:srgbClr val="000000"/>
              </a:buClr>
              <a:buFont typeface="Arial"/>
              <a:buChar char="–"/>
            </a:pPr>
            <a:r>
              <a:rPr b="0" lang="ru-RU" sz="2000" spc="-1" strike="noStrike">
                <a:solidFill>
                  <a:srgbClr val="000000"/>
                </a:solidFill>
                <a:latin typeface="Calibri"/>
              </a:rPr>
              <a:t>Четвертый уровень</a:t>
            </a:r>
            <a:endParaRPr b="0" lang="ru-RU" sz="2000" spc="-1" strike="noStrike">
              <a:solidFill>
                <a:srgbClr val="000000"/>
              </a:solidFill>
              <a:latin typeface="Calibri"/>
            </a:endParaRPr>
          </a:p>
          <a:p>
            <a:pPr lvl="4" marL="2057400" indent="-228240">
              <a:lnSpc>
                <a:spcPct val="100000"/>
              </a:lnSpc>
              <a:spcBef>
                <a:spcPts val="400"/>
              </a:spcBef>
              <a:buClr>
                <a:srgbClr val="000000"/>
              </a:buClr>
              <a:buFont typeface="Arial"/>
              <a:buChar char="»"/>
            </a:pPr>
            <a:r>
              <a:rPr b="0" lang="ru-RU" sz="2000" spc="-1" strike="noStrike">
                <a:solidFill>
                  <a:srgbClr val="000000"/>
                </a:solidFill>
                <a:latin typeface="Calibri"/>
              </a:rPr>
              <a:t>Пятый уровень</a:t>
            </a:r>
            <a:endParaRPr b="0" lang="ru-RU" sz="2000" spc="-1" strike="noStrike">
              <a:solidFill>
                <a:srgbClr val="000000"/>
              </a:solidFill>
              <a:latin typeface="Calibri"/>
            </a:endParaRPr>
          </a:p>
        </p:txBody>
      </p:sp>
      <p:sp>
        <p:nvSpPr>
          <p:cNvPr id="43" name="PlaceHolder 3"/>
          <p:cNvSpPr>
            <a:spLocks noGrp="1"/>
          </p:cNvSpPr>
          <p:nvPr>
            <p:ph type="dt"/>
          </p:nvPr>
        </p:nvSpPr>
        <p:spPr>
          <a:xfrm>
            <a:off x="457200" y="6356520"/>
            <a:ext cx="2133360" cy="364680"/>
          </a:xfrm>
          <a:prstGeom prst="rect">
            <a:avLst/>
          </a:prstGeom>
        </p:spPr>
        <p:txBody>
          <a:bodyPr anchor="ctr">
            <a:noAutofit/>
          </a:bodyPr>
          <a:p>
            <a:pPr>
              <a:lnSpc>
                <a:spcPct val="100000"/>
              </a:lnSpc>
            </a:pPr>
            <a:fld id="{1B13FC1E-3625-4A01-8C53-CAFF18D6C936}" type="datetime">
              <a:rPr b="0" lang="ru-RU" sz="1200" spc="-1" strike="noStrike">
                <a:solidFill>
                  <a:srgbClr val="8b8b8b"/>
                </a:solidFill>
                <a:latin typeface="Calibri"/>
              </a:rPr>
              <a:t>26.1.21</a:t>
            </a:fld>
            <a:endParaRPr b="0" lang="ru-RU" sz="1200" spc="-1" strike="noStrike">
              <a:latin typeface="Times New Roman"/>
            </a:endParaRPr>
          </a:p>
        </p:txBody>
      </p:sp>
      <p:sp>
        <p:nvSpPr>
          <p:cNvPr id="44" name="PlaceHolder 4"/>
          <p:cNvSpPr>
            <a:spLocks noGrp="1"/>
          </p:cNvSpPr>
          <p:nvPr>
            <p:ph type="ftr"/>
          </p:nvPr>
        </p:nvSpPr>
        <p:spPr>
          <a:xfrm>
            <a:off x="3124080" y="6356520"/>
            <a:ext cx="2895120" cy="364680"/>
          </a:xfrm>
          <a:prstGeom prst="rect">
            <a:avLst/>
          </a:prstGeom>
        </p:spPr>
        <p:txBody>
          <a:bodyPr anchor="ctr">
            <a:noAutofit/>
          </a:bodyPr>
          <a:p>
            <a:endParaRPr b="0" lang="ru-RU" sz="2400" spc="-1" strike="noStrike">
              <a:latin typeface="Times New Roman"/>
            </a:endParaRPr>
          </a:p>
        </p:txBody>
      </p:sp>
      <p:sp>
        <p:nvSpPr>
          <p:cNvPr id="45" name="PlaceHolder 5"/>
          <p:cNvSpPr>
            <a:spLocks noGrp="1"/>
          </p:cNvSpPr>
          <p:nvPr>
            <p:ph type="sldNum"/>
          </p:nvPr>
        </p:nvSpPr>
        <p:spPr>
          <a:xfrm>
            <a:off x="6553080" y="6356520"/>
            <a:ext cx="2133360" cy="364680"/>
          </a:xfrm>
          <a:prstGeom prst="rect">
            <a:avLst/>
          </a:prstGeom>
        </p:spPr>
        <p:txBody>
          <a:bodyPr anchor="ctr">
            <a:noAutofit/>
          </a:bodyPr>
          <a:p>
            <a:pPr algn="r">
              <a:lnSpc>
                <a:spcPct val="100000"/>
              </a:lnSpc>
            </a:pPr>
            <a:fld id="{00C52081-2574-4B8B-97C0-629993E98FE4}" type="slidenum">
              <a:rPr b="0" lang="ru-RU" sz="1200" spc="-1" strike="noStrike">
                <a:solidFill>
                  <a:srgbClr val="8b8b8b"/>
                </a:solidFill>
                <a:latin typeface="Calibri"/>
              </a:rPr>
              <a:t>1</a:t>
            </a:fld>
            <a:endParaRPr b="0" lang="ru-RU" sz="12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Masters/slideMaster3.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82" name="PlaceHolder 1"/>
          <p:cNvSpPr>
            <a:spLocks noGrp="1"/>
          </p:cNvSpPr>
          <p:nvPr>
            <p:ph type="dt"/>
          </p:nvPr>
        </p:nvSpPr>
        <p:spPr>
          <a:xfrm>
            <a:off x="457200" y="6356520"/>
            <a:ext cx="2133360" cy="364680"/>
          </a:xfrm>
          <a:prstGeom prst="rect">
            <a:avLst/>
          </a:prstGeom>
        </p:spPr>
        <p:txBody>
          <a:bodyPr anchor="ctr">
            <a:noAutofit/>
          </a:bodyPr>
          <a:p>
            <a:pPr>
              <a:lnSpc>
                <a:spcPct val="100000"/>
              </a:lnSpc>
            </a:pPr>
            <a:fld id="{6E23E8E2-6F24-4465-A19E-0828F6F29BAF}" type="datetime">
              <a:rPr b="0" lang="ru-RU" sz="1200" spc="-1" strike="noStrike">
                <a:solidFill>
                  <a:srgbClr val="8b8b8b"/>
                </a:solidFill>
                <a:latin typeface="Calibri"/>
              </a:rPr>
              <a:t>26.1.21</a:t>
            </a:fld>
            <a:endParaRPr b="0" lang="ru-RU" sz="1200" spc="-1" strike="noStrike">
              <a:latin typeface="Times New Roman"/>
            </a:endParaRPr>
          </a:p>
        </p:txBody>
      </p:sp>
      <p:sp>
        <p:nvSpPr>
          <p:cNvPr id="83" name="PlaceHolder 2"/>
          <p:cNvSpPr>
            <a:spLocks noGrp="1"/>
          </p:cNvSpPr>
          <p:nvPr>
            <p:ph type="ftr"/>
          </p:nvPr>
        </p:nvSpPr>
        <p:spPr>
          <a:xfrm>
            <a:off x="3124080" y="6356520"/>
            <a:ext cx="2895120" cy="364680"/>
          </a:xfrm>
          <a:prstGeom prst="rect">
            <a:avLst/>
          </a:prstGeom>
        </p:spPr>
        <p:txBody>
          <a:bodyPr anchor="ctr">
            <a:noAutofit/>
          </a:bodyPr>
          <a:p>
            <a:endParaRPr b="0" lang="ru-RU" sz="2400" spc="-1" strike="noStrike">
              <a:latin typeface="Times New Roman"/>
            </a:endParaRPr>
          </a:p>
        </p:txBody>
      </p:sp>
      <p:sp>
        <p:nvSpPr>
          <p:cNvPr id="84" name="PlaceHolder 3"/>
          <p:cNvSpPr>
            <a:spLocks noGrp="1"/>
          </p:cNvSpPr>
          <p:nvPr>
            <p:ph type="sldNum"/>
          </p:nvPr>
        </p:nvSpPr>
        <p:spPr>
          <a:xfrm>
            <a:off x="6553080" y="6356520"/>
            <a:ext cx="2133360" cy="364680"/>
          </a:xfrm>
          <a:prstGeom prst="rect">
            <a:avLst/>
          </a:prstGeom>
        </p:spPr>
        <p:txBody>
          <a:bodyPr anchor="ctr">
            <a:noAutofit/>
          </a:bodyPr>
          <a:p>
            <a:pPr algn="r">
              <a:lnSpc>
                <a:spcPct val="100000"/>
              </a:lnSpc>
            </a:pPr>
            <a:fld id="{FFF4F3B7-ADB4-436D-A74F-3ED7C4BB51DF}" type="slidenum">
              <a:rPr b="0" lang="ru-RU" sz="1200" spc="-1" strike="noStrike">
                <a:solidFill>
                  <a:srgbClr val="8b8b8b"/>
                </a:solidFill>
                <a:latin typeface="Calibri"/>
              </a:rPr>
              <a:t>1</a:t>
            </a:fld>
            <a:endParaRPr b="0" lang="ru-RU" sz="1200" spc="-1" strike="noStrike">
              <a:latin typeface="Times New Roman"/>
            </a:endParaRPr>
          </a:p>
        </p:txBody>
      </p:sp>
      <p:sp>
        <p:nvSpPr>
          <p:cNvPr id="85" name="PlaceHolder 4"/>
          <p:cNvSpPr>
            <a:spLocks noGrp="1"/>
          </p:cNvSpPr>
          <p:nvPr>
            <p:ph type="title"/>
          </p:nvPr>
        </p:nvSpPr>
        <p:spPr>
          <a:xfrm>
            <a:off x="457200" y="273600"/>
            <a:ext cx="8229240" cy="1144800"/>
          </a:xfrm>
          <a:prstGeom prst="rect">
            <a:avLst/>
          </a:prstGeom>
        </p:spPr>
        <p:txBody>
          <a:bodyPr lIns="0" rIns="0" tIns="0" bIns="0" anchor="ctr">
            <a:noAutofit/>
          </a:bodyPr>
          <a:p>
            <a:r>
              <a:rPr b="0" lang="ru-RU" sz="1800" spc="-1" strike="noStrike">
                <a:solidFill>
                  <a:srgbClr val="000000"/>
                </a:solidFill>
                <a:latin typeface="Calibri"/>
              </a:rPr>
              <a:t>Для правки текста заглавия щёлкните мышью</a:t>
            </a:r>
            <a:endParaRPr b="0" lang="ru-RU" sz="1800" spc="-1" strike="noStrike">
              <a:solidFill>
                <a:srgbClr val="000000"/>
              </a:solidFill>
              <a:latin typeface="Calibri"/>
            </a:endParaRPr>
          </a:p>
        </p:txBody>
      </p:sp>
      <p:sp>
        <p:nvSpPr>
          <p:cNvPr id="86" name="PlaceHolder 5"/>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ru-RU" sz="3200" spc="-1" strike="noStrike">
                <a:solidFill>
                  <a:srgbClr val="000000"/>
                </a:solidFill>
                <a:latin typeface="Calibri"/>
              </a:rPr>
              <a:t>Для правки структуры щёлкните мышью</a:t>
            </a:r>
            <a:endParaRPr b="0" lang="ru-RU" sz="3200" spc="-1" strike="noStrike">
              <a:solidFill>
                <a:srgbClr val="000000"/>
              </a:solidFill>
              <a:latin typeface="Calibri"/>
            </a:endParaRPr>
          </a:p>
          <a:p>
            <a:pPr lvl="1" marL="864000" indent="-324000">
              <a:spcBef>
                <a:spcPts val="1134"/>
              </a:spcBef>
              <a:buClr>
                <a:srgbClr val="000000"/>
              </a:buClr>
              <a:buSzPct val="75000"/>
              <a:buFont typeface="Symbol" charset="2"/>
              <a:buChar char=""/>
            </a:pPr>
            <a:r>
              <a:rPr b="0" lang="ru-RU" sz="2400" spc="-1" strike="noStrike">
                <a:solidFill>
                  <a:srgbClr val="000000"/>
                </a:solidFill>
                <a:latin typeface="Calibri"/>
              </a:rPr>
              <a:t>Второй уровень структуры</a:t>
            </a:r>
            <a:endParaRPr b="0" lang="ru-RU" sz="2400" spc="-1" strike="noStrike">
              <a:solidFill>
                <a:srgbClr val="000000"/>
              </a:solidFill>
              <a:latin typeface="Calibri"/>
            </a:endParaRPr>
          </a:p>
          <a:p>
            <a:pPr lvl="2" marL="1296000" indent="-288000">
              <a:spcBef>
                <a:spcPts val="850"/>
              </a:spcBef>
              <a:buClr>
                <a:srgbClr val="000000"/>
              </a:buClr>
              <a:buSzPct val="45000"/>
              <a:buFont typeface="Wingdings" charset="2"/>
              <a:buChar char=""/>
            </a:pPr>
            <a:r>
              <a:rPr b="0" lang="ru-RU" sz="2000" spc="-1" strike="noStrike">
                <a:solidFill>
                  <a:srgbClr val="000000"/>
                </a:solidFill>
                <a:latin typeface="Calibri"/>
              </a:rPr>
              <a:t>Третий уровень структуры</a:t>
            </a:r>
            <a:endParaRPr b="0" lang="ru-RU" sz="2000" spc="-1" strike="noStrike">
              <a:solidFill>
                <a:srgbClr val="000000"/>
              </a:solidFill>
              <a:latin typeface="Calibri"/>
            </a:endParaRPr>
          </a:p>
          <a:p>
            <a:pPr lvl="3" marL="1728000" indent="-216000">
              <a:spcBef>
                <a:spcPts val="567"/>
              </a:spcBef>
              <a:buClr>
                <a:srgbClr val="000000"/>
              </a:buClr>
              <a:buSzPct val="75000"/>
              <a:buFont typeface="Symbol" charset="2"/>
              <a:buChar char=""/>
            </a:pPr>
            <a:r>
              <a:rPr b="0" lang="ru-RU" sz="2000" spc="-1" strike="noStrike">
                <a:solidFill>
                  <a:srgbClr val="000000"/>
                </a:solidFill>
                <a:latin typeface="Calibri"/>
              </a:rPr>
              <a:t>Четвёртый уровень структуры</a:t>
            </a:r>
            <a:endParaRPr b="0" lang="ru-RU" sz="2000" spc="-1" strike="noStrike">
              <a:solidFill>
                <a:srgbClr val="000000"/>
              </a:solidFill>
              <a:latin typeface="Calibri"/>
            </a:endParaRPr>
          </a:p>
          <a:p>
            <a:pPr lvl="4" marL="2160000" indent="-216000">
              <a:spcBef>
                <a:spcPts val="283"/>
              </a:spcBef>
              <a:buClr>
                <a:srgbClr val="000000"/>
              </a:buClr>
              <a:buSzPct val="45000"/>
              <a:buFont typeface="Wingdings" charset="2"/>
              <a:buChar char=""/>
            </a:pPr>
            <a:r>
              <a:rPr b="0" lang="ru-RU" sz="2000" spc="-1" strike="noStrike">
                <a:solidFill>
                  <a:srgbClr val="000000"/>
                </a:solidFill>
                <a:latin typeface="Calibri"/>
              </a:rPr>
              <a:t>Пятый уровень структуры</a:t>
            </a:r>
            <a:endParaRPr b="0" lang="ru-RU" sz="2000" spc="-1" strike="noStrike">
              <a:solidFill>
                <a:srgbClr val="000000"/>
              </a:solidFill>
              <a:latin typeface="Calibri"/>
            </a:endParaRPr>
          </a:p>
          <a:p>
            <a:pPr lvl="5" marL="2592000" indent="-216000">
              <a:spcBef>
                <a:spcPts val="283"/>
              </a:spcBef>
              <a:buClr>
                <a:srgbClr val="000000"/>
              </a:buClr>
              <a:buSzPct val="45000"/>
              <a:buFont typeface="Wingdings" charset="2"/>
              <a:buChar char=""/>
            </a:pPr>
            <a:r>
              <a:rPr b="0" lang="ru-RU" sz="2000" spc="-1" strike="noStrike">
                <a:solidFill>
                  <a:srgbClr val="000000"/>
                </a:solidFill>
                <a:latin typeface="Calibri"/>
              </a:rPr>
              <a:t>Шестой уровень структуры</a:t>
            </a:r>
            <a:endParaRPr b="0" lang="ru-RU" sz="2000" spc="-1" strike="noStrike">
              <a:solidFill>
                <a:srgbClr val="000000"/>
              </a:solidFill>
              <a:latin typeface="Calibri"/>
            </a:endParaRPr>
          </a:p>
          <a:p>
            <a:pPr lvl="6" marL="3024000" indent="-216000">
              <a:spcBef>
                <a:spcPts val="283"/>
              </a:spcBef>
              <a:buClr>
                <a:srgbClr val="000000"/>
              </a:buClr>
              <a:buSzPct val="45000"/>
              <a:buFont typeface="Wingdings" charset="2"/>
              <a:buChar char=""/>
            </a:pPr>
            <a:r>
              <a:rPr b="0" lang="ru-RU" sz="2000" spc="-1" strike="noStrike">
                <a:solidFill>
                  <a:srgbClr val="000000"/>
                </a:solidFill>
                <a:latin typeface="Calibri"/>
              </a:rPr>
              <a:t>Седьмой уровень структуры</a:t>
            </a:r>
            <a:endParaRPr b="0" lang="ru-RU" sz="2000" spc="-1" strike="noStrike">
              <a:solidFill>
                <a:srgbClr val="000000"/>
              </a:solidFill>
              <a:latin typeface="Calibri"/>
            </a:endParaRPr>
          </a:p>
        </p:txBody>
      </p:sp>
    </p:spTree>
  </p:cSld>
  <p:clrMap bg1="lt1" bg2="lt2" tx1="dk1" tx2="dk2" accent1="accent1" accent2="accent2" accent3="accent3" accent4="accent4" accent5="accent5" accent6="accent6" hlink="hlink" folHlink="folHlink"/>
  <p:sldLayoutIdLst>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Lst>
</p:sldMaster>
</file>

<file path=ppt/slideMasters/slideMaster4.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23" name="PlaceHolder 1"/>
          <p:cNvSpPr>
            <a:spLocks noGrp="1"/>
          </p:cNvSpPr>
          <p:nvPr>
            <p:ph type="title"/>
          </p:nvPr>
        </p:nvSpPr>
        <p:spPr>
          <a:xfrm>
            <a:off x="457200" y="274680"/>
            <a:ext cx="8229240" cy="1142640"/>
          </a:xfrm>
          <a:prstGeom prst="rect">
            <a:avLst/>
          </a:prstGeom>
        </p:spPr>
        <p:txBody>
          <a:bodyPr anchor="ctr">
            <a:noAutofit/>
          </a:bodyPr>
          <a:p>
            <a:pPr algn="ctr">
              <a:lnSpc>
                <a:spcPct val="100000"/>
              </a:lnSpc>
            </a:pPr>
            <a:r>
              <a:rPr b="0" lang="ru-RU" sz="4400" spc="-1" strike="noStrike">
                <a:solidFill>
                  <a:srgbClr val="000000"/>
                </a:solidFill>
                <a:latin typeface="Calibri"/>
              </a:rPr>
              <a:t>Образец заголовка</a:t>
            </a:r>
            <a:endParaRPr b="0" lang="ru-RU" sz="4400" spc="-1" strike="noStrike">
              <a:solidFill>
                <a:srgbClr val="000000"/>
              </a:solidFill>
              <a:latin typeface="Calibri"/>
            </a:endParaRPr>
          </a:p>
        </p:txBody>
      </p:sp>
      <p:sp>
        <p:nvSpPr>
          <p:cNvPr id="124" name="PlaceHolder 2"/>
          <p:cNvSpPr>
            <a:spLocks noGrp="1"/>
          </p:cNvSpPr>
          <p:nvPr>
            <p:ph type="dt"/>
          </p:nvPr>
        </p:nvSpPr>
        <p:spPr>
          <a:xfrm>
            <a:off x="457200" y="6356520"/>
            <a:ext cx="2133360" cy="364680"/>
          </a:xfrm>
          <a:prstGeom prst="rect">
            <a:avLst/>
          </a:prstGeom>
        </p:spPr>
        <p:txBody>
          <a:bodyPr anchor="ctr">
            <a:noAutofit/>
          </a:bodyPr>
          <a:p>
            <a:pPr>
              <a:lnSpc>
                <a:spcPct val="100000"/>
              </a:lnSpc>
            </a:pPr>
            <a:fld id="{6839AC41-7810-4917-AF22-E3CD744FB35B}" type="datetime">
              <a:rPr b="0" lang="ru-RU" sz="1200" spc="-1" strike="noStrike">
                <a:solidFill>
                  <a:srgbClr val="8b8b8b"/>
                </a:solidFill>
                <a:latin typeface="Calibri"/>
              </a:rPr>
              <a:t>26.1.21</a:t>
            </a:fld>
            <a:endParaRPr b="0" lang="ru-RU" sz="1200" spc="-1" strike="noStrike">
              <a:latin typeface="Times New Roman"/>
            </a:endParaRPr>
          </a:p>
        </p:txBody>
      </p:sp>
      <p:sp>
        <p:nvSpPr>
          <p:cNvPr id="125" name="PlaceHolder 3"/>
          <p:cNvSpPr>
            <a:spLocks noGrp="1"/>
          </p:cNvSpPr>
          <p:nvPr>
            <p:ph type="ftr"/>
          </p:nvPr>
        </p:nvSpPr>
        <p:spPr>
          <a:xfrm>
            <a:off x="3124080" y="6356520"/>
            <a:ext cx="2895120" cy="364680"/>
          </a:xfrm>
          <a:prstGeom prst="rect">
            <a:avLst/>
          </a:prstGeom>
        </p:spPr>
        <p:txBody>
          <a:bodyPr anchor="ctr">
            <a:noAutofit/>
          </a:bodyPr>
          <a:p>
            <a:endParaRPr b="0" lang="ru-RU" sz="2400" spc="-1" strike="noStrike">
              <a:latin typeface="Times New Roman"/>
            </a:endParaRPr>
          </a:p>
        </p:txBody>
      </p:sp>
      <p:sp>
        <p:nvSpPr>
          <p:cNvPr id="126" name="PlaceHolder 4"/>
          <p:cNvSpPr>
            <a:spLocks noGrp="1"/>
          </p:cNvSpPr>
          <p:nvPr>
            <p:ph type="sldNum"/>
          </p:nvPr>
        </p:nvSpPr>
        <p:spPr>
          <a:xfrm>
            <a:off x="6553080" y="6356520"/>
            <a:ext cx="2133360" cy="364680"/>
          </a:xfrm>
          <a:prstGeom prst="rect">
            <a:avLst/>
          </a:prstGeom>
        </p:spPr>
        <p:txBody>
          <a:bodyPr anchor="ctr">
            <a:noAutofit/>
          </a:bodyPr>
          <a:p>
            <a:pPr algn="r">
              <a:lnSpc>
                <a:spcPct val="100000"/>
              </a:lnSpc>
            </a:pPr>
            <a:fld id="{C06A017E-EE81-40C4-9722-8A1DCF7D0E01}" type="slidenum">
              <a:rPr b="0" lang="ru-RU" sz="1200" spc="-1" strike="noStrike">
                <a:solidFill>
                  <a:srgbClr val="8b8b8b"/>
                </a:solidFill>
                <a:latin typeface="Calibri"/>
              </a:rPr>
              <a:t>&lt;номер&gt;</a:t>
            </a:fld>
            <a:endParaRPr b="0" lang="ru-RU" sz="1200" spc="-1" strike="noStrike">
              <a:latin typeface="Times New Roman"/>
            </a:endParaRPr>
          </a:p>
        </p:txBody>
      </p:sp>
      <p:sp>
        <p:nvSpPr>
          <p:cNvPr id="127" name="PlaceHolder 5"/>
          <p:cNvSpPr>
            <a:spLocks noGrp="1"/>
          </p:cNvSpPr>
          <p:nvPr>
            <p:ph type="body"/>
          </p:nvPr>
        </p:nvSpPr>
        <p:spPr>
          <a:xfrm>
            <a:off x="457200" y="1604520"/>
            <a:ext cx="8229240" cy="39772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ru-RU" sz="3200" spc="-1" strike="noStrike">
                <a:solidFill>
                  <a:srgbClr val="000000"/>
                </a:solidFill>
                <a:latin typeface="Calibri"/>
              </a:rPr>
              <a:t>Для правки структуры щёлкните мышью</a:t>
            </a:r>
            <a:endParaRPr b="0" lang="ru-RU" sz="3200" spc="-1" strike="noStrike">
              <a:solidFill>
                <a:srgbClr val="000000"/>
              </a:solidFill>
              <a:latin typeface="Calibri"/>
            </a:endParaRPr>
          </a:p>
          <a:p>
            <a:pPr lvl="1" marL="864000" indent="-324000">
              <a:spcBef>
                <a:spcPts val="1134"/>
              </a:spcBef>
              <a:buClr>
                <a:srgbClr val="000000"/>
              </a:buClr>
              <a:buSzPct val="75000"/>
              <a:buFont typeface="Symbol" charset="2"/>
              <a:buChar char=""/>
            </a:pPr>
            <a:r>
              <a:rPr b="0" lang="ru-RU" sz="2400" spc="-1" strike="noStrike">
                <a:solidFill>
                  <a:srgbClr val="000000"/>
                </a:solidFill>
                <a:latin typeface="Calibri"/>
              </a:rPr>
              <a:t>Второй уровень структуры</a:t>
            </a:r>
            <a:endParaRPr b="0" lang="ru-RU" sz="2400" spc="-1" strike="noStrike">
              <a:solidFill>
                <a:srgbClr val="000000"/>
              </a:solidFill>
              <a:latin typeface="Calibri"/>
            </a:endParaRPr>
          </a:p>
          <a:p>
            <a:pPr lvl="2" marL="1296000" indent="-288000">
              <a:spcBef>
                <a:spcPts val="850"/>
              </a:spcBef>
              <a:buClr>
                <a:srgbClr val="000000"/>
              </a:buClr>
              <a:buSzPct val="45000"/>
              <a:buFont typeface="Wingdings" charset="2"/>
              <a:buChar char=""/>
            </a:pPr>
            <a:r>
              <a:rPr b="0" lang="ru-RU" sz="2000" spc="-1" strike="noStrike">
                <a:solidFill>
                  <a:srgbClr val="000000"/>
                </a:solidFill>
                <a:latin typeface="Calibri"/>
              </a:rPr>
              <a:t>Третий уровень структуры</a:t>
            </a:r>
            <a:endParaRPr b="0" lang="ru-RU" sz="2000" spc="-1" strike="noStrike">
              <a:solidFill>
                <a:srgbClr val="000000"/>
              </a:solidFill>
              <a:latin typeface="Calibri"/>
            </a:endParaRPr>
          </a:p>
          <a:p>
            <a:pPr lvl="3" marL="1728000" indent="-216000">
              <a:spcBef>
                <a:spcPts val="567"/>
              </a:spcBef>
              <a:buClr>
                <a:srgbClr val="000000"/>
              </a:buClr>
              <a:buSzPct val="75000"/>
              <a:buFont typeface="Symbol" charset="2"/>
              <a:buChar char=""/>
            </a:pPr>
            <a:r>
              <a:rPr b="0" lang="ru-RU" sz="2000" spc="-1" strike="noStrike">
                <a:solidFill>
                  <a:srgbClr val="000000"/>
                </a:solidFill>
                <a:latin typeface="Calibri"/>
              </a:rPr>
              <a:t>Четвёртый уровень структуры</a:t>
            </a:r>
            <a:endParaRPr b="0" lang="ru-RU" sz="2000" spc="-1" strike="noStrike">
              <a:solidFill>
                <a:srgbClr val="000000"/>
              </a:solidFill>
              <a:latin typeface="Calibri"/>
            </a:endParaRPr>
          </a:p>
          <a:p>
            <a:pPr lvl="4" marL="2160000" indent="-216000">
              <a:spcBef>
                <a:spcPts val="283"/>
              </a:spcBef>
              <a:buClr>
                <a:srgbClr val="000000"/>
              </a:buClr>
              <a:buSzPct val="45000"/>
              <a:buFont typeface="Wingdings" charset="2"/>
              <a:buChar char=""/>
            </a:pPr>
            <a:r>
              <a:rPr b="0" lang="ru-RU" sz="2000" spc="-1" strike="noStrike">
                <a:solidFill>
                  <a:srgbClr val="000000"/>
                </a:solidFill>
                <a:latin typeface="Calibri"/>
              </a:rPr>
              <a:t>Пятый уровень структуры</a:t>
            </a:r>
            <a:endParaRPr b="0" lang="ru-RU" sz="2000" spc="-1" strike="noStrike">
              <a:solidFill>
                <a:srgbClr val="000000"/>
              </a:solidFill>
              <a:latin typeface="Calibri"/>
            </a:endParaRPr>
          </a:p>
          <a:p>
            <a:pPr lvl="5" marL="2592000" indent="-216000">
              <a:spcBef>
                <a:spcPts val="283"/>
              </a:spcBef>
              <a:buClr>
                <a:srgbClr val="000000"/>
              </a:buClr>
              <a:buSzPct val="45000"/>
              <a:buFont typeface="Wingdings" charset="2"/>
              <a:buChar char=""/>
            </a:pPr>
            <a:r>
              <a:rPr b="0" lang="ru-RU" sz="2000" spc="-1" strike="noStrike">
                <a:solidFill>
                  <a:srgbClr val="000000"/>
                </a:solidFill>
                <a:latin typeface="Calibri"/>
              </a:rPr>
              <a:t>Шестой уровень структуры</a:t>
            </a:r>
            <a:endParaRPr b="0" lang="ru-RU" sz="2000" spc="-1" strike="noStrike">
              <a:solidFill>
                <a:srgbClr val="000000"/>
              </a:solidFill>
              <a:latin typeface="Calibri"/>
            </a:endParaRPr>
          </a:p>
          <a:p>
            <a:pPr lvl="6" marL="3024000" indent="-216000">
              <a:spcBef>
                <a:spcPts val="283"/>
              </a:spcBef>
              <a:buClr>
                <a:srgbClr val="000000"/>
              </a:buClr>
              <a:buSzPct val="45000"/>
              <a:buFont typeface="Wingdings" charset="2"/>
              <a:buChar char=""/>
            </a:pPr>
            <a:r>
              <a:rPr b="0" lang="ru-RU" sz="2000" spc="-1" strike="noStrike">
                <a:solidFill>
                  <a:srgbClr val="000000"/>
                </a:solidFill>
                <a:latin typeface="Calibri"/>
              </a:rPr>
              <a:t>Седьмой уровень структуры</a:t>
            </a:r>
            <a:endParaRPr b="0" lang="ru-RU" sz="2000" spc="-1" strike="noStrike">
              <a:solidFill>
                <a:srgbClr val="000000"/>
              </a:solidFill>
              <a:latin typeface="Calibri"/>
            </a:endParaRPr>
          </a:p>
        </p:txBody>
      </p:sp>
    </p:spTree>
  </p:cSld>
  <p:clrMap bg1="lt1" bg2="lt2" tx1="dk1" tx2="dk2" accent1="accent1" accent2="accent2" accent3="accent3" accent4="accent4" accent5="accent5" accent6="accent6" hlink="hlink" folHlink="folHlink"/>
  <p:sldLayoutIdLst>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Lst>
</p:sldMaster>
</file>

<file path=ppt/slideMasters/slideMaster5.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164" name="PlaceHolder 1"/>
          <p:cNvSpPr>
            <a:spLocks noGrp="1"/>
          </p:cNvSpPr>
          <p:nvPr>
            <p:ph type="title"/>
          </p:nvPr>
        </p:nvSpPr>
        <p:spPr>
          <a:xfrm>
            <a:off x="457200" y="274680"/>
            <a:ext cx="8229240" cy="1142640"/>
          </a:xfrm>
          <a:prstGeom prst="rect">
            <a:avLst/>
          </a:prstGeom>
        </p:spPr>
        <p:txBody>
          <a:bodyPr anchor="ctr">
            <a:noAutofit/>
          </a:bodyPr>
          <a:p>
            <a:pPr algn="ctr">
              <a:lnSpc>
                <a:spcPct val="100000"/>
              </a:lnSpc>
            </a:pPr>
            <a:r>
              <a:rPr b="0" lang="ru-RU" sz="4400" spc="-1" strike="noStrike">
                <a:solidFill>
                  <a:srgbClr val="000000"/>
                </a:solidFill>
                <a:latin typeface="Calibri"/>
              </a:rPr>
              <a:t>Образец заголовка</a:t>
            </a:r>
            <a:endParaRPr b="0" lang="ru-RU" sz="4400" spc="-1" strike="noStrike">
              <a:solidFill>
                <a:srgbClr val="000000"/>
              </a:solidFill>
              <a:latin typeface="Calibri"/>
            </a:endParaRPr>
          </a:p>
        </p:txBody>
      </p:sp>
      <p:sp>
        <p:nvSpPr>
          <p:cNvPr id="165" name="PlaceHolder 2"/>
          <p:cNvSpPr>
            <a:spLocks noGrp="1"/>
          </p:cNvSpPr>
          <p:nvPr>
            <p:ph type="body"/>
          </p:nvPr>
        </p:nvSpPr>
        <p:spPr>
          <a:xfrm>
            <a:off x="457200" y="1600200"/>
            <a:ext cx="4038120" cy="4525560"/>
          </a:xfrm>
          <a:prstGeom prst="rect">
            <a:avLst/>
          </a:prstGeom>
        </p:spPr>
        <p:txBody>
          <a:bodyPr>
            <a:noAutofit/>
          </a:bodyPr>
          <a:p>
            <a:pPr marL="343080" indent="-342720">
              <a:lnSpc>
                <a:spcPct val="100000"/>
              </a:lnSpc>
              <a:spcBef>
                <a:spcPts val="561"/>
              </a:spcBef>
              <a:buClr>
                <a:srgbClr val="000000"/>
              </a:buClr>
              <a:buFont typeface="Arial"/>
              <a:buChar char="•"/>
            </a:pPr>
            <a:r>
              <a:rPr b="0" lang="ru-RU" sz="2800" spc="-1" strike="noStrike">
                <a:solidFill>
                  <a:srgbClr val="000000"/>
                </a:solidFill>
                <a:latin typeface="Calibri"/>
              </a:rPr>
              <a:t>Образец текста</a:t>
            </a:r>
            <a:endParaRPr b="0" lang="ru-RU" sz="2800" spc="-1" strike="noStrike">
              <a:solidFill>
                <a:srgbClr val="000000"/>
              </a:solidFill>
              <a:latin typeface="Calibri"/>
            </a:endParaRPr>
          </a:p>
          <a:p>
            <a:pPr lvl="1" marL="743040" indent="-285480">
              <a:lnSpc>
                <a:spcPct val="100000"/>
              </a:lnSpc>
              <a:spcBef>
                <a:spcPts val="479"/>
              </a:spcBef>
              <a:buClr>
                <a:srgbClr val="000000"/>
              </a:buClr>
              <a:buFont typeface="Arial"/>
              <a:buChar char="–"/>
            </a:pPr>
            <a:r>
              <a:rPr b="0" lang="ru-RU" sz="2400" spc="-1" strike="noStrike">
                <a:solidFill>
                  <a:srgbClr val="000000"/>
                </a:solidFill>
                <a:latin typeface="Calibri"/>
              </a:rPr>
              <a:t>Второй уровень</a:t>
            </a:r>
            <a:endParaRPr b="0" lang="ru-RU" sz="2400" spc="-1" strike="noStrike">
              <a:solidFill>
                <a:srgbClr val="000000"/>
              </a:solidFill>
              <a:latin typeface="Calibri"/>
            </a:endParaRPr>
          </a:p>
          <a:p>
            <a:pPr lvl="2" marL="1143000" indent="-228240">
              <a:lnSpc>
                <a:spcPct val="100000"/>
              </a:lnSpc>
              <a:spcBef>
                <a:spcPts val="400"/>
              </a:spcBef>
              <a:buClr>
                <a:srgbClr val="000000"/>
              </a:buClr>
              <a:buFont typeface="Arial"/>
              <a:buChar char="•"/>
            </a:pPr>
            <a:r>
              <a:rPr b="0" lang="ru-RU" sz="2000" spc="-1" strike="noStrike">
                <a:solidFill>
                  <a:srgbClr val="000000"/>
                </a:solidFill>
                <a:latin typeface="Calibri"/>
              </a:rPr>
              <a:t>Третий уровень</a:t>
            </a:r>
            <a:endParaRPr b="0" lang="ru-RU" sz="2000" spc="-1" strike="noStrike">
              <a:solidFill>
                <a:srgbClr val="000000"/>
              </a:solidFill>
              <a:latin typeface="Calibri"/>
            </a:endParaRPr>
          </a:p>
          <a:p>
            <a:pPr lvl="3" marL="1600200" indent="-228240">
              <a:lnSpc>
                <a:spcPct val="100000"/>
              </a:lnSpc>
              <a:spcBef>
                <a:spcPts val="360"/>
              </a:spcBef>
              <a:buClr>
                <a:srgbClr val="000000"/>
              </a:buClr>
              <a:buFont typeface="Arial"/>
              <a:buChar char="–"/>
            </a:pPr>
            <a:r>
              <a:rPr b="0" lang="ru-RU" sz="1800" spc="-1" strike="noStrike">
                <a:solidFill>
                  <a:srgbClr val="000000"/>
                </a:solidFill>
                <a:latin typeface="Calibri"/>
              </a:rPr>
              <a:t>Четвертый уровень</a:t>
            </a:r>
            <a:endParaRPr b="0" lang="ru-RU" sz="1800" spc="-1" strike="noStrike">
              <a:solidFill>
                <a:srgbClr val="000000"/>
              </a:solidFill>
              <a:latin typeface="Calibri"/>
            </a:endParaRPr>
          </a:p>
          <a:p>
            <a:pPr lvl="4" marL="2057400" indent="-228240">
              <a:lnSpc>
                <a:spcPct val="100000"/>
              </a:lnSpc>
              <a:spcBef>
                <a:spcPts val="360"/>
              </a:spcBef>
              <a:buClr>
                <a:srgbClr val="000000"/>
              </a:buClr>
              <a:buFont typeface="Arial"/>
              <a:buChar char="»"/>
            </a:pPr>
            <a:r>
              <a:rPr b="0" lang="ru-RU" sz="1800" spc="-1" strike="noStrike">
                <a:solidFill>
                  <a:srgbClr val="000000"/>
                </a:solidFill>
                <a:latin typeface="Calibri"/>
              </a:rPr>
              <a:t>Пятый уровень</a:t>
            </a:r>
            <a:endParaRPr b="0" lang="ru-RU" sz="1800" spc="-1" strike="noStrike">
              <a:solidFill>
                <a:srgbClr val="000000"/>
              </a:solidFill>
              <a:latin typeface="Calibri"/>
            </a:endParaRPr>
          </a:p>
        </p:txBody>
      </p:sp>
      <p:sp>
        <p:nvSpPr>
          <p:cNvPr id="166" name="PlaceHolder 3"/>
          <p:cNvSpPr>
            <a:spLocks noGrp="1"/>
          </p:cNvSpPr>
          <p:nvPr>
            <p:ph type="body"/>
          </p:nvPr>
        </p:nvSpPr>
        <p:spPr>
          <a:xfrm>
            <a:off x="4648320" y="1600200"/>
            <a:ext cx="4038120" cy="4525560"/>
          </a:xfrm>
          <a:prstGeom prst="rect">
            <a:avLst/>
          </a:prstGeom>
        </p:spPr>
        <p:txBody>
          <a:bodyPr>
            <a:noAutofit/>
          </a:bodyPr>
          <a:p>
            <a:pPr marL="343080" indent="-342720">
              <a:lnSpc>
                <a:spcPct val="100000"/>
              </a:lnSpc>
              <a:spcBef>
                <a:spcPts val="561"/>
              </a:spcBef>
              <a:buClr>
                <a:srgbClr val="000000"/>
              </a:buClr>
              <a:buFont typeface="Arial"/>
              <a:buChar char="•"/>
            </a:pPr>
            <a:r>
              <a:rPr b="0" lang="ru-RU" sz="2800" spc="-1" strike="noStrike">
                <a:solidFill>
                  <a:srgbClr val="000000"/>
                </a:solidFill>
                <a:latin typeface="Calibri"/>
              </a:rPr>
              <a:t>Образец текста</a:t>
            </a:r>
            <a:endParaRPr b="0" lang="ru-RU" sz="2800" spc="-1" strike="noStrike">
              <a:solidFill>
                <a:srgbClr val="000000"/>
              </a:solidFill>
              <a:latin typeface="Calibri"/>
            </a:endParaRPr>
          </a:p>
          <a:p>
            <a:pPr lvl="1" marL="743040" indent="-285480">
              <a:lnSpc>
                <a:spcPct val="100000"/>
              </a:lnSpc>
              <a:spcBef>
                <a:spcPts val="479"/>
              </a:spcBef>
              <a:buClr>
                <a:srgbClr val="000000"/>
              </a:buClr>
              <a:buFont typeface="Arial"/>
              <a:buChar char="–"/>
            </a:pPr>
            <a:r>
              <a:rPr b="0" lang="ru-RU" sz="2400" spc="-1" strike="noStrike">
                <a:solidFill>
                  <a:srgbClr val="000000"/>
                </a:solidFill>
                <a:latin typeface="Calibri"/>
              </a:rPr>
              <a:t>Второй уровень</a:t>
            </a:r>
            <a:endParaRPr b="0" lang="ru-RU" sz="2400" spc="-1" strike="noStrike">
              <a:solidFill>
                <a:srgbClr val="000000"/>
              </a:solidFill>
              <a:latin typeface="Calibri"/>
            </a:endParaRPr>
          </a:p>
          <a:p>
            <a:pPr lvl="2" marL="1143000" indent="-228240">
              <a:lnSpc>
                <a:spcPct val="100000"/>
              </a:lnSpc>
              <a:spcBef>
                <a:spcPts val="400"/>
              </a:spcBef>
              <a:buClr>
                <a:srgbClr val="000000"/>
              </a:buClr>
              <a:buFont typeface="Arial"/>
              <a:buChar char="•"/>
            </a:pPr>
            <a:r>
              <a:rPr b="0" lang="ru-RU" sz="2000" spc="-1" strike="noStrike">
                <a:solidFill>
                  <a:srgbClr val="000000"/>
                </a:solidFill>
                <a:latin typeface="Calibri"/>
              </a:rPr>
              <a:t>Третий уровень</a:t>
            </a:r>
            <a:endParaRPr b="0" lang="ru-RU" sz="2000" spc="-1" strike="noStrike">
              <a:solidFill>
                <a:srgbClr val="000000"/>
              </a:solidFill>
              <a:latin typeface="Calibri"/>
            </a:endParaRPr>
          </a:p>
          <a:p>
            <a:pPr lvl="3" marL="1600200" indent="-228240">
              <a:lnSpc>
                <a:spcPct val="100000"/>
              </a:lnSpc>
              <a:spcBef>
                <a:spcPts val="360"/>
              </a:spcBef>
              <a:buClr>
                <a:srgbClr val="000000"/>
              </a:buClr>
              <a:buFont typeface="Arial"/>
              <a:buChar char="–"/>
            </a:pPr>
            <a:r>
              <a:rPr b="0" lang="ru-RU" sz="1800" spc="-1" strike="noStrike">
                <a:solidFill>
                  <a:srgbClr val="000000"/>
                </a:solidFill>
                <a:latin typeface="Calibri"/>
              </a:rPr>
              <a:t>Четвертый уровень</a:t>
            </a:r>
            <a:endParaRPr b="0" lang="ru-RU" sz="1800" spc="-1" strike="noStrike">
              <a:solidFill>
                <a:srgbClr val="000000"/>
              </a:solidFill>
              <a:latin typeface="Calibri"/>
            </a:endParaRPr>
          </a:p>
          <a:p>
            <a:pPr lvl="4" marL="2057400" indent="-228240">
              <a:lnSpc>
                <a:spcPct val="100000"/>
              </a:lnSpc>
              <a:spcBef>
                <a:spcPts val="360"/>
              </a:spcBef>
              <a:buClr>
                <a:srgbClr val="000000"/>
              </a:buClr>
              <a:buFont typeface="Arial"/>
              <a:buChar char="»"/>
            </a:pPr>
            <a:r>
              <a:rPr b="0" lang="ru-RU" sz="1800" spc="-1" strike="noStrike">
                <a:solidFill>
                  <a:srgbClr val="000000"/>
                </a:solidFill>
                <a:latin typeface="Calibri"/>
              </a:rPr>
              <a:t>Пятый уровень</a:t>
            </a:r>
            <a:endParaRPr b="0" lang="ru-RU" sz="1800" spc="-1" strike="noStrike">
              <a:solidFill>
                <a:srgbClr val="000000"/>
              </a:solidFill>
              <a:latin typeface="Calibri"/>
            </a:endParaRPr>
          </a:p>
        </p:txBody>
      </p:sp>
      <p:sp>
        <p:nvSpPr>
          <p:cNvPr id="167" name="PlaceHolder 4"/>
          <p:cNvSpPr>
            <a:spLocks noGrp="1"/>
          </p:cNvSpPr>
          <p:nvPr>
            <p:ph type="dt"/>
          </p:nvPr>
        </p:nvSpPr>
        <p:spPr>
          <a:xfrm>
            <a:off x="457200" y="6356520"/>
            <a:ext cx="2133360" cy="364680"/>
          </a:xfrm>
          <a:prstGeom prst="rect">
            <a:avLst/>
          </a:prstGeom>
        </p:spPr>
        <p:txBody>
          <a:bodyPr anchor="ctr">
            <a:noAutofit/>
          </a:bodyPr>
          <a:p>
            <a:pPr>
              <a:lnSpc>
                <a:spcPct val="100000"/>
              </a:lnSpc>
            </a:pPr>
            <a:fld id="{EAE662DA-AF11-42D1-8993-F42862E2735B}" type="datetime">
              <a:rPr b="0" lang="ru-RU" sz="1200" spc="-1" strike="noStrike">
                <a:solidFill>
                  <a:srgbClr val="8b8b8b"/>
                </a:solidFill>
                <a:latin typeface="Calibri"/>
              </a:rPr>
              <a:t>26.1.21</a:t>
            </a:fld>
            <a:endParaRPr b="0" lang="ru-RU" sz="1200" spc="-1" strike="noStrike">
              <a:latin typeface="Times New Roman"/>
            </a:endParaRPr>
          </a:p>
        </p:txBody>
      </p:sp>
      <p:sp>
        <p:nvSpPr>
          <p:cNvPr id="168" name="PlaceHolder 5"/>
          <p:cNvSpPr>
            <a:spLocks noGrp="1"/>
          </p:cNvSpPr>
          <p:nvPr>
            <p:ph type="ftr"/>
          </p:nvPr>
        </p:nvSpPr>
        <p:spPr>
          <a:xfrm>
            <a:off x="3124080" y="6356520"/>
            <a:ext cx="2895120" cy="364680"/>
          </a:xfrm>
          <a:prstGeom prst="rect">
            <a:avLst/>
          </a:prstGeom>
        </p:spPr>
        <p:txBody>
          <a:bodyPr anchor="ctr">
            <a:noAutofit/>
          </a:bodyPr>
          <a:p>
            <a:endParaRPr b="0" lang="ru-RU" sz="2400" spc="-1" strike="noStrike">
              <a:latin typeface="Times New Roman"/>
            </a:endParaRPr>
          </a:p>
        </p:txBody>
      </p:sp>
      <p:sp>
        <p:nvSpPr>
          <p:cNvPr id="169" name="PlaceHolder 6"/>
          <p:cNvSpPr>
            <a:spLocks noGrp="1"/>
          </p:cNvSpPr>
          <p:nvPr>
            <p:ph type="sldNum"/>
          </p:nvPr>
        </p:nvSpPr>
        <p:spPr>
          <a:xfrm>
            <a:off x="6553080" y="6356520"/>
            <a:ext cx="2133360" cy="364680"/>
          </a:xfrm>
          <a:prstGeom prst="rect">
            <a:avLst/>
          </a:prstGeom>
        </p:spPr>
        <p:txBody>
          <a:bodyPr anchor="ctr">
            <a:noAutofit/>
          </a:bodyPr>
          <a:p>
            <a:pPr algn="r">
              <a:lnSpc>
                <a:spcPct val="100000"/>
              </a:lnSpc>
            </a:pPr>
            <a:fld id="{5C12F0E4-A67D-47EA-845E-D55CEACD1C22}" type="slidenum">
              <a:rPr b="0" lang="ru-RU" sz="1200" spc="-1" strike="noStrike">
                <a:solidFill>
                  <a:srgbClr val="8b8b8b"/>
                </a:solidFill>
                <a:latin typeface="Calibri"/>
              </a:rPr>
              <a:t>&lt;номер&gt;</a:t>
            </a:fld>
            <a:endParaRPr b="0" lang="ru-RU" sz="1200" spc="-1" strike="noStrike">
              <a:latin typeface="Times New Roman"/>
            </a:endParaRPr>
          </a:p>
        </p:txBody>
      </p:sp>
    </p:spTree>
  </p:cSld>
  <p:clrMap bg1="lt1" bg2="lt2" tx1="dk1" tx2="dk2" accent1="accent1" accent2="accent2" accent3="accent3" accent4="accent4" accent5="accent5" accent6="accent6" hlink="hlink" folHlink="folHlink"/>
  <p:sldLayoutIdLst>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png"/><Relationship Id="rId3" Type="http://schemas.openxmlformats.org/officeDocument/2006/relationships/image" Target="../media/image3.jpeg"/><Relationship Id="rId4" Type="http://schemas.openxmlformats.org/officeDocument/2006/relationships/slideLayout" Target="../slideLayouts/slideLayout2.xml"/>
</Relationships>
</file>

<file path=ppt/slides/_rels/slide10.xml.rels><?xml version="1.0" encoding="UTF-8"?>
<Relationships xmlns="http://schemas.openxmlformats.org/package/2006/relationships"><Relationship Id="rId1" Type="http://schemas.openxmlformats.org/officeDocument/2006/relationships/image" Target="../media/image8.jpeg"/><Relationship Id="rId2" Type="http://schemas.openxmlformats.org/officeDocument/2006/relationships/image" Target="../media/image9.jpeg"/><Relationship Id="rId3" Type="http://schemas.openxmlformats.org/officeDocument/2006/relationships/slideLayout" Target="../slideLayouts/slideLayout25.xml"/>
</Relationships>
</file>

<file path=ppt/slides/_rels/slide100.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01.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02.xml.rels><?xml version="1.0" encoding="UTF-8"?>
<Relationships xmlns="http://schemas.openxmlformats.org/package/2006/relationships"><Relationship Id="rId1" Type="http://schemas.openxmlformats.org/officeDocument/2006/relationships/hyperlink" Target="https://youtu.be/p_JsO_gWjQI" TargetMode="External"/><Relationship Id="rId2" Type="http://schemas.openxmlformats.org/officeDocument/2006/relationships/hyperlink" Target="https://youtu.be/H4eOqyo79Ic" TargetMode="External"/><Relationship Id="rId3" Type="http://schemas.openxmlformats.org/officeDocument/2006/relationships/hyperlink" Target="https://youtu.be/4PtGG4Vt_ZM" TargetMode="External"/><Relationship Id="rId4" Type="http://schemas.openxmlformats.org/officeDocument/2006/relationships/slideLayout" Target="../slideLayouts/slideLayout2.xml"/>
</Relationships>
</file>

<file path=ppt/slides/_rels/slide10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04.xml.rels><?xml version="1.0" encoding="UTF-8"?>
<Relationships xmlns="http://schemas.openxmlformats.org/package/2006/relationships"><Relationship Id="rId1" Type="http://schemas.openxmlformats.org/officeDocument/2006/relationships/slideLayout" Target="../slideLayouts/slideLayout2.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4.xml.rels><?xml version="1.0" encoding="UTF-8"?>
<Relationships xmlns="http://schemas.openxmlformats.org/package/2006/relationships"><Relationship Id="rId1" Type="http://schemas.openxmlformats.org/officeDocument/2006/relationships/image" Target="../media/image10.png"/><Relationship Id="rId2" Type="http://schemas.openxmlformats.org/officeDocument/2006/relationships/slideLayout" Target="../slideLayouts/slideLayout13.xml"/>
</Relationships>
</file>

<file path=ppt/slides/_rels/slide15.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6.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18.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19.xml.rels><?xml version="1.0" encoding="UTF-8"?>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41.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0.xml.rels><?xml version="1.0" encoding="UTF-8"?>
<Relationships xmlns="http://schemas.openxmlformats.org/package/2006/relationships"><Relationship Id="rId1" Type="http://schemas.openxmlformats.org/officeDocument/2006/relationships/image" Target="../media/image12.png"/><Relationship Id="rId2" Type="http://schemas.openxmlformats.org/officeDocument/2006/relationships/slideLayout" Target="../slideLayouts/slideLayout41.xml"/>
</Relationships>
</file>

<file path=ppt/slides/_rels/slide21.xml.rels><?xml version="1.0" encoding="UTF-8"?>
<Relationships xmlns="http://schemas.openxmlformats.org/package/2006/relationships"><Relationship Id="rId1" Type="http://schemas.openxmlformats.org/officeDocument/2006/relationships/image" Target="../media/image13.png"/><Relationship Id="rId2" Type="http://schemas.openxmlformats.org/officeDocument/2006/relationships/slideLayout" Target="../slideLayouts/slideLayout41.xml"/>
</Relationships>
</file>

<file path=ppt/slides/_rels/slide22.xml.rels><?xml version="1.0" encoding="UTF-8"?>
<Relationships xmlns="http://schemas.openxmlformats.org/package/2006/relationships"><Relationship Id="rId1" Type="http://schemas.openxmlformats.org/officeDocument/2006/relationships/image" Target="../media/image14.png"/><Relationship Id="rId2" Type="http://schemas.openxmlformats.org/officeDocument/2006/relationships/slideLayout" Target="../slideLayouts/slideLayout41.xml"/>
</Relationships>
</file>

<file path=ppt/slides/_rels/slide23.xml.rels><?xml version="1.0" encoding="UTF-8"?>
<Relationships xmlns="http://schemas.openxmlformats.org/package/2006/relationships"><Relationship Id="rId1" Type="http://schemas.openxmlformats.org/officeDocument/2006/relationships/image" Target="../media/image15.png"/><Relationship Id="rId2" Type="http://schemas.openxmlformats.org/officeDocument/2006/relationships/slideLayout" Target="../slideLayouts/slideLayout41.xml"/>
</Relationships>
</file>

<file path=ppt/slides/_rels/slide24.xml.rels><?xml version="1.0" encoding="UTF-8"?>
<Relationships xmlns="http://schemas.openxmlformats.org/package/2006/relationships"><Relationship Id="rId1" Type="http://schemas.openxmlformats.org/officeDocument/2006/relationships/image" Target="../media/image16.png"/><Relationship Id="rId2" Type="http://schemas.openxmlformats.org/officeDocument/2006/relationships/image" Target="../media/image17.png"/><Relationship Id="rId3" Type="http://schemas.openxmlformats.org/officeDocument/2006/relationships/slideLayout" Target="../slideLayouts/slideLayout41.xml"/>
</Relationships>
</file>

<file path=ppt/slides/_rels/slide25.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6.xml.rels><?xml version="1.0" encoding="UTF-8"?>
<Relationships xmlns="http://schemas.openxmlformats.org/package/2006/relationships"><Relationship Id="rId1" Type="http://schemas.openxmlformats.org/officeDocument/2006/relationships/image" Target="../media/image18.png"/><Relationship Id="rId2" Type="http://schemas.openxmlformats.org/officeDocument/2006/relationships/slideLayout" Target="../slideLayouts/slideLayout13.xml"/>
</Relationships>
</file>

<file path=ppt/slides/_rels/slide2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28.xml.rels><?xml version="1.0" encoding="UTF-8"?>
<Relationships xmlns="http://schemas.openxmlformats.org/package/2006/relationships"><Relationship Id="rId1" Type="http://schemas.openxmlformats.org/officeDocument/2006/relationships/image" Target="../media/image19.png"/><Relationship Id="rId2" Type="http://schemas.openxmlformats.org/officeDocument/2006/relationships/image" Target="../media/image20.png"/><Relationship Id="rId3" Type="http://schemas.openxmlformats.org/officeDocument/2006/relationships/slideLayout" Target="../slideLayouts/slideLayout13.xml"/>
</Relationships>
</file>

<file path=ppt/slides/_rels/slide29.xml.rels><?xml version="1.0" encoding="UTF-8"?>
<Relationships xmlns="http://schemas.openxmlformats.org/package/2006/relationships"><Relationship Id="rId1" Type="http://schemas.openxmlformats.org/officeDocument/2006/relationships/image" Target="../media/image21.jpeg"/><Relationship Id="rId2" Type="http://schemas.openxmlformats.org/officeDocument/2006/relationships/slideLayout" Target="../slideLayouts/slideLayout13.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0.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1.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2.xml.rels><?xml version="1.0" encoding="UTF-8"?>
<Relationships xmlns="http://schemas.openxmlformats.org/package/2006/relationships"><Relationship Id="rId1" Type="http://schemas.openxmlformats.org/officeDocument/2006/relationships/slideLayout" Target="../slideLayouts/slideLayout52.xml"/>
</Relationships>
</file>

<file path=ppt/slides/_rels/slide33.xml.rels><?xml version="1.0" encoding="UTF-8"?>
<Relationships xmlns="http://schemas.openxmlformats.org/package/2006/relationships"><Relationship Id="rId1" Type="http://schemas.openxmlformats.org/officeDocument/2006/relationships/slideLayout" Target="../slideLayouts/slideLayout52.xml"/>
</Relationships>
</file>

<file path=ppt/slides/_rels/slide3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5.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36.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37.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38.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39.xml.rels><?xml version="1.0" encoding="UTF-8"?>
<Relationships xmlns="http://schemas.openxmlformats.org/package/2006/relationships"><Relationship Id="rId1" Type="http://schemas.openxmlformats.org/officeDocument/2006/relationships/image" Target="../media/image22.jpeg"/><Relationship Id="rId2" Type="http://schemas.openxmlformats.org/officeDocument/2006/relationships/slideLayout" Target="../slideLayouts/slideLayout25.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0.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1.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2.xml.rels><?xml version="1.0" encoding="UTF-8"?>
<Relationships xmlns="http://schemas.openxmlformats.org/package/2006/relationships"><Relationship Id="rId1" Type="http://schemas.openxmlformats.org/officeDocument/2006/relationships/image" Target="../media/image23.jpeg"/><Relationship Id="rId2" Type="http://schemas.openxmlformats.org/officeDocument/2006/relationships/slideLayout" Target="../slideLayouts/slideLayout13.xml"/>
</Relationships>
</file>

<file path=ppt/slides/_rels/slide43.xml.rels><?xml version="1.0" encoding="UTF-8"?>
<Relationships xmlns="http://schemas.openxmlformats.org/package/2006/relationships"><Relationship Id="rId1" Type="http://schemas.openxmlformats.org/officeDocument/2006/relationships/image" Target="../media/image24.png"/><Relationship Id="rId2" Type="http://schemas.openxmlformats.org/officeDocument/2006/relationships/image" Target="../media/image25.png"/><Relationship Id="rId3" Type="http://schemas.openxmlformats.org/officeDocument/2006/relationships/slideLayout" Target="../slideLayouts/slideLayout13.xml"/>
</Relationships>
</file>

<file path=ppt/slides/_rels/slide44.xml.rels><?xml version="1.0" encoding="UTF-8"?>
<Relationships xmlns="http://schemas.openxmlformats.org/package/2006/relationships"><Relationship Id="rId1" Type="http://schemas.openxmlformats.org/officeDocument/2006/relationships/image" Target="../media/image26.png"/><Relationship Id="rId2" Type="http://schemas.openxmlformats.org/officeDocument/2006/relationships/slideLayout" Target="../slideLayouts/slideLayout13.xml"/>
</Relationships>
</file>

<file path=ppt/slides/_rels/slide45.xml.rels><?xml version="1.0" encoding="UTF-8"?>
<Relationships xmlns="http://schemas.openxmlformats.org/package/2006/relationships"><Relationship Id="rId1" Type="http://schemas.openxmlformats.org/officeDocument/2006/relationships/image" Target="../media/image27.jpeg"/><Relationship Id="rId2" Type="http://schemas.openxmlformats.org/officeDocument/2006/relationships/slideLayout" Target="../slideLayouts/slideLayout41.xml"/>
</Relationships>
</file>

<file path=ppt/slides/_rels/slide46.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4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8.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49.xml.rels><?xml version="1.0" encoding="UTF-8"?>
<Relationships xmlns="http://schemas.openxmlformats.org/package/2006/relationships"><Relationship Id="rId1" Type="http://schemas.openxmlformats.org/officeDocument/2006/relationships/image" Target="../media/image28.wmf"/><Relationship Id="rId2" Type="http://schemas.openxmlformats.org/officeDocument/2006/relationships/slideLayout" Target="../slideLayouts/slideLayout13.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50.xml.rels><?xml version="1.0" encoding="UTF-8"?>
<Relationships xmlns="http://schemas.openxmlformats.org/package/2006/relationships"><Relationship Id="rId1" Type="http://schemas.openxmlformats.org/officeDocument/2006/relationships/image" Target="../media/image29.wmf"/><Relationship Id="rId2" Type="http://schemas.openxmlformats.org/officeDocument/2006/relationships/image" Target="../media/image30.wmf"/><Relationship Id="rId3" Type="http://schemas.openxmlformats.org/officeDocument/2006/relationships/slideLayout" Target="../slideLayouts/slideLayout13.xml"/>
</Relationships>
</file>

<file path=ppt/slides/_rels/slide51.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2.xml.rels><?xml version="1.0" encoding="UTF-8"?>
<Relationships xmlns="http://schemas.openxmlformats.org/package/2006/relationships"><Relationship Id="rId1" Type="http://schemas.openxmlformats.org/officeDocument/2006/relationships/image" Target="../media/image31.png"/><Relationship Id="rId2" Type="http://schemas.openxmlformats.org/officeDocument/2006/relationships/image" Target="../media/image32.png"/><Relationship Id="rId3" Type="http://schemas.openxmlformats.org/officeDocument/2006/relationships/image" Target="../media/image33.png"/><Relationship Id="rId4" Type="http://schemas.openxmlformats.org/officeDocument/2006/relationships/slideLayout" Target="../slideLayouts/slideLayout13.xml"/>
</Relationships>
</file>

<file path=ppt/slides/_rels/slide53.xml.rels><?xml version="1.0" encoding="UTF-8"?>
<Relationships xmlns="http://schemas.openxmlformats.org/package/2006/relationships"><Relationship Id="rId1" Type="http://schemas.openxmlformats.org/officeDocument/2006/relationships/image" Target="../media/image34.wmf"/><Relationship Id="rId2" Type="http://schemas.openxmlformats.org/officeDocument/2006/relationships/image" Target="../media/image35.wmf"/><Relationship Id="rId3" Type="http://schemas.openxmlformats.org/officeDocument/2006/relationships/image" Target="../media/image36.wmf"/><Relationship Id="rId4" Type="http://schemas.openxmlformats.org/officeDocument/2006/relationships/slideLayout" Target="../slideLayouts/slideLayout13.xml"/>
</Relationships>
</file>

<file path=ppt/slides/_rels/slide54.xml.rels><?xml version="1.0" encoding="UTF-8"?>
<Relationships xmlns="http://schemas.openxmlformats.org/package/2006/relationships"><Relationship Id="rId1" Type="http://schemas.openxmlformats.org/officeDocument/2006/relationships/image" Target="../media/image37.jpeg"/><Relationship Id="rId2" Type="http://schemas.openxmlformats.org/officeDocument/2006/relationships/slideLayout" Target="../slideLayouts/slideLayout25.xml"/>
</Relationships>
</file>

<file path=ppt/slides/_rels/slide55.xml.rels><?xml version="1.0" encoding="UTF-8"?>
<Relationships xmlns="http://schemas.openxmlformats.org/package/2006/relationships"><Relationship Id="rId1" Type="http://schemas.openxmlformats.org/officeDocument/2006/relationships/image" Target="../media/image38.jpeg"/><Relationship Id="rId2" Type="http://schemas.openxmlformats.org/officeDocument/2006/relationships/slideLayout" Target="../slideLayouts/slideLayout25.xml"/>
</Relationships>
</file>

<file path=ppt/slides/_rels/slide56.xml.rels><?xml version="1.0" encoding="UTF-8"?>
<Relationships xmlns="http://schemas.openxmlformats.org/package/2006/relationships"><Relationship Id="rId1" Type="http://schemas.openxmlformats.org/officeDocument/2006/relationships/image" Target="../media/image39.jpeg"/><Relationship Id="rId2" Type="http://schemas.openxmlformats.org/officeDocument/2006/relationships/slideLayout" Target="../slideLayouts/slideLayout25.xml"/>
</Relationships>
</file>

<file path=ppt/slides/_rels/slide57.xml.rels><?xml version="1.0" encoding="UTF-8"?>
<Relationships xmlns="http://schemas.openxmlformats.org/package/2006/relationships"><Relationship Id="rId1" Type="http://schemas.openxmlformats.org/officeDocument/2006/relationships/image" Target="../media/image40.png"/><Relationship Id="rId2" Type="http://schemas.openxmlformats.org/officeDocument/2006/relationships/slideLayout" Target="../slideLayouts/slideLayout25.xml"/>
</Relationships>
</file>

<file path=ppt/slides/_rels/slide58.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59.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60.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61.xml.rels><?xml version="1.0" encoding="UTF-8"?>
<Relationships xmlns="http://schemas.openxmlformats.org/package/2006/relationships"><Relationship Id="rId1" Type="http://schemas.openxmlformats.org/officeDocument/2006/relationships/image" Target="../media/image41.jpeg"/><Relationship Id="rId2" Type="http://schemas.openxmlformats.org/officeDocument/2006/relationships/slideLayout" Target="../slideLayouts/slideLayout13.xml"/>
</Relationships>
</file>

<file path=ppt/slides/_rels/slide62.xml.rels><?xml version="1.0" encoding="UTF-8"?>
<Relationships xmlns="http://schemas.openxmlformats.org/package/2006/relationships"><Relationship Id="rId1" Type="http://schemas.openxmlformats.org/officeDocument/2006/relationships/image" Target="../media/image42.png"/><Relationship Id="rId2" Type="http://schemas.openxmlformats.org/officeDocument/2006/relationships/image" Target="../media/image43.png"/><Relationship Id="rId3" Type="http://schemas.openxmlformats.org/officeDocument/2006/relationships/slideLayout" Target="../slideLayouts/slideLayout13.xml"/>
</Relationships>
</file>

<file path=ppt/slides/_rels/slide63.xml.rels><?xml version="1.0" encoding="UTF-8"?>
<Relationships xmlns="http://schemas.openxmlformats.org/package/2006/relationships"><Relationship Id="rId1" Type="http://schemas.openxmlformats.org/officeDocument/2006/relationships/image" Target="../media/image44.png"/><Relationship Id="rId2" Type="http://schemas.openxmlformats.org/officeDocument/2006/relationships/image" Target="../media/image45.png"/><Relationship Id="rId3" Type="http://schemas.openxmlformats.org/officeDocument/2006/relationships/slideLayout" Target="../slideLayouts/slideLayout13.xml"/>
</Relationships>
</file>

<file path=ppt/slides/_rels/slide64.xml.rels><?xml version="1.0" encoding="UTF-8"?>
<Relationships xmlns="http://schemas.openxmlformats.org/package/2006/relationships"><Relationship Id="rId1" Type="http://schemas.openxmlformats.org/officeDocument/2006/relationships/image" Target="../media/image46.png"/><Relationship Id="rId2" Type="http://schemas.openxmlformats.org/officeDocument/2006/relationships/slideLayout" Target="../slideLayouts/slideLayout13.xml"/>
</Relationships>
</file>

<file path=ppt/slides/_rels/slide65.xml.rels><?xml version="1.0" encoding="UTF-8"?>
<Relationships xmlns="http://schemas.openxmlformats.org/package/2006/relationships"><Relationship Id="rId1" Type="http://schemas.openxmlformats.org/officeDocument/2006/relationships/image" Target="../media/image47.png"/><Relationship Id="rId2" Type="http://schemas.openxmlformats.org/officeDocument/2006/relationships/slideLayout" Target="../slideLayouts/slideLayout13.xml"/>
</Relationships>
</file>

<file path=ppt/slides/_rels/slide66.xml.rels><?xml version="1.0" encoding="UTF-8"?>
<Relationships xmlns="http://schemas.openxmlformats.org/package/2006/relationships"><Relationship Id="rId1" Type="http://schemas.openxmlformats.org/officeDocument/2006/relationships/image" Target="../media/image48.jpeg"/><Relationship Id="rId2" Type="http://schemas.openxmlformats.org/officeDocument/2006/relationships/slideLayout" Target="../slideLayouts/slideLayout13.xml"/>
</Relationships>
</file>

<file path=ppt/slides/_rels/slide67.xml.rels><?xml version="1.0" encoding="UTF-8"?>
<Relationships xmlns="http://schemas.openxmlformats.org/package/2006/relationships"><Relationship Id="rId1" Type="http://schemas.openxmlformats.org/officeDocument/2006/relationships/image" Target="../media/image49.png"/><Relationship Id="rId2" Type="http://schemas.openxmlformats.org/officeDocument/2006/relationships/slideLayout" Target="../slideLayouts/slideLayout25.xml"/>
</Relationships>
</file>

<file path=ppt/slides/_rels/slide68.xml.rels><?xml version="1.0" encoding="UTF-8"?>
<Relationships xmlns="http://schemas.openxmlformats.org/package/2006/relationships"><Relationship Id="rId1" Type="http://schemas.openxmlformats.org/officeDocument/2006/relationships/image" Target="../media/image50.jpeg"/><Relationship Id="rId2" Type="http://schemas.openxmlformats.org/officeDocument/2006/relationships/slideLayout" Target="../slideLayouts/slideLayout25.xml"/>
</Relationships>
</file>

<file path=ppt/slides/_rels/slide69.xml.rels><?xml version="1.0" encoding="UTF-8"?>
<Relationships xmlns="http://schemas.openxmlformats.org/package/2006/relationships"><Relationship Id="rId1" Type="http://schemas.openxmlformats.org/officeDocument/2006/relationships/image" Target="../media/image51.jpeg"/><Relationship Id="rId2" Type="http://schemas.openxmlformats.org/officeDocument/2006/relationships/slideLayout" Target="../slideLayouts/slideLayout25.xml"/>
</Relationships>
</file>

<file path=ppt/slides/_rels/slide7.xml.rels><?xml version="1.0" encoding="UTF-8"?>
<Relationships xmlns="http://schemas.openxmlformats.org/package/2006/relationships"><Relationship Id="rId1" Type="http://schemas.openxmlformats.org/officeDocument/2006/relationships/image" Target="../media/image4.jpeg"/><Relationship Id="rId2" Type="http://schemas.openxmlformats.org/officeDocument/2006/relationships/slideLayout" Target="../slideLayouts/slideLayout13.xml"/>
</Relationships>
</file>

<file path=ppt/slides/_rels/slide70.xml.rels><?xml version="1.0" encoding="UTF-8"?>
<Relationships xmlns="http://schemas.openxmlformats.org/package/2006/relationships"><Relationship Id="rId1" Type="http://schemas.openxmlformats.org/officeDocument/2006/relationships/image" Target="../media/image52.wmf"/><Relationship Id="rId2" Type="http://schemas.openxmlformats.org/officeDocument/2006/relationships/image" Target="../media/image53.wmf"/><Relationship Id="rId3" Type="http://schemas.openxmlformats.org/officeDocument/2006/relationships/slideLayout" Target="../slideLayouts/slideLayout13.xml"/>
</Relationships>
</file>

<file path=ppt/slides/_rels/slide71.xml.rels><?xml version="1.0" encoding="UTF-8"?>
<Relationships xmlns="http://schemas.openxmlformats.org/package/2006/relationships"><Relationship Id="rId1" Type="http://schemas.openxmlformats.org/officeDocument/2006/relationships/image" Target="../media/image54.wmf"/><Relationship Id="rId2" Type="http://schemas.openxmlformats.org/officeDocument/2006/relationships/image" Target="../media/image55.wmf"/><Relationship Id="rId3" Type="http://schemas.openxmlformats.org/officeDocument/2006/relationships/slideLayout" Target="../slideLayouts/slideLayout13.xml"/>
</Relationships>
</file>

<file path=ppt/slides/_rels/slide72.xml.rels><?xml version="1.0" encoding="UTF-8"?>
<Relationships xmlns="http://schemas.openxmlformats.org/package/2006/relationships"><Relationship Id="rId1" Type="http://schemas.openxmlformats.org/officeDocument/2006/relationships/image" Target="../media/image56.wmf"/><Relationship Id="rId2" Type="http://schemas.openxmlformats.org/officeDocument/2006/relationships/image" Target="../media/image57.wmf"/><Relationship Id="rId3" Type="http://schemas.openxmlformats.org/officeDocument/2006/relationships/slideLayout" Target="../slideLayouts/slideLayout13.xml"/>
</Relationships>
</file>

<file path=ppt/slides/_rels/slide73.xml.rels><?xml version="1.0" encoding="UTF-8"?>
<Relationships xmlns="http://schemas.openxmlformats.org/package/2006/relationships"><Relationship Id="rId1" Type="http://schemas.openxmlformats.org/officeDocument/2006/relationships/image" Target="../media/image58.wmf"/><Relationship Id="rId2" Type="http://schemas.openxmlformats.org/officeDocument/2006/relationships/slideLayout" Target="../slideLayouts/slideLayout13.xml"/>
</Relationships>
</file>

<file path=ppt/slides/_rels/slide74.xml.rels><?xml version="1.0" encoding="UTF-8"?>
<Relationships xmlns="http://schemas.openxmlformats.org/package/2006/relationships"><Relationship Id="rId1" Type="http://schemas.openxmlformats.org/officeDocument/2006/relationships/image" Target="../media/image59.jpeg"/><Relationship Id="rId2" Type="http://schemas.openxmlformats.org/officeDocument/2006/relationships/slideLayout" Target="../slideLayouts/slideLayout13.xml"/><Relationship Id="rId3" Type="http://schemas.openxmlformats.org/officeDocument/2006/relationships/notesSlide" Target="../notesSlides/notesSlide74.xml"/>
</Relationships>
</file>

<file path=ppt/slides/_rels/slide75.xml.rels><?xml version="1.0" encoding="UTF-8"?>
<Relationships xmlns="http://schemas.openxmlformats.org/package/2006/relationships"><Relationship Id="rId1" Type="http://schemas.openxmlformats.org/officeDocument/2006/relationships/image" Target="../media/image60.jpeg"/><Relationship Id="rId2" Type="http://schemas.openxmlformats.org/officeDocument/2006/relationships/image" Target="../media/image61.jpeg"/><Relationship Id="rId3" Type="http://schemas.openxmlformats.org/officeDocument/2006/relationships/slideLayout" Target="../slideLayouts/slideLayout41.xml"/>
</Relationships>
</file>

<file path=ppt/slides/_rels/slide76.xml.rels><?xml version="1.0" encoding="UTF-8"?>
<Relationships xmlns="http://schemas.openxmlformats.org/package/2006/relationships"><Relationship Id="rId1" Type="http://schemas.openxmlformats.org/officeDocument/2006/relationships/image" Target="../media/image62.wmf"/><Relationship Id="rId2" Type="http://schemas.openxmlformats.org/officeDocument/2006/relationships/image" Target="../media/image63.wmf"/><Relationship Id="rId3" Type="http://schemas.openxmlformats.org/officeDocument/2006/relationships/slideLayout" Target="../slideLayouts/slideLayout13.xml"/>
</Relationships>
</file>

<file path=ppt/slides/_rels/slide77.xml.rels><?xml version="1.0" encoding="UTF-8"?>
<Relationships xmlns="http://schemas.openxmlformats.org/package/2006/relationships"><Relationship Id="rId1" Type="http://schemas.openxmlformats.org/officeDocument/2006/relationships/image" Target="../media/image64.wmf"/><Relationship Id="rId2" Type="http://schemas.openxmlformats.org/officeDocument/2006/relationships/slideLayout" Target="../slideLayouts/slideLayout13.xml"/>
</Relationships>
</file>

<file path=ppt/slides/_rels/slide78.xml.rels><?xml version="1.0" encoding="UTF-8"?>
<Relationships xmlns="http://schemas.openxmlformats.org/package/2006/relationships"><Relationship Id="rId1" Type="http://schemas.openxmlformats.org/officeDocument/2006/relationships/image" Target="../media/image65.jpeg"/><Relationship Id="rId2" Type="http://schemas.openxmlformats.org/officeDocument/2006/relationships/slideLayout" Target="../slideLayouts/slideLayout25.xml"/>
</Relationships>
</file>

<file path=ppt/slides/_rels/slide79.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8.xml.rels><?xml version="1.0" encoding="UTF-8"?>
<Relationships xmlns="http://schemas.openxmlformats.org/package/2006/relationships"><Relationship Id="rId1" Type="http://schemas.openxmlformats.org/officeDocument/2006/relationships/image" Target="../media/image5.jpeg"/><Relationship Id="rId2" Type="http://schemas.openxmlformats.org/officeDocument/2006/relationships/image" Target="../media/image6.png"/><Relationship Id="rId3" Type="http://schemas.openxmlformats.org/officeDocument/2006/relationships/image" Target="../media/image7.jpeg"/><Relationship Id="rId4" Type="http://schemas.openxmlformats.org/officeDocument/2006/relationships/slideLayout" Target="../slideLayouts/slideLayout25.xml"/>
</Relationships>
</file>

<file path=ppt/slides/_rels/slide80.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81.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82.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83.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84.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85.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86.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87.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88.xml.rels><?xml version="1.0" encoding="UTF-8"?>
<Relationships xmlns="http://schemas.openxmlformats.org/package/2006/relationships"><Relationship Id="rId1" Type="http://schemas.openxmlformats.org/officeDocument/2006/relationships/image" Target="../media/image66.png"/><Relationship Id="rId2" Type="http://schemas.openxmlformats.org/officeDocument/2006/relationships/slideLayout" Target="../slideLayouts/slideLayout25.xml"/>
</Relationships>
</file>

<file path=ppt/slides/_rels/slide89.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90.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91.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92.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93.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94.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95.xml.rels><?xml version="1.0" encoding="UTF-8"?>
<Relationships xmlns="http://schemas.openxmlformats.org/package/2006/relationships"><Relationship Id="rId1" Type="http://schemas.openxmlformats.org/officeDocument/2006/relationships/slideLayout" Target="../slideLayouts/slideLayout13.xml"/>
</Relationships>
</file>

<file path=ppt/slides/_rels/slide96.xml.rels><?xml version="1.0" encoding="UTF-8"?>
<Relationships xmlns="http://schemas.openxmlformats.org/package/2006/relationships"><Relationship Id="rId1" Type="http://schemas.openxmlformats.org/officeDocument/2006/relationships/image" Target="../media/image67.jpeg"/><Relationship Id="rId2" Type="http://schemas.openxmlformats.org/officeDocument/2006/relationships/slideLayout" Target="../slideLayouts/slideLayout13.xml"/>
</Relationships>
</file>

<file path=ppt/slides/_rels/slide97.xml.rels><?xml version="1.0" encoding="UTF-8"?>
<Relationships xmlns="http://schemas.openxmlformats.org/package/2006/relationships"><Relationship Id="rId1" Type="http://schemas.openxmlformats.org/officeDocument/2006/relationships/slideLayout" Target="../slideLayouts/slideLayout25.xml"/>
</Relationships>
</file>

<file path=ppt/slides/_rels/slide98.xml.rels><?xml version="1.0" encoding="UTF-8"?>
<Relationships xmlns="http://schemas.openxmlformats.org/package/2006/relationships"><Relationship Id="rId1" Type="http://schemas.openxmlformats.org/officeDocument/2006/relationships/image" Target="../media/image68.jpeg"/><Relationship Id="rId2" Type="http://schemas.openxmlformats.org/officeDocument/2006/relationships/slideLayout" Target="../slideLayouts/slideLayout25.xml"/>
</Relationships>
</file>

<file path=ppt/slides/_rels/slide99.xml.rels><?xml version="1.0" encoding="UTF-8"?>
<Relationships xmlns="http://schemas.openxmlformats.org/package/2006/relationships"><Relationship Id="rId1" Type="http://schemas.openxmlformats.org/officeDocument/2006/relationships/image" Target="../media/image69.png"/><Relationship Id="rId2" Type="http://schemas.openxmlformats.org/officeDocument/2006/relationships/image" Target="../media/image70.jpeg"/><Relationship Id="rId3" Type="http://schemas.openxmlformats.org/officeDocument/2006/relationships/image" Target="../media/image71.jpeg"/><Relationship Id="rId4" Type="http://schemas.openxmlformats.org/officeDocument/2006/relationships/slideLayout" Target="../slideLayouts/slideLayout13.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2" name="TextShape 1"/>
          <p:cNvSpPr txBox="1"/>
          <p:nvPr/>
        </p:nvSpPr>
        <p:spPr>
          <a:xfrm>
            <a:off x="1047600" y="333360"/>
            <a:ext cx="7854480" cy="738000"/>
          </a:xfrm>
          <a:prstGeom prst="rect">
            <a:avLst/>
          </a:prstGeom>
          <a:noFill/>
          <a:ln>
            <a:noFill/>
          </a:ln>
        </p:spPr>
        <p:txBody>
          <a:bodyPr anchor="ctr">
            <a:normAutofit/>
          </a:bodyPr>
          <a:p>
            <a:pPr algn="ctr">
              <a:lnSpc>
                <a:spcPct val="100000"/>
              </a:lnSpc>
            </a:pPr>
            <a:r>
              <a:rPr b="1" lang="ru-RU" sz="4400" spc="-1" strike="noStrike">
                <a:solidFill>
                  <a:srgbClr val="0070c0"/>
                </a:solidFill>
                <a:latin typeface="Calibri"/>
              </a:rPr>
              <a:t>ОСНОВИ МЕДИЧНИХ ЗНАНЬ</a:t>
            </a:r>
            <a:endParaRPr b="0" lang="ru-RU" sz="4400" spc="-1" strike="noStrike">
              <a:solidFill>
                <a:srgbClr val="000000"/>
              </a:solidFill>
              <a:latin typeface="Calibri"/>
            </a:endParaRPr>
          </a:p>
        </p:txBody>
      </p:sp>
      <p:sp>
        <p:nvSpPr>
          <p:cNvPr id="213" name="TextShape 2"/>
          <p:cNvSpPr txBox="1"/>
          <p:nvPr/>
        </p:nvSpPr>
        <p:spPr>
          <a:xfrm>
            <a:off x="1143000" y="1071720"/>
            <a:ext cx="7143480" cy="1785600"/>
          </a:xfrm>
          <a:prstGeom prst="rect">
            <a:avLst/>
          </a:prstGeom>
          <a:noFill/>
          <a:ln>
            <a:noFill/>
          </a:ln>
        </p:spPr>
        <p:txBody>
          <a:bodyPr>
            <a:normAutofit/>
          </a:bodyPr>
          <a:p>
            <a:pPr algn="ctr">
              <a:lnSpc>
                <a:spcPct val="90000"/>
              </a:lnSpc>
              <a:spcBef>
                <a:spcPts val="641"/>
              </a:spcBef>
            </a:pPr>
            <a:r>
              <a:rPr b="1" lang="ru-RU" sz="2400" spc="-1" strike="noStrike">
                <a:solidFill>
                  <a:srgbClr val="8b8b8b"/>
                </a:solidFill>
                <a:latin typeface="Calibri"/>
              </a:rPr>
              <a:t> </a:t>
            </a:r>
            <a:r>
              <a:rPr b="1" lang="ru-RU" sz="3200" spc="-1" strike="noStrike">
                <a:solidFill>
                  <a:srgbClr val="ff0000"/>
                </a:solidFill>
                <a:latin typeface="Calibri"/>
              </a:rPr>
              <a:t>Лекція № 8</a:t>
            </a:r>
            <a:endParaRPr b="0" lang="ru-RU" sz="3200" spc="-1" strike="noStrike">
              <a:latin typeface="Arial"/>
            </a:endParaRPr>
          </a:p>
          <a:p>
            <a:pPr algn="ctr">
              <a:lnSpc>
                <a:spcPct val="90000"/>
              </a:lnSpc>
              <a:spcBef>
                <a:spcPts val="641"/>
              </a:spcBef>
            </a:pPr>
            <a:r>
              <a:rPr b="1" lang="ru-RU" sz="3200" spc="-1" strike="noStrike">
                <a:solidFill>
                  <a:srgbClr val="ff0000"/>
                </a:solidFill>
                <a:latin typeface="Calibri"/>
              </a:rPr>
              <a:t>Невідкладні стани. Перша домедична допомога при невідкладних станах</a:t>
            </a:r>
            <a:endParaRPr b="0" lang="ru-RU" sz="3200" spc="-1" strike="noStrike">
              <a:latin typeface="Arial"/>
            </a:endParaRPr>
          </a:p>
          <a:p>
            <a:pPr algn="ctr">
              <a:lnSpc>
                <a:spcPct val="90000"/>
              </a:lnSpc>
              <a:spcBef>
                <a:spcPts val="499"/>
              </a:spcBef>
            </a:pPr>
            <a:endParaRPr b="0" lang="ru-RU" sz="3200" spc="-1" strike="noStrike">
              <a:latin typeface="Arial"/>
            </a:endParaRPr>
          </a:p>
        </p:txBody>
      </p:sp>
      <p:sp>
        <p:nvSpPr>
          <p:cNvPr id="214" name="CustomShape 3"/>
          <p:cNvSpPr/>
          <p:nvPr/>
        </p:nvSpPr>
        <p:spPr>
          <a:xfrm>
            <a:off x="173160" y="-144360"/>
            <a:ext cx="304560" cy="304560"/>
          </a:xfrm>
          <a:prstGeom prst="rect">
            <a:avLst/>
          </a:prstGeom>
          <a:noFill/>
          <a:ln w="9360">
            <a:noFill/>
          </a:ln>
        </p:spPr>
        <p:style>
          <a:lnRef idx="0"/>
          <a:fillRef idx="0"/>
          <a:effectRef idx="0"/>
          <a:fontRef idx="minor"/>
        </p:style>
      </p:sp>
      <p:pic>
        <p:nvPicPr>
          <p:cNvPr id="215" name="Picture 2" descr=""/>
          <p:cNvPicPr/>
          <p:nvPr/>
        </p:nvPicPr>
        <p:blipFill>
          <a:blip r:embed="rId1"/>
          <a:stretch/>
        </p:blipFill>
        <p:spPr>
          <a:xfrm>
            <a:off x="4929120" y="4000680"/>
            <a:ext cx="4214520" cy="2856960"/>
          </a:xfrm>
          <a:prstGeom prst="rect">
            <a:avLst/>
          </a:prstGeom>
          <a:ln>
            <a:noFill/>
          </a:ln>
        </p:spPr>
      </p:pic>
      <p:sp>
        <p:nvSpPr>
          <p:cNvPr id="216" name="CustomShape 4"/>
          <p:cNvSpPr/>
          <p:nvPr/>
        </p:nvSpPr>
        <p:spPr>
          <a:xfrm>
            <a:off x="155520" y="-144360"/>
            <a:ext cx="304560" cy="304560"/>
          </a:xfrm>
          <a:prstGeom prst="rect">
            <a:avLst/>
          </a:prstGeom>
          <a:noFill/>
          <a:ln>
            <a:noFill/>
          </a:ln>
        </p:spPr>
        <p:style>
          <a:lnRef idx="0"/>
          <a:fillRef idx="0"/>
          <a:effectRef idx="0"/>
          <a:fontRef idx="minor"/>
        </p:style>
      </p:sp>
      <p:pic>
        <p:nvPicPr>
          <p:cNvPr id="217" name="Picture 7" descr=""/>
          <p:cNvPicPr/>
          <p:nvPr/>
        </p:nvPicPr>
        <p:blipFill>
          <a:blip r:embed="rId2"/>
          <a:srcRect l="8237" t="44926" r="62675" b="20901"/>
          <a:stretch/>
        </p:blipFill>
        <p:spPr>
          <a:xfrm>
            <a:off x="0" y="3929040"/>
            <a:ext cx="3857400" cy="2928600"/>
          </a:xfrm>
          <a:prstGeom prst="rect">
            <a:avLst/>
          </a:prstGeom>
          <a:ln w="9360">
            <a:noFill/>
          </a:ln>
        </p:spPr>
      </p:pic>
      <p:pic>
        <p:nvPicPr>
          <p:cNvPr id="218" name="Picture 9" descr=""/>
          <p:cNvPicPr/>
          <p:nvPr/>
        </p:nvPicPr>
        <p:blipFill>
          <a:blip r:embed="rId3"/>
          <a:srcRect l="0" t="0" r="0" b="9899"/>
          <a:stretch/>
        </p:blipFill>
        <p:spPr>
          <a:xfrm>
            <a:off x="2786040" y="2928960"/>
            <a:ext cx="2785680" cy="1571400"/>
          </a:xfrm>
          <a:prstGeom prst="rect">
            <a:avLst/>
          </a:prstGeom>
          <a:ln>
            <a:noFill/>
          </a:ln>
        </p:spPr>
      </p:pic>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3" name="CustomShape 1"/>
          <p:cNvSpPr/>
          <p:nvPr/>
        </p:nvSpPr>
        <p:spPr>
          <a:xfrm>
            <a:off x="857160" y="374040"/>
            <a:ext cx="8000640" cy="3504960"/>
          </a:xfrm>
          <a:prstGeom prst="rect">
            <a:avLst/>
          </a:prstGeom>
          <a:noFill/>
          <a:ln w="9360">
            <a:noFill/>
          </a:ln>
        </p:spPr>
        <p:style>
          <a:lnRef idx="0"/>
          <a:fillRef idx="0"/>
          <a:effectRef idx="0"/>
          <a:fontRef idx="minor"/>
        </p:style>
        <p:txBody>
          <a:bodyPr anchor="ctr">
            <a:spAutoFit/>
          </a:bodyPr>
          <a:p>
            <a:pPr algn="just">
              <a:lnSpc>
                <a:spcPct val="100000"/>
              </a:lnSpc>
            </a:pPr>
            <a:r>
              <a:rPr b="1" lang="ru-RU" sz="2800" spc="-1" strike="noStrike">
                <a:solidFill>
                  <a:srgbClr val="000000"/>
                </a:solidFill>
                <a:latin typeface="Arial"/>
                <a:ea typeface="Times New Roman"/>
              </a:rPr>
              <a:t>Усі перелічені дії будуть залежати від того, </a:t>
            </a:r>
            <a:r>
              <a:rPr b="1" i="1" lang="ru-RU" sz="2800" spc="-1" strike="noStrike">
                <a:solidFill>
                  <a:srgbClr val="ff0000"/>
                </a:solidFill>
                <a:latin typeface="Arial"/>
                <a:ea typeface="Times New Roman"/>
              </a:rPr>
              <a:t>живий чи мертвий постраждалий? </a:t>
            </a:r>
            <a:endParaRPr b="0" lang="ru-RU" sz="2800" spc="-1" strike="noStrike">
              <a:latin typeface="Arial"/>
            </a:endParaRPr>
          </a:p>
          <a:p>
            <a:pPr algn="just">
              <a:lnSpc>
                <a:spcPct val="100000"/>
              </a:lnSpc>
            </a:pPr>
            <a:r>
              <a:rPr b="1" lang="ru-RU" sz="2800" spc="-1" strike="noStrike">
                <a:solidFill>
                  <a:srgbClr val="000000"/>
                </a:solidFill>
                <a:latin typeface="Arial"/>
                <a:ea typeface="Times New Roman"/>
              </a:rPr>
              <a:t>Це запитання дуже важливе при тяжких травмах, коли потерпілий не подає ніяких ознак життя. </a:t>
            </a:r>
            <a:endParaRPr b="0" lang="ru-RU" sz="2800" spc="-1" strike="noStrike">
              <a:latin typeface="Arial"/>
            </a:endParaRPr>
          </a:p>
          <a:p>
            <a:pPr algn="just">
              <a:lnSpc>
                <a:spcPct val="100000"/>
              </a:lnSpc>
            </a:pPr>
            <a:r>
              <a:rPr b="1" lang="ru-RU" sz="2800" spc="-1" strike="noStrike">
                <a:solidFill>
                  <a:srgbClr val="000000"/>
                </a:solidFill>
                <a:latin typeface="Arial"/>
                <a:ea typeface="Times New Roman"/>
              </a:rPr>
              <a:t>Разом із тим при виявленні хоча б мінімальних ознак життя необхідно негайно приступити до оживлення постраждалого.</a:t>
            </a:r>
            <a:endParaRPr b="0" lang="ru-RU" sz="2800" spc="-1" strike="noStrike">
              <a:latin typeface="Arial"/>
            </a:endParaRPr>
          </a:p>
        </p:txBody>
      </p:sp>
      <p:pic>
        <p:nvPicPr>
          <p:cNvPr id="234" name="Picture 7" descr=""/>
          <p:cNvPicPr/>
          <p:nvPr/>
        </p:nvPicPr>
        <p:blipFill>
          <a:blip r:embed="rId1"/>
          <a:stretch/>
        </p:blipFill>
        <p:spPr>
          <a:xfrm>
            <a:off x="4786200" y="4000680"/>
            <a:ext cx="3769920" cy="2457000"/>
          </a:xfrm>
          <a:prstGeom prst="rect">
            <a:avLst/>
          </a:prstGeom>
          <a:ln>
            <a:noFill/>
          </a:ln>
        </p:spPr>
      </p:pic>
      <p:pic>
        <p:nvPicPr>
          <p:cNvPr id="235" name="Picture 7" descr=""/>
          <p:cNvPicPr/>
          <p:nvPr/>
        </p:nvPicPr>
        <p:blipFill>
          <a:blip r:embed="rId2"/>
          <a:stretch/>
        </p:blipFill>
        <p:spPr>
          <a:xfrm>
            <a:off x="642960" y="4214880"/>
            <a:ext cx="3285720" cy="2179800"/>
          </a:xfrm>
          <a:prstGeom prst="rect">
            <a:avLst/>
          </a:prstGeom>
          <a:ln>
            <a:noFill/>
          </a:ln>
        </p:spPr>
      </p:pic>
    </p:spTree>
  </p:cSld>
  <mc:AlternateContent>
    <mc:Choice Requires="p14">
      <p:transition spd="slow" p14:dur="2000"/>
    </mc:Choice>
    <mc:Fallback>
      <p:transition spd="slow"/>
    </mc:Fallback>
  </mc:AlternateContent>
</p:sld>
</file>

<file path=ppt/slides/slide10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12" name="CustomShape 1"/>
          <p:cNvSpPr/>
          <p:nvPr/>
        </p:nvSpPr>
        <p:spPr>
          <a:xfrm>
            <a:off x="857160" y="642960"/>
            <a:ext cx="8000640" cy="4325760"/>
          </a:xfrm>
          <a:prstGeom prst="rect">
            <a:avLst/>
          </a:prstGeom>
          <a:noFill/>
          <a:ln w="9360">
            <a:noFill/>
          </a:ln>
        </p:spPr>
        <p:style>
          <a:lnRef idx="0"/>
          <a:fillRef idx="0"/>
          <a:effectRef idx="0"/>
          <a:fontRef idx="minor"/>
        </p:style>
        <p:txBody>
          <a:bodyPr lIns="90000" rIns="90000" tIns="45000" bIns="45000">
            <a:spAutoFit/>
          </a:bodyPr>
          <a:p>
            <a:pPr algn="ctr">
              <a:lnSpc>
                <a:spcPct val="100000"/>
              </a:lnSpc>
            </a:pPr>
            <a:r>
              <a:rPr b="1" lang="ru-RU" sz="3200" spc="-1" strike="noStrike">
                <a:solidFill>
                  <a:srgbClr val="c00000"/>
                </a:solidFill>
                <a:latin typeface="Calibri"/>
              </a:rPr>
              <a:t>Ліки, які використовуються при проведенні СЛР</a:t>
            </a:r>
            <a:endParaRPr b="0" lang="ru-RU" sz="3200" spc="-1" strike="noStrike">
              <a:latin typeface="Arial"/>
            </a:endParaRPr>
          </a:p>
          <a:p>
            <a:pPr>
              <a:lnSpc>
                <a:spcPct val="100000"/>
              </a:lnSpc>
            </a:pPr>
            <a:endParaRPr b="0" lang="ru-RU" sz="3200" spc="-1" strike="noStrike">
              <a:latin typeface="Arial"/>
            </a:endParaRPr>
          </a:p>
          <a:p>
            <a:pPr indent="-216000">
              <a:lnSpc>
                <a:spcPct val="100000"/>
              </a:lnSpc>
              <a:buClr>
                <a:srgbClr val="000000"/>
              </a:buClr>
              <a:buFont typeface="Arial"/>
              <a:buChar char="•"/>
            </a:pPr>
            <a:r>
              <a:rPr b="1" lang="ru-RU" sz="2800" spc="-1" strike="noStrike">
                <a:solidFill>
                  <a:srgbClr val="000000"/>
                </a:solidFill>
                <a:latin typeface="Calibri"/>
              </a:rPr>
              <a:t>Кисень</a:t>
            </a:r>
            <a:endParaRPr b="0" lang="ru-RU" sz="2800" spc="-1" strike="noStrike">
              <a:latin typeface="Arial"/>
            </a:endParaRPr>
          </a:p>
          <a:p>
            <a:pPr indent="-216000">
              <a:lnSpc>
                <a:spcPct val="100000"/>
              </a:lnSpc>
              <a:buClr>
                <a:srgbClr val="000000"/>
              </a:buClr>
              <a:buFont typeface="Arial"/>
              <a:buChar char="•"/>
            </a:pPr>
            <a:r>
              <a:rPr b="1" lang="ru-RU" sz="2800" spc="-1" strike="noStrike">
                <a:solidFill>
                  <a:srgbClr val="000000"/>
                </a:solidFill>
                <a:latin typeface="Calibri"/>
              </a:rPr>
              <a:t>Адреналін</a:t>
            </a:r>
            <a:endParaRPr b="0" lang="ru-RU" sz="2800" spc="-1" strike="noStrike">
              <a:latin typeface="Arial"/>
            </a:endParaRPr>
          </a:p>
          <a:p>
            <a:pPr indent="-216000">
              <a:lnSpc>
                <a:spcPct val="100000"/>
              </a:lnSpc>
              <a:buClr>
                <a:srgbClr val="000000"/>
              </a:buClr>
              <a:buFont typeface="Arial"/>
              <a:buChar char="•"/>
            </a:pPr>
            <a:r>
              <a:rPr b="1" lang="ru-RU" sz="2800" spc="-1" strike="noStrike">
                <a:solidFill>
                  <a:srgbClr val="000000"/>
                </a:solidFill>
                <a:latin typeface="Calibri"/>
              </a:rPr>
              <a:t>Аміодарон</a:t>
            </a:r>
            <a:endParaRPr b="0" lang="ru-RU" sz="2800" spc="-1" strike="noStrike">
              <a:latin typeface="Arial"/>
            </a:endParaRPr>
          </a:p>
          <a:p>
            <a:pPr indent="-216000">
              <a:lnSpc>
                <a:spcPct val="100000"/>
              </a:lnSpc>
              <a:buClr>
                <a:srgbClr val="000000"/>
              </a:buClr>
              <a:buFont typeface="Arial"/>
              <a:buChar char="•"/>
            </a:pPr>
            <a:r>
              <a:rPr b="1" lang="ru-RU" sz="2800" spc="-1" strike="noStrike">
                <a:solidFill>
                  <a:srgbClr val="000000"/>
                </a:solidFill>
                <a:latin typeface="Calibri"/>
              </a:rPr>
              <a:t>Лідокаїн</a:t>
            </a:r>
            <a:endParaRPr b="0" lang="ru-RU" sz="2800" spc="-1" strike="noStrike">
              <a:latin typeface="Arial"/>
            </a:endParaRPr>
          </a:p>
          <a:p>
            <a:pPr indent="-216000">
              <a:lnSpc>
                <a:spcPct val="100000"/>
              </a:lnSpc>
              <a:buClr>
                <a:srgbClr val="000000"/>
              </a:buClr>
              <a:buFont typeface="Arial"/>
              <a:buChar char="•"/>
            </a:pPr>
            <a:r>
              <a:rPr b="1" lang="ru-RU" sz="2800" spc="-1" strike="noStrike">
                <a:solidFill>
                  <a:srgbClr val="000000"/>
                </a:solidFill>
                <a:latin typeface="Calibri"/>
              </a:rPr>
              <a:t>Сульфат магнію</a:t>
            </a:r>
            <a:endParaRPr b="0" lang="ru-RU" sz="2800" spc="-1" strike="noStrike">
              <a:latin typeface="Arial"/>
            </a:endParaRPr>
          </a:p>
          <a:p>
            <a:pPr indent="-216000">
              <a:lnSpc>
                <a:spcPct val="100000"/>
              </a:lnSpc>
              <a:buClr>
                <a:srgbClr val="000000"/>
              </a:buClr>
              <a:buFont typeface="Arial"/>
              <a:buChar char="•"/>
            </a:pPr>
            <a:r>
              <a:rPr b="1" lang="ru-RU" sz="2800" spc="-1" strike="noStrike">
                <a:solidFill>
                  <a:srgbClr val="000000"/>
                </a:solidFill>
                <a:latin typeface="Calibri"/>
              </a:rPr>
              <a:t>Кальцій</a:t>
            </a:r>
            <a:endParaRPr b="0" lang="ru-RU" sz="2800" spc="-1" strike="noStrike">
              <a:latin typeface="Arial"/>
            </a:endParaRPr>
          </a:p>
          <a:p>
            <a:pPr indent="-216000">
              <a:lnSpc>
                <a:spcPct val="100000"/>
              </a:lnSpc>
              <a:buClr>
                <a:srgbClr val="000000"/>
              </a:buClr>
              <a:buFont typeface="Arial"/>
              <a:buChar char="•"/>
            </a:pPr>
            <a:r>
              <a:rPr b="1" lang="ru-RU" sz="2800" spc="-1" strike="noStrike">
                <a:solidFill>
                  <a:srgbClr val="000000"/>
                </a:solidFill>
                <a:latin typeface="Calibri"/>
              </a:rPr>
              <a:t>Бікарбонат (гідрокарбонат) натрію</a:t>
            </a:r>
            <a:endParaRPr b="0" lang="ru-RU" sz="2800" spc="-1" strike="noStrike">
              <a:latin typeface="Arial"/>
            </a:endParaRPr>
          </a:p>
        </p:txBody>
      </p:sp>
    </p:spTree>
  </p:cSld>
  <mc:AlternateContent>
    <mc:Choice Requires="p14">
      <p:transition spd="slow" p14:dur="2000"/>
    </mc:Choice>
    <mc:Fallback>
      <p:transition spd="slow"/>
    </mc:Fallback>
  </mc:AlternateContent>
</p:sld>
</file>

<file path=ppt/slides/slide10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13" name="CustomShape 1"/>
          <p:cNvSpPr/>
          <p:nvPr/>
        </p:nvSpPr>
        <p:spPr>
          <a:xfrm>
            <a:off x="785880" y="571320"/>
            <a:ext cx="7714800" cy="5209560"/>
          </a:xfrm>
          <a:prstGeom prst="rect">
            <a:avLst/>
          </a:prstGeom>
          <a:noFill/>
          <a:ln>
            <a:noFill/>
          </a:ln>
        </p:spPr>
        <p:style>
          <a:lnRef idx="0"/>
          <a:fillRef idx="0"/>
          <a:effectRef idx="0"/>
          <a:fontRef idx="minor"/>
        </p:style>
        <p:txBody>
          <a:bodyPr lIns="90000" rIns="90000" tIns="45000" bIns="45000">
            <a:spAutoFit/>
          </a:bodyPr>
          <a:p>
            <a:pPr algn="just">
              <a:lnSpc>
                <a:spcPct val="100000"/>
              </a:lnSpc>
            </a:pPr>
            <a:r>
              <a:rPr b="1" lang="ru-RU" sz="2800" spc="-1" strike="noStrike">
                <a:solidFill>
                  <a:srgbClr val="000000"/>
                </a:solidFill>
                <a:latin typeface="Calibri"/>
              </a:rPr>
              <a:t>Транспортувати хворого з зупинкою дихання і серцевих скорочень можна лише після відновлення серцевої діяльності й дихання або в спеціальній машині швидкої допомоги, в якій є можливість продовжувати </a:t>
            </a:r>
            <a:r>
              <a:rPr b="1" lang="ru-RU" sz="2800" spc="-1" strike="noStrike">
                <a:solidFill>
                  <a:srgbClr val="ff0000"/>
                </a:solidFill>
                <a:latin typeface="Calibri"/>
              </a:rPr>
              <a:t>реанімаційні заходи</a:t>
            </a:r>
            <a:r>
              <a:rPr b="1" lang="ru-RU" sz="2800" spc="-1" strike="noStrike">
                <a:solidFill>
                  <a:srgbClr val="000000"/>
                </a:solidFill>
                <a:latin typeface="Calibri"/>
              </a:rPr>
              <a:t>, у тому числі й зняття фібриляції шлуночків (коли окремі волокна м'язів серця скорочуються хаотично, некоординовано) спеціальним приладом - </a:t>
            </a:r>
            <a:r>
              <a:rPr b="1" lang="ru-RU" sz="2800" spc="-1" strike="noStrike">
                <a:solidFill>
                  <a:srgbClr val="ff0000"/>
                </a:solidFill>
                <a:latin typeface="Calibri"/>
              </a:rPr>
              <a:t>дефібрилятором</a:t>
            </a:r>
            <a:r>
              <a:rPr b="1" lang="ru-RU" sz="2800" spc="-1" strike="noStrike">
                <a:solidFill>
                  <a:srgbClr val="000000"/>
                </a:solidFill>
                <a:latin typeface="Calibri"/>
              </a:rPr>
              <a:t>. </a:t>
            </a:r>
            <a:endParaRPr b="0" lang="ru-RU" sz="2800" spc="-1" strike="noStrike">
              <a:latin typeface="Arial"/>
            </a:endParaRPr>
          </a:p>
          <a:p>
            <a:pPr algn="just">
              <a:lnSpc>
                <a:spcPct val="100000"/>
              </a:lnSpc>
            </a:pPr>
            <a:r>
              <a:rPr b="1" lang="ru-RU" sz="2800" spc="-1" strike="noStrike">
                <a:solidFill>
                  <a:srgbClr val="000000"/>
                </a:solidFill>
                <a:latin typeface="Calibri"/>
              </a:rPr>
              <a:t>Розряд електричного струму 3000-7000 В може зняти фібриляцію серця через нерозкриту грудну клітку.</a:t>
            </a:r>
            <a:endParaRPr b="0" lang="ru-RU" sz="2800" spc="-1" strike="noStrike">
              <a:latin typeface="Arial"/>
            </a:endParaRPr>
          </a:p>
        </p:txBody>
      </p:sp>
    </p:spTree>
  </p:cSld>
  <mc:AlternateContent>
    <mc:Choice Requires="p14">
      <p:transition spd="slow" p14:dur="2000"/>
    </mc:Choice>
    <mc:Fallback>
      <p:transition spd="slow"/>
    </mc:Fallback>
  </mc:AlternateContent>
</p:sld>
</file>

<file path=ppt/slides/slide10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14" name="TextShape 1"/>
          <p:cNvSpPr txBox="1"/>
          <p:nvPr/>
        </p:nvSpPr>
        <p:spPr>
          <a:xfrm>
            <a:off x="857160" y="428760"/>
            <a:ext cx="7824600" cy="1285560"/>
          </a:xfrm>
          <a:prstGeom prst="rect">
            <a:avLst/>
          </a:prstGeom>
          <a:noFill/>
          <a:ln>
            <a:noFill/>
          </a:ln>
        </p:spPr>
        <p:txBody>
          <a:bodyPr anchor="ctr">
            <a:normAutofit/>
          </a:bodyPr>
          <a:p>
            <a:pPr algn="ctr">
              <a:lnSpc>
                <a:spcPct val="100000"/>
              </a:lnSpc>
            </a:pPr>
            <a:r>
              <a:rPr b="1" lang="ru-RU" sz="4400" spc="-1" strike="noStrike">
                <a:solidFill>
                  <a:srgbClr val="000000"/>
                </a:solidFill>
                <a:latin typeface="Calibri"/>
              </a:rPr>
              <a:t>Домашнє завдання </a:t>
            </a:r>
            <a:br/>
            <a:r>
              <a:rPr b="1" lang="ru-RU" sz="4400" spc="-1" strike="noStrike">
                <a:solidFill>
                  <a:srgbClr val="000000"/>
                </a:solidFill>
                <a:latin typeface="Calibri"/>
              </a:rPr>
              <a:t>(самостійна робота)</a:t>
            </a:r>
            <a:endParaRPr b="0" lang="ru-RU" sz="4400" spc="-1" strike="noStrike">
              <a:solidFill>
                <a:srgbClr val="000000"/>
              </a:solidFill>
              <a:latin typeface="Calibri"/>
            </a:endParaRPr>
          </a:p>
        </p:txBody>
      </p:sp>
      <p:sp>
        <p:nvSpPr>
          <p:cNvPr id="515" name="TextShape 2"/>
          <p:cNvSpPr txBox="1"/>
          <p:nvPr/>
        </p:nvSpPr>
        <p:spPr>
          <a:xfrm>
            <a:off x="642960" y="1785960"/>
            <a:ext cx="8038800" cy="3393720"/>
          </a:xfrm>
          <a:prstGeom prst="rect">
            <a:avLst/>
          </a:prstGeom>
          <a:noFill/>
          <a:ln>
            <a:noFill/>
          </a:ln>
        </p:spPr>
        <p:txBody>
          <a:bodyPr>
            <a:normAutofit fontScale="81000"/>
          </a:bodyPr>
          <a:p>
            <a:pPr marL="514440" indent="-514080" algn="just">
              <a:lnSpc>
                <a:spcPct val="100000"/>
              </a:lnSpc>
              <a:spcBef>
                <a:spcPts val="720"/>
              </a:spcBef>
            </a:pPr>
            <a:r>
              <a:rPr b="1" lang="ru-RU" sz="3600" spc="-1" strike="noStrike">
                <a:solidFill>
                  <a:srgbClr val="ff0000"/>
                </a:solidFill>
                <a:latin typeface="Calibri"/>
              </a:rPr>
              <a:t>Способи фіксації язика.</a:t>
            </a:r>
            <a:endParaRPr b="0" lang="ru-RU" sz="3600" spc="-1" strike="noStrike">
              <a:latin typeface="Arial"/>
            </a:endParaRPr>
          </a:p>
          <a:p>
            <a:pPr marL="514440" indent="-514080" algn="just">
              <a:lnSpc>
                <a:spcPct val="100000"/>
              </a:lnSpc>
              <a:spcBef>
                <a:spcPts val="720"/>
              </a:spcBef>
            </a:pPr>
            <a:r>
              <a:rPr b="1" lang="ru-RU" sz="3600" spc="-1" strike="noStrike">
                <a:solidFill>
                  <a:srgbClr val="ff0000"/>
                </a:solidFill>
                <a:latin typeface="Calibri"/>
              </a:rPr>
              <a:t>ШВЛ методом Сильвестра, Шеффера.</a:t>
            </a:r>
            <a:endParaRPr b="0" lang="ru-RU" sz="3600" spc="-1" strike="noStrike">
              <a:latin typeface="Arial"/>
            </a:endParaRPr>
          </a:p>
          <a:p>
            <a:pPr marL="514440" indent="-514080" algn="just">
              <a:lnSpc>
                <a:spcPct val="100000"/>
              </a:lnSpc>
              <a:spcBef>
                <a:spcPts val="720"/>
              </a:spcBef>
            </a:pPr>
            <a:endParaRPr b="0" lang="ru-RU" sz="3600" spc="-1" strike="noStrike">
              <a:latin typeface="Arial"/>
            </a:endParaRPr>
          </a:p>
          <a:p>
            <a:pPr marL="514440" indent="-514080" algn="just">
              <a:lnSpc>
                <a:spcPct val="100000"/>
              </a:lnSpc>
              <a:spcBef>
                <a:spcPts val="720"/>
              </a:spcBef>
            </a:pPr>
            <a:r>
              <a:rPr b="1" lang="ru-RU" sz="3600" spc="-1" strike="noStrike">
                <a:solidFill>
                  <a:srgbClr val="ff0000"/>
                </a:solidFill>
                <a:latin typeface="Calibri"/>
              </a:rPr>
              <a:t>Перегляньте відео:</a:t>
            </a:r>
            <a:endParaRPr b="0" lang="ru-RU" sz="3600" spc="-1" strike="noStrike">
              <a:latin typeface="Arial"/>
            </a:endParaRPr>
          </a:p>
          <a:p>
            <a:pPr marL="514440" indent="-514080" algn="just">
              <a:lnSpc>
                <a:spcPct val="100000"/>
              </a:lnSpc>
              <a:spcBef>
                <a:spcPts val="720"/>
              </a:spcBef>
            </a:pPr>
            <a:r>
              <a:rPr b="1" lang="ru-RU" sz="3600" spc="-1" strike="noStrike" u="sng">
                <a:solidFill>
                  <a:srgbClr val="0000ff"/>
                </a:solidFill>
                <a:uFillTx/>
                <a:latin typeface="Calibri"/>
                <a:hlinkClick r:id="rId1"/>
              </a:rPr>
              <a:t>https://youtu.be/p_JsO_gWjQI</a:t>
            </a:r>
            <a:endParaRPr b="0" lang="ru-RU" sz="3600" spc="-1" strike="noStrike">
              <a:latin typeface="Arial"/>
            </a:endParaRPr>
          </a:p>
          <a:p>
            <a:pPr marL="514440" indent="-514080" algn="just">
              <a:lnSpc>
                <a:spcPct val="100000"/>
              </a:lnSpc>
              <a:spcBef>
                <a:spcPts val="720"/>
              </a:spcBef>
            </a:pPr>
            <a:r>
              <a:rPr b="1" lang="ru-RU" sz="3600" spc="-1" strike="noStrike" u="sng">
                <a:solidFill>
                  <a:srgbClr val="0000ff"/>
                </a:solidFill>
                <a:uFillTx/>
                <a:latin typeface="Calibri"/>
                <a:hlinkClick r:id="rId2"/>
              </a:rPr>
              <a:t>https://youtu.be/H4eOqyo79Ic</a:t>
            </a:r>
            <a:endParaRPr b="0" lang="ru-RU" sz="3600" spc="-1" strike="noStrike">
              <a:latin typeface="Arial"/>
            </a:endParaRPr>
          </a:p>
          <a:p>
            <a:pPr marL="514440" indent="-514080" algn="just">
              <a:lnSpc>
                <a:spcPct val="100000"/>
              </a:lnSpc>
              <a:spcBef>
                <a:spcPts val="720"/>
              </a:spcBef>
            </a:pPr>
            <a:r>
              <a:rPr b="1" lang="ru-RU" sz="3600" spc="-1" strike="noStrike" u="sng">
                <a:solidFill>
                  <a:srgbClr val="0000ff"/>
                </a:solidFill>
                <a:uFillTx/>
                <a:latin typeface="Calibri"/>
                <a:hlinkClick r:id="rId3"/>
              </a:rPr>
              <a:t>https://youtu.be/4PtGG4Vt_ZM</a:t>
            </a:r>
            <a:endParaRPr b="0" lang="ru-RU" sz="3600" spc="-1" strike="noStrike">
              <a:latin typeface="Arial"/>
            </a:endParaRPr>
          </a:p>
          <a:p>
            <a:pPr marL="514440" indent="-514080" algn="just">
              <a:lnSpc>
                <a:spcPct val="100000"/>
              </a:lnSpc>
              <a:spcBef>
                <a:spcPts val="720"/>
              </a:spcBef>
            </a:pPr>
            <a:endParaRPr b="0" lang="ru-RU" sz="3600" spc="-1" strike="noStrike">
              <a:latin typeface="Arial"/>
            </a:endParaRPr>
          </a:p>
        </p:txBody>
      </p:sp>
    </p:spTree>
  </p:cSld>
  <mc:AlternateContent>
    <mc:Choice Requires="p14">
      <p:transition spd="slow" p14:dur="2000"/>
    </mc:Choice>
    <mc:Fallback>
      <p:transition spd="slow"/>
    </mc:Fallback>
  </mc:AlternateContent>
</p:sld>
</file>

<file path=ppt/slides/slide10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16" name="TextShape 1"/>
          <p:cNvSpPr txBox="1"/>
          <p:nvPr/>
        </p:nvSpPr>
        <p:spPr>
          <a:xfrm>
            <a:off x="500040" y="285840"/>
            <a:ext cx="8429400" cy="6286320"/>
          </a:xfrm>
          <a:prstGeom prst="rect">
            <a:avLst/>
          </a:prstGeom>
          <a:noFill/>
          <a:ln>
            <a:noFill/>
          </a:ln>
        </p:spPr>
        <p:txBody>
          <a:bodyPr>
            <a:normAutofit fontScale="36000"/>
          </a:bodyPr>
          <a:p>
            <a:pPr marL="343080" indent="-342720">
              <a:lnSpc>
                <a:spcPct val="100000"/>
              </a:lnSpc>
              <a:spcBef>
                <a:spcPts val="641"/>
              </a:spcBef>
              <a:buClr>
                <a:srgbClr val="000000"/>
              </a:buClr>
              <a:buFont typeface="Arial"/>
              <a:buChar char="•"/>
            </a:pPr>
            <a:r>
              <a:rPr b="0" lang="ru-RU" sz="3200" spc="-1" strike="noStrike">
                <a:solidFill>
                  <a:srgbClr val="000000"/>
                </a:solidFill>
                <a:latin typeface="Calibri"/>
              </a:rPr>
              <a:t>Способи Сильвестра-Броша та Шеффера застосовуються рідко: вони менш ефективні, ніж методи, що застосовуються на принципі вдування повітря в легені, протипоказані при травмах грудної клітки.</a:t>
            </a:r>
            <a:endParaRPr b="0" lang="ru-RU" sz="3200" spc="-1" strike="noStrike">
              <a:solidFill>
                <a:srgbClr val="000000"/>
              </a:solidFill>
              <a:latin typeface="Calibri"/>
            </a:endParaRPr>
          </a:p>
          <a:p>
            <a:pPr>
              <a:lnSpc>
                <a:spcPct val="100000"/>
              </a:lnSpc>
              <a:spcBef>
                <a:spcPts val="641"/>
              </a:spcBef>
            </a:pPr>
            <a:endParaRPr b="0" lang="ru-RU" sz="3200" spc="-1" strike="noStrike">
              <a:solidFill>
                <a:srgbClr val="000000"/>
              </a:solidFill>
              <a:latin typeface="Calibri"/>
            </a:endParaRPr>
          </a:p>
          <a:p>
            <a:pPr marL="343080" indent="-342720">
              <a:lnSpc>
                <a:spcPct val="100000"/>
              </a:lnSpc>
              <a:spcBef>
                <a:spcPts val="641"/>
              </a:spcBef>
              <a:buClr>
                <a:srgbClr val="000000"/>
              </a:buClr>
              <a:buFont typeface="Arial"/>
              <a:buChar char="•"/>
            </a:pPr>
            <a:r>
              <a:rPr b="0" lang="ru-RU" sz="3200" spc="-1" strike="noStrike">
                <a:solidFill>
                  <a:srgbClr val="000000"/>
                </a:solidFill>
                <a:latin typeface="Calibri"/>
              </a:rPr>
              <a:t>Метод Сильвестра-Броша, при якому хворий лежить на спині, не можна застосовувати при непрохідності дихальних шляхів у зв'язку з втопленням.</a:t>
            </a:r>
            <a:endParaRPr b="0" lang="ru-RU" sz="3200" spc="-1" strike="noStrike">
              <a:solidFill>
                <a:srgbClr val="000000"/>
              </a:solidFill>
              <a:latin typeface="Calibri"/>
            </a:endParaRPr>
          </a:p>
          <a:p>
            <a:pPr>
              <a:lnSpc>
                <a:spcPct val="100000"/>
              </a:lnSpc>
              <a:spcBef>
                <a:spcPts val="641"/>
              </a:spcBef>
            </a:pPr>
            <a:endParaRPr b="0" lang="ru-RU" sz="3200" spc="-1" strike="noStrike">
              <a:solidFill>
                <a:srgbClr val="000000"/>
              </a:solidFill>
              <a:latin typeface="Calibri"/>
            </a:endParaRPr>
          </a:p>
          <a:p>
            <a:pPr marL="343080" indent="-342720">
              <a:lnSpc>
                <a:spcPct val="100000"/>
              </a:lnSpc>
              <a:spcBef>
                <a:spcPts val="641"/>
              </a:spcBef>
              <a:buClr>
                <a:srgbClr val="000000"/>
              </a:buClr>
              <a:buFont typeface="Arial"/>
              <a:buChar char="•"/>
            </a:pPr>
            <a:r>
              <a:rPr b="0" lang="ru-RU" sz="3200" spc="-1" strike="noStrike">
                <a:solidFill>
                  <a:srgbClr val="000000"/>
                </a:solidFill>
                <a:latin typeface="Calibri"/>
              </a:rPr>
              <a:t>Спосіб Сильвестра-Броша - потерпілого кладуть на спину, під лопатки підкладають валик, у зв'язку з чим голова закидається. Потім той, хто виконує штучне дихання стає навколішки біля голови, на рахунок 1 - 2 підіймає руки потерпілого догори і назад - вдих, на рахунок 3 - 4 опускає донизу руки, притискаючи до грудної клітини з зігнутими ліктями - видих.</a:t>
            </a:r>
            <a:endParaRPr b="0" lang="ru-RU" sz="3200" spc="-1" strike="noStrike">
              <a:solidFill>
                <a:srgbClr val="000000"/>
              </a:solidFill>
              <a:latin typeface="Calibri"/>
            </a:endParaRPr>
          </a:p>
          <a:p>
            <a:pPr>
              <a:lnSpc>
                <a:spcPct val="100000"/>
              </a:lnSpc>
              <a:spcBef>
                <a:spcPts val="641"/>
              </a:spcBef>
            </a:pPr>
            <a:endParaRPr b="0" lang="ru-RU" sz="3200" spc="-1" strike="noStrike">
              <a:solidFill>
                <a:srgbClr val="000000"/>
              </a:solidFill>
              <a:latin typeface="Calibri"/>
            </a:endParaRPr>
          </a:p>
          <a:p>
            <a:pPr marL="343080" indent="-342720">
              <a:lnSpc>
                <a:spcPct val="100000"/>
              </a:lnSpc>
              <a:spcBef>
                <a:spcPts val="641"/>
              </a:spcBef>
              <a:buClr>
                <a:srgbClr val="000000"/>
              </a:buClr>
              <a:buFont typeface="Arial"/>
              <a:buChar char="•"/>
            </a:pPr>
            <a:r>
              <a:rPr b="0" lang="ru-RU" sz="3200" spc="-1" strike="noStrike">
                <a:solidFill>
                  <a:srgbClr val="000000"/>
                </a:solidFill>
                <a:latin typeface="Calibri"/>
              </a:rPr>
              <a:t>Спосіб Шеффера – потерпілого кладуть на живіт: той, хто робить штучне дихання сідає зверху (навколішки на сідниці потерпілого) обхоплює руками бічні поверхні грудної клітки, стискує грудну клітку - видих, відпускає - вдих. Цей метод застосовується при переломах верхніх кінцівок.</a:t>
            </a:r>
            <a:endParaRPr b="0" lang="ru-RU" sz="32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10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17" name="TextShape 1"/>
          <p:cNvSpPr txBox="1"/>
          <p:nvPr/>
        </p:nvSpPr>
        <p:spPr>
          <a:xfrm>
            <a:off x="714240" y="2214720"/>
            <a:ext cx="7538760" cy="1444320"/>
          </a:xfrm>
          <a:prstGeom prst="rect">
            <a:avLst/>
          </a:prstGeom>
          <a:noFill/>
          <a:ln>
            <a:noFill/>
          </a:ln>
        </p:spPr>
        <p:txBody>
          <a:bodyPr anchor="ctr">
            <a:noAutofit/>
          </a:bodyPr>
          <a:p>
            <a:pPr algn="ctr">
              <a:lnSpc>
                <a:spcPct val="100000"/>
              </a:lnSpc>
            </a:pPr>
            <a:r>
              <a:rPr b="1" i="1" lang="ru-RU" sz="4400" spc="-1" strike="noStrike">
                <a:solidFill>
                  <a:srgbClr val="ff0000"/>
                </a:solidFill>
                <a:latin typeface="Calibri"/>
              </a:rPr>
              <a:t>Дякую за увагу!</a:t>
            </a:r>
            <a:endParaRPr b="0" lang="ru-RU" sz="44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6" name="TextShape 1"/>
          <p:cNvSpPr txBox="1"/>
          <p:nvPr/>
        </p:nvSpPr>
        <p:spPr>
          <a:xfrm>
            <a:off x="357120" y="0"/>
            <a:ext cx="8329320" cy="642600"/>
          </a:xfrm>
          <a:prstGeom prst="rect">
            <a:avLst/>
          </a:prstGeom>
          <a:noFill/>
          <a:ln>
            <a:noFill/>
          </a:ln>
        </p:spPr>
        <p:txBody>
          <a:bodyPr anchor="ctr">
            <a:normAutofit fontScale="67000"/>
          </a:bodyPr>
          <a:p>
            <a:pPr algn="just">
              <a:lnSpc>
                <a:spcPct val="100000"/>
              </a:lnSpc>
            </a:pPr>
            <a:r>
              <a:rPr b="1" lang="ru-RU" sz="2800" spc="-1" strike="noStrike">
                <a:solidFill>
                  <a:srgbClr val="ff0000"/>
                </a:solidFill>
                <a:latin typeface="Calibri"/>
              </a:rPr>
              <a:t>3. Причини та ознаки зупинки дихання та кровообігу. </a:t>
            </a:r>
            <a:endParaRPr b="0" lang="ru-RU" sz="2800" spc="-1" strike="noStrike">
              <a:solidFill>
                <a:srgbClr val="000000"/>
              </a:solidFill>
              <a:latin typeface="Calibri"/>
            </a:endParaRPr>
          </a:p>
        </p:txBody>
      </p:sp>
      <p:sp>
        <p:nvSpPr>
          <p:cNvPr id="237" name="TextShape 2"/>
          <p:cNvSpPr txBox="1"/>
          <p:nvPr/>
        </p:nvSpPr>
        <p:spPr>
          <a:xfrm>
            <a:off x="0" y="500040"/>
            <a:ext cx="8929440" cy="5625720"/>
          </a:xfrm>
          <a:prstGeom prst="rect">
            <a:avLst/>
          </a:prstGeom>
          <a:noFill/>
          <a:ln>
            <a:noFill/>
          </a:ln>
        </p:spPr>
        <p:txBody>
          <a:bodyPr>
            <a:noAutofit/>
          </a:bodyPr>
          <a:p>
            <a:pPr marL="343080" indent="-342720">
              <a:lnSpc>
                <a:spcPct val="100000"/>
              </a:lnSpc>
              <a:spcBef>
                <a:spcPts val="479"/>
              </a:spcBef>
            </a:pPr>
            <a:r>
              <a:rPr b="1" i="1" lang="ru-RU" sz="2400" spc="-1" strike="noStrike">
                <a:solidFill>
                  <a:srgbClr val="ff0000"/>
                </a:solidFill>
                <a:latin typeface="Calibri"/>
              </a:rPr>
              <a:t>Ознаки життя. </a:t>
            </a:r>
            <a:endParaRPr b="0" lang="ru-RU" sz="2400" spc="-1" strike="noStrike">
              <a:solidFill>
                <a:srgbClr val="000000"/>
              </a:solidFill>
              <a:latin typeface="Calibri"/>
            </a:endParaRPr>
          </a:p>
          <a:p>
            <a:pPr marL="343080" indent="-342720" algn="just">
              <a:lnSpc>
                <a:spcPct val="100000"/>
              </a:lnSpc>
              <a:spcBef>
                <a:spcPts val="400"/>
              </a:spcBef>
            </a:pPr>
            <a:r>
              <a:rPr b="1" lang="ru-RU" sz="2000" spc="-1" strike="noStrike">
                <a:solidFill>
                  <a:srgbClr val="000000"/>
                </a:solidFill>
                <a:latin typeface="Calibri"/>
              </a:rPr>
              <a:t>Головною з них є </a:t>
            </a:r>
            <a:r>
              <a:rPr b="1" lang="ru-RU" sz="2000" spc="-1" strike="noStrike">
                <a:solidFill>
                  <a:srgbClr val="ff0000"/>
                </a:solidFill>
                <a:latin typeface="Calibri"/>
              </a:rPr>
              <a:t>серцебиття</a:t>
            </a:r>
            <a:r>
              <a:rPr b="1" lang="ru-RU" sz="2000" spc="-1" strike="noStrike">
                <a:solidFill>
                  <a:srgbClr val="000000"/>
                </a:solidFill>
                <a:latin typeface="Calibri"/>
              </a:rPr>
              <a:t>. Визначення останнього проводиться рукою або ж на слух ліворуч на 4‒5 см від нижньої третини груднини. </a:t>
            </a:r>
            <a:endParaRPr b="0" lang="ru-RU" sz="2000" spc="-1" strike="noStrike">
              <a:solidFill>
                <a:srgbClr val="000000"/>
              </a:solidFill>
              <a:latin typeface="Calibri"/>
            </a:endParaRPr>
          </a:p>
          <a:p>
            <a:pPr marL="343080" indent="-342720" algn="just">
              <a:lnSpc>
                <a:spcPct val="100000"/>
              </a:lnSpc>
              <a:spcBef>
                <a:spcPts val="400"/>
              </a:spcBef>
              <a:buClr>
                <a:srgbClr val="000000"/>
              </a:buClr>
              <a:buFont typeface="Arial"/>
              <a:buChar char="•"/>
            </a:pPr>
            <a:r>
              <a:rPr b="1" lang="ru-RU" sz="2000" spc="-1" strike="noStrike">
                <a:solidFill>
                  <a:srgbClr val="000000"/>
                </a:solidFill>
                <a:latin typeface="Calibri"/>
              </a:rPr>
              <a:t>Відчуття поштовхів чи ударів є першою ознакою того, що потерпілий ще живий. </a:t>
            </a:r>
            <a:r>
              <a:rPr b="1" lang="ru-RU" sz="2000" spc="-1" strike="noStrike">
                <a:solidFill>
                  <a:srgbClr val="ff0000"/>
                </a:solidFill>
                <a:latin typeface="Calibri"/>
              </a:rPr>
              <a:t>Пульс</a:t>
            </a:r>
            <a:r>
              <a:rPr b="1" lang="ru-RU" sz="2000" spc="-1" strike="noStrike">
                <a:solidFill>
                  <a:srgbClr val="000000"/>
                </a:solidFill>
                <a:latin typeface="Calibri"/>
              </a:rPr>
              <a:t> визначається на шиї, по внутрішній поверхні кивального м′яза, де проходить найбільша з артерій – сонна, внутрішній частині плеча медіальніше двоголового м′яза чи на передпліччі.</a:t>
            </a:r>
            <a:endParaRPr b="0" lang="ru-RU" sz="2000" spc="-1" strike="noStrike">
              <a:solidFill>
                <a:srgbClr val="000000"/>
              </a:solidFill>
              <a:latin typeface="Calibri"/>
            </a:endParaRPr>
          </a:p>
          <a:p>
            <a:pPr marL="343080" indent="-342720" algn="just">
              <a:lnSpc>
                <a:spcPct val="100000"/>
              </a:lnSpc>
              <a:spcBef>
                <a:spcPts val="400"/>
              </a:spcBef>
              <a:buClr>
                <a:srgbClr val="ff0000"/>
              </a:buClr>
              <a:buFont typeface="Arial"/>
              <a:buChar char="•"/>
            </a:pPr>
            <a:r>
              <a:rPr b="1" lang="ru-RU" sz="2000" spc="-1" strike="noStrike">
                <a:solidFill>
                  <a:srgbClr val="ff0000"/>
                </a:solidFill>
                <a:latin typeface="Calibri"/>
              </a:rPr>
              <a:t>Дихання</a:t>
            </a:r>
            <a:r>
              <a:rPr b="1" lang="ru-RU" sz="2000" spc="-1" strike="noStrike">
                <a:solidFill>
                  <a:srgbClr val="000000"/>
                </a:solidFill>
                <a:latin typeface="Calibri"/>
              </a:rPr>
              <a:t> встановлюється за наявністю рухів грудної клітки або за зволоженням дзеркала, прикладеного до носа потерпілого. Іншою ознакою дихання є рух вати, піднесеної до носових отворів. </a:t>
            </a:r>
            <a:endParaRPr b="0" lang="ru-RU" sz="2000" spc="-1" strike="noStrike">
              <a:solidFill>
                <a:srgbClr val="000000"/>
              </a:solidFill>
              <a:latin typeface="Calibri"/>
            </a:endParaRPr>
          </a:p>
          <a:p>
            <a:pPr marL="343080" indent="-342720" algn="just">
              <a:lnSpc>
                <a:spcPct val="100000"/>
              </a:lnSpc>
              <a:spcBef>
                <a:spcPts val="400"/>
              </a:spcBef>
              <a:buClr>
                <a:srgbClr val="000000"/>
              </a:buClr>
              <a:buFont typeface="Arial"/>
              <a:buChar char="•"/>
            </a:pPr>
            <a:r>
              <a:rPr b="1" lang="ru-RU" sz="2000" spc="-1" strike="noStrike">
                <a:solidFill>
                  <a:srgbClr val="000000"/>
                </a:solidFill>
                <a:latin typeface="Calibri"/>
              </a:rPr>
              <a:t>При різкому освітленні очей кишеньковим ліхтариком спостерігається </a:t>
            </a:r>
            <a:r>
              <a:rPr b="1" lang="ru-RU" sz="2000" spc="-1" strike="noStrike">
                <a:solidFill>
                  <a:srgbClr val="ff0000"/>
                </a:solidFill>
                <a:latin typeface="Calibri"/>
              </a:rPr>
              <a:t>звуження зіниць.</a:t>
            </a:r>
            <a:r>
              <a:rPr b="1" lang="ru-RU" sz="2000" spc="-1" strike="noStrike">
                <a:solidFill>
                  <a:srgbClr val="000000"/>
                </a:solidFill>
                <a:latin typeface="Calibri"/>
              </a:rPr>
              <a:t> Подібну реакцію можна побачити і в тому випадку, якщо відкриті очі потерпілого затулити рукою, а потім руку швидко відвести убік. Однак при глибокій втраті свідомості реакція на світло може бути відсутня. </a:t>
            </a:r>
            <a:endParaRPr b="0" lang="ru-RU" sz="2000" spc="-1" strike="noStrike">
              <a:solidFill>
                <a:srgbClr val="000000"/>
              </a:solidFill>
              <a:latin typeface="Calibri"/>
            </a:endParaRPr>
          </a:p>
          <a:p>
            <a:pPr marL="343080" indent="-342720" algn="just">
              <a:lnSpc>
                <a:spcPct val="100000"/>
              </a:lnSpc>
              <a:spcBef>
                <a:spcPts val="400"/>
              </a:spcBef>
              <a:buClr>
                <a:srgbClr val="000000"/>
              </a:buClr>
              <a:buFont typeface="Arial"/>
              <a:buChar char="•"/>
            </a:pPr>
            <a:r>
              <a:rPr b="1" i="1" lang="ru-RU" sz="2000" spc="-1" strike="noStrike">
                <a:solidFill>
                  <a:srgbClr val="000000"/>
                </a:solidFill>
                <a:latin typeface="Calibri"/>
              </a:rPr>
              <a:t>Ці ознаки життя є безпомилковим доказом того, що негайне надання допомоги ще може дати успіх. Однак не потрібно гаяти часу на їх визначення. Краще відразу розпочати "оживлення</a:t>
            </a:r>
            <a:r>
              <a:rPr b="0" i="1" lang="ru-RU" sz="2000" spc="-1" strike="noStrike">
                <a:solidFill>
                  <a:srgbClr val="000000"/>
                </a:solidFill>
                <a:latin typeface="Calibri"/>
              </a:rPr>
              <a:t>" </a:t>
            </a:r>
            <a:r>
              <a:rPr b="1" i="1" lang="ru-RU" sz="2000" spc="-1" strike="noStrike">
                <a:solidFill>
                  <a:srgbClr val="000000"/>
                </a:solidFill>
                <a:latin typeface="Calibri"/>
              </a:rPr>
              <a:t>і паралельно цьому визначати ознаки життя.</a:t>
            </a:r>
            <a:endParaRPr b="0" lang="ru-RU" sz="20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8" name="CustomShape 1"/>
          <p:cNvSpPr/>
          <p:nvPr/>
        </p:nvSpPr>
        <p:spPr>
          <a:xfrm>
            <a:off x="683640" y="548640"/>
            <a:ext cx="7848360" cy="935640"/>
          </a:xfrm>
          <a:prstGeom prst="roundRect">
            <a:avLst>
              <a:gd name="adj" fmla="val 16667"/>
            </a:avLst>
          </a:prstGeom>
          <a:solidFill>
            <a:schemeClr val="accent6">
              <a:lumMod val="40000"/>
              <a:lumOff val="60000"/>
            </a:schemeClr>
          </a:solidFill>
          <a:ln>
            <a:round/>
          </a:ln>
          <a:scene3d>
            <a:camera prst="orthographicFront"/>
            <a:lightRig dir="t" rig="threePt"/>
          </a:scene3d>
          <a:sp3d>
            <a:bevelT prst="angle"/>
          </a:sp3d>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a:lnSpc>
                <a:spcPct val="100000"/>
              </a:lnSpc>
            </a:pPr>
            <a:r>
              <a:rPr b="1" i="1" lang="ru-RU" sz="4400" spc="-1" strike="noStrike">
                <a:solidFill>
                  <a:srgbClr val="00b050"/>
                </a:solidFill>
                <a:latin typeface="Georgia"/>
              </a:rPr>
              <a:t>Ознаки життя</a:t>
            </a:r>
            <a:endParaRPr b="0" lang="ru-RU" sz="4400" spc="-1" strike="noStrike">
              <a:latin typeface="Arial"/>
            </a:endParaRPr>
          </a:p>
        </p:txBody>
      </p:sp>
      <p:sp>
        <p:nvSpPr>
          <p:cNvPr id="239" name="CustomShape 2"/>
          <p:cNvSpPr/>
          <p:nvPr/>
        </p:nvSpPr>
        <p:spPr>
          <a:xfrm>
            <a:off x="683640" y="3226320"/>
            <a:ext cx="2232000" cy="1367640"/>
          </a:xfrm>
          <a:prstGeom prst="roundRect">
            <a:avLst>
              <a:gd name="adj" fmla="val 16667"/>
            </a:avLst>
          </a:prstGeom>
          <a:ln w="57240">
            <a:solidFill>
              <a:srgbClr val="be4b48"/>
            </a:solidFill>
            <a:round/>
          </a:ln>
          <a:effectLst>
            <a:outerShdw blurRad="40000" dir="5400000" dist="20160" rotWithShape="0">
              <a:srgbClr val="000000">
                <a:alpha val="38000"/>
              </a:srgbClr>
            </a:outerShdw>
          </a:effectLst>
        </p:spPr>
        <p:style>
          <a:lnRef idx="1">
            <a:schemeClr val="accent2"/>
          </a:lnRef>
          <a:fillRef idx="2">
            <a:schemeClr val="accent2"/>
          </a:fillRef>
          <a:effectRef idx="1">
            <a:schemeClr val="accent2"/>
          </a:effectRef>
          <a:fontRef idx="minor"/>
        </p:style>
        <p:txBody>
          <a:bodyPr lIns="90000" rIns="90000" tIns="45000" bIns="45000" anchor="ctr">
            <a:noAutofit/>
          </a:bodyPr>
          <a:p>
            <a:pPr algn="ctr">
              <a:lnSpc>
                <a:spcPct val="100000"/>
              </a:lnSpc>
            </a:pPr>
            <a:r>
              <a:rPr b="1" i="1" lang="ru-RU" sz="2000" spc="-1" strike="noStrike">
                <a:solidFill>
                  <a:srgbClr val="0070c0"/>
                </a:solidFill>
                <a:latin typeface="Georgia"/>
              </a:rPr>
              <a:t>Серцебиття,</a:t>
            </a:r>
            <a:endParaRPr b="0" lang="ru-RU" sz="2000" spc="-1" strike="noStrike">
              <a:latin typeface="Arial"/>
            </a:endParaRPr>
          </a:p>
          <a:p>
            <a:pPr algn="ctr">
              <a:lnSpc>
                <a:spcPct val="100000"/>
              </a:lnSpc>
            </a:pPr>
            <a:r>
              <a:rPr b="1" i="1" lang="ru-RU" sz="2000" spc="-1" strike="noStrike">
                <a:solidFill>
                  <a:srgbClr val="0070c0"/>
                </a:solidFill>
                <a:latin typeface="Georgia"/>
              </a:rPr>
              <a:t>Пульс</a:t>
            </a:r>
            <a:endParaRPr b="0" lang="ru-RU" sz="2000" spc="-1" strike="noStrike">
              <a:latin typeface="Arial"/>
            </a:endParaRPr>
          </a:p>
        </p:txBody>
      </p:sp>
      <p:sp>
        <p:nvSpPr>
          <p:cNvPr id="240" name="CustomShape 3"/>
          <p:cNvSpPr/>
          <p:nvPr/>
        </p:nvSpPr>
        <p:spPr>
          <a:xfrm>
            <a:off x="3492000" y="3226320"/>
            <a:ext cx="2232000" cy="1367640"/>
          </a:xfrm>
          <a:prstGeom prst="roundRect">
            <a:avLst>
              <a:gd name="adj" fmla="val 16667"/>
            </a:avLst>
          </a:prstGeom>
          <a:ln w="57240">
            <a:solidFill>
              <a:srgbClr val="be4b48"/>
            </a:solidFill>
            <a:round/>
          </a:ln>
          <a:effectLst>
            <a:outerShdw blurRad="40000" dir="5400000" dist="20160" rotWithShape="0">
              <a:srgbClr val="000000">
                <a:alpha val="38000"/>
              </a:srgbClr>
            </a:outerShdw>
          </a:effectLst>
        </p:spPr>
        <p:style>
          <a:lnRef idx="1">
            <a:schemeClr val="accent2"/>
          </a:lnRef>
          <a:fillRef idx="2">
            <a:schemeClr val="accent2"/>
          </a:fillRef>
          <a:effectRef idx="1">
            <a:schemeClr val="accent2"/>
          </a:effectRef>
          <a:fontRef idx="minor"/>
        </p:style>
        <p:txBody>
          <a:bodyPr lIns="90000" rIns="90000" tIns="45000" bIns="45000" anchor="ctr">
            <a:noAutofit/>
          </a:bodyPr>
          <a:p>
            <a:pPr algn="ctr">
              <a:lnSpc>
                <a:spcPct val="100000"/>
              </a:lnSpc>
            </a:pPr>
            <a:r>
              <a:rPr b="1" i="1" lang="ru-RU" sz="2000" spc="-1" strike="noStrike">
                <a:solidFill>
                  <a:srgbClr val="0070c0"/>
                </a:solidFill>
                <a:latin typeface="Georgia"/>
              </a:rPr>
              <a:t>Дихання</a:t>
            </a:r>
            <a:endParaRPr b="0" lang="ru-RU" sz="2000" spc="-1" strike="noStrike">
              <a:latin typeface="Arial"/>
            </a:endParaRPr>
          </a:p>
        </p:txBody>
      </p:sp>
      <p:sp>
        <p:nvSpPr>
          <p:cNvPr id="241" name="CustomShape 4"/>
          <p:cNvSpPr/>
          <p:nvPr/>
        </p:nvSpPr>
        <p:spPr>
          <a:xfrm>
            <a:off x="6300360" y="3226320"/>
            <a:ext cx="2232000" cy="1367640"/>
          </a:xfrm>
          <a:prstGeom prst="roundRect">
            <a:avLst>
              <a:gd name="adj" fmla="val 16667"/>
            </a:avLst>
          </a:prstGeom>
          <a:ln w="57240">
            <a:solidFill>
              <a:srgbClr val="be4b48"/>
            </a:solidFill>
            <a:round/>
          </a:ln>
          <a:effectLst>
            <a:outerShdw blurRad="40000" dir="5400000" dist="20160" rotWithShape="0">
              <a:srgbClr val="000000">
                <a:alpha val="38000"/>
              </a:srgbClr>
            </a:outerShdw>
          </a:effectLst>
        </p:spPr>
        <p:style>
          <a:lnRef idx="1">
            <a:schemeClr val="accent2"/>
          </a:lnRef>
          <a:fillRef idx="2">
            <a:schemeClr val="accent2"/>
          </a:fillRef>
          <a:effectRef idx="1">
            <a:schemeClr val="accent2"/>
          </a:effectRef>
          <a:fontRef idx="minor"/>
        </p:style>
        <p:txBody>
          <a:bodyPr lIns="90000" rIns="90000" tIns="45000" bIns="45000" anchor="ctr">
            <a:noAutofit/>
          </a:bodyPr>
          <a:p>
            <a:pPr algn="ctr">
              <a:lnSpc>
                <a:spcPct val="100000"/>
              </a:lnSpc>
            </a:pPr>
            <a:r>
              <a:rPr b="1" i="1" lang="ru-RU" sz="2000" spc="-1" strike="noStrike">
                <a:solidFill>
                  <a:srgbClr val="0070c0"/>
                </a:solidFill>
                <a:latin typeface="Georgia"/>
              </a:rPr>
              <a:t>Реакція зіниць</a:t>
            </a:r>
            <a:endParaRPr b="0" lang="ru-RU" sz="2000" spc="-1" strike="noStrike">
              <a:latin typeface="Arial"/>
            </a:endParaRPr>
          </a:p>
        </p:txBody>
      </p:sp>
      <p:sp>
        <p:nvSpPr>
          <p:cNvPr id="242" name="Line 5"/>
          <p:cNvSpPr/>
          <p:nvPr/>
        </p:nvSpPr>
        <p:spPr>
          <a:xfrm flipH="1">
            <a:off x="1799640" y="1484640"/>
            <a:ext cx="2808360" cy="1741320"/>
          </a:xfrm>
          <a:prstGeom prst="line">
            <a:avLst/>
          </a:prstGeom>
          <a:ln>
            <a:round/>
          </a:ln>
        </p:spPr>
        <p:style>
          <a:lnRef idx="2">
            <a:schemeClr val="accent6"/>
          </a:lnRef>
          <a:fillRef idx="0">
            <a:schemeClr val="accent6"/>
          </a:fillRef>
          <a:effectRef idx="1">
            <a:schemeClr val="accent6"/>
          </a:effectRef>
          <a:fontRef idx="minor"/>
        </p:style>
      </p:sp>
      <p:sp>
        <p:nvSpPr>
          <p:cNvPr id="243" name="Line 6"/>
          <p:cNvSpPr/>
          <p:nvPr/>
        </p:nvSpPr>
        <p:spPr>
          <a:xfrm>
            <a:off x="4608000" y="1484640"/>
            <a:ext cx="0" cy="1741320"/>
          </a:xfrm>
          <a:prstGeom prst="line">
            <a:avLst/>
          </a:prstGeom>
          <a:ln>
            <a:round/>
          </a:ln>
        </p:spPr>
        <p:style>
          <a:lnRef idx="2">
            <a:schemeClr val="accent6"/>
          </a:lnRef>
          <a:fillRef idx="0">
            <a:schemeClr val="accent6"/>
          </a:fillRef>
          <a:effectRef idx="1">
            <a:schemeClr val="accent6"/>
          </a:effectRef>
          <a:fontRef idx="minor"/>
        </p:style>
      </p:sp>
      <p:sp>
        <p:nvSpPr>
          <p:cNvPr id="244" name="Line 7"/>
          <p:cNvSpPr/>
          <p:nvPr/>
        </p:nvSpPr>
        <p:spPr>
          <a:xfrm>
            <a:off x="4608000" y="1484640"/>
            <a:ext cx="2808000" cy="1741320"/>
          </a:xfrm>
          <a:prstGeom prst="line">
            <a:avLst/>
          </a:prstGeom>
          <a:ln>
            <a:round/>
          </a:ln>
        </p:spPr>
        <p:style>
          <a:lnRef idx="2">
            <a:schemeClr val="accent6"/>
          </a:lnRef>
          <a:fillRef idx="0">
            <a:schemeClr val="accent6"/>
          </a:fillRef>
          <a:effectRef idx="1">
            <a:schemeClr val="accent6"/>
          </a:effectRef>
          <a:fontRef idx="minor"/>
        </p:style>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5" name="TextShape 1"/>
          <p:cNvSpPr txBox="1"/>
          <p:nvPr/>
        </p:nvSpPr>
        <p:spPr>
          <a:xfrm>
            <a:off x="457200" y="274680"/>
            <a:ext cx="8229240" cy="582120"/>
          </a:xfrm>
          <a:prstGeom prst="rect">
            <a:avLst/>
          </a:prstGeom>
          <a:noFill/>
          <a:ln>
            <a:noFill/>
          </a:ln>
        </p:spPr>
        <p:txBody>
          <a:bodyPr anchor="ctr">
            <a:normAutofit fontScale="81000"/>
          </a:bodyPr>
          <a:p>
            <a:pPr marL="484560" algn="ctr">
              <a:lnSpc>
                <a:spcPct val="100000"/>
              </a:lnSpc>
            </a:pPr>
            <a:r>
              <a:rPr b="1" lang="ru-RU" sz="4400" spc="-1" strike="noStrike">
                <a:solidFill>
                  <a:srgbClr val="7030a0"/>
                </a:solidFill>
                <a:latin typeface="Calibri"/>
              </a:rPr>
              <a:t>Термінальний стан</a:t>
            </a:r>
            <a:endParaRPr b="0" lang="ru-RU" sz="4400" spc="-1" strike="noStrike">
              <a:solidFill>
                <a:srgbClr val="000000"/>
              </a:solidFill>
              <a:latin typeface="Calibri"/>
            </a:endParaRPr>
          </a:p>
        </p:txBody>
      </p:sp>
      <p:sp>
        <p:nvSpPr>
          <p:cNvPr id="246" name="TextShape 2"/>
          <p:cNvSpPr txBox="1"/>
          <p:nvPr/>
        </p:nvSpPr>
        <p:spPr>
          <a:xfrm>
            <a:off x="214200" y="1000080"/>
            <a:ext cx="8572320" cy="5500440"/>
          </a:xfrm>
          <a:prstGeom prst="rect">
            <a:avLst/>
          </a:prstGeom>
          <a:noFill/>
          <a:ln>
            <a:noFill/>
          </a:ln>
        </p:spPr>
        <p:txBody>
          <a:bodyPr>
            <a:normAutofit fontScale="39000"/>
          </a:bodyPr>
          <a:p>
            <a:pPr marL="448200" indent="-383760" algn="just">
              <a:lnSpc>
                <a:spcPct val="100000"/>
              </a:lnSpc>
              <a:spcBef>
                <a:spcPts val="660"/>
              </a:spcBef>
              <a:buClr>
                <a:srgbClr val="ff0000"/>
              </a:buClr>
              <a:buFont typeface="Wingdings 2" charset="2"/>
              <a:buChar char=""/>
            </a:pPr>
            <a:r>
              <a:rPr b="1" i="1" lang="ru-RU" sz="3300" spc="-1" strike="noStrike">
                <a:solidFill>
                  <a:srgbClr val="ff0000"/>
                </a:solidFill>
                <a:latin typeface="Calibri"/>
              </a:rPr>
              <a:t>Термінальний стан </a:t>
            </a:r>
            <a:r>
              <a:rPr b="1" lang="ru-RU" sz="2800" spc="-1" strike="noStrike">
                <a:solidFill>
                  <a:srgbClr val="000000"/>
                </a:solidFill>
                <a:latin typeface="Calibri"/>
              </a:rPr>
              <a:t>– це період вмирання людини.</a:t>
            </a:r>
            <a:endParaRPr b="0" lang="ru-RU" sz="2800" spc="-1" strike="noStrike">
              <a:solidFill>
                <a:srgbClr val="000000"/>
              </a:solidFill>
              <a:latin typeface="Calibri"/>
            </a:endParaRPr>
          </a:p>
          <a:p>
            <a:pPr marL="448200" indent="-383760" algn="just">
              <a:lnSpc>
                <a:spcPct val="100000"/>
              </a:lnSpc>
              <a:spcBef>
                <a:spcPts val="561"/>
              </a:spcBef>
              <a:buClr>
                <a:srgbClr val="7030a0"/>
              </a:buClr>
              <a:buFont typeface="Wingdings 2" charset="2"/>
              <a:buChar char=""/>
            </a:pPr>
            <a:r>
              <a:rPr b="1" lang="ru-RU" sz="2800" spc="-1" strike="noStrike">
                <a:solidFill>
                  <a:srgbClr val="7030a0"/>
                </a:solidFill>
                <a:latin typeface="Calibri"/>
              </a:rPr>
              <a:t>Термінальний стан - критичний стан пацієнта, при якому виникає комплекс порушень регуляції життєво важливих функцій організму з характерними загальними синдромами і органними розладами, становить безпосередню загрозу життю і є початковою стадією танатогенезу .</a:t>
            </a:r>
            <a:endParaRPr b="0" lang="ru-RU" sz="2800" spc="-1" strike="noStrike">
              <a:solidFill>
                <a:srgbClr val="000000"/>
              </a:solidFill>
              <a:latin typeface="Calibri"/>
            </a:endParaRPr>
          </a:p>
          <a:p>
            <a:pPr marL="448200" indent="-383760" algn="just">
              <a:lnSpc>
                <a:spcPct val="100000"/>
              </a:lnSpc>
              <a:spcBef>
                <a:spcPts val="680"/>
              </a:spcBef>
              <a:buClr>
                <a:srgbClr val="000000"/>
              </a:buClr>
              <a:buFont typeface="Wingdings 2" charset="2"/>
              <a:buChar char=""/>
            </a:pPr>
            <a:r>
              <a:rPr b="1" lang="ru-RU" sz="3100" spc="-1" strike="noStrike">
                <a:solidFill>
                  <a:srgbClr val="000000"/>
                </a:solidFill>
                <a:latin typeface="Calibri"/>
              </a:rPr>
              <a:t>Розрізняють</a:t>
            </a:r>
            <a:r>
              <a:rPr b="1" lang="ru-RU" sz="3400" spc="-1" strike="noStrike">
                <a:solidFill>
                  <a:srgbClr val="000000"/>
                </a:solidFill>
                <a:latin typeface="Calibri"/>
              </a:rPr>
              <a:t> </a:t>
            </a:r>
            <a:r>
              <a:rPr b="1" i="1" lang="ru-RU" sz="3400" spc="-1" strike="noStrike">
                <a:solidFill>
                  <a:srgbClr val="002060"/>
                </a:solidFill>
                <a:latin typeface="Calibri"/>
              </a:rPr>
              <a:t>три стадії термінального стану </a:t>
            </a:r>
            <a:r>
              <a:rPr b="1" lang="ru-RU" sz="3100" spc="-1" strike="noStrike">
                <a:solidFill>
                  <a:srgbClr val="000000"/>
                </a:solidFill>
                <a:latin typeface="Calibri"/>
              </a:rPr>
              <a:t>залежно від клінічних ознак з боку центральної нервової, серцево-судинної та дихальної систем:</a:t>
            </a:r>
            <a:endParaRPr b="0" lang="ru-RU" sz="3100" spc="-1" strike="noStrike">
              <a:solidFill>
                <a:srgbClr val="000000"/>
              </a:solidFill>
              <a:latin typeface="Calibri"/>
            </a:endParaRPr>
          </a:p>
          <a:p>
            <a:pPr marL="448200" indent="-383760" algn="just">
              <a:lnSpc>
                <a:spcPct val="100000"/>
              </a:lnSpc>
              <a:spcBef>
                <a:spcPts val="561"/>
              </a:spcBef>
            </a:pPr>
            <a:r>
              <a:rPr b="1" lang="ru-RU" sz="2800" spc="-1" strike="noStrike">
                <a:solidFill>
                  <a:srgbClr val="000000"/>
                </a:solidFill>
                <a:latin typeface="Calibri"/>
              </a:rPr>
              <a:t>      </a:t>
            </a:r>
            <a:r>
              <a:rPr b="1" lang="ru-RU" sz="2800" spc="-1" strike="noStrike">
                <a:solidFill>
                  <a:srgbClr val="000000"/>
                </a:solidFill>
                <a:latin typeface="Calibri"/>
              </a:rPr>
              <a:t>- </a:t>
            </a:r>
            <a:r>
              <a:rPr b="1" lang="ru-RU" sz="2800" spc="-1" strike="noStrike" u="sng">
                <a:solidFill>
                  <a:srgbClr val="ff0000"/>
                </a:solidFill>
                <a:uFillTx/>
                <a:latin typeface="Calibri"/>
              </a:rPr>
              <a:t>передагональний стан</a:t>
            </a:r>
            <a:r>
              <a:rPr b="1" lang="ru-RU" sz="2800" spc="-1" strike="noStrike">
                <a:solidFill>
                  <a:srgbClr val="ff0000"/>
                </a:solidFill>
                <a:latin typeface="Calibri"/>
              </a:rPr>
              <a:t> </a:t>
            </a:r>
            <a:r>
              <a:rPr b="1" lang="ru-RU" sz="2800" spc="-1" strike="noStrike">
                <a:solidFill>
                  <a:srgbClr val="000000"/>
                </a:solidFill>
                <a:latin typeface="Calibri"/>
              </a:rPr>
              <a:t>- етап умирання, в ході якого поступово порушуються функції кірково-підкіркових відділів головного мозку (свідомість зберігається, різке зростання пульсу, утруднене дихання, бліда шкіра);</a:t>
            </a:r>
            <a:endParaRPr b="0" lang="ru-RU" sz="2800" spc="-1" strike="noStrike">
              <a:solidFill>
                <a:srgbClr val="000000"/>
              </a:solidFill>
              <a:latin typeface="Calibri"/>
            </a:endParaRPr>
          </a:p>
          <a:p>
            <a:pPr marL="448200" indent="-383760" algn="just">
              <a:lnSpc>
                <a:spcPct val="100000"/>
              </a:lnSpc>
              <a:spcBef>
                <a:spcPts val="561"/>
              </a:spcBef>
            </a:pPr>
            <a:r>
              <a:rPr b="1" lang="ru-RU" sz="2800" spc="-1" strike="noStrike">
                <a:solidFill>
                  <a:srgbClr val="000000"/>
                </a:solidFill>
                <a:latin typeface="Calibri"/>
              </a:rPr>
              <a:t>      </a:t>
            </a:r>
            <a:r>
              <a:rPr b="1" lang="ru-RU" sz="2800" spc="-1" strike="noStrike">
                <a:solidFill>
                  <a:srgbClr val="000000"/>
                </a:solidFill>
                <a:latin typeface="Calibri"/>
              </a:rPr>
              <a:t>- </a:t>
            </a:r>
            <a:r>
              <a:rPr b="1" lang="ru-RU" sz="2800" spc="-1" strike="noStrike" u="sng">
                <a:solidFill>
                  <a:srgbClr val="ff0000"/>
                </a:solidFill>
                <a:uFillTx/>
                <a:latin typeface="Calibri"/>
              </a:rPr>
              <a:t>агонія</a:t>
            </a:r>
            <a:r>
              <a:rPr b="1" lang="ru-RU" sz="2800" spc="-1" strike="noStrike">
                <a:solidFill>
                  <a:srgbClr val="000000"/>
                </a:solidFill>
                <a:latin typeface="Calibri"/>
              </a:rPr>
              <a:t> (відсутні свідомість, пульс, реакція зіниці на світло, дихання з частотою 2-6 за хвилину);</a:t>
            </a:r>
            <a:endParaRPr b="0" lang="ru-RU" sz="2800" spc="-1" strike="noStrike">
              <a:solidFill>
                <a:srgbClr val="000000"/>
              </a:solidFill>
              <a:latin typeface="Calibri"/>
            </a:endParaRPr>
          </a:p>
          <a:p>
            <a:pPr marL="448200" indent="-383760" algn="just">
              <a:lnSpc>
                <a:spcPct val="100000"/>
              </a:lnSpc>
              <a:spcBef>
                <a:spcPts val="561"/>
              </a:spcBef>
            </a:pPr>
            <a:r>
              <a:rPr b="1" lang="ru-RU" sz="2800" spc="-1" strike="noStrike">
                <a:solidFill>
                  <a:srgbClr val="000000"/>
                </a:solidFill>
                <a:latin typeface="Calibri"/>
              </a:rPr>
              <a:t>      </a:t>
            </a:r>
            <a:r>
              <a:rPr b="1" lang="ru-RU" sz="2800" spc="-1" strike="noStrike">
                <a:solidFill>
                  <a:srgbClr val="000000"/>
                </a:solidFill>
                <a:latin typeface="Calibri"/>
              </a:rPr>
              <a:t>- </a:t>
            </a:r>
            <a:r>
              <a:rPr b="1" lang="ru-RU" sz="2800" spc="-1" strike="noStrike" u="sng">
                <a:solidFill>
                  <a:srgbClr val="ff0000"/>
                </a:solidFill>
                <a:uFillTx/>
                <a:latin typeface="Calibri"/>
              </a:rPr>
              <a:t>клінічна смерть</a:t>
            </a:r>
            <a:r>
              <a:rPr b="1" lang="ru-RU" sz="2800" spc="-1" strike="noStrike">
                <a:solidFill>
                  <a:srgbClr val="ff0000"/>
                </a:solidFill>
                <a:latin typeface="Calibri"/>
              </a:rPr>
              <a:t> </a:t>
            </a:r>
            <a:r>
              <a:rPr b="1" lang="ru-RU" sz="2800" spc="-1" strike="noStrike">
                <a:solidFill>
                  <a:srgbClr val="000000"/>
                </a:solidFill>
                <a:latin typeface="Calibri"/>
              </a:rPr>
              <a:t>(відсутність дихання, серцебиття, реакції на світло, холодна шкіра). Тривалість клінічної смерті – 3-6 хвилин.  Потім наступає </a:t>
            </a:r>
            <a:r>
              <a:rPr b="1" lang="ru-RU" sz="2800" spc="-1" strike="noStrike">
                <a:solidFill>
                  <a:srgbClr val="ff0000"/>
                </a:solidFill>
                <a:latin typeface="Calibri"/>
              </a:rPr>
              <a:t>біологічна смерть</a:t>
            </a:r>
            <a:r>
              <a:rPr b="1" lang="ru-RU" sz="2800" spc="-1" strike="noStrike">
                <a:solidFill>
                  <a:srgbClr val="000000"/>
                </a:solidFill>
                <a:latin typeface="Calibri"/>
              </a:rPr>
              <a:t>.</a:t>
            </a:r>
            <a:endParaRPr b="0" lang="ru-RU" sz="2800" spc="-1" strike="noStrike">
              <a:solidFill>
                <a:srgbClr val="000000"/>
              </a:solidFill>
              <a:latin typeface="Calibri"/>
            </a:endParaRPr>
          </a:p>
          <a:p>
            <a:pPr marL="448200" indent="-383760" algn="just">
              <a:lnSpc>
                <a:spcPct val="100000"/>
              </a:lnSpc>
              <a:spcBef>
                <a:spcPts val="561"/>
              </a:spcBef>
            </a:pPr>
            <a:r>
              <a:rPr b="1" lang="ru-RU" sz="2800" spc="-1" strike="noStrike">
                <a:solidFill>
                  <a:srgbClr val="000000"/>
                </a:solidFill>
                <a:latin typeface="Calibri"/>
              </a:rPr>
              <a:t>Термін </a:t>
            </a:r>
            <a:r>
              <a:rPr b="1" lang="ru-RU" sz="2800" spc="-1" strike="noStrike">
                <a:solidFill>
                  <a:srgbClr val="00b050"/>
                </a:solidFill>
                <a:latin typeface="Calibri"/>
              </a:rPr>
              <a:t>«реанімація» </a:t>
            </a:r>
            <a:r>
              <a:rPr b="1" lang="ru-RU" sz="2800" spc="-1" strike="noStrike">
                <a:solidFill>
                  <a:srgbClr val="000000"/>
                </a:solidFill>
                <a:latin typeface="Calibri"/>
              </a:rPr>
              <a:t>тісно пов’язаний з таким поняттям, як </a:t>
            </a:r>
            <a:endParaRPr b="0" lang="ru-RU" sz="2800" spc="-1" strike="noStrike">
              <a:solidFill>
                <a:srgbClr val="000000"/>
              </a:solidFill>
              <a:latin typeface="Calibri"/>
            </a:endParaRPr>
          </a:p>
        </p:txBody>
      </p:sp>
    </p:spTree>
  </p:cSld>
  <mc:AlternateContent>
    <mc:Choice Requires="p14">
      <p:transition spd="slow" p14:dur="2000"/>
    </mc:Choice>
    <mc:Fallback>
      <p:transition spd="slow"/>
    </mc:Fallback>
  </mc:AlternateContent>
  <p:timing>
    <p:tnLst>
      <p:par>
        <p:cTn id="1" dur="indefinite" restart="never" nodeType="tmRoot">
          <p:childTnLst>
            <p:seq>
              <p:cTn id="2" dur="indefinite" nodeType="mainSeq">
                <p:childTnLst>
                  <p:par>
                    <p:cTn id="3" fill="hold">
                      <p:stCondLst>
                        <p:cond delay="indefinite"/>
                      </p:stCondLst>
                      <p:childTnLst>
                        <p:par>
                          <p:cTn id="4" fill="hold">
                            <p:stCondLst>
                              <p:cond delay="0"/>
                            </p:stCondLst>
                            <p:childTnLst>
                              <p:par>
                                <p:cTn id="5" nodeType="clickEffect" fill="hold" presetClass="entr" presetID="2" presetSubtype="4">
                                  <p:stCondLst>
                                    <p:cond delay="0"/>
                                  </p:stCondLst>
                                  <p:childTnLst>
                                    <p:set>
                                      <p:cBhvr>
                                        <p:cTn id="6" dur="1" fill="hold">
                                          <p:stCondLst>
                                            <p:cond delay="0"/>
                                          </p:stCondLst>
                                        </p:cTn>
                                        <p:tgtEl>
                                          <p:spTgt spid="246">
                                            <p:txEl>
                                              <p:pRg st="4" end="4"/>
                                            </p:txEl>
                                          </p:spTgt>
                                        </p:tgtEl>
                                        <p:attrNameLst>
                                          <p:attrName>style.visibility</p:attrName>
                                        </p:attrNameLst>
                                      </p:cBhvr>
                                      <p:to>
                                        <p:strVal val="visible"/>
                                      </p:to>
                                    </p:set>
                                    <p:anim calcmode="lin" valueType="num">
                                      <p:cBhvr additive="repl">
                                        <p:cTn id="7" dur="500" fill="hold"/>
                                        <p:tgtEl>
                                          <p:spTgt spid="246">
                                            <p:txEl>
                                              <p:pRg st="4" end="4"/>
                                            </p:txEl>
                                          </p:spTgt>
                                        </p:tgtEl>
                                        <p:attrNameLst>
                                          <p:attrName>ppt_x</p:attrName>
                                        </p:attrNameLst>
                                      </p:cBhvr>
                                      <p:tavLst>
                                        <p:tav tm="0">
                                          <p:val>
                                            <p:strVal val="#ppt_x"/>
                                          </p:val>
                                        </p:tav>
                                        <p:tav tm="100000">
                                          <p:val>
                                            <p:strVal val="#ppt_x"/>
                                          </p:val>
                                        </p:tav>
                                      </p:tavLst>
                                    </p:anim>
                                    <p:anim calcmode="lin" valueType="num">
                                      <p:cBhvr additive="repl">
                                        <p:cTn id="8" dur="500" fill="hold"/>
                                        <p:tgtEl>
                                          <p:spTgt spid="24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nodeType="clickEffect" fill="hold" presetClass="entr" presetID="2" presetSubtype="4">
                                  <p:stCondLst>
                                    <p:cond delay="0"/>
                                  </p:stCondLst>
                                  <p:childTnLst>
                                    <p:set>
                                      <p:cBhvr>
                                        <p:cTn id="12" dur="1" fill="hold">
                                          <p:stCondLst>
                                            <p:cond delay="0"/>
                                          </p:stCondLst>
                                        </p:cTn>
                                        <p:tgtEl>
                                          <p:spTgt spid="246">
                                            <p:txEl>
                                              <p:pRg st="5" end="5"/>
                                            </p:txEl>
                                          </p:spTgt>
                                        </p:tgtEl>
                                        <p:attrNameLst>
                                          <p:attrName>style.visibility</p:attrName>
                                        </p:attrNameLst>
                                      </p:cBhvr>
                                      <p:to>
                                        <p:strVal val="visible"/>
                                      </p:to>
                                    </p:set>
                                    <p:anim calcmode="lin" valueType="num">
                                      <p:cBhvr additive="repl">
                                        <p:cTn id="13" dur="500" fill="hold"/>
                                        <p:tgtEl>
                                          <p:spTgt spid="246">
                                            <p:txEl>
                                              <p:pRg st="5" end="5"/>
                                            </p:txEl>
                                          </p:spTgt>
                                        </p:tgtEl>
                                        <p:attrNameLst>
                                          <p:attrName>ppt_x</p:attrName>
                                        </p:attrNameLst>
                                      </p:cBhvr>
                                      <p:tavLst>
                                        <p:tav tm="0">
                                          <p:val>
                                            <p:strVal val="#ppt_x"/>
                                          </p:val>
                                        </p:tav>
                                        <p:tav tm="100000">
                                          <p:val>
                                            <p:strVal val="#ppt_x"/>
                                          </p:val>
                                        </p:tav>
                                      </p:tavLst>
                                    </p:anim>
                                    <p:anim calcmode="lin" valueType="num">
                                      <p:cBhvr additive="repl">
                                        <p:cTn id="14" dur="500" fill="hold"/>
                                        <p:tgtEl>
                                          <p:spTgt spid="24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nodeType="clickEffect" fill="hold" presetClass="entr" presetID="2" presetSubtype="4">
                                  <p:stCondLst>
                                    <p:cond delay="0"/>
                                  </p:stCondLst>
                                  <p:childTnLst>
                                    <p:set>
                                      <p:cBhvr>
                                        <p:cTn id="18" dur="1" fill="hold">
                                          <p:stCondLst>
                                            <p:cond delay="0"/>
                                          </p:stCondLst>
                                        </p:cTn>
                                        <p:tgtEl>
                                          <p:spTgt spid="246">
                                            <p:txEl>
                                              <p:pRg st="6" end="6"/>
                                            </p:txEl>
                                          </p:spTgt>
                                        </p:tgtEl>
                                        <p:attrNameLst>
                                          <p:attrName>style.visibility</p:attrName>
                                        </p:attrNameLst>
                                      </p:cBhvr>
                                      <p:to>
                                        <p:strVal val="visible"/>
                                      </p:to>
                                    </p:set>
                                    <p:anim calcmode="lin" valueType="num">
                                      <p:cBhvr additive="repl">
                                        <p:cTn id="19" dur="500" fill="hold"/>
                                        <p:tgtEl>
                                          <p:spTgt spid="246">
                                            <p:txEl>
                                              <p:pRg st="6" end="6"/>
                                            </p:txEl>
                                          </p:spTgt>
                                        </p:tgtEl>
                                        <p:attrNameLst>
                                          <p:attrName>ppt_x</p:attrName>
                                        </p:attrNameLst>
                                      </p:cBhvr>
                                      <p:tavLst>
                                        <p:tav tm="0">
                                          <p:val>
                                            <p:strVal val="#ppt_x"/>
                                          </p:val>
                                        </p:tav>
                                        <p:tav tm="100000">
                                          <p:val>
                                            <p:strVal val="#ppt_x"/>
                                          </p:val>
                                        </p:tav>
                                      </p:tavLst>
                                    </p:anim>
                                    <p:anim calcmode="lin" valueType="num">
                                      <p:cBhvr additive="repl">
                                        <p:cTn id="20" dur="500" fill="hold"/>
                                        <p:tgtEl>
                                          <p:spTgt spid="246">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7" name="TextShape 1"/>
          <p:cNvSpPr txBox="1"/>
          <p:nvPr/>
        </p:nvSpPr>
        <p:spPr>
          <a:xfrm>
            <a:off x="1500120" y="214200"/>
            <a:ext cx="6511680" cy="474120"/>
          </a:xfrm>
          <a:prstGeom prst="rect">
            <a:avLst/>
          </a:prstGeom>
          <a:noFill/>
          <a:ln>
            <a:noFill/>
          </a:ln>
        </p:spPr>
        <p:txBody>
          <a:bodyPr anchor="ctr">
            <a:normAutofit fontScale="55000"/>
          </a:bodyPr>
          <a:p>
            <a:pPr algn="ctr">
              <a:lnSpc>
                <a:spcPct val="100000"/>
              </a:lnSpc>
            </a:pPr>
            <a:r>
              <a:rPr b="1" lang="ru-RU" sz="4400" spc="-1" strike="noStrike">
                <a:solidFill>
                  <a:srgbClr val="ff0000"/>
                </a:solidFill>
                <a:latin typeface="Calibri"/>
              </a:rPr>
              <a:t>Термінальні стани</a:t>
            </a:r>
            <a:endParaRPr b="0" lang="ru-RU" sz="4400" spc="-1" strike="noStrike">
              <a:solidFill>
                <a:srgbClr val="000000"/>
              </a:solidFill>
              <a:latin typeface="Calibri"/>
            </a:endParaRPr>
          </a:p>
        </p:txBody>
      </p:sp>
      <p:pic>
        <p:nvPicPr>
          <p:cNvPr id="248" name="Picture 2" descr=""/>
          <p:cNvPicPr/>
          <p:nvPr/>
        </p:nvPicPr>
        <p:blipFill>
          <a:blip r:embed="rId1"/>
          <a:stretch/>
        </p:blipFill>
        <p:spPr>
          <a:xfrm>
            <a:off x="0" y="765000"/>
            <a:ext cx="9132480" cy="5535360"/>
          </a:xfrm>
          <a:prstGeom prst="rect">
            <a:avLst/>
          </a:prstGeom>
          <a:ln>
            <a:noFill/>
          </a:ln>
        </p:spPr>
      </p:pic>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49" name="TextShape 1"/>
          <p:cNvSpPr txBox="1"/>
          <p:nvPr/>
        </p:nvSpPr>
        <p:spPr>
          <a:xfrm>
            <a:off x="214200" y="285840"/>
            <a:ext cx="8643600" cy="6571800"/>
          </a:xfrm>
          <a:prstGeom prst="rect">
            <a:avLst/>
          </a:prstGeom>
          <a:noFill/>
          <a:ln>
            <a:noFill/>
          </a:ln>
        </p:spPr>
        <p:txBody>
          <a:bodyPr>
            <a:normAutofit fontScale="10000"/>
          </a:bodyPr>
          <a:p>
            <a:pPr marL="343080" indent="-342720" algn="just">
              <a:lnSpc>
                <a:spcPct val="100000"/>
              </a:lnSpc>
              <a:spcBef>
                <a:spcPts val="1179"/>
              </a:spcBef>
              <a:buClr>
                <a:srgbClr val="ff0000"/>
              </a:buClr>
              <a:buFont typeface="Arial"/>
              <a:buChar char="•"/>
            </a:pPr>
            <a:r>
              <a:rPr b="1" i="1" lang="ru-RU" sz="5900" spc="-1" strike="noStrike">
                <a:solidFill>
                  <a:srgbClr val="ff0000"/>
                </a:solidFill>
                <a:latin typeface="Calibri"/>
              </a:rPr>
              <a:t>Ознаки смерті. </a:t>
            </a:r>
            <a:endParaRPr b="0" lang="ru-RU" sz="5900" spc="-1" strike="noStrike">
              <a:solidFill>
                <a:srgbClr val="000000"/>
              </a:solidFill>
              <a:latin typeface="Calibri"/>
            </a:endParaRPr>
          </a:p>
          <a:p>
            <a:pPr marL="343080" indent="-342720" algn="just">
              <a:lnSpc>
                <a:spcPct val="100000"/>
              </a:lnSpc>
              <a:spcBef>
                <a:spcPts val="921"/>
              </a:spcBef>
              <a:buClr>
                <a:srgbClr val="000000"/>
              </a:buClr>
              <a:buFont typeface="Arial"/>
              <a:buChar char="•"/>
            </a:pPr>
            <a:r>
              <a:rPr b="1" i="1" lang="ru-RU" sz="4600" spc="-1" strike="noStrike">
                <a:solidFill>
                  <a:srgbClr val="000000"/>
                </a:solidFill>
                <a:latin typeface="Calibri"/>
              </a:rPr>
              <a:t>При зупинці серця та припиненні дихання настає смерть. </a:t>
            </a:r>
            <a:r>
              <a:rPr b="1" lang="ru-RU" sz="4600" spc="-1" strike="noStrike">
                <a:solidFill>
                  <a:srgbClr val="000000"/>
                </a:solidFill>
                <a:latin typeface="Calibri"/>
              </a:rPr>
              <a:t>Цей стан складається із двох фаз – </a:t>
            </a:r>
            <a:r>
              <a:rPr b="1" i="1" lang="ru-RU" sz="4600" spc="-1" strike="noStrike">
                <a:solidFill>
                  <a:srgbClr val="ff0000"/>
                </a:solidFill>
                <a:latin typeface="Calibri"/>
              </a:rPr>
              <a:t>клінічної</a:t>
            </a:r>
            <a:r>
              <a:rPr b="1" lang="ru-RU" sz="4600" spc="-1" strike="noStrike">
                <a:solidFill>
                  <a:srgbClr val="000000"/>
                </a:solidFill>
                <a:latin typeface="Calibri"/>
              </a:rPr>
              <a:t> та </a:t>
            </a:r>
            <a:r>
              <a:rPr b="1" i="1" lang="ru-RU" sz="4600" spc="-1" strike="noStrike">
                <a:solidFill>
                  <a:srgbClr val="ff0000"/>
                </a:solidFill>
                <a:latin typeface="Calibri"/>
              </a:rPr>
              <a:t>біологічної смерті</a:t>
            </a:r>
            <a:r>
              <a:rPr b="1" lang="ru-RU" sz="4600" spc="-1" strike="noStrike">
                <a:solidFill>
                  <a:srgbClr val="000000"/>
                </a:solidFill>
                <a:latin typeface="Calibri"/>
              </a:rPr>
              <a:t>. </a:t>
            </a:r>
            <a:endParaRPr b="0" lang="ru-RU" sz="4600" spc="-1" strike="noStrike">
              <a:solidFill>
                <a:srgbClr val="000000"/>
              </a:solidFill>
              <a:latin typeface="Calibri"/>
            </a:endParaRPr>
          </a:p>
          <a:p>
            <a:pPr marL="343080" indent="-342720" algn="just">
              <a:lnSpc>
                <a:spcPct val="100000"/>
              </a:lnSpc>
              <a:spcBef>
                <a:spcPts val="921"/>
              </a:spcBef>
              <a:buClr>
                <a:srgbClr val="000000"/>
              </a:buClr>
              <a:buFont typeface="Arial"/>
              <a:buChar char="•"/>
            </a:pPr>
            <a:r>
              <a:rPr b="1" lang="ru-RU" sz="4600" spc="-1" strike="noStrike">
                <a:solidFill>
                  <a:srgbClr val="000000"/>
                </a:solidFill>
                <a:latin typeface="Calibri"/>
              </a:rPr>
              <a:t>Під час </a:t>
            </a:r>
            <a:r>
              <a:rPr b="1" i="1" lang="ru-RU" sz="4600" spc="-1" strike="noStrike">
                <a:solidFill>
                  <a:srgbClr val="ff0000"/>
                </a:solidFill>
                <a:latin typeface="Calibri"/>
              </a:rPr>
              <a:t>клінічної смерті</a:t>
            </a:r>
            <a:r>
              <a:rPr b="1" lang="ru-RU" sz="4600" spc="-1" strike="noStrike">
                <a:solidFill>
                  <a:srgbClr val="000000"/>
                </a:solidFill>
                <a:latin typeface="Calibri"/>
              </a:rPr>
              <a:t>, тривалість якої становить 5‒7 хвилин (</a:t>
            </a:r>
            <a:r>
              <a:rPr b="1" i="1" lang="ru-RU" sz="4600" spc="-1" strike="noStrike">
                <a:solidFill>
                  <a:srgbClr val="000000"/>
                </a:solidFill>
                <a:latin typeface="Calibri"/>
              </a:rPr>
              <a:t>рідко – до 15 хвилин, </a:t>
            </a:r>
            <a:r>
              <a:rPr b="0" i="1" lang="ru-RU" sz="4600" spc="-1" strike="noStrike">
                <a:solidFill>
                  <a:srgbClr val="000000"/>
                </a:solidFill>
                <a:latin typeface="Calibri"/>
              </a:rPr>
              <a:t>що залежить від причини та швидкості розвитку критичного стану - крововтрата, травма, температури тіла та навколишнього середовища, вживання препаратів,які сповільнюють клітинний метаболізм)</a:t>
            </a:r>
            <a:r>
              <a:rPr b="1" lang="ru-RU" sz="4600" spc="-1" strike="noStrike">
                <a:solidFill>
                  <a:srgbClr val="000000"/>
                </a:solidFill>
                <a:latin typeface="Calibri"/>
              </a:rPr>
              <a:t>, людина не дихає, серце перестає битися, однак незворотні явища у тканинах відсутні. У цей період, поки ще не відбулося тяжких порушень у тканинах мозку, серця та легень, організм можна оживити. </a:t>
            </a:r>
            <a:endParaRPr b="0" lang="ru-RU" sz="4600" spc="-1" strike="noStrike">
              <a:solidFill>
                <a:srgbClr val="000000"/>
              </a:solidFill>
              <a:latin typeface="Calibri"/>
            </a:endParaRPr>
          </a:p>
          <a:p>
            <a:pPr marL="343080" indent="-342720" algn="just">
              <a:lnSpc>
                <a:spcPct val="100000"/>
              </a:lnSpc>
              <a:spcBef>
                <a:spcPts val="921"/>
              </a:spcBef>
              <a:buClr>
                <a:srgbClr val="000000"/>
              </a:buClr>
              <a:buFont typeface="Arial"/>
              <a:buChar char="•"/>
            </a:pPr>
            <a:r>
              <a:rPr b="1" lang="ru-RU" sz="4600" spc="-1" strike="noStrike">
                <a:solidFill>
                  <a:srgbClr val="000000"/>
                </a:solidFill>
                <a:latin typeface="Calibri"/>
              </a:rPr>
              <a:t>Після 8‒10 хвилинної зупинки серця та припинення дихання настає </a:t>
            </a:r>
            <a:r>
              <a:rPr b="1" i="1" lang="ru-RU" sz="4600" spc="-1" strike="noStrike">
                <a:solidFill>
                  <a:srgbClr val="ff0000"/>
                </a:solidFill>
                <a:latin typeface="Calibri"/>
              </a:rPr>
              <a:t>біологічна смерть</a:t>
            </a:r>
            <a:r>
              <a:rPr b="1" lang="ru-RU" sz="4600" spc="-1" strike="noStrike">
                <a:solidFill>
                  <a:srgbClr val="000000"/>
                </a:solidFill>
                <a:latin typeface="Calibri"/>
              </a:rPr>
              <a:t>. У цій фазі врятувати потерпілому життя вже неможливо.</a:t>
            </a:r>
            <a:endParaRPr b="0" lang="ru-RU" sz="4600" spc="-1" strike="noStrike">
              <a:solidFill>
                <a:srgbClr val="000000"/>
              </a:solidFill>
              <a:latin typeface="Calibri"/>
            </a:endParaRPr>
          </a:p>
          <a:p>
            <a:pPr marL="343080" indent="-342720" algn="just">
              <a:lnSpc>
                <a:spcPct val="100000"/>
              </a:lnSpc>
              <a:spcBef>
                <a:spcPts val="921"/>
              </a:spcBef>
              <a:buClr>
                <a:srgbClr val="000000"/>
              </a:buClr>
              <a:buFont typeface="Arial"/>
              <a:buChar char="•"/>
            </a:pPr>
            <a:r>
              <a:rPr b="1" i="1" lang="ru-RU" sz="4600" spc="-1" strike="noStrike">
                <a:solidFill>
                  <a:srgbClr val="000000"/>
                </a:solidFill>
                <a:latin typeface="Calibri"/>
              </a:rPr>
              <a:t>При встановленні, що потерпілий ″виходить″ із проявів клінічної смерті, їх потрібно назвати </a:t>
            </a:r>
            <a:r>
              <a:rPr b="1" i="1" lang="ru-RU" sz="4600" spc="-1" strike="noStrike">
                <a:solidFill>
                  <a:srgbClr val="ff0000"/>
                </a:solidFill>
                <a:latin typeface="Calibri"/>
              </a:rPr>
              <a:t>сумнівними</a:t>
            </a:r>
            <a:r>
              <a:rPr b="1" i="1" lang="ru-RU" sz="4600" spc="-1" strike="noStrike">
                <a:solidFill>
                  <a:srgbClr val="000000"/>
                </a:solidFill>
                <a:latin typeface="Calibri"/>
              </a:rPr>
              <a:t>.</a:t>
            </a:r>
            <a:endParaRPr b="0" lang="ru-RU" sz="4600" spc="-1" strike="noStrike">
              <a:solidFill>
                <a:srgbClr val="000000"/>
              </a:solidFill>
              <a:latin typeface="Calibri"/>
            </a:endParaRPr>
          </a:p>
          <a:p>
            <a:pPr marL="343080" indent="-342720" algn="just">
              <a:lnSpc>
                <a:spcPct val="100000"/>
              </a:lnSpc>
              <a:spcBef>
                <a:spcPts val="921"/>
              </a:spcBef>
              <a:buClr>
                <a:srgbClr val="ff0000"/>
              </a:buClr>
              <a:buFont typeface="Arial"/>
              <a:buChar char="•"/>
            </a:pPr>
            <a:r>
              <a:rPr b="1" i="1" lang="ru-RU" sz="4600" spc="-1" strike="noStrike">
                <a:solidFill>
                  <a:srgbClr val="ff0000"/>
                </a:solidFill>
                <a:latin typeface="Calibri"/>
              </a:rPr>
              <a:t>Сумнівні ознаки смерті.</a:t>
            </a:r>
            <a:r>
              <a:rPr b="1" lang="ru-RU" sz="4600" spc="-1" strike="noStrike">
                <a:solidFill>
                  <a:srgbClr val="ff0000"/>
                </a:solidFill>
                <a:latin typeface="Calibri"/>
              </a:rPr>
              <a:t> </a:t>
            </a:r>
            <a:r>
              <a:rPr b="1" lang="ru-RU" sz="4600" spc="-1" strike="noStrike">
                <a:solidFill>
                  <a:srgbClr val="000000"/>
                </a:solidFill>
                <a:latin typeface="Calibri"/>
              </a:rPr>
              <a:t>Потерпілий не дихає, серцебиття не визначається, відсутня реакція на укол голкою, реакція зіниць на сильне світло негативна, незважаючи на те, про що вище йшла мова. Поки немає повної впевненості у смерті потерпілого, ми зобов'язані надавати йому допомогу у повному обсязі.</a:t>
            </a:r>
            <a:endParaRPr b="0" lang="ru-RU" sz="46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pSp>
        <p:nvGrpSpPr>
          <p:cNvPr id="250" name="Group 1"/>
          <p:cNvGrpSpPr/>
          <p:nvPr/>
        </p:nvGrpSpPr>
        <p:grpSpPr>
          <a:xfrm>
            <a:off x="214200" y="2214720"/>
            <a:ext cx="8929440" cy="3744000"/>
            <a:chOff x="214200" y="2214720"/>
            <a:chExt cx="8929440" cy="3744000"/>
          </a:xfrm>
        </p:grpSpPr>
        <p:grpSp>
          <p:nvGrpSpPr>
            <p:cNvPr id="251" name="Group 2"/>
            <p:cNvGrpSpPr/>
            <p:nvPr/>
          </p:nvGrpSpPr>
          <p:grpSpPr>
            <a:xfrm>
              <a:off x="214200" y="2214720"/>
              <a:ext cx="8929440" cy="748440"/>
              <a:chOff x="214200" y="2214720"/>
              <a:chExt cx="8929440" cy="748440"/>
            </a:xfrm>
          </p:grpSpPr>
          <p:sp>
            <p:nvSpPr>
              <p:cNvPr id="252" name="CustomShape 3"/>
              <p:cNvSpPr/>
              <p:nvPr/>
            </p:nvSpPr>
            <p:spPr>
              <a:xfrm>
                <a:off x="214200" y="2214720"/>
                <a:ext cx="8929440" cy="748440"/>
              </a:xfrm>
              <a:prstGeom prst="roundRect">
                <a:avLst>
                  <a:gd name="adj" fmla="val 16667"/>
                </a:avLst>
              </a:prstGeom>
              <a:solidFill>
                <a:schemeClr val="accent6">
                  <a:lumMod val="75000"/>
                </a:schemeClr>
              </a:solidFill>
              <a:ln>
                <a:round/>
              </a:ln>
            </p:spPr>
            <p:style>
              <a:lnRef idx="2">
                <a:schemeClr val="lt1"/>
              </a:lnRef>
              <a:fillRef idx="1">
                <a:schemeClr val="accent1"/>
              </a:fillRef>
              <a:effectRef idx="0"/>
              <a:fontRef idx="minor"/>
            </p:style>
          </p:sp>
          <p:sp>
            <p:nvSpPr>
              <p:cNvPr id="253" name="CustomShape 4"/>
              <p:cNvSpPr/>
              <p:nvPr/>
            </p:nvSpPr>
            <p:spPr>
              <a:xfrm>
                <a:off x="289080" y="2289600"/>
                <a:ext cx="1785600" cy="598680"/>
              </a:xfrm>
              <a:prstGeom prst="roundRect">
                <a:avLst>
                  <a:gd name="adj" fmla="val 16667"/>
                </a:avLst>
              </a:prstGeom>
              <a:ln>
                <a:round/>
              </a:ln>
            </p:spPr>
            <p:style>
              <a:lnRef idx="2">
                <a:schemeClr val="lt1"/>
              </a:lnRef>
              <a:fillRef idx="1">
                <a:schemeClr val="accent1">
                  <a:tint val="50000"/>
                </a:schemeClr>
              </a:fillRef>
              <a:effectRef idx="0"/>
              <a:fontRef idx="minor"/>
            </p:style>
          </p:sp>
          <p:sp>
            <p:nvSpPr>
              <p:cNvPr id="254" name="CustomShape 5"/>
              <p:cNvSpPr/>
              <p:nvPr/>
            </p:nvSpPr>
            <p:spPr>
              <a:xfrm>
                <a:off x="214200" y="2214720"/>
                <a:ext cx="8929440" cy="748440"/>
              </a:xfrm>
              <a:prstGeom prst="rect">
                <a:avLst/>
              </a:prstGeom>
              <a:solidFill>
                <a:schemeClr val="accent6">
                  <a:lumMod val="75000"/>
                </a:schemeClr>
              </a:solidFill>
              <a:ln>
                <a:round/>
              </a:ln>
            </p:spPr>
            <p:style>
              <a:lnRef idx="2">
                <a:schemeClr val="lt1"/>
              </a:lnRef>
              <a:fillRef idx="1">
                <a:schemeClr val="accent1"/>
              </a:fillRef>
              <a:effectRef idx="0"/>
              <a:fontRef idx="minor"/>
            </p:style>
            <p:txBody>
              <a:bodyPr lIns="102600" rIns="102600" tIns="57600" bIns="57600" anchor="ctr">
                <a:noAutofit/>
              </a:bodyPr>
              <a:p>
                <a:pPr>
                  <a:lnSpc>
                    <a:spcPct val="100000"/>
                  </a:lnSpc>
                </a:pPr>
                <a:r>
                  <a:rPr b="1" i="1" lang="ru-RU" sz="1800" spc="-1" strike="noStrike">
                    <a:solidFill>
                      <a:srgbClr val="ffffff"/>
                    </a:solidFill>
                    <a:latin typeface="Georgia"/>
                  </a:rPr>
                  <a:t>Повна втрата свідомості та рефлексів (арефлексія), м’язова атонія</a:t>
                </a:r>
                <a:endParaRPr b="0" lang="ru-RU" sz="1800" spc="-1" strike="noStrike">
                  <a:latin typeface="Arial"/>
                </a:endParaRPr>
              </a:p>
            </p:txBody>
          </p:sp>
        </p:grpSp>
        <p:grpSp>
          <p:nvGrpSpPr>
            <p:cNvPr id="255" name="Group 6"/>
            <p:cNvGrpSpPr/>
            <p:nvPr/>
          </p:nvGrpSpPr>
          <p:grpSpPr>
            <a:xfrm>
              <a:off x="214200" y="2963520"/>
              <a:ext cx="8929440" cy="748440"/>
              <a:chOff x="214200" y="2963520"/>
              <a:chExt cx="8929440" cy="748440"/>
            </a:xfrm>
          </p:grpSpPr>
          <p:sp>
            <p:nvSpPr>
              <p:cNvPr id="256" name="CustomShape 7"/>
              <p:cNvSpPr/>
              <p:nvPr/>
            </p:nvSpPr>
            <p:spPr>
              <a:xfrm>
                <a:off x="214200" y="2963520"/>
                <a:ext cx="8929440" cy="748440"/>
              </a:xfrm>
              <a:prstGeom prst="roundRect">
                <a:avLst>
                  <a:gd name="adj" fmla="val 16667"/>
                </a:avLst>
              </a:prstGeom>
              <a:solidFill>
                <a:schemeClr val="accent6">
                  <a:lumMod val="75000"/>
                </a:schemeClr>
              </a:solidFill>
              <a:ln>
                <a:round/>
              </a:ln>
            </p:spPr>
            <p:style>
              <a:lnRef idx="2">
                <a:schemeClr val="lt1"/>
              </a:lnRef>
              <a:fillRef idx="1">
                <a:schemeClr val="accent1"/>
              </a:fillRef>
              <a:effectRef idx="0"/>
              <a:fontRef idx="minor"/>
            </p:style>
          </p:sp>
          <p:sp>
            <p:nvSpPr>
              <p:cNvPr id="257" name="CustomShape 8"/>
              <p:cNvSpPr/>
              <p:nvPr/>
            </p:nvSpPr>
            <p:spPr>
              <a:xfrm>
                <a:off x="289080" y="3038400"/>
                <a:ext cx="1785600" cy="598680"/>
              </a:xfrm>
              <a:prstGeom prst="roundRect">
                <a:avLst>
                  <a:gd name="adj" fmla="val 16667"/>
                </a:avLst>
              </a:prstGeom>
              <a:ln>
                <a:round/>
              </a:ln>
            </p:spPr>
            <p:style>
              <a:lnRef idx="2">
                <a:schemeClr val="lt1"/>
              </a:lnRef>
              <a:fillRef idx="1">
                <a:schemeClr val="accent1">
                  <a:tint val="50000"/>
                </a:schemeClr>
              </a:fillRef>
              <a:effectRef idx="0"/>
              <a:fontRef idx="minor"/>
            </p:style>
          </p:sp>
          <p:sp>
            <p:nvSpPr>
              <p:cNvPr id="258" name="CustomShape 9"/>
              <p:cNvSpPr/>
              <p:nvPr/>
            </p:nvSpPr>
            <p:spPr>
              <a:xfrm>
                <a:off x="214200" y="2963520"/>
                <a:ext cx="8929440" cy="748440"/>
              </a:xfrm>
              <a:prstGeom prst="rect">
                <a:avLst/>
              </a:prstGeom>
              <a:solidFill>
                <a:schemeClr val="accent6">
                  <a:lumMod val="75000"/>
                </a:schemeClr>
              </a:solidFill>
              <a:ln>
                <a:round/>
              </a:ln>
            </p:spPr>
            <p:style>
              <a:lnRef idx="2">
                <a:schemeClr val="lt1"/>
              </a:lnRef>
              <a:fillRef idx="1">
                <a:schemeClr val="accent1"/>
              </a:fillRef>
              <a:effectRef idx="0"/>
              <a:fontRef idx="minor"/>
            </p:style>
            <p:txBody>
              <a:bodyPr lIns="102600" rIns="102600" tIns="57600" bIns="57600" anchor="ctr">
                <a:noAutofit/>
              </a:bodyPr>
              <a:p>
                <a:pPr>
                  <a:lnSpc>
                    <a:spcPct val="100000"/>
                  </a:lnSpc>
                </a:pPr>
                <a:r>
                  <a:rPr b="1" i="1" lang="ru-RU" sz="2400" spc="-1" strike="noStrike">
                    <a:solidFill>
                      <a:srgbClr val="ffffff"/>
                    </a:solidFill>
                    <a:latin typeface="Georgia"/>
                  </a:rPr>
                  <a:t>Зміна кольору шкіри</a:t>
                </a:r>
                <a:endParaRPr b="0" lang="ru-RU" sz="2400" spc="-1" strike="noStrike">
                  <a:latin typeface="Arial"/>
                </a:endParaRPr>
              </a:p>
            </p:txBody>
          </p:sp>
        </p:grpSp>
        <p:grpSp>
          <p:nvGrpSpPr>
            <p:cNvPr id="259" name="Group 10"/>
            <p:cNvGrpSpPr/>
            <p:nvPr/>
          </p:nvGrpSpPr>
          <p:grpSpPr>
            <a:xfrm>
              <a:off x="214200" y="3712320"/>
              <a:ext cx="8929440" cy="748440"/>
              <a:chOff x="214200" y="3712320"/>
              <a:chExt cx="8929440" cy="748440"/>
            </a:xfrm>
          </p:grpSpPr>
          <p:sp>
            <p:nvSpPr>
              <p:cNvPr id="260" name="CustomShape 11"/>
              <p:cNvSpPr/>
              <p:nvPr/>
            </p:nvSpPr>
            <p:spPr>
              <a:xfrm>
                <a:off x="214200" y="3712320"/>
                <a:ext cx="8929440" cy="748440"/>
              </a:xfrm>
              <a:prstGeom prst="roundRect">
                <a:avLst>
                  <a:gd name="adj" fmla="val 16667"/>
                </a:avLst>
              </a:prstGeom>
              <a:solidFill>
                <a:schemeClr val="accent6">
                  <a:lumMod val="75000"/>
                </a:schemeClr>
              </a:solidFill>
              <a:ln>
                <a:round/>
              </a:ln>
            </p:spPr>
            <p:style>
              <a:lnRef idx="2">
                <a:schemeClr val="lt1"/>
              </a:lnRef>
              <a:fillRef idx="1">
                <a:schemeClr val="accent1"/>
              </a:fillRef>
              <a:effectRef idx="0"/>
              <a:fontRef idx="minor"/>
            </p:style>
          </p:sp>
          <p:sp>
            <p:nvSpPr>
              <p:cNvPr id="261" name="CustomShape 12"/>
              <p:cNvSpPr/>
              <p:nvPr/>
            </p:nvSpPr>
            <p:spPr>
              <a:xfrm>
                <a:off x="289080" y="3787200"/>
                <a:ext cx="1785600" cy="598680"/>
              </a:xfrm>
              <a:prstGeom prst="roundRect">
                <a:avLst>
                  <a:gd name="adj" fmla="val 16667"/>
                </a:avLst>
              </a:prstGeom>
              <a:ln>
                <a:round/>
              </a:ln>
            </p:spPr>
            <p:style>
              <a:lnRef idx="2">
                <a:schemeClr val="lt1"/>
              </a:lnRef>
              <a:fillRef idx="1">
                <a:schemeClr val="accent1">
                  <a:tint val="50000"/>
                </a:schemeClr>
              </a:fillRef>
              <a:effectRef idx="0"/>
              <a:fontRef idx="minor"/>
            </p:style>
          </p:sp>
          <p:sp>
            <p:nvSpPr>
              <p:cNvPr id="262" name="CustomShape 13"/>
              <p:cNvSpPr/>
              <p:nvPr/>
            </p:nvSpPr>
            <p:spPr>
              <a:xfrm>
                <a:off x="214200" y="3712320"/>
                <a:ext cx="8929440" cy="748440"/>
              </a:xfrm>
              <a:prstGeom prst="rect">
                <a:avLst/>
              </a:prstGeom>
              <a:solidFill>
                <a:schemeClr val="accent6">
                  <a:lumMod val="75000"/>
                </a:schemeClr>
              </a:solidFill>
              <a:ln>
                <a:round/>
              </a:ln>
            </p:spPr>
            <p:style>
              <a:lnRef idx="2">
                <a:schemeClr val="lt1"/>
              </a:lnRef>
              <a:fillRef idx="1">
                <a:schemeClr val="accent1"/>
              </a:fillRef>
              <a:effectRef idx="0"/>
              <a:fontRef idx="minor"/>
            </p:style>
            <p:txBody>
              <a:bodyPr lIns="102600" rIns="102600" tIns="57600" bIns="57600" anchor="ctr">
                <a:noAutofit/>
              </a:bodyPr>
              <a:p>
                <a:pPr>
                  <a:lnSpc>
                    <a:spcPct val="100000"/>
                  </a:lnSpc>
                </a:pPr>
                <a:r>
                  <a:rPr b="1" i="1" lang="ru-RU" sz="2400" spc="-1" strike="noStrike">
                    <a:solidFill>
                      <a:srgbClr val="ffffff"/>
                    </a:solidFill>
                    <a:latin typeface="Georgia"/>
                  </a:rPr>
                  <a:t>Розширення зіниць </a:t>
                </a:r>
                <a:r>
                  <a:rPr b="0" lang="ru-RU" sz="2400" spc="-1" strike="noStrike">
                    <a:solidFill>
                      <a:srgbClr val="ffffff"/>
                    </a:solidFill>
                    <a:latin typeface="Calibri"/>
                  </a:rPr>
                  <a:t>(через 30-60 сек. після припинення кровообігу)</a:t>
                </a:r>
                <a:r>
                  <a:rPr b="1" i="1" lang="ru-RU" sz="2400" spc="-1" strike="noStrike">
                    <a:solidFill>
                      <a:srgbClr val="ffffff"/>
                    </a:solidFill>
                    <a:latin typeface="Georgia"/>
                  </a:rPr>
                  <a:t>, відсутність реакції їх на світло</a:t>
                </a:r>
                <a:endParaRPr b="0" lang="ru-RU" sz="2400" spc="-1" strike="noStrike">
                  <a:latin typeface="Arial"/>
                </a:endParaRPr>
              </a:p>
            </p:txBody>
          </p:sp>
        </p:grpSp>
        <p:grpSp>
          <p:nvGrpSpPr>
            <p:cNvPr id="263" name="Group 14"/>
            <p:cNvGrpSpPr/>
            <p:nvPr/>
          </p:nvGrpSpPr>
          <p:grpSpPr>
            <a:xfrm>
              <a:off x="214200" y="4461480"/>
              <a:ext cx="8929440" cy="748440"/>
              <a:chOff x="214200" y="4461480"/>
              <a:chExt cx="8929440" cy="748440"/>
            </a:xfrm>
          </p:grpSpPr>
          <p:sp>
            <p:nvSpPr>
              <p:cNvPr id="264" name="CustomShape 15"/>
              <p:cNvSpPr/>
              <p:nvPr/>
            </p:nvSpPr>
            <p:spPr>
              <a:xfrm>
                <a:off x="214200" y="4461480"/>
                <a:ext cx="8929440" cy="748440"/>
              </a:xfrm>
              <a:prstGeom prst="roundRect">
                <a:avLst>
                  <a:gd name="adj" fmla="val 16667"/>
                </a:avLst>
              </a:prstGeom>
              <a:solidFill>
                <a:schemeClr val="accent6">
                  <a:lumMod val="75000"/>
                </a:schemeClr>
              </a:solidFill>
              <a:ln>
                <a:round/>
              </a:ln>
            </p:spPr>
            <p:style>
              <a:lnRef idx="2">
                <a:schemeClr val="lt1"/>
              </a:lnRef>
              <a:fillRef idx="1">
                <a:schemeClr val="accent1"/>
              </a:fillRef>
              <a:effectRef idx="0"/>
              <a:fontRef idx="minor"/>
            </p:style>
          </p:sp>
          <p:sp>
            <p:nvSpPr>
              <p:cNvPr id="265" name="CustomShape 16"/>
              <p:cNvSpPr/>
              <p:nvPr/>
            </p:nvSpPr>
            <p:spPr>
              <a:xfrm>
                <a:off x="289080" y="4536360"/>
                <a:ext cx="1785600" cy="598680"/>
              </a:xfrm>
              <a:prstGeom prst="roundRect">
                <a:avLst>
                  <a:gd name="adj" fmla="val 16667"/>
                </a:avLst>
              </a:prstGeom>
              <a:ln>
                <a:round/>
              </a:ln>
            </p:spPr>
            <p:style>
              <a:lnRef idx="2">
                <a:schemeClr val="lt1"/>
              </a:lnRef>
              <a:fillRef idx="1">
                <a:schemeClr val="accent1">
                  <a:tint val="50000"/>
                </a:schemeClr>
              </a:fillRef>
              <a:effectRef idx="0"/>
              <a:fontRef idx="minor"/>
            </p:style>
          </p:sp>
          <p:sp>
            <p:nvSpPr>
              <p:cNvPr id="266" name="CustomShape 17"/>
              <p:cNvSpPr/>
              <p:nvPr/>
            </p:nvSpPr>
            <p:spPr>
              <a:xfrm>
                <a:off x="214200" y="4461480"/>
                <a:ext cx="8929440" cy="748440"/>
              </a:xfrm>
              <a:prstGeom prst="rect">
                <a:avLst/>
              </a:prstGeom>
              <a:solidFill>
                <a:schemeClr val="accent6">
                  <a:lumMod val="75000"/>
                </a:schemeClr>
              </a:solidFill>
              <a:ln>
                <a:round/>
              </a:ln>
            </p:spPr>
            <p:style>
              <a:lnRef idx="2">
                <a:schemeClr val="lt1"/>
              </a:lnRef>
              <a:fillRef idx="1">
                <a:schemeClr val="accent1"/>
              </a:fillRef>
              <a:effectRef idx="0"/>
              <a:fontRef idx="minor"/>
            </p:style>
            <p:txBody>
              <a:bodyPr lIns="102600" rIns="102600" tIns="57600" bIns="57600" anchor="ctr">
                <a:noAutofit/>
              </a:bodyPr>
              <a:p>
                <a:pPr>
                  <a:lnSpc>
                    <a:spcPct val="100000"/>
                  </a:lnSpc>
                </a:pPr>
                <a:r>
                  <a:rPr b="1" i="1" lang="ru-RU" sz="2400" spc="-1" strike="noStrike">
                    <a:solidFill>
                      <a:srgbClr val="ffffff"/>
                    </a:solidFill>
                    <a:latin typeface="Georgia"/>
                  </a:rPr>
                  <a:t>Відсутність серцебиття (асистолія), пульсу на центральних артеріях  </a:t>
                </a:r>
                <a:endParaRPr b="0" lang="ru-RU" sz="2400" spc="-1" strike="noStrike">
                  <a:latin typeface="Arial"/>
                </a:endParaRPr>
              </a:p>
            </p:txBody>
          </p:sp>
        </p:grpSp>
        <p:grpSp>
          <p:nvGrpSpPr>
            <p:cNvPr id="267" name="Group 18"/>
            <p:cNvGrpSpPr/>
            <p:nvPr/>
          </p:nvGrpSpPr>
          <p:grpSpPr>
            <a:xfrm>
              <a:off x="214200" y="5210280"/>
              <a:ext cx="8929440" cy="748440"/>
              <a:chOff x="214200" y="5210280"/>
              <a:chExt cx="8929440" cy="748440"/>
            </a:xfrm>
          </p:grpSpPr>
          <p:sp>
            <p:nvSpPr>
              <p:cNvPr id="268" name="CustomShape 19"/>
              <p:cNvSpPr/>
              <p:nvPr/>
            </p:nvSpPr>
            <p:spPr>
              <a:xfrm>
                <a:off x="214200" y="5210280"/>
                <a:ext cx="8929440" cy="748440"/>
              </a:xfrm>
              <a:prstGeom prst="roundRect">
                <a:avLst>
                  <a:gd name="adj" fmla="val 16667"/>
                </a:avLst>
              </a:prstGeom>
              <a:solidFill>
                <a:schemeClr val="accent6">
                  <a:lumMod val="75000"/>
                </a:schemeClr>
              </a:solidFill>
              <a:ln>
                <a:round/>
              </a:ln>
            </p:spPr>
            <p:style>
              <a:lnRef idx="2">
                <a:schemeClr val="lt1"/>
              </a:lnRef>
              <a:fillRef idx="1">
                <a:schemeClr val="accent1"/>
              </a:fillRef>
              <a:effectRef idx="0"/>
              <a:fontRef idx="minor"/>
            </p:style>
          </p:sp>
          <p:sp>
            <p:nvSpPr>
              <p:cNvPr id="269" name="CustomShape 20"/>
              <p:cNvSpPr/>
              <p:nvPr/>
            </p:nvSpPr>
            <p:spPr>
              <a:xfrm>
                <a:off x="289080" y="5285160"/>
                <a:ext cx="1785600" cy="598680"/>
              </a:xfrm>
              <a:prstGeom prst="roundRect">
                <a:avLst>
                  <a:gd name="adj" fmla="val 16667"/>
                </a:avLst>
              </a:prstGeom>
              <a:ln>
                <a:round/>
              </a:ln>
            </p:spPr>
            <p:style>
              <a:lnRef idx="2">
                <a:schemeClr val="lt1"/>
              </a:lnRef>
              <a:fillRef idx="1">
                <a:schemeClr val="accent1">
                  <a:tint val="50000"/>
                </a:schemeClr>
              </a:fillRef>
              <a:effectRef idx="0"/>
              <a:fontRef idx="minor"/>
            </p:style>
          </p:sp>
          <p:sp>
            <p:nvSpPr>
              <p:cNvPr id="270" name="CustomShape 21"/>
              <p:cNvSpPr/>
              <p:nvPr/>
            </p:nvSpPr>
            <p:spPr>
              <a:xfrm>
                <a:off x="214200" y="5210280"/>
                <a:ext cx="8929440" cy="748440"/>
              </a:xfrm>
              <a:prstGeom prst="rect">
                <a:avLst/>
              </a:prstGeom>
              <a:solidFill>
                <a:schemeClr val="accent6">
                  <a:lumMod val="75000"/>
                </a:schemeClr>
              </a:solidFill>
              <a:ln>
                <a:round/>
              </a:ln>
            </p:spPr>
            <p:style>
              <a:lnRef idx="2">
                <a:schemeClr val="lt1"/>
              </a:lnRef>
              <a:fillRef idx="1">
                <a:schemeClr val="accent1"/>
              </a:fillRef>
              <a:effectRef idx="0"/>
              <a:fontRef idx="minor"/>
            </p:style>
            <p:txBody>
              <a:bodyPr lIns="102600" rIns="102600" tIns="57600" bIns="57600" anchor="ctr">
                <a:noAutofit/>
              </a:bodyPr>
              <a:p>
                <a:pPr>
                  <a:lnSpc>
                    <a:spcPct val="100000"/>
                  </a:lnSpc>
                </a:pPr>
                <a:r>
                  <a:rPr b="1" i="1" lang="ru-RU" sz="2400" spc="-1" strike="noStrike">
                    <a:solidFill>
                      <a:srgbClr val="ffffff"/>
                    </a:solidFill>
                    <a:latin typeface="Georgia"/>
                  </a:rPr>
                  <a:t>Відсутність самостійного дихання (рухів грудної клітки, дихальних шумів)</a:t>
                </a:r>
                <a:endParaRPr b="0" lang="ru-RU" sz="2400" spc="-1" strike="noStrike">
                  <a:latin typeface="Arial"/>
                </a:endParaRPr>
              </a:p>
            </p:txBody>
          </p:sp>
        </p:grpSp>
      </p:grpSp>
      <p:sp>
        <p:nvSpPr>
          <p:cNvPr id="271" name="CustomShape 22"/>
          <p:cNvSpPr/>
          <p:nvPr/>
        </p:nvSpPr>
        <p:spPr>
          <a:xfrm>
            <a:off x="1285920" y="1714320"/>
            <a:ext cx="6643440" cy="499680"/>
          </a:xfrm>
          <a:prstGeom prst="roundRect">
            <a:avLst>
              <a:gd name="adj" fmla="val 16667"/>
            </a:avLst>
          </a:prstGeom>
          <a:solidFill>
            <a:schemeClr val="accent6">
              <a:lumMod val="40000"/>
              <a:lumOff val="60000"/>
            </a:schemeClr>
          </a:solidFill>
          <a:ln>
            <a:round/>
          </a:ln>
          <a:scene3d>
            <a:camera prst="orthographicFront"/>
            <a:lightRig dir="t" rig="threePt"/>
          </a:scene3d>
          <a:sp3d>
            <a:bevelT prst="divot" w="139700" h="139700"/>
          </a:sp3d>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a:lnSpc>
                <a:spcPct val="100000"/>
              </a:lnSpc>
            </a:pPr>
            <a:r>
              <a:rPr b="1" i="1" lang="ru-RU" sz="3200" spc="-1" strike="noStrike">
                <a:solidFill>
                  <a:srgbClr val="4f6228"/>
                </a:solidFill>
                <a:latin typeface="Georgia"/>
              </a:rPr>
              <a:t>Ознаки клінічної смерті</a:t>
            </a:r>
            <a:endParaRPr b="0" lang="ru-RU" sz="3200" spc="-1" strike="noStrike">
              <a:latin typeface="Arial"/>
            </a:endParaRPr>
          </a:p>
        </p:txBody>
      </p:sp>
      <p:sp>
        <p:nvSpPr>
          <p:cNvPr id="272" name="CustomShape 23"/>
          <p:cNvSpPr/>
          <p:nvPr/>
        </p:nvSpPr>
        <p:spPr>
          <a:xfrm>
            <a:off x="214200" y="0"/>
            <a:ext cx="8929440" cy="1713960"/>
          </a:xfrm>
          <a:prstGeom prst="roundRect">
            <a:avLst>
              <a:gd name="adj" fmla="val 16667"/>
            </a:avLst>
          </a:prstGeom>
          <a:solidFill>
            <a:schemeClr val="accent6">
              <a:lumMod val="40000"/>
              <a:lumOff val="60000"/>
            </a:schemeClr>
          </a:solidFill>
          <a:ln>
            <a:round/>
          </a:ln>
          <a:scene3d>
            <a:camera prst="orthographicFront"/>
            <a:lightRig dir="t" rig="threePt"/>
          </a:scene3d>
          <a:sp3d>
            <a:bevelT prst="divot" w="139700" h="139700"/>
          </a:sp3d>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just">
              <a:lnSpc>
                <a:spcPct val="90000"/>
              </a:lnSpc>
            </a:pPr>
            <a:r>
              <a:rPr b="1" i="1" lang="ru-RU" sz="2400" spc="-1" strike="noStrike" u="sng">
                <a:solidFill>
                  <a:srgbClr val="7030a0"/>
                </a:solidFill>
                <a:uFillTx/>
                <a:latin typeface="Georgia"/>
              </a:rPr>
              <a:t>Клінічна смерть</a:t>
            </a:r>
            <a:r>
              <a:rPr b="1" i="1" lang="ru-RU" sz="2400" spc="-1" strike="noStrike">
                <a:solidFill>
                  <a:srgbClr val="7030a0"/>
                </a:solidFill>
                <a:latin typeface="Georgia"/>
              </a:rPr>
              <a:t> – короткочасна перехідна стадія між життям і смертю, яка наступає при припиненні серцевої діяльності і диханні.</a:t>
            </a:r>
            <a:endParaRPr b="0" lang="ru-RU" sz="2400" spc="-1" strike="noStrike">
              <a:latin typeface="Arial"/>
            </a:endParaRPr>
          </a:p>
          <a:p>
            <a:pPr algn="just">
              <a:lnSpc>
                <a:spcPct val="90000"/>
              </a:lnSpc>
            </a:pPr>
            <a:r>
              <a:rPr b="1" lang="ru-RU" sz="2000" spc="-1" strike="noStrike">
                <a:solidFill>
                  <a:srgbClr val="002060"/>
                </a:solidFill>
                <a:latin typeface="Calibri"/>
              </a:rPr>
              <a:t>Поступово (впродовж 3-6 хв.) запаси глікогену у мозку виснажуються, і нервова тканина вмирає.</a:t>
            </a:r>
            <a:endParaRPr b="0" lang="ru-RU" sz="2000" spc="-1" strike="noStrike">
              <a:latin typeface="Arial"/>
            </a:endParaRPr>
          </a:p>
        </p:txBody>
      </p:sp>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3" name="TextShape 1"/>
          <p:cNvSpPr txBox="1"/>
          <p:nvPr/>
        </p:nvSpPr>
        <p:spPr>
          <a:xfrm>
            <a:off x="285840" y="285840"/>
            <a:ext cx="8429400" cy="6143400"/>
          </a:xfrm>
          <a:prstGeom prst="rect">
            <a:avLst/>
          </a:prstGeom>
          <a:noFill/>
          <a:ln>
            <a:noFill/>
          </a:ln>
        </p:spPr>
        <p:txBody>
          <a:bodyPr>
            <a:normAutofit/>
          </a:bodyPr>
          <a:p>
            <a:pPr marL="343080" indent="-342720" algn="just">
              <a:lnSpc>
                <a:spcPct val="100000"/>
              </a:lnSpc>
              <a:buClr>
                <a:srgbClr val="ff0000"/>
              </a:buClr>
              <a:buFont typeface="Arial"/>
              <a:buChar char="•"/>
            </a:pPr>
            <a:r>
              <a:rPr b="1" i="1" lang="ru-RU" sz="3200" spc="-1" strike="noStrike">
                <a:solidFill>
                  <a:srgbClr val="ff0000"/>
                </a:solidFill>
                <a:latin typeface="Calibri"/>
              </a:rPr>
              <a:t>Явні трупні ознаки.</a:t>
            </a:r>
            <a:r>
              <a:rPr b="1" lang="ru-RU" sz="3200" spc="-1" strike="noStrike">
                <a:solidFill>
                  <a:srgbClr val="ff0000"/>
                </a:solidFill>
                <a:latin typeface="Calibri"/>
              </a:rPr>
              <a:t> </a:t>
            </a:r>
            <a:endParaRPr b="0" lang="ru-RU" sz="3200" spc="-1" strike="noStrike">
              <a:solidFill>
                <a:srgbClr val="000000"/>
              </a:solidFill>
              <a:latin typeface="Calibri"/>
            </a:endParaRPr>
          </a:p>
          <a:p>
            <a:pPr marL="343080" indent="-342720" algn="just">
              <a:lnSpc>
                <a:spcPct val="100000"/>
              </a:lnSpc>
              <a:buClr>
                <a:srgbClr val="000000"/>
              </a:buClr>
              <a:buFont typeface="Arial"/>
              <a:buChar char="•"/>
            </a:pPr>
            <a:r>
              <a:rPr b="1" lang="ru-RU" sz="2400" spc="-1" strike="noStrike">
                <a:solidFill>
                  <a:srgbClr val="000000"/>
                </a:solidFill>
                <a:latin typeface="Calibri"/>
              </a:rPr>
              <a:t>Одними з перших ознак є </a:t>
            </a:r>
            <a:r>
              <a:rPr b="1" i="1" lang="ru-RU" sz="2400" spc="-1" strike="noStrike">
                <a:solidFill>
                  <a:srgbClr val="ff0000"/>
                </a:solidFill>
                <a:latin typeface="Calibri"/>
              </a:rPr>
              <a:t>помутніння рогівки та її висихання, </a:t>
            </a:r>
            <a:r>
              <a:rPr b="1" lang="ru-RU" sz="2400" spc="-1" strike="noStrike">
                <a:solidFill>
                  <a:srgbClr val="000000"/>
                </a:solidFill>
                <a:latin typeface="Calibri"/>
              </a:rPr>
              <a:t>з'являється через 1,5-2 години після смерті. Це пов’язано з припиненням функції слізних залоз, внаслідок чого рогівка мертвої людини втрачає природний блиск, стає каламутною. </a:t>
            </a:r>
            <a:endParaRPr b="0" lang="ru-RU" sz="2400" spc="-1" strike="noStrike">
              <a:solidFill>
                <a:srgbClr val="000000"/>
              </a:solidFill>
              <a:latin typeface="Calibri"/>
            </a:endParaRPr>
          </a:p>
          <a:p>
            <a:pPr algn="just">
              <a:lnSpc>
                <a:spcPct val="100000"/>
              </a:lnSpc>
            </a:pPr>
            <a:endParaRPr b="0" lang="ru-RU" sz="2400" spc="-1" strike="noStrike">
              <a:solidFill>
                <a:srgbClr val="000000"/>
              </a:solidFill>
              <a:latin typeface="Calibri"/>
            </a:endParaRPr>
          </a:p>
          <a:p>
            <a:pPr marL="343080" indent="-342720" algn="just">
              <a:lnSpc>
                <a:spcPct val="100000"/>
              </a:lnSpc>
              <a:buClr>
                <a:srgbClr val="000000"/>
              </a:buClr>
              <a:buFont typeface="Arial"/>
              <a:buChar char="•"/>
            </a:pPr>
            <a:r>
              <a:rPr b="1" lang="ru-RU" sz="2400" spc="-1" strike="noStrike">
                <a:solidFill>
                  <a:srgbClr val="000000"/>
                </a:solidFill>
                <a:latin typeface="Calibri"/>
              </a:rPr>
              <a:t>Розм’якшення очних яблук з появою </a:t>
            </a:r>
            <a:r>
              <a:rPr b="1" i="1" lang="ru-RU" sz="2400" spc="-1" strike="noStrike">
                <a:solidFill>
                  <a:srgbClr val="00b050"/>
                </a:solidFill>
                <a:latin typeface="Calibri"/>
              </a:rPr>
              <a:t>феномену</a:t>
            </a:r>
            <a:r>
              <a:rPr b="1" lang="ru-RU" sz="2400" spc="-1" strike="noStrike">
                <a:solidFill>
                  <a:srgbClr val="000000"/>
                </a:solidFill>
                <a:latin typeface="Calibri"/>
              </a:rPr>
              <a:t> </a:t>
            </a:r>
            <a:r>
              <a:rPr b="1" lang="ru-RU" sz="2400" spc="-1" strike="noStrike">
                <a:solidFill>
                  <a:srgbClr val="00b050"/>
                </a:solidFill>
                <a:latin typeface="Calibri"/>
              </a:rPr>
              <a:t>«</a:t>
            </a:r>
            <a:r>
              <a:rPr b="1" lang="ru-RU" sz="2400" spc="-1" strike="noStrike">
                <a:solidFill>
                  <a:srgbClr val="ff0000"/>
                </a:solidFill>
                <a:latin typeface="Calibri"/>
              </a:rPr>
              <a:t>котячого ока</a:t>
            </a:r>
            <a:r>
              <a:rPr b="1" lang="ru-RU" sz="2400" spc="-1" strike="noStrike">
                <a:solidFill>
                  <a:srgbClr val="00b050"/>
                </a:solidFill>
                <a:latin typeface="Calibri"/>
              </a:rPr>
              <a:t>»</a:t>
            </a:r>
            <a:r>
              <a:rPr b="1" lang="ru-RU" sz="2400" spc="-1" strike="noStrike">
                <a:solidFill>
                  <a:srgbClr val="000000"/>
                </a:solidFill>
                <a:latin typeface="Calibri"/>
              </a:rPr>
              <a:t> (</a:t>
            </a:r>
            <a:r>
              <a:rPr b="1" i="1" lang="ru-RU" sz="2400" spc="-1" strike="noStrike" u="sng">
                <a:solidFill>
                  <a:srgbClr val="ff0000"/>
                </a:solidFill>
                <a:uFillTx/>
                <a:latin typeface="Calibri"/>
              </a:rPr>
              <a:t>ознака Бєлоглазова</a:t>
            </a:r>
            <a:r>
              <a:rPr b="1" lang="ru-RU" sz="2400" spc="-1" strike="noStrike">
                <a:solidFill>
                  <a:srgbClr val="000000"/>
                </a:solidFill>
                <a:latin typeface="Calibri"/>
              </a:rPr>
              <a:t>) - при стисненні очного яблука з боків зіниця набуває форми вузької вертикальної щілини.</a:t>
            </a:r>
            <a:endParaRPr b="0" lang="ru-RU" sz="2400" spc="-1" strike="noStrike">
              <a:solidFill>
                <a:srgbClr val="000000"/>
              </a:solidFill>
              <a:latin typeface="Calibri"/>
            </a:endParaRPr>
          </a:p>
          <a:p>
            <a:pPr algn="just">
              <a:lnSpc>
                <a:spcPct val="100000"/>
              </a:lnSpc>
            </a:pPr>
            <a:endParaRPr b="0" lang="ru-RU" sz="2400" spc="-1" strike="noStrike">
              <a:solidFill>
                <a:srgbClr val="000000"/>
              </a:solidFill>
              <a:latin typeface="Calibri"/>
            </a:endParaRPr>
          </a:p>
          <a:p>
            <a:pPr marL="343080" indent="-342720" algn="just">
              <a:lnSpc>
                <a:spcPct val="100000"/>
              </a:lnSpc>
              <a:buClr>
                <a:srgbClr val="ff0000"/>
              </a:buClr>
              <a:buFont typeface="Arial"/>
              <a:buChar char="•"/>
            </a:pPr>
            <a:r>
              <a:rPr b="1" i="1" lang="ru-RU" sz="2400" spc="-1" strike="noStrike">
                <a:solidFill>
                  <a:srgbClr val="ff0000"/>
                </a:solidFill>
                <a:latin typeface="Calibri"/>
              </a:rPr>
              <a:t>Трупне заклякання </a:t>
            </a:r>
            <a:r>
              <a:rPr b="1" lang="ru-RU" sz="2400" spc="-1" strike="noStrike">
                <a:solidFill>
                  <a:srgbClr val="000000"/>
                </a:solidFill>
                <a:latin typeface="Calibri"/>
              </a:rPr>
              <a:t>починається із голови через 2‒4 години після смерті. </a:t>
            </a:r>
            <a:endParaRPr b="0" lang="ru-RU" sz="2400" spc="-1" strike="noStrike">
              <a:solidFill>
                <a:srgbClr val="000000"/>
              </a:solidFill>
              <a:latin typeface="Calibri"/>
            </a:endParaRPr>
          </a:p>
          <a:p>
            <a:pPr algn="just">
              <a:lnSpc>
                <a:spcPct val="100000"/>
              </a:lnSpc>
            </a:pPr>
            <a:endParaRPr b="0" lang="ru-RU" sz="2400" spc="-1" strike="noStrike">
              <a:solidFill>
                <a:srgbClr val="000000"/>
              </a:solidFill>
              <a:latin typeface="Calibri"/>
            </a:endParaRPr>
          </a:p>
          <a:p>
            <a:pPr marL="343080" indent="-342720" algn="just">
              <a:lnSpc>
                <a:spcPct val="100000"/>
              </a:lnSpc>
              <a:buClr>
                <a:srgbClr val="ff0000"/>
              </a:buClr>
              <a:buFont typeface="Arial"/>
              <a:buChar char="•"/>
            </a:pPr>
            <a:r>
              <a:rPr b="1" i="1" lang="ru-RU" sz="2400" spc="-1" strike="noStrike">
                <a:solidFill>
                  <a:srgbClr val="ff0000"/>
                </a:solidFill>
                <a:latin typeface="Calibri"/>
              </a:rPr>
              <a:t>Охолодження тіла </a:t>
            </a:r>
            <a:r>
              <a:rPr b="1" lang="ru-RU" sz="2400" spc="-1" strike="noStrike">
                <a:solidFill>
                  <a:srgbClr val="000000"/>
                </a:solidFill>
                <a:latin typeface="Calibri"/>
              </a:rPr>
              <a:t>відбувається поступово: з'являються </a:t>
            </a:r>
            <a:r>
              <a:rPr b="1" lang="ru-RU" sz="2400" spc="-1" strike="noStrike">
                <a:solidFill>
                  <a:srgbClr val="ff0000"/>
                </a:solidFill>
                <a:latin typeface="Calibri"/>
              </a:rPr>
              <a:t>трупні плями бузкового кольору</a:t>
            </a:r>
            <a:r>
              <a:rPr b="1" lang="ru-RU" sz="2400" spc="-1" strike="noStrike">
                <a:solidFill>
                  <a:srgbClr val="000000"/>
                </a:solidFill>
                <a:latin typeface="Calibri"/>
              </a:rPr>
              <a:t>, що виникають через стікання крові у нижче розміщені частини тіла.</a:t>
            </a:r>
            <a:endParaRPr b="0" lang="ru-RU" sz="24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74" name="CustomShape 1"/>
          <p:cNvSpPr/>
          <p:nvPr/>
        </p:nvSpPr>
        <p:spPr>
          <a:xfrm>
            <a:off x="395640" y="476640"/>
            <a:ext cx="8352720" cy="791640"/>
          </a:xfrm>
          <a:prstGeom prst="roundRect">
            <a:avLst>
              <a:gd name="adj" fmla="val 16667"/>
            </a:avLst>
          </a:prstGeom>
          <a:solidFill>
            <a:schemeClr val="accent6">
              <a:lumMod val="40000"/>
              <a:lumOff val="60000"/>
            </a:schemeClr>
          </a:solidFill>
          <a:ln>
            <a:round/>
          </a:ln>
          <a:scene3d>
            <a:camera prst="orthographicFront"/>
            <a:lightRig dir="t" rig="threePt"/>
          </a:scene3d>
          <a:sp3d>
            <a:bevelT prst="divot" w="139700" h="139700"/>
          </a:sp3d>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a:lnSpc>
                <a:spcPct val="100000"/>
              </a:lnSpc>
            </a:pPr>
            <a:r>
              <a:rPr b="1" i="1" lang="ru-RU" sz="3200" spc="-1" strike="noStrike">
                <a:solidFill>
                  <a:srgbClr val="4f6228"/>
                </a:solidFill>
                <a:latin typeface="Georgia"/>
              </a:rPr>
              <a:t>Ознаки біологічної смерті</a:t>
            </a:r>
            <a:endParaRPr b="0" lang="ru-RU" sz="3200" spc="-1" strike="noStrike">
              <a:latin typeface="Arial"/>
            </a:endParaRPr>
          </a:p>
        </p:txBody>
      </p:sp>
      <p:grpSp>
        <p:nvGrpSpPr>
          <p:cNvPr id="275" name="Group 2"/>
          <p:cNvGrpSpPr/>
          <p:nvPr/>
        </p:nvGrpSpPr>
        <p:grpSpPr>
          <a:xfrm>
            <a:off x="468000" y="2071800"/>
            <a:ext cx="8461800" cy="3571200"/>
            <a:chOff x="468000" y="2071800"/>
            <a:chExt cx="8461800" cy="3571200"/>
          </a:xfrm>
        </p:grpSpPr>
        <p:grpSp>
          <p:nvGrpSpPr>
            <p:cNvPr id="276" name="Group 3"/>
            <p:cNvGrpSpPr/>
            <p:nvPr/>
          </p:nvGrpSpPr>
          <p:grpSpPr>
            <a:xfrm>
              <a:off x="468000" y="2071800"/>
              <a:ext cx="8461800" cy="713880"/>
              <a:chOff x="468000" y="2071800"/>
              <a:chExt cx="8461800" cy="713880"/>
            </a:xfrm>
          </p:grpSpPr>
          <p:sp>
            <p:nvSpPr>
              <p:cNvPr id="277" name="CustomShape 4"/>
              <p:cNvSpPr/>
              <p:nvPr/>
            </p:nvSpPr>
            <p:spPr>
              <a:xfrm rot="5400000">
                <a:off x="1803240" y="736200"/>
                <a:ext cx="713880" cy="3384360"/>
              </a:xfrm>
              <a:prstGeom prst="chevron">
                <a:avLst>
                  <a:gd name="adj" fmla="val 50000"/>
                </a:avLst>
              </a:prstGeom>
              <a:ln>
                <a:solidFill>
                  <a:srgbClr val="4a7ebb"/>
                </a:solidFill>
                <a:round/>
              </a:ln>
              <a:effectLst>
                <a:outerShdw blurRad="40000" dir="5400000" dist="23040" rotWithShape="0">
                  <a:srgbClr val="000000">
                    <a:alpha val="35000"/>
                  </a:srgbClr>
                </a:outerShdw>
              </a:effectLst>
            </p:spPr>
            <p:style>
              <a:lnRef idx="1">
                <a:schemeClr val="accent1"/>
              </a:lnRef>
              <a:fillRef idx="1">
                <a:schemeClr val="accent1"/>
              </a:fillRef>
              <a:effectRef idx="2"/>
              <a:fontRef idx="minor"/>
            </p:style>
            <p:txBody>
              <a:bodyPr lIns="94680" rIns="94680" tIns="49680" bIns="49680" anchor="ctr" rot="-5400000">
                <a:noAutofit/>
              </a:bodyPr>
              <a:p>
                <a:pPr algn="ctr">
                  <a:lnSpc>
                    <a:spcPct val="100000"/>
                  </a:lnSpc>
                </a:pPr>
                <a:r>
                  <a:rPr b="0" lang="ru-RU" sz="1800" spc="-1" strike="noStrike">
                    <a:solidFill>
                      <a:srgbClr val="ffffff"/>
                    </a:solidFill>
                    <a:latin typeface="Calibri"/>
                  </a:rPr>
                  <a:t>1</a:t>
                </a:r>
                <a:endParaRPr b="0" lang="ru-RU" sz="1800" spc="-1" strike="noStrike">
                  <a:latin typeface="Arial"/>
                </a:endParaRPr>
              </a:p>
            </p:txBody>
          </p:sp>
          <p:sp>
            <p:nvSpPr>
              <p:cNvPr id="278" name="CustomShape 5"/>
              <p:cNvSpPr/>
              <p:nvPr/>
            </p:nvSpPr>
            <p:spPr>
              <a:xfrm rot="5400000">
                <a:off x="6034320" y="-109800"/>
                <a:ext cx="713880" cy="5077080"/>
              </a:xfrm>
              <a:prstGeom prst="round2SameRect">
                <a:avLst>
                  <a:gd name="adj1" fmla="val 16667"/>
                  <a:gd name="adj2" fmla="val 0"/>
                </a:avLst>
              </a:prstGeom>
              <a:ln>
                <a:solidFill>
                  <a:srgbClr val="4a7ebb"/>
                </a:solidFill>
                <a:round/>
              </a:ln>
              <a:effectLst>
                <a:outerShdw blurRad="40000" dir="5400000" dist="23040" rotWithShape="0">
                  <a:srgbClr val="000000">
                    <a:alpha val="35000"/>
                  </a:srgbClr>
                </a:outerShdw>
              </a:effectLst>
            </p:spPr>
            <p:style>
              <a:lnRef idx="1">
                <a:schemeClr val="accent1"/>
              </a:lnRef>
              <a:fillRef idx="1">
                <a:schemeClr val="lt1">
                  <a:alpha val="90000"/>
                </a:schemeClr>
              </a:fillRef>
              <a:effectRef idx="2"/>
              <a:fontRef idx="minor"/>
            </p:style>
            <p:txBody>
              <a:bodyPr lIns="94680" rIns="94680" tIns="49680" bIns="49680" anchor="ctr" rot="-5400000">
                <a:noAutofit/>
              </a:bodyPr>
              <a:p>
                <a:pPr marL="216000" indent="-216000">
                  <a:lnSpc>
                    <a:spcPct val="100000"/>
                  </a:lnSpc>
                  <a:buClr>
                    <a:srgbClr val="000000"/>
                  </a:buClr>
                  <a:buSzPct val="45000"/>
                  <a:buFont typeface="Wingdings" charset="2"/>
                  <a:buChar char=""/>
                </a:pPr>
                <a:r>
                  <a:rPr b="1" lang="ru-RU" sz="1800" spc="-1" strike="noStrike">
                    <a:solidFill>
                      <a:srgbClr val="000000"/>
                    </a:solidFill>
                    <a:latin typeface="Calibri"/>
                  </a:rPr>
                  <a:t>Помутніння і висихання рогівки ока</a:t>
                </a:r>
                <a:endParaRPr b="0" lang="ru-RU" sz="1800" spc="-1" strike="noStrike">
                  <a:latin typeface="Arial"/>
                </a:endParaRPr>
              </a:p>
            </p:txBody>
          </p:sp>
        </p:grpSp>
        <p:grpSp>
          <p:nvGrpSpPr>
            <p:cNvPr id="279" name="Group 6"/>
            <p:cNvGrpSpPr/>
            <p:nvPr/>
          </p:nvGrpSpPr>
          <p:grpSpPr>
            <a:xfrm>
              <a:off x="468000" y="2786040"/>
              <a:ext cx="8461800" cy="713880"/>
              <a:chOff x="468000" y="2786040"/>
              <a:chExt cx="8461800" cy="713880"/>
            </a:xfrm>
          </p:grpSpPr>
          <p:sp>
            <p:nvSpPr>
              <p:cNvPr id="280" name="CustomShape 7"/>
              <p:cNvSpPr/>
              <p:nvPr/>
            </p:nvSpPr>
            <p:spPr>
              <a:xfrm rot="5400000">
                <a:off x="1803240" y="1450440"/>
                <a:ext cx="713880" cy="3384360"/>
              </a:xfrm>
              <a:prstGeom prst="chevron">
                <a:avLst>
                  <a:gd name="adj" fmla="val 50000"/>
                </a:avLst>
              </a:prstGeom>
              <a:ln>
                <a:solidFill>
                  <a:srgbClr val="4a7ebb"/>
                </a:solidFill>
                <a:round/>
              </a:ln>
              <a:effectLst>
                <a:outerShdw blurRad="40000" dir="5400000" dist="23040" rotWithShape="0">
                  <a:srgbClr val="000000">
                    <a:alpha val="35000"/>
                  </a:srgbClr>
                </a:outerShdw>
              </a:effectLst>
            </p:spPr>
            <p:style>
              <a:lnRef idx="1">
                <a:schemeClr val="accent1"/>
              </a:lnRef>
              <a:fillRef idx="1">
                <a:schemeClr val="accent1"/>
              </a:fillRef>
              <a:effectRef idx="2"/>
              <a:fontRef idx="minor"/>
            </p:style>
            <p:txBody>
              <a:bodyPr lIns="94680" rIns="94680" tIns="49680" bIns="49680" anchor="ctr" rot="-5400000">
                <a:noAutofit/>
              </a:bodyPr>
              <a:p>
                <a:pPr algn="ctr">
                  <a:lnSpc>
                    <a:spcPct val="100000"/>
                  </a:lnSpc>
                </a:pPr>
                <a:r>
                  <a:rPr b="0" lang="ru-RU" sz="1800" spc="-1" strike="noStrike">
                    <a:solidFill>
                      <a:srgbClr val="ffffff"/>
                    </a:solidFill>
                    <a:latin typeface="Calibri"/>
                  </a:rPr>
                  <a:t>2</a:t>
                </a:r>
                <a:endParaRPr b="0" lang="ru-RU" sz="1800" spc="-1" strike="noStrike">
                  <a:latin typeface="Arial"/>
                </a:endParaRPr>
              </a:p>
            </p:txBody>
          </p:sp>
          <p:sp>
            <p:nvSpPr>
              <p:cNvPr id="281" name="CustomShape 8"/>
              <p:cNvSpPr/>
              <p:nvPr/>
            </p:nvSpPr>
            <p:spPr>
              <a:xfrm rot="5400000">
                <a:off x="6034320" y="604080"/>
                <a:ext cx="713880" cy="5077080"/>
              </a:xfrm>
              <a:prstGeom prst="round2SameRect">
                <a:avLst>
                  <a:gd name="adj1" fmla="val 16667"/>
                  <a:gd name="adj2" fmla="val 0"/>
                </a:avLst>
              </a:prstGeom>
              <a:ln>
                <a:solidFill>
                  <a:srgbClr val="4a7ebb"/>
                </a:solidFill>
                <a:round/>
              </a:ln>
              <a:effectLst>
                <a:outerShdw blurRad="40000" dir="5400000" dist="23040" rotWithShape="0">
                  <a:srgbClr val="000000">
                    <a:alpha val="35000"/>
                  </a:srgbClr>
                </a:outerShdw>
              </a:effectLst>
            </p:spPr>
            <p:style>
              <a:lnRef idx="1">
                <a:schemeClr val="accent1"/>
              </a:lnRef>
              <a:fillRef idx="1">
                <a:schemeClr val="lt1">
                  <a:alpha val="90000"/>
                </a:schemeClr>
              </a:fillRef>
              <a:effectRef idx="2"/>
              <a:fontRef idx="minor"/>
            </p:style>
            <p:txBody>
              <a:bodyPr lIns="94680" rIns="94680" tIns="49680" bIns="49680" anchor="ctr" rot="-5400000">
                <a:noAutofit/>
              </a:bodyPr>
              <a:p>
                <a:pPr marL="216000" indent="-216000">
                  <a:lnSpc>
                    <a:spcPct val="100000"/>
                  </a:lnSpc>
                  <a:buClr>
                    <a:srgbClr val="000000"/>
                  </a:buClr>
                  <a:buSzPct val="45000"/>
                  <a:buFont typeface="Wingdings" charset="2"/>
                  <a:buChar char=""/>
                </a:pPr>
                <a:r>
                  <a:rPr b="1" lang="ru-RU" sz="1800" spc="-1" strike="noStrike">
                    <a:solidFill>
                      <a:srgbClr val="000000"/>
                    </a:solidFill>
                    <a:latin typeface="Calibri"/>
                  </a:rPr>
                  <a:t>Наявність симптому ”котяче око” </a:t>
                </a:r>
                <a:endParaRPr b="0" lang="ru-RU" sz="1800" spc="-1" strike="noStrike">
                  <a:latin typeface="Arial"/>
                </a:endParaRPr>
              </a:p>
            </p:txBody>
          </p:sp>
        </p:grpSp>
        <p:grpSp>
          <p:nvGrpSpPr>
            <p:cNvPr id="282" name="Group 9"/>
            <p:cNvGrpSpPr/>
            <p:nvPr/>
          </p:nvGrpSpPr>
          <p:grpSpPr>
            <a:xfrm>
              <a:off x="468000" y="3500280"/>
              <a:ext cx="8461800" cy="713880"/>
              <a:chOff x="468000" y="3500280"/>
              <a:chExt cx="8461800" cy="713880"/>
            </a:xfrm>
          </p:grpSpPr>
          <p:sp>
            <p:nvSpPr>
              <p:cNvPr id="283" name="CustomShape 10"/>
              <p:cNvSpPr/>
              <p:nvPr/>
            </p:nvSpPr>
            <p:spPr>
              <a:xfrm rot="5400000">
                <a:off x="1803240" y="2164680"/>
                <a:ext cx="713880" cy="3384360"/>
              </a:xfrm>
              <a:prstGeom prst="chevron">
                <a:avLst>
                  <a:gd name="adj" fmla="val 50000"/>
                </a:avLst>
              </a:prstGeom>
              <a:ln>
                <a:solidFill>
                  <a:srgbClr val="4a7ebb"/>
                </a:solidFill>
                <a:round/>
              </a:ln>
              <a:effectLst>
                <a:outerShdw blurRad="40000" dir="5400000" dist="23040" rotWithShape="0">
                  <a:srgbClr val="000000">
                    <a:alpha val="35000"/>
                  </a:srgbClr>
                </a:outerShdw>
              </a:effectLst>
            </p:spPr>
            <p:style>
              <a:lnRef idx="1">
                <a:schemeClr val="accent1"/>
              </a:lnRef>
              <a:fillRef idx="1">
                <a:schemeClr val="accent1"/>
              </a:fillRef>
              <a:effectRef idx="2"/>
              <a:fontRef idx="minor"/>
            </p:style>
            <p:txBody>
              <a:bodyPr lIns="94680" rIns="94680" tIns="49680" bIns="49680" anchor="ctr" rot="-5400000">
                <a:noAutofit/>
              </a:bodyPr>
              <a:p>
                <a:pPr algn="ctr">
                  <a:lnSpc>
                    <a:spcPct val="100000"/>
                  </a:lnSpc>
                </a:pPr>
                <a:r>
                  <a:rPr b="0" lang="ru-RU" sz="1800" spc="-1" strike="noStrike">
                    <a:solidFill>
                      <a:srgbClr val="ffffff"/>
                    </a:solidFill>
                    <a:latin typeface="Calibri"/>
                  </a:rPr>
                  <a:t>3</a:t>
                </a:r>
                <a:endParaRPr b="0" lang="ru-RU" sz="1800" spc="-1" strike="noStrike">
                  <a:latin typeface="Arial"/>
                </a:endParaRPr>
              </a:p>
            </p:txBody>
          </p:sp>
          <p:sp>
            <p:nvSpPr>
              <p:cNvPr id="284" name="CustomShape 11"/>
              <p:cNvSpPr/>
              <p:nvPr/>
            </p:nvSpPr>
            <p:spPr>
              <a:xfrm rot="5400000">
                <a:off x="6034320" y="1318320"/>
                <a:ext cx="713880" cy="5077080"/>
              </a:xfrm>
              <a:prstGeom prst="round2SameRect">
                <a:avLst>
                  <a:gd name="adj1" fmla="val 16667"/>
                  <a:gd name="adj2" fmla="val 0"/>
                </a:avLst>
              </a:prstGeom>
              <a:ln>
                <a:solidFill>
                  <a:srgbClr val="4a7ebb"/>
                </a:solidFill>
                <a:round/>
              </a:ln>
              <a:effectLst>
                <a:outerShdw blurRad="40000" dir="5400000" dist="23040" rotWithShape="0">
                  <a:srgbClr val="000000">
                    <a:alpha val="35000"/>
                  </a:srgbClr>
                </a:outerShdw>
              </a:effectLst>
            </p:spPr>
            <p:style>
              <a:lnRef idx="1">
                <a:schemeClr val="accent1"/>
              </a:lnRef>
              <a:fillRef idx="1">
                <a:schemeClr val="lt1">
                  <a:alpha val="90000"/>
                </a:schemeClr>
              </a:fillRef>
              <a:effectRef idx="2"/>
              <a:fontRef idx="minor"/>
            </p:style>
            <p:txBody>
              <a:bodyPr lIns="94680" rIns="94680" tIns="49680" bIns="49680" anchor="ctr" rot="-5400000">
                <a:noAutofit/>
              </a:bodyPr>
              <a:p>
                <a:pPr marL="216000" indent="-216000">
                  <a:lnSpc>
                    <a:spcPct val="100000"/>
                  </a:lnSpc>
                  <a:buClr>
                    <a:srgbClr val="000000"/>
                  </a:buClr>
                  <a:buSzPct val="45000"/>
                  <a:buFont typeface="Wingdings" charset="2"/>
                  <a:buChar char=""/>
                </a:pPr>
                <a:r>
                  <a:rPr b="1" lang="ru-RU" sz="1800" spc="-1" strike="noStrike">
                    <a:solidFill>
                      <a:srgbClr val="000000"/>
                    </a:solidFill>
                    <a:latin typeface="Calibri"/>
                  </a:rPr>
                  <a:t>Зниження температури тіла </a:t>
                </a:r>
                <a:endParaRPr b="0" lang="ru-RU" sz="1800" spc="-1" strike="noStrike">
                  <a:latin typeface="Arial"/>
                </a:endParaRPr>
              </a:p>
            </p:txBody>
          </p:sp>
        </p:grpSp>
        <p:grpSp>
          <p:nvGrpSpPr>
            <p:cNvPr id="285" name="Group 12"/>
            <p:cNvGrpSpPr/>
            <p:nvPr/>
          </p:nvGrpSpPr>
          <p:grpSpPr>
            <a:xfrm>
              <a:off x="468000" y="4214880"/>
              <a:ext cx="8461800" cy="713880"/>
              <a:chOff x="468000" y="4214880"/>
              <a:chExt cx="8461800" cy="713880"/>
            </a:xfrm>
          </p:grpSpPr>
          <p:sp>
            <p:nvSpPr>
              <p:cNvPr id="286" name="CustomShape 13"/>
              <p:cNvSpPr/>
              <p:nvPr/>
            </p:nvSpPr>
            <p:spPr>
              <a:xfrm rot="5400000">
                <a:off x="1803240" y="2879280"/>
                <a:ext cx="713880" cy="3384360"/>
              </a:xfrm>
              <a:prstGeom prst="chevron">
                <a:avLst>
                  <a:gd name="adj" fmla="val 50000"/>
                </a:avLst>
              </a:prstGeom>
              <a:ln>
                <a:solidFill>
                  <a:srgbClr val="4a7ebb"/>
                </a:solidFill>
                <a:round/>
              </a:ln>
              <a:effectLst>
                <a:outerShdw blurRad="40000" dir="5400000" dist="23040" rotWithShape="0">
                  <a:srgbClr val="000000">
                    <a:alpha val="35000"/>
                  </a:srgbClr>
                </a:outerShdw>
              </a:effectLst>
            </p:spPr>
            <p:style>
              <a:lnRef idx="1">
                <a:schemeClr val="accent1"/>
              </a:lnRef>
              <a:fillRef idx="1">
                <a:schemeClr val="accent1"/>
              </a:fillRef>
              <a:effectRef idx="2"/>
              <a:fontRef idx="minor"/>
            </p:style>
            <p:txBody>
              <a:bodyPr lIns="94680" rIns="94680" tIns="49680" bIns="49680" anchor="ctr" rot="-5400000">
                <a:noAutofit/>
              </a:bodyPr>
              <a:p>
                <a:pPr algn="ctr">
                  <a:lnSpc>
                    <a:spcPct val="100000"/>
                  </a:lnSpc>
                </a:pPr>
                <a:r>
                  <a:rPr b="0" lang="ru-RU" sz="1800" spc="-1" strike="noStrike">
                    <a:solidFill>
                      <a:srgbClr val="ffffff"/>
                    </a:solidFill>
                    <a:latin typeface="Calibri"/>
                  </a:rPr>
                  <a:t>4</a:t>
                </a:r>
                <a:endParaRPr b="0" lang="ru-RU" sz="1800" spc="-1" strike="noStrike">
                  <a:latin typeface="Arial"/>
                </a:endParaRPr>
              </a:p>
            </p:txBody>
          </p:sp>
          <p:sp>
            <p:nvSpPr>
              <p:cNvPr id="287" name="CustomShape 14"/>
              <p:cNvSpPr/>
              <p:nvPr/>
            </p:nvSpPr>
            <p:spPr>
              <a:xfrm rot="5400000">
                <a:off x="6034320" y="2032920"/>
                <a:ext cx="713880" cy="5077080"/>
              </a:xfrm>
              <a:prstGeom prst="round2SameRect">
                <a:avLst>
                  <a:gd name="adj1" fmla="val 16667"/>
                  <a:gd name="adj2" fmla="val 0"/>
                </a:avLst>
              </a:prstGeom>
              <a:ln>
                <a:solidFill>
                  <a:srgbClr val="4a7ebb"/>
                </a:solidFill>
                <a:round/>
              </a:ln>
              <a:effectLst>
                <a:outerShdw blurRad="40000" dir="5400000" dist="23040" rotWithShape="0">
                  <a:srgbClr val="000000">
                    <a:alpha val="35000"/>
                  </a:srgbClr>
                </a:outerShdw>
              </a:effectLst>
            </p:spPr>
            <p:style>
              <a:lnRef idx="1">
                <a:schemeClr val="accent1"/>
              </a:lnRef>
              <a:fillRef idx="1">
                <a:schemeClr val="lt1">
                  <a:alpha val="90000"/>
                </a:schemeClr>
              </a:fillRef>
              <a:effectRef idx="2"/>
              <a:fontRef idx="minor"/>
            </p:style>
            <p:txBody>
              <a:bodyPr lIns="94680" rIns="94680" tIns="49680" bIns="49680" anchor="ctr" rot="-5400000">
                <a:noAutofit/>
              </a:bodyPr>
              <a:p>
                <a:pPr marL="216000" indent="-216000">
                  <a:lnSpc>
                    <a:spcPct val="100000"/>
                  </a:lnSpc>
                  <a:buClr>
                    <a:srgbClr val="000000"/>
                  </a:buClr>
                  <a:buSzPct val="45000"/>
                  <a:buFont typeface="Wingdings" charset="2"/>
                  <a:buChar char=""/>
                </a:pPr>
                <a:r>
                  <a:rPr b="1" lang="ru-RU" sz="1800" spc="-1" strike="noStrike">
                    <a:solidFill>
                      <a:srgbClr val="000000"/>
                    </a:solidFill>
                    <a:latin typeface="Calibri"/>
                  </a:rPr>
                  <a:t>Поява плям синьо-фіолетового відтінку </a:t>
                </a:r>
                <a:endParaRPr b="0" lang="ru-RU" sz="1800" spc="-1" strike="noStrike">
                  <a:latin typeface="Arial"/>
                </a:endParaRPr>
              </a:p>
            </p:txBody>
          </p:sp>
        </p:grpSp>
        <p:grpSp>
          <p:nvGrpSpPr>
            <p:cNvPr id="288" name="Group 15"/>
            <p:cNvGrpSpPr/>
            <p:nvPr/>
          </p:nvGrpSpPr>
          <p:grpSpPr>
            <a:xfrm>
              <a:off x="468000" y="4929120"/>
              <a:ext cx="8461800" cy="713880"/>
              <a:chOff x="468000" y="4929120"/>
              <a:chExt cx="8461800" cy="713880"/>
            </a:xfrm>
          </p:grpSpPr>
          <p:sp>
            <p:nvSpPr>
              <p:cNvPr id="289" name="CustomShape 16"/>
              <p:cNvSpPr/>
              <p:nvPr/>
            </p:nvSpPr>
            <p:spPr>
              <a:xfrm rot="5400000">
                <a:off x="1803240" y="3593880"/>
                <a:ext cx="713880" cy="3384360"/>
              </a:xfrm>
              <a:prstGeom prst="chevron">
                <a:avLst>
                  <a:gd name="adj" fmla="val 50000"/>
                </a:avLst>
              </a:prstGeom>
              <a:ln>
                <a:solidFill>
                  <a:srgbClr val="4a7ebb"/>
                </a:solidFill>
                <a:round/>
              </a:ln>
              <a:effectLst>
                <a:outerShdw blurRad="40000" dir="5400000" dist="23040" rotWithShape="0">
                  <a:srgbClr val="000000">
                    <a:alpha val="35000"/>
                  </a:srgbClr>
                </a:outerShdw>
              </a:effectLst>
            </p:spPr>
            <p:style>
              <a:lnRef idx="1">
                <a:schemeClr val="accent1"/>
              </a:lnRef>
              <a:fillRef idx="1">
                <a:schemeClr val="accent1"/>
              </a:fillRef>
              <a:effectRef idx="2"/>
              <a:fontRef idx="minor"/>
            </p:style>
            <p:txBody>
              <a:bodyPr lIns="94680" rIns="94680" tIns="49680" bIns="49680" anchor="ctr" rot="-5400000">
                <a:noAutofit/>
              </a:bodyPr>
              <a:p>
                <a:pPr algn="ctr">
                  <a:lnSpc>
                    <a:spcPct val="100000"/>
                  </a:lnSpc>
                </a:pPr>
                <a:r>
                  <a:rPr b="0" lang="ru-RU" sz="1800" spc="-1" strike="noStrike">
                    <a:solidFill>
                      <a:srgbClr val="ffffff"/>
                    </a:solidFill>
                    <a:latin typeface="Calibri"/>
                  </a:rPr>
                  <a:t>5</a:t>
                </a:r>
                <a:endParaRPr b="0" lang="ru-RU" sz="1800" spc="-1" strike="noStrike">
                  <a:latin typeface="Arial"/>
                </a:endParaRPr>
              </a:p>
            </p:txBody>
          </p:sp>
          <p:sp>
            <p:nvSpPr>
              <p:cNvPr id="290" name="CustomShape 17"/>
              <p:cNvSpPr/>
              <p:nvPr/>
            </p:nvSpPr>
            <p:spPr>
              <a:xfrm rot="5400000">
                <a:off x="6034320" y="2747160"/>
                <a:ext cx="713880" cy="5077080"/>
              </a:xfrm>
              <a:prstGeom prst="round2SameRect">
                <a:avLst>
                  <a:gd name="adj1" fmla="val 16667"/>
                  <a:gd name="adj2" fmla="val 0"/>
                </a:avLst>
              </a:prstGeom>
              <a:ln>
                <a:solidFill>
                  <a:srgbClr val="4a7ebb"/>
                </a:solidFill>
                <a:round/>
              </a:ln>
              <a:effectLst>
                <a:outerShdw blurRad="40000" dir="5400000" dist="23040" rotWithShape="0">
                  <a:srgbClr val="000000">
                    <a:alpha val="35000"/>
                  </a:srgbClr>
                </a:outerShdw>
              </a:effectLst>
            </p:spPr>
            <p:style>
              <a:lnRef idx="1">
                <a:schemeClr val="accent1"/>
              </a:lnRef>
              <a:fillRef idx="1">
                <a:schemeClr val="lt1">
                  <a:alpha val="90000"/>
                </a:schemeClr>
              </a:fillRef>
              <a:effectRef idx="2"/>
              <a:fontRef idx="minor"/>
            </p:style>
            <p:txBody>
              <a:bodyPr lIns="94680" rIns="94680" tIns="49680" bIns="49680" anchor="ctr" rot="-5400000">
                <a:noAutofit/>
              </a:bodyPr>
              <a:p>
                <a:pPr marL="216000" indent="-216000">
                  <a:lnSpc>
                    <a:spcPct val="100000"/>
                  </a:lnSpc>
                  <a:buClr>
                    <a:srgbClr val="000000"/>
                  </a:buClr>
                  <a:buSzPct val="45000"/>
                  <a:buFont typeface="Wingdings" charset="2"/>
                  <a:buChar char=""/>
                </a:pPr>
                <a:r>
                  <a:rPr b="1" lang="ru-RU" sz="1800" spc="-1" strike="noStrike">
                    <a:solidFill>
                      <a:srgbClr val="000000"/>
                    </a:solidFill>
                    <a:latin typeface="Calibri"/>
                  </a:rPr>
                  <a:t>Трупне заклякання – через 2-4 години після смерті</a:t>
                </a:r>
                <a:endParaRPr b="0" lang="ru-RU" sz="1800" spc="-1" strike="noStrike">
                  <a:latin typeface="Arial"/>
                </a:endParaRPr>
              </a:p>
            </p:txBody>
          </p:sp>
        </p:grpSp>
      </p:grpSp>
      <p:sp>
        <p:nvSpPr>
          <p:cNvPr id="291" name="CustomShape 18"/>
          <p:cNvSpPr/>
          <p:nvPr/>
        </p:nvSpPr>
        <p:spPr>
          <a:xfrm>
            <a:off x="428760" y="1357200"/>
            <a:ext cx="8357760" cy="1077480"/>
          </a:xfrm>
          <a:prstGeom prst="rect">
            <a:avLst/>
          </a:prstGeom>
          <a:noFill/>
          <a:ln>
            <a:noFill/>
          </a:ln>
        </p:spPr>
        <p:style>
          <a:lnRef idx="0"/>
          <a:fillRef idx="0"/>
          <a:effectRef idx="0"/>
          <a:fontRef idx="minor"/>
        </p:style>
        <p:txBody>
          <a:bodyPr lIns="90000" rIns="90000" tIns="45000" bIns="45000">
            <a:spAutoFit/>
          </a:bodyPr>
          <a:p>
            <a:pPr algn="just">
              <a:lnSpc>
                <a:spcPct val="90000"/>
              </a:lnSpc>
            </a:pPr>
            <a:r>
              <a:rPr b="1" lang="ru-RU" sz="2400" spc="-1" strike="noStrike">
                <a:solidFill>
                  <a:srgbClr val="ff0000"/>
                </a:solidFill>
                <a:latin typeface="Calibri"/>
              </a:rPr>
              <a:t>Біологічна смерть </a:t>
            </a:r>
            <a:r>
              <a:rPr b="1" lang="ru-RU" sz="2400" spc="-1" strike="noStrike">
                <a:solidFill>
                  <a:srgbClr val="000000"/>
                </a:solidFill>
                <a:latin typeface="Calibri"/>
              </a:rPr>
              <a:t>- це незворотне припинення всіх життєвих функцій організму з припиненням всіх фізіологічних процесів.</a:t>
            </a:r>
            <a:endParaRPr b="0" lang="ru-RU" sz="2400" spc="-1" strike="noStrike">
              <a:latin typeface="Arial"/>
            </a:endParaRPr>
          </a:p>
        </p:txBody>
      </p:sp>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2" name="TextShape 1"/>
          <p:cNvSpPr txBox="1"/>
          <p:nvPr/>
        </p:nvSpPr>
        <p:spPr>
          <a:xfrm>
            <a:off x="457200" y="267480"/>
            <a:ext cx="8229240" cy="1398600"/>
          </a:xfrm>
          <a:prstGeom prst="rect">
            <a:avLst/>
          </a:prstGeom>
          <a:noFill/>
          <a:ln>
            <a:noFill/>
          </a:ln>
        </p:spPr>
        <p:txBody>
          <a:bodyPr anchor="ctr">
            <a:normAutofit/>
          </a:bodyPr>
          <a:p>
            <a:pPr marL="484560" algn="ctr">
              <a:lnSpc>
                <a:spcPct val="100000"/>
              </a:lnSpc>
            </a:pPr>
            <a:r>
              <a:rPr b="1" lang="ru-RU" sz="4400" spc="-1" strike="noStrike">
                <a:solidFill>
                  <a:srgbClr val="7030a0"/>
                </a:solidFill>
                <a:latin typeface="Calibri"/>
              </a:rPr>
              <a:t>Порядок дій щодо визначення ознак життя</a:t>
            </a:r>
            <a:endParaRPr b="0" lang="ru-RU" sz="4400" spc="-1" strike="noStrike">
              <a:solidFill>
                <a:srgbClr val="000000"/>
              </a:solidFill>
              <a:latin typeface="Calibri"/>
            </a:endParaRPr>
          </a:p>
        </p:txBody>
      </p:sp>
      <p:pic>
        <p:nvPicPr>
          <p:cNvPr id="293" name="Picture 2" descr=""/>
          <p:cNvPicPr/>
          <p:nvPr/>
        </p:nvPicPr>
        <p:blipFill>
          <a:blip r:embed="rId1"/>
          <a:srcRect l="4204" t="7345" r="5399" b="10364"/>
          <a:stretch/>
        </p:blipFill>
        <p:spPr>
          <a:xfrm>
            <a:off x="1500120" y="1857240"/>
            <a:ext cx="6643440" cy="4325760"/>
          </a:xfrm>
          <a:prstGeom prst="rect">
            <a:avLst/>
          </a:prstGeom>
          <a:ln w="9360">
            <a:noFill/>
          </a:ln>
        </p:spPr>
      </p:pic>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19" name="TextShape 1"/>
          <p:cNvSpPr txBox="1"/>
          <p:nvPr/>
        </p:nvSpPr>
        <p:spPr>
          <a:xfrm>
            <a:off x="642960" y="285840"/>
            <a:ext cx="8183160" cy="499680"/>
          </a:xfrm>
          <a:prstGeom prst="rect">
            <a:avLst/>
          </a:prstGeom>
          <a:noFill/>
          <a:ln>
            <a:noFill/>
          </a:ln>
        </p:spPr>
        <p:txBody>
          <a:bodyPr anchor="ctr">
            <a:normAutofit fontScale="61000"/>
          </a:bodyPr>
          <a:p>
            <a:pPr algn="ctr">
              <a:lnSpc>
                <a:spcPct val="100000"/>
              </a:lnSpc>
            </a:pPr>
            <a:r>
              <a:rPr b="1" lang="ru-RU" sz="4400" spc="-1" strike="noStrike">
                <a:solidFill>
                  <a:srgbClr val="ff0000"/>
                </a:solidFill>
                <a:latin typeface="Calibri"/>
              </a:rPr>
              <a:t>План</a:t>
            </a:r>
            <a:endParaRPr b="0" lang="ru-RU" sz="4400" spc="-1" strike="noStrike">
              <a:solidFill>
                <a:srgbClr val="000000"/>
              </a:solidFill>
              <a:latin typeface="Calibri"/>
            </a:endParaRPr>
          </a:p>
        </p:txBody>
      </p:sp>
      <p:sp>
        <p:nvSpPr>
          <p:cNvPr id="220" name="TextShape 2"/>
          <p:cNvSpPr txBox="1"/>
          <p:nvPr/>
        </p:nvSpPr>
        <p:spPr>
          <a:xfrm>
            <a:off x="571320" y="928800"/>
            <a:ext cx="8357760" cy="5143320"/>
          </a:xfrm>
          <a:prstGeom prst="rect">
            <a:avLst/>
          </a:prstGeom>
          <a:noFill/>
          <a:ln>
            <a:noFill/>
          </a:ln>
        </p:spPr>
        <p:txBody>
          <a:bodyPr>
            <a:noAutofit/>
          </a:bodyPr>
          <a:p>
            <a:pPr marL="343080" indent="-342720" algn="just">
              <a:lnSpc>
                <a:spcPct val="80000"/>
              </a:lnSpc>
              <a:spcBef>
                <a:spcPts val="420"/>
              </a:spcBef>
            </a:pPr>
            <a:r>
              <a:rPr b="0" lang="ru-RU" sz="2100" spc="-1" strike="noStrike">
                <a:solidFill>
                  <a:srgbClr val="000000"/>
                </a:solidFill>
                <a:latin typeface="Calibri"/>
              </a:rPr>
              <a:t>1. Визначення поняття "невідкладний стан" та "нещасний випадок". </a:t>
            </a:r>
            <a:endParaRPr b="0" lang="ru-RU" sz="2100" spc="-1" strike="noStrike">
              <a:solidFill>
                <a:srgbClr val="000000"/>
              </a:solidFill>
              <a:latin typeface="Calibri"/>
            </a:endParaRPr>
          </a:p>
          <a:p>
            <a:pPr marL="343080" indent="-342720" algn="just">
              <a:lnSpc>
                <a:spcPct val="80000"/>
              </a:lnSpc>
              <a:spcBef>
                <a:spcPts val="420"/>
              </a:spcBef>
            </a:pPr>
            <a:r>
              <a:rPr b="0" lang="ru-RU" sz="2100" spc="-1" strike="noStrike">
                <a:solidFill>
                  <a:srgbClr val="000000"/>
                </a:solidFill>
                <a:latin typeface="Calibri"/>
              </a:rPr>
              <a:t>2. Поняття про першу домедичну допомогу, її завдання. Загальні принципи надання першої домедичної допомоги. </a:t>
            </a:r>
            <a:endParaRPr b="0" lang="ru-RU" sz="2100" spc="-1" strike="noStrike">
              <a:solidFill>
                <a:srgbClr val="000000"/>
              </a:solidFill>
              <a:latin typeface="Calibri"/>
            </a:endParaRPr>
          </a:p>
          <a:p>
            <a:pPr marL="343080" indent="-342720" algn="just">
              <a:lnSpc>
                <a:spcPct val="80000"/>
              </a:lnSpc>
              <a:spcBef>
                <a:spcPts val="420"/>
              </a:spcBef>
            </a:pPr>
            <a:r>
              <a:rPr b="0" lang="ru-RU" sz="2100" spc="-1" strike="noStrike">
                <a:solidFill>
                  <a:srgbClr val="000000"/>
                </a:solidFill>
                <a:latin typeface="Calibri"/>
              </a:rPr>
              <a:t>3. Причини та ознаки зупинки дихання та кровообігу. </a:t>
            </a:r>
            <a:endParaRPr b="0" lang="ru-RU" sz="2100" spc="-1" strike="noStrike">
              <a:solidFill>
                <a:srgbClr val="000000"/>
              </a:solidFill>
              <a:latin typeface="Calibri"/>
            </a:endParaRPr>
          </a:p>
          <a:p>
            <a:pPr marL="343080" indent="-342720" algn="just">
              <a:lnSpc>
                <a:spcPct val="80000"/>
              </a:lnSpc>
              <a:spcBef>
                <a:spcPts val="420"/>
              </a:spcBef>
              <a:buClr>
                <a:srgbClr val="000000"/>
              </a:buClr>
              <a:buFont typeface="Arial"/>
              <a:buChar char="•"/>
            </a:pPr>
            <a:r>
              <a:rPr b="0" lang="ru-RU" sz="2100" spc="-1" strike="noStrike">
                <a:solidFill>
                  <a:srgbClr val="000000"/>
                </a:solidFill>
                <a:latin typeface="Calibri"/>
              </a:rPr>
              <a:t>Термінальні стани. </a:t>
            </a:r>
            <a:endParaRPr b="0" lang="ru-RU" sz="2100" spc="-1" strike="noStrike">
              <a:solidFill>
                <a:srgbClr val="000000"/>
              </a:solidFill>
              <a:latin typeface="Calibri"/>
            </a:endParaRPr>
          </a:p>
          <a:p>
            <a:pPr marL="343080" indent="-342720" algn="just">
              <a:lnSpc>
                <a:spcPct val="80000"/>
              </a:lnSpc>
              <a:spcBef>
                <a:spcPts val="420"/>
              </a:spcBef>
              <a:buClr>
                <a:srgbClr val="000000"/>
              </a:buClr>
              <a:buFont typeface="Arial"/>
              <a:buChar char="•"/>
            </a:pPr>
            <a:r>
              <a:rPr b="0" lang="ru-RU" sz="2100" spc="-1" strike="noStrike">
                <a:solidFill>
                  <a:srgbClr val="000000"/>
                </a:solidFill>
                <a:latin typeface="Calibri"/>
              </a:rPr>
              <a:t>Стадії термінального стану: передагонія, агонія, клінічна смерть. Основні ознаки термінальних станів. </a:t>
            </a:r>
            <a:endParaRPr b="0" lang="ru-RU" sz="2100" spc="-1" strike="noStrike">
              <a:solidFill>
                <a:srgbClr val="000000"/>
              </a:solidFill>
              <a:latin typeface="Calibri"/>
            </a:endParaRPr>
          </a:p>
          <a:p>
            <a:pPr marL="343080" indent="-342720" algn="just">
              <a:lnSpc>
                <a:spcPct val="80000"/>
              </a:lnSpc>
              <a:spcBef>
                <a:spcPts val="420"/>
              </a:spcBef>
              <a:buClr>
                <a:srgbClr val="000000"/>
              </a:buClr>
              <a:buFont typeface="Arial"/>
              <a:buChar char="•"/>
            </a:pPr>
            <a:r>
              <a:rPr b="0" lang="ru-RU" sz="2100" spc="-1" strike="noStrike">
                <a:solidFill>
                  <a:srgbClr val="000000"/>
                </a:solidFill>
                <a:latin typeface="Calibri"/>
              </a:rPr>
              <a:t>Ознаки клінічної смерті. Відносні та явні ознаки біологічної смерті. </a:t>
            </a:r>
            <a:endParaRPr b="0" lang="ru-RU" sz="2100" spc="-1" strike="noStrike">
              <a:solidFill>
                <a:srgbClr val="000000"/>
              </a:solidFill>
              <a:latin typeface="Calibri"/>
            </a:endParaRPr>
          </a:p>
          <a:p>
            <a:pPr marL="343080" indent="-342720" algn="just">
              <a:lnSpc>
                <a:spcPct val="80000"/>
              </a:lnSpc>
              <a:spcBef>
                <a:spcPts val="420"/>
              </a:spcBef>
            </a:pPr>
            <a:r>
              <a:rPr b="0" lang="ru-RU" sz="2100" spc="-1" strike="noStrike">
                <a:solidFill>
                  <a:srgbClr val="000000"/>
                </a:solidFill>
                <a:latin typeface="Calibri"/>
              </a:rPr>
              <a:t>4. Екстремальні стани. Шок, контузії, кома, непритомність, колапс. </a:t>
            </a:r>
            <a:endParaRPr b="0" lang="ru-RU" sz="2100" spc="-1" strike="noStrike">
              <a:solidFill>
                <a:srgbClr val="000000"/>
              </a:solidFill>
              <a:latin typeface="Calibri"/>
            </a:endParaRPr>
          </a:p>
          <a:p>
            <a:pPr marL="343080" indent="-342720" algn="just">
              <a:lnSpc>
                <a:spcPct val="80000"/>
              </a:lnSpc>
              <a:spcBef>
                <a:spcPts val="420"/>
              </a:spcBef>
            </a:pPr>
            <a:r>
              <a:rPr b="0" lang="ru-RU" sz="2100" spc="-1" strike="noStrike">
                <a:solidFill>
                  <a:srgbClr val="000000"/>
                </a:solidFill>
                <a:latin typeface="Calibri"/>
              </a:rPr>
              <a:t>5. Реанімація. Реанімаційні заходи. </a:t>
            </a:r>
            <a:endParaRPr b="0" lang="ru-RU" sz="2100" spc="-1" strike="noStrike">
              <a:solidFill>
                <a:srgbClr val="000000"/>
              </a:solidFill>
              <a:latin typeface="Calibri"/>
            </a:endParaRPr>
          </a:p>
          <a:p>
            <a:pPr marL="343080" indent="-342720" algn="just">
              <a:lnSpc>
                <a:spcPct val="80000"/>
              </a:lnSpc>
              <a:spcBef>
                <a:spcPts val="420"/>
              </a:spcBef>
              <a:buClr>
                <a:srgbClr val="000000"/>
              </a:buClr>
              <a:buFont typeface="Arial"/>
              <a:buChar char="•"/>
            </a:pPr>
            <a:r>
              <a:rPr b="0" lang="ru-RU" sz="2100" spc="-1" strike="noStrike">
                <a:solidFill>
                  <a:srgbClr val="000000"/>
                </a:solidFill>
                <a:latin typeface="Calibri"/>
              </a:rPr>
              <a:t>Заходи первинної реанімації при травмах. </a:t>
            </a:r>
            <a:endParaRPr b="0" lang="ru-RU" sz="2100" spc="-1" strike="noStrike">
              <a:solidFill>
                <a:srgbClr val="000000"/>
              </a:solidFill>
              <a:latin typeface="Calibri"/>
            </a:endParaRPr>
          </a:p>
          <a:p>
            <a:pPr marL="343080" indent="-342720" algn="just">
              <a:lnSpc>
                <a:spcPct val="80000"/>
              </a:lnSpc>
              <a:spcBef>
                <a:spcPts val="420"/>
              </a:spcBef>
              <a:buClr>
                <a:srgbClr val="000000"/>
              </a:buClr>
              <a:buFont typeface="Arial"/>
              <a:buChar char="•"/>
            </a:pPr>
            <a:r>
              <a:rPr b="0" lang="ru-RU" sz="2100" spc="-1" strike="noStrike">
                <a:solidFill>
                  <a:srgbClr val="000000"/>
                </a:solidFill>
                <a:latin typeface="Calibri"/>
              </a:rPr>
              <a:t>Методи проведення реанімації; підготовка потерпілого до реанімації; очищення верхніх дихальних шляхів від сторонніх предметів; фіксація язика; штучна вентиляція легень методами "рот в рот", "рот в ніс", Сільвестра; непрямий (закритий) масаж серця. </a:t>
            </a:r>
            <a:endParaRPr b="0" lang="ru-RU" sz="2100" spc="-1" strike="noStrike">
              <a:solidFill>
                <a:srgbClr val="000000"/>
              </a:solidFill>
              <a:latin typeface="Calibri"/>
            </a:endParaRPr>
          </a:p>
          <a:p>
            <a:pPr marL="343080" indent="-342720" algn="just">
              <a:lnSpc>
                <a:spcPct val="80000"/>
              </a:lnSpc>
              <a:spcBef>
                <a:spcPts val="420"/>
              </a:spcBef>
              <a:buClr>
                <a:srgbClr val="000000"/>
              </a:buClr>
              <a:buFont typeface="Arial"/>
              <a:buChar char="•"/>
            </a:pPr>
            <a:r>
              <a:rPr b="0" lang="ru-RU" sz="2100" spc="-1" strike="noStrike">
                <a:solidFill>
                  <a:srgbClr val="000000"/>
                </a:solidFill>
                <a:latin typeface="Calibri"/>
              </a:rPr>
              <a:t>Методика проведення непрямого масажу серця дітям залежно від віку. </a:t>
            </a:r>
            <a:endParaRPr b="0" lang="ru-RU" sz="21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4" name="TextShape 1"/>
          <p:cNvSpPr txBox="1"/>
          <p:nvPr/>
        </p:nvSpPr>
        <p:spPr>
          <a:xfrm>
            <a:off x="457200" y="267480"/>
            <a:ext cx="8229240" cy="1398600"/>
          </a:xfrm>
          <a:prstGeom prst="rect">
            <a:avLst/>
          </a:prstGeom>
          <a:noFill/>
          <a:ln>
            <a:noFill/>
          </a:ln>
        </p:spPr>
        <p:txBody>
          <a:bodyPr anchor="ctr">
            <a:normAutofit/>
          </a:bodyPr>
          <a:p>
            <a:pPr marL="484560" algn="ctr">
              <a:lnSpc>
                <a:spcPct val="100000"/>
              </a:lnSpc>
            </a:pPr>
            <a:r>
              <a:rPr b="1" lang="ru-RU" sz="4400" spc="-1" strike="noStrike">
                <a:solidFill>
                  <a:srgbClr val="7030a0"/>
                </a:solidFill>
                <a:latin typeface="Calibri"/>
              </a:rPr>
              <a:t>Порядок дій щодо визначення ознак життя</a:t>
            </a:r>
            <a:endParaRPr b="0" lang="ru-RU" sz="4400" spc="-1" strike="noStrike">
              <a:solidFill>
                <a:srgbClr val="000000"/>
              </a:solidFill>
              <a:latin typeface="Calibri"/>
            </a:endParaRPr>
          </a:p>
        </p:txBody>
      </p:sp>
      <p:pic>
        <p:nvPicPr>
          <p:cNvPr id="295" name="Picture 2" descr=""/>
          <p:cNvPicPr/>
          <p:nvPr/>
        </p:nvPicPr>
        <p:blipFill>
          <a:blip r:embed="rId1"/>
          <a:srcRect l="6896" t="6047" r="10353" b="9337"/>
          <a:stretch/>
        </p:blipFill>
        <p:spPr>
          <a:xfrm>
            <a:off x="1785960" y="1785960"/>
            <a:ext cx="6031080" cy="4690800"/>
          </a:xfrm>
          <a:prstGeom prst="rect">
            <a:avLst/>
          </a:prstGeom>
          <a:ln w="9360">
            <a:noFill/>
          </a:ln>
        </p:spPr>
      </p:pic>
    </p:spTree>
  </p:cSld>
  <mc:AlternateContent>
    <mc:Choice Requires="p14">
      <p:transition spd="slow" p14:dur="2000"/>
    </mc:Choice>
    <mc:Fallback>
      <p:transition spd="slow"/>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6" name="TextShape 1"/>
          <p:cNvSpPr txBox="1"/>
          <p:nvPr/>
        </p:nvSpPr>
        <p:spPr>
          <a:xfrm>
            <a:off x="457200" y="267480"/>
            <a:ext cx="8229240" cy="1161000"/>
          </a:xfrm>
          <a:prstGeom prst="rect">
            <a:avLst/>
          </a:prstGeom>
          <a:noFill/>
          <a:ln>
            <a:noFill/>
          </a:ln>
        </p:spPr>
        <p:txBody>
          <a:bodyPr anchor="ctr">
            <a:normAutofit fontScale="91000"/>
          </a:bodyPr>
          <a:p>
            <a:pPr marL="484560" algn="ctr">
              <a:lnSpc>
                <a:spcPct val="100000"/>
              </a:lnSpc>
            </a:pPr>
            <a:r>
              <a:rPr b="1" lang="ru-RU" sz="4400" spc="-1" strike="noStrike">
                <a:solidFill>
                  <a:srgbClr val="7030a0"/>
                </a:solidFill>
                <a:latin typeface="Calibri"/>
              </a:rPr>
              <a:t>Порядок дій щодо визначення ознаків життя</a:t>
            </a:r>
            <a:endParaRPr b="0" lang="ru-RU" sz="4400" spc="-1" strike="noStrike">
              <a:solidFill>
                <a:srgbClr val="000000"/>
              </a:solidFill>
              <a:latin typeface="Calibri"/>
            </a:endParaRPr>
          </a:p>
        </p:txBody>
      </p:sp>
      <p:pic>
        <p:nvPicPr>
          <p:cNvPr id="297" name="Picture 3" descr=""/>
          <p:cNvPicPr/>
          <p:nvPr/>
        </p:nvPicPr>
        <p:blipFill>
          <a:blip r:embed="rId1"/>
          <a:srcRect l="17356" t="17659" r="15702" b="27576"/>
          <a:stretch/>
        </p:blipFill>
        <p:spPr>
          <a:xfrm>
            <a:off x="1214280" y="1571760"/>
            <a:ext cx="6857640" cy="3833640"/>
          </a:xfrm>
          <a:prstGeom prst="rect">
            <a:avLst/>
          </a:prstGeom>
          <a:ln w="9360">
            <a:noFill/>
          </a:ln>
        </p:spPr>
      </p:pic>
      <p:sp>
        <p:nvSpPr>
          <p:cNvPr id="298" name="CustomShape 2"/>
          <p:cNvSpPr/>
          <p:nvPr/>
        </p:nvSpPr>
        <p:spPr>
          <a:xfrm>
            <a:off x="285840" y="5572080"/>
            <a:ext cx="8857800" cy="1187640"/>
          </a:xfrm>
          <a:prstGeom prst="rect">
            <a:avLst/>
          </a:prstGeom>
          <a:noFill/>
          <a:ln w="9360">
            <a:noFill/>
          </a:ln>
        </p:spPr>
        <p:style>
          <a:lnRef idx="0"/>
          <a:fillRef idx="0"/>
          <a:effectRef idx="0"/>
          <a:fontRef idx="minor"/>
        </p:style>
        <p:txBody>
          <a:bodyPr lIns="90000" rIns="90000" tIns="45000" bIns="45000">
            <a:spAutoFit/>
          </a:bodyPr>
          <a:p>
            <a:pPr>
              <a:lnSpc>
                <a:spcPct val="100000"/>
              </a:lnSpc>
            </a:pPr>
            <a:r>
              <a:rPr b="1" i="1" lang="ru-RU" sz="2400" spc="-1" strike="noStrike">
                <a:solidFill>
                  <a:srgbClr val="ff0000"/>
                </a:solidFill>
                <a:latin typeface="Calibri"/>
              </a:rPr>
              <a:t>Запам’ятайте! Відсутність  серцебиття, пульсу, дихання і реакції зіниць на світло, ще не свідчить про те, що постраждалий мертвий.</a:t>
            </a:r>
            <a:endParaRPr b="0" lang="ru-RU" sz="2400" spc="-1" strike="noStrike">
              <a:latin typeface="Arial"/>
            </a:endParaRPr>
          </a:p>
        </p:txBody>
      </p:sp>
    </p:spTree>
  </p:cSld>
  <mc:AlternateContent>
    <mc:Choice Requires="p14">
      <p:transition spd="slow" p14:dur="2000"/>
    </mc:Choice>
    <mc:Fallback>
      <p:transition spd="slow"/>
    </mc:Fallback>
  </mc:AlternateContent>
  <p:timing>
    <p:tnLst>
      <p:par>
        <p:cTn id="21" dur="indefinite" restart="never" nodeType="tmRoot">
          <p:childTnLst>
            <p:seq>
              <p:cTn id="22" dur="indefinite" nodeType="mainSeq">
                <p:childTnLst>
                  <p:par>
                    <p:cTn id="23" fill="hold">
                      <p:stCondLst>
                        <p:cond delay="indefinite"/>
                      </p:stCondLst>
                      <p:childTnLst>
                        <p:par>
                          <p:cTn id="24" fill="hold">
                            <p:stCondLst>
                              <p:cond delay="0"/>
                            </p:stCondLst>
                            <p:childTnLst>
                              <p:par>
                                <p:cTn id="25" nodeType="clickEffect" fill="hold" presetClass="entr" presetID="2" presetSubtype="4">
                                  <p:stCondLst>
                                    <p:cond delay="0"/>
                                  </p:stCondLst>
                                  <p:childTnLst>
                                    <p:set>
                                      <p:cBhvr>
                                        <p:cTn id="26" dur="1" fill="hold">
                                          <p:stCondLst>
                                            <p:cond delay="0"/>
                                          </p:stCondLst>
                                        </p:cTn>
                                        <p:tgtEl>
                                          <p:spTgt spid="298">
                                            <p:txEl>
                                              <p:pRg st="0" end="0"/>
                                            </p:txEl>
                                          </p:spTgt>
                                        </p:tgtEl>
                                        <p:attrNameLst>
                                          <p:attrName>style.visibility</p:attrName>
                                        </p:attrNameLst>
                                      </p:cBhvr>
                                      <p:to>
                                        <p:strVal val="visible"/>
                                      </p:to>
                                    </p:set>
                                    <p:anim calcmode="lin" valueType="num">
                                      <p:cBhvr additive="repl">
                                        <p:cTn id="27" dur="500" fill="hold"/>
                                        <p:tgtEl>
                                          <p:spTgt spid="298">
                                            <p:txEl>
                                              <p:pRg st="0" end="0"/>
                                            </p:txEl>
                                          </p:spTgt>
                                        </p:tgtEl>
                                        <p:attrNameLst>
                                          <p:attrName>ppt_x</p:attrName>
                                        </p:attrNameLst>
                                      </p:cBhvr>
                                      <p:tavLst>
                                        <p:tav tm="0">
                                          <p:val>
                                            <p:strVal val="#ppt_x"/>
                                          </p:val>
                                        </p:tav>
                                        <p:tav tm="100000">
                                          <p:val>
                                            <p:strVal val="#ppt_x"/>
                                          </p:val>
                                        </p:tav>
                                      </p:tavLst>
                                    </p:anim>
                                    <p:anim calcmode="lin" valueType="num">
                                      <p:cBhvr additive="repl">
                                        <p:cTn id="28" dur="500" fill="hold"/>
                                        <p:tgtEl>
                                          <p:spTgt spid="29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99" name="TextShape 1"/>
          <p:cNvSpPr txBox="1"/>
          <p:nvPr/>
        </p:nvSpPr>
        <p:spPr>
          <a:xfrm>
            <a:off x="457200" y="267480"/>
            <a:ext cx="8229240" cy="1398600"/>
          </a:xfrm>
          <a:prstGeom prst="rect">
            <a:avLst/>
          </a:prstGeom>
          <a:noFill/>
          <a:ln>
            <a:noFill/>
          </a:ln>
        </p:spPr>
        <p:txBody>
          <a:bodyPr anchor="ctr">
            <a:noAutofit/>
          </a:bodyPr>
          <a:p>
            <a:pPr marL="484560" algn="ctr">
              <a:lnSpc>
                <a:spcPct val="100000"/>
              </a:lnSpc>
            </a:pPr>
            <a:r>
              <a:rPr b="1" lang="ru-RU" sz="4400" spc="-1" strike="noStrike">
                <a:solidFill>
                  <a:srgbClr val="7030a0"/>
                </a:solidFill>
                <a:latin typeface="Calibri"/>
              </a:rPr>
              <a:t>Явні ознаки біологічної смерті</a:t>
            </a:r>
            <a:endParaRPr b="0" lang="ru-RU" sz="4400" spc="-1" strike="noStrike">
              <a:solidFill>
                <a:srgbClr val="000000"/>
              </a:solidFill>
              <a:latin typeface="Calibri"/>
            </a:endParaRPr>
          </a:p>
        </p:txBody>
      </p:sp>
      <p:pic>
        <p:nvPicPr>
          <p:cNvPr id="300" name="Picture 2" descr=""/>
          <p:cNvPicPr/>
          <p:nvPr/>
        </p:nvPicPr>
        <p:blipFill>
          <a:blip r:embed="rId1"/>
          <a:srcRect l="17543" t="15672" r="14964" b="27547"/>
          <a:stretch/>
        </p:blipFill>
        <p:spPr>
          <a:xfrm>
            <a:off x="1357200" y="1428840"/>
            <a:ext cx="6500520" cy="3500280"/>
          </a:xfrm>
          <a:prstGeom prst="rect">
            <a:avLst/>
          </a:prstGeom>
          <a:ln w="9360">
            <a:noFill/>
          </a:ln>
        </p:spPr>
      </p:pic>
      <p:sp>
        <p:nvSpPr>
          <p:cNvPr id="301" name="CustomShape 2"/>
          <p:cNvSpPr/>
          <p:nvPr/>
        </p:nvSpPr>
        <p:spPr>
          <a:xfrm>
            <a:off x="1357200" y="5143680"/>
            <a:ext cx="3428640" cy="1142640"/>
          </a:xfrm>
          <a:prstGeom prst="roundRect">
            <a:avLst>
              <a:gd name="adj" fmla="val 16667"/>
            </a:avLst>
          </a:prstGeom>
          <a:solidFill>
            <a:srgbClr val="ffff00"/>
          </a:solidFill>
          <a:ln>
            <a:solidFill>
              <a:srgbClr val="ffff00"/>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a:lnSpc>
                <a:spcPct val="100000"/>
              </a:lnSpc>
            </a:pPr>
            <a:r>
              <a:rPr b="1" lang="ru-RU" sz="2400" spc="-1" strike="noStrike">
                <a:solidFill>
                  <a:srgbClr val="ff0000"/>
                </a:solidFill>
                <a:latin typeface="Calibri"/>
              </a:rPr>
              <a:t>Око живої людини</a:t>
            </a:r>
            <a:endParaRPr b="0" lang="ru-RU" sz="2400" spc="-1" strike="noStrike">
              <a:latin typeface="Arial"/>
            </a:endParaRPr>
          </a:p>
        </p:txBody>
      </p:sp>
      <p:sp>
        <p:nvSpPr>
          <p:cNvPr id="302" name="CustomShape 3"/>
          <p:cNvSpPr/>
          <p:nvPr/>
        </p:nvSpPr>
        <p:spPr>
          <a:xfrm>
            <a:off x="5429160" y="5143680"/>
            <a:ext cx="3357360" cy="1071360"/>
          </a:xfrm>
          <a:prstGeom prst="roundRect">
            <a:avLst>
              <a:gd name="adj" fmla="val 16667"/>
            </a:avLst>
          </a:prstGeom>
          <a:solidFill>
            <a:srgbClr val="ffff00"/>
          </a:solidFill>
          <a:ln>
            <a:solidFill>
              <a:srgbClr val="ffff00"/>
            </a:solidFill>
            <a:round/>
          </a:ln>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a:lnSpc>
                <a:spcPct val="100000"/>
              </a:lnSpc>
            </a:pPr>
            <a:r>
              <a:rPr b="1" lang="ru-RU" sz="2400" spc="-1" strike="noStrike">
                <a:solidFill>
                  <a:srgbClr val="ff0000"/>
                </a:solidFill>
                <a:latin typeface="Calibri"/>
              </a:rPr>
              <a:t>Помутніння рогівки у мертвої людини</a:t>
            </a:r>
            <a:endParaRPr b="0" lang="ru-RU" sz="2400" spc="-1" strike="noStrike">
              <a:latin typeface="Arial"/>
            </a:endParaRPr>
          </a:p>
        </p:txBody>
      </p:sp>
      <p:sp>
        <p:nvSpPr>
          <p:cNvPr id="303" name="CustomShape 4"/>
          <p:cNvSpPr/>
          <p:nvPr/>
        </p:nvSpPr>
        <p:spPr>
          <a:xfrm flipH="1" flipV="1" rot="5400000">
            <a:off x="2106720" y="3893040"/>
            <a:ext cx="1785600" cy="571320"/>
          </a:xfrm>
          <a:custGeom>
            <a:avLst/>
            <a:gdLst/>
            <a:ahLst/>
            <a:rect l="l" t="t" r="r" b="b"/>
            <a:pathLst>
              <a:path w="21600" h="21600">
                <a:moveTo>
                  <a:pt x="0" y="0"/>
                </a:moveTo>
                <a:lnTo>
                  <a:pt x="21600" y="21600"/>
                </a:lnTo>
              </a:path>
            </a:pathLst>
          </a:custGeom>
          <a:noFill/>
          <a:ln w="31680">
            <a:solidFill>
              <a:srgbClr val="4a7ebb"/>
            </a:solidFill>
            <a:round/>
            <a:tailEnd len="med" type="triangle" w="med"/>
          </a:ln>
        </p:spPr>
        <p:style>
          <a:lnRef idx="1">
            <a:schemeClr val="accent1"/>
          </a:lnRef>
          <a:fillRef idx="0">
            <a:schemeClr val="accent1"/>
          </a:fillRef>
          <a:effectRef idx="0">
            <a:schemeClr val="accent1"/>
          </a:effectRef>
          <a:fontRef idx="minor"/>
        </p:style>
      </p:sp>
      <p:sp>
        <p:nvSpPr>
          <p:cNvPr id="304" name="CustomShape 5"/>
          <p:cNvSpPr/>
          <p:nvPr/>
        </p:nvSpPr>
        <p:spPr>
          <a:xfrm flipV="1" rot="16200000">
            <a:off x="5769000" y="3804120"/>
            <a:ext cx="1785600" cy="892800"/>
          </a:xfrm>
          <a:custGeom>
            <a:avLst/>
            <a:gdLst/>
            <a:ahLst/>
            <a:rect l="l" t="t" r="r" b="b"/>
            <a:pathLst>
              <a:path w="21600" h="21600">
                <a:moveTo>
                  <a:pt x="0" y="0"/>
                </a:moveTo>
                <a:lnTo>
                  <a:pt x="21600" y="21600"/>
                </a:lnTo>
              </a:path>
            </a:pathLst>
          </a:custGeom>
          <a:noFill/>
          <a:ln w="31680">
            <a:solidFill>
              <a:srgbClr val="4a7ebb"/>
            </a:solidFill>
            <a:round/>
            <a:tailEnd len="med" type="triangle" w="med"/>
          </a:ln>
        </p:spPr>
        <p:style>
          <a:lnRef idx="1">
            <a:schemeClr val="accent1"/>
          </a:lnRef>
          <a:fillRef idx="0">
            <a:schemeClr val="accent1"/>
          </a:fillRef>
          <a:effectRef idx="0">
            <a:schemeClr val="accent1"/>
          </a:effectRef>
          <a:fontRef idx="minor"/>
        </p:style>
      </p:sp>
    </p:spTree>
  </p:cSld>
  <mc:AlternateContent>
    <mc:Choice Requires="p14">
      <p:transition spd="slow" p14:dur="2000"/>
    </mc:Choice>
    <mc:Fallback>
      <p:transition spd="slow"/>
    </mc:Fallback>
  </mc:AlternateContent>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5" name="TextShape 1"/>
          <p:cNvSpPr txBox="1"/>
          <p:nvPr/>
        </p:nvSpPr>
        <p:spPr>
          <a:xfrm>
            <a:off x="457200" y="267480"/>
            <a:ext cx="8229240" cy="1398600"/>
          </a:xfrm>
          <a:prstGeom prst="rect">
            <a:avLst/>
          </a:prstGeom>
          <a:noFill/>
          <a:ln>
            <a:noFill/>
          </a:ln>
        </p:spPr>
        <p:txBody>
          <a:bodyPr anchor="ctr">
            <a:noAutofit/>
          </a:bodyPr>
          <a:p>
            <a:pPr marL="484560" algn="ctr">
              <a:lnSpc>
                <a:spcPct val="100000"/>
              </a:lnSpc>
            </a:pPr>
            <a:r>
              <a:rPr b="1" lang="ru-RU" sz="4400" spc="-1" strike="noStrike">
                <a:solidFill>
                  <a:srgbClr val="7030a0"/>
                </a:solidFill>
                <a:latin typeface="Calibri"/>
              </a:rPr>
              <a:t>Явні ознаки біологічної смерті</a:t>
            </a:r>
            <a:endParaRPr b="0" lang="ru-RU" sz="4400" spc="-1" strike="noStrike">
              <a:solidFill>
                <a:srgbClr val="000000"/>
              </a:solidFill>
              <a:latin typeface="Calibri"/>
            </a:endParaRPr>
          </a:p>
        </p:txBody>
      </p:sp>
      <p:pic>
        <p:nvPicPr>
          <p:cNvPr id="306" name="Picture 2" descr=""/>
          <p:cNvPicPr/>
          <p:nvPr/>
        </p:nvPicPr>
        <p:blipFill>
          <a:blip r:embed="rId1"/>
          <a:srcRect l="12102" t="15221" r="19897" b="24824"/>
          <a:stretch/>
        </p:blipFill>
        <p:spPr>
          <a:xfrm>
            <a:off x="571320" y="1357200"/>
            <a:ext cx="8286480" cy="4692960"/>
          </a:xfrm>
          <a:prstGeom prst="rect">
            <a:avLst/>
          </a:prstGeom>
          <a:ln w="9360">
            <a:noFill/>
          </a:ln>
        </p:spPr>
      </p:pic>
    </p:spTree>
  </p:cSld>
  <mc:AlternateContent>
    <mc:Choice Requires="p14">
      <p:transition spd="slow" p14:dur="2000"/>
    </mc:Choice>
    <mc:Fallback>
      <p:transition spd="slow"/>
    </mc:Fallback>
  </mc:AlternateContent>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07" name="TextShape 1"/>
          <p:cNvSpPr txBox="1"/>
          <p:nvPr/>
        </p:nvSpPr>
        <p:spPr>
          <a:xfrm>
            <a:off x="357120" y="0"/>
            <a:ext cx="8229240" cy="642600"/>
          </a:xfrm>
          <a:prstGeom prst="rect">
            <a:avLst/>
          </a:prstGeom>
          <a:noFill/>
          <a:ln>
            <a:noFill/>
          </a:ln>
        </p:spPr>
        <p:txBody>
          <a:bodyPr anchor="ctr">
            <a:normAutofit fontScale="97000"/>
          </a:bodyPr>
          <a:p>
            <a:pPr marL="484560" algn="ctr">
              <a:lnSpc>
                <a:spcPct val="100000"/>
              </a:lnSpc>
            </a:pPr>
            <a:r>
              <a:rPr b="1" lang="ru-RU" sz="4400" spc="-1" strike="noStrike">
                <a:solidFill>
                  <a:srgbClr val="7030a0"/>
                </a:solidFill>
                <a:latin typeface="Calibri"/>
              </a:rPr>
              <a:t>Явні ознаки біологічної смерті</a:t>
            </a:r>
            <a:endParaRPr b="0" lang="ru-RU" sz="4400" spc="-1" strike="noStrike">
              <a:solidFill>
                <a:srgbClr val="000000"/>
              </a:solidFill>
              <a:latin typeface="Calibri"/>
            </a:endParaRPr>
          </a:p>
        </p:txBody>
      </p:sp>
      <p:pic>
        <p:nvPicPr>
          <p:cNvPr id="308" name="Picture 2" descr=""/>
          <p:cNvPicPr/>
          <p:nvPr/>
        </p:nvPicPr>
        <p:blipFill>
          <a:blip r:embed="rId1"/>
          <a:srcRect l="6151" t="8113" r="5321" b="32421"/>
          <a:stretch/>
        </p:blipFill>
        <p:spPr>
          <a:xfrm>
            <a:off x="0" y="1214280"/>
            <a:ext cx="4785840" cy="1856880"/>
          </a:xfrm>
          <a:prstGeom prst="rect">
            <a:avLst/>
          </a:prstGeom>
          <a:ln w="9360">
            <a:noFill/>
          </a:ln>
        </p:spPr>
      </p:pic>
      <p:pic>
        <p:nvPicPr>
          <p:cNvPr id="309" name="Picture 3" descr=""/>
          <p:cNvPicPr/>
          <p:nvPr/>
        </p:nvPicPr>
        <p:blipFill>
          <a:blip r:embed="rId2"/>
          <a:srcRect l="4926" t="8322" r="18676" b="19430"/>
          <a:stretch/>
        </p:blipFill>
        <p:spPr>
          <a:xfrm>
            <a:off x="4786200" y="1071720"/>
            <a:ext cx="4357440" cy="2030040"/>
          </a:xfrm>
          <a:prstGeom prst="rect">
            <a:avLst/>
          </a:prstGeom>
          <a:ln w="9360">
            <a:noFill/>
          </a:ln>
        </p:spPr>
      </p:pic>
      <p:sp>
        <p:nvSpPr>
          <p:cNvPr id="310" name="CustomShape 2"/>
          <p:cNvSpPr/>
          <p:nvPr/>
        </p:nvSpPr>
        <p:spPr>
          <a:xfrm>
            <a:off x="285840" y="3500280"/>
            <a:ext cx="8429400" cy="3142800"/>
          </a:xfrm>
          <a:prstGeom prst="rect">
            <a:avLst/>
          </a:prstGeom>
          <a:noFill/>
          <a:ln>
            <a:noFill/>
          </a:ln>
        </p:spPr>
        <p:style>
          <a:lnRef idx="0"/>
          <a:fillRef idx="0"/>
          <a:effectRef idx="0"/>
          <a:fontRef idx="minor"/>
        </p:style>
        <p:txBody>
          <a:bodyPr>
            <a:normAutofit/>
          </a:bodyPr>
          <a:p>
            <a:pPr marL="343080" indent="-342720" algn="just">
              <a:lnSpc>
                <a:spcPct val="100000"/>
              </a:lnSpc>
              <a:buClr>
                <a:srgbClr val="ff0000"/>
              </a:buClr>
              <a:buFont typeface="Arial"/>
              <a:buChar char="•"/>
            </a:pPr>
            <a:r>
              <a:rPr b="1" lang="ru-RU" sz="1800" spc="-1" strike="noStrike" u="sng">
                <a:solidFill>
                  <a:srgbClr val="ff0000"/>
                </a:solidFill>
                <a:uFillTx/>
                <a:latin typeface="Calibri"/>
              </a:rPr>
              <a:t>Поява трупних плям </a:t>
            </a:r>
            <a:r>
              <a:rPr b="1" lang="ru-RU" sz="1800" spc="-1" strike="noStrike">
                <a:solidFill>
                  <a:srgbClr val="000000"/>
                </a:solidFill>
                <a:latin typeface="Calibri"/>
              </a:rPr>
              <a:t>- багряно-синюшне забарвлення шкіри у вигляді плям з нерівними краями за рахунок стікання і скупчення крові в нижчерозташованих ділянках тіла. Формуються вони </a:t>
            </a:r>
            <a:r>
              <a:rPr b="1" i="1" lang="ru-RU" sz="1800" spc="-1" strike="noStrike">
                <a:solidFill>
                  <a:srgbClr val="7030a0"/>
                </a:solidFill>
                <a:latin typeface="Calibri"/>
              </a:rPr>
              <a:t>через 1,5 - 3 години </a:t>
            </a:r>
            <a:r>
              <a:rPr b="1" lang="ru-RU" sz="1800" spc="-1" strike="noStrike">
                <a:solidFill>
                  <a:srgbClr val="000000"/>
                </a:solidFill>
                <a:latin typeface="Calibri"/>
              </a:rPr>
              <a:t>після зупинки серця. </a:t>
            </a:r>
            <a:endParaRPr b="0" lang="ru-RU" sz="1800" spc="-1" strike="noStrike">
              <a:latin typeface="Arial"/>
            </a:endParaRPr>
          </a:p>
          <a:p>
            <a:pPr marL="343080" indent="-342720" algn="just">
              <a:lnSpc>
                <a:spcPct val="100000"/>
              </a:lnSpc>
              <a:buClr>
                <a:srgbClr val="ff0000"/>
              </a:buClr>
              <a:buFont typeface="Arial"/>
              <a:buChar char="•"/>
            </a:pPr>
            <a:r>
              <a:rPr b="1" lang="ru-RU" sz="1800" spc="-1" strike="noStrike" u="sng">
                <a:solidFill>
                  <a:srgbClr val="ff0000"/>
                </a:solidFill>
                <a:uFillTx/>
                <a:latin typeface="Calibri"/>
              </a:rPr>
              <a:t>Трупне (м'язове) задубіння </a:t>
            </a:r>
            <a:r>
              <a:rPr b="1" lang="ru-RU" sz="1800" spc="-1" strike="noStrike">
                <a:solidFill>
                  <a:srgbClr val="000000"/>
                </a:solidFill>
                <a:latin typeface="Calibri"/>
              </a:rPr>
              <a:t>- своєрідне ущільнення і скорочення скелетних м'язів, що створює перешкоду для пасивного руху в суглобах. Починається воно з м'язів обличчя і верхніх кінцівок, потім переходить на тулуб і нижні кінцівки. </a:t>
            </a:r>
            <a:endParaRPr b="0" lang="ru-RU" sz="1800" spc="-1" strike="noStrike">
              <a:latin typeface="Arial"/>
            </a:endParaRPr>
          </a:p>
          <a:p>
            <a:pPr marL="343080" indent="-342720" algn="just">
              <a:lnSpc>
                <a:spcPct val="100000"/>
              </a:lnSpc>
              <a:buClr>
                <a:srgbClr val="ff0000"/>
              </a:buClr>
              <a:buFont typeface="Arial"/>
              <a:buChar char="•"/>
            </a:pPr>
            <a:r>
              <a:rPr b="1" lang="ru-RU" sz="1800" spc="-1" strike="noStrike" u="sng">
                <a:solidFill>
                  <a:srgbClr val="ff0000"/>
                </a:solidFill>
                <a:uFillTx/>
                <a:latin typeface="Calibri"/>
              </a:rPr>
              <a:t>Охолодження.</a:t>
            </a:r>
            <a:r>
              <a:rPr b="1" lang="ru-RU" sz="1800" spc="-1" strike="noStrike" u="sng">
                <a:solidFill>
                  <a:srgbClr val="000000"/>
                </a:solidFill>
                <a:uFillTx/>
                <a:latin typeface="Calibri"/>
              </a:rPr>
              <a:t> </a:t>
            </a:r>
            <a:r>
              <a:rPr b="1" lang="ru-RU" sz="1800" spc="-1" strike="noStrike">
                <a:solidFill>
                  <a:srgbClr val="000000"/>
                </a:solidFill>
                <a:latin typeface="Calibri"/>
              </a:rPr>
              <a:t>Прийнято вважати, що </a:t>
            </a:r>
            <a:r>
              <a:rPr b="1" i="1" lang="ru-RU" sz="1800" spc="-1" strike="noStrike">
                <a:solidFill>
                  <a:srgbClr val="7030a0"/>
                </a:solidFill>
                <a:latin typeface="Calibri"/>
              </a:rPr>
              <a:t>температура тіла знижується на 1° за 1 годину </a:t>
            </a:r>
            <a:r>
              <a:rPr b="1" lang="ru-RU" sz="1800" spc="-1" strike="noStrike">
                <a:solidFill>
                  <a:srgbClr val="000000"/>
                </a:solidFill>
                <a:latin typeface="Calibri"/>
              </a:rPr>
              <a:t>при температурі навколишнього повітря 16-18 ° С.</a:t>
            </a:r>
            <a:endParaRPr b="0" lang="ru-RU" sz="1800" spc="-1" strike="noStrike">
              <a:latin typeface="Arial"/>
            </a:endParaRPr>
          </a:p>
          <a:p>
            <a:pPr marL="343080" indent="-342720" algn="just">
              <a:lnSpc>
                <a:spcPct val="100000"/>
              </a:lnSpc>
              <a:buClr>
                <a:srgbClr val="ff0000"/>
              </a:buClr>
              <a:buFont typeface="Arial"/>
              <a:buChar char="•"/>
            </a:pPr>
            <a:r>
              <a:rPr b="1" lang="ru-RU" sz="1800" spc="-1" strike="noStrike" u="sng">
                <a:solidFill>
                  <a:srgbClr val="ff0000"/>
                </a:solidFill>
                <a:uFillTx/>
                <a:latin typeface="Calibri"/>
              </a:rPr>
              <a:t>Соціальна смерть</a:t>
            </a:r>
            <a:r>
              <a:rPr b="1" lang="ru-RU" sz="1800" spc="-1" strike="noStrike" u="sng">
                <a:solidFill>
                  <a:srgbClr val="000000"/>
                </a:solidFill>
                <a:uFillTx/>
                <a:latin typeface="Calibri"/>
              </a:rPr>
              <a:t> </a:t>
            </a:r>
            <a:r>
              <a:rPr b="1" lang="ru-RU" sz="1800" spc="-1" strike="noStrike">
                <a:solidFill>
                  <a:srgbClr val="000000"/>
                </a:solidFill>
                <a:latin typeface="Calibri"/>
              </a:rPr>
              <a:t>- це стан, при якому збережені вегетативні функції, але відсутня біоелектрична активність кори головного мозку.</a:t>
            </a:r>
            <a:endParaRPr b="0" lang="ru-RU" sz="1800" spc="-1" strike="noStrike">
              <a:latin typeface="Arial"/>
            </a:endParaRPr>
          </a:p>
        </p:txBody>
      </p:sp>
    </p:spTree>
  </p:cSld>
  <mc:AlternateContent>
    <mc:Choice Requires="p14">
      <p:transition spd="slow" p14:dur="2000"/>
    </mc:Choice>
    <mc:Fallback>
      <p:transition spd="slow"/>
    </mc:Fallback>
  </mc:AlternateContent>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1" name="TextShape 1"/>
          <p:cNvSpPr txBox="1"/>
          <p:nvPr/>
        </p:nvSpPr>
        <p:spPr>
          <a:xfrm>
            <a:off x="0" y="274680"/>
            <a:ext cx="8929440" cy="939600"/>
          </a:xfrm>
          <a:prstGeom prst="rect">
            <a:avLst/>
          </a:prstGeom>
          <a:noFill/>
          <a:ln>
            <a:noFill/>
          </a:ln>
        </p:spPr>
        <p:txBody>
          <a:bodyPr anchor="ctr">
            <a:normAutofit/>
          </a:bodyPr>
          <a:p>
            <a:pPr algn="ctr">
              <a:lnSpc>
                <a:spcPct val="100000"/>
              </a:lnSpc>
            </a:pPr>
            <a:r>
              <a:rPr b="1" lang="ru-RU" sz="2800" spc="-1" strike="noStrike">
                <a:solidFill>
                  <a:srgbClr val="ff0000"/>
                </a:solidFill>
                <a:latin typeface="Calibri"/>
              </a:rPr>
              <a:t>4. Екстремальні стани. Шок, контузії, кома, непритомність, колапс.</a:t>
            </a:r>
            <a:endParaRPr b="0" lang="ru-RU" sz="2800" spc="-1" strike="noStrike">
              <a:solidFill>
                <a:srgbClr val="000000"/>
              </a:solidFill>
              <a:latin typeface="Calibri"/>
            </a:endParaRPr>
          </a:p>
        </p:txBody>
      </p:sp>
      <p:sp>
        <p:nvSpPr>
          <p:cNvPr id="312" name="TextShape 2"/>
          <p:cNvSpPr txBox="1"/>
          <p:nvPr/>
        </p:nvSpPr>
        <p:spPr>
          <a:xfrm>
            <a:off x="214200" y="1143000"/>
            <a:ext cx="8715240" cy="5714640"/>
          </a:xfrm>
          <a:prstGeom prst="rect">
            <a:avLst/>
          </a:prstGeom>
          <a:noFill/>
          <a:ln>
            <a:noFill/>
          </a:ln>
        </p:spPr>
        <p:txBody>
          <a:bodyPr>
            <a:normAutofit/>
          </a:bodyPr>
          <a:p>
            <a:pPr marL="343080" indent="-342720" algn="just">
              <a:lnSpc>
                <a:spcPct val="80000"/>
              </a:lnSpc>
              <a:buClr>
                <a:srgbClr val="7030a0"/>
              </a:buClr>
              <a:buFont typeface="Arial"/>
              <a:buChar char="•"/>
            </a:pPr>
            <a:r>
              <a:rPr b="1" i="1" lang="ru-RU" sz="2400" spc="-1" strike="noStrike">
                <a:solidFill>
                  <a:srgbClr val="7030a0"/>
                </a:solidFill>
                <a:latin typeface="Calibri"/>
              </a:rPr>
              <a:t>Екстремальні стани</a:t>
            </a:r>
            <a:r>
              <a:rPr b="0" i="1" lang="ru-RU" sz="2400" spc="-1" strike="noStrike">
                <a:solidFill>
                  <a:srgbClr val="000000"/>
                </a:solidFill>
                <a:latin typeface="Calibri"/>
              </a:rPr>
              <a:t> </a:t>
            </a:r>
            <a:r>
              <a:rPr b="0" lang="ru-RU" sz="2400" spc="-1" strike="noStrike">
                <a:solidFill>
                  <a:srgbClr val="000000"/>
                </a:solidFill>
                <a:latin typeface="Calibri"/>
              </a:rPr>
              <a:t>- це стани організму, що характеризуються надмірною напругою або виснаженням пристосувальних механізмів. Екстремальні стани можуть розвиватися первинно при дії на організм різноманітних </a:t>
            </a:r>
            <a:r>
              <a:rPr b="1" i="1" lang="ru-RU" sz="2400" spc="-1" strike="noStrike">
                <a:solidFill>
                  <a:srgbClr val="000000"/>
                </a:solidFill>
                <a:latin typeface="Calibri"/>
              </a:rPr>
              <a:t>надзвичайних подразників</a:t>
            </a:r>
            <a:r>
              <a:rPr b="0" lang="ru-RU" sz="2400" spc="-1" strike="noStrike">
                <a:solidFill>
                  <a:srgbClr val="000000"/>
                </a:solidFill>
                <a:latin typeface="Calibri"/>
              </a:rPr>
              <a:t> (наприклад, травм, екзогенних інтоксикацій, різких коливань температури повітря й концентрації кисню) або стати </a:t>
            </a:r>
            <a:r>
              <a:rPr b="1" i="1" lang="ru-RU" sz="2400" spc="-1" strike="noStrike">
                <a:solidFill>
                  <a:srgbClr val="000000"/>
                </a:solidFill>
                <a:latin typeface="Calibri"/>
              </a:rPr>
              <a:t>результатом несприятливого перебігу наявного захворювання </a:t>
            </a:r>
            <a:r>
              <a:rPr b="0" lang="ru-RU" sz="2400" spc="-1" strike="noStrike">
                <a:solidFill>
                  <a:srgbClr val="000000"/>
                </a:solidFill>
                <a:latin typeface="Calibri"/>
              </a:rPr>
              <a:t>(наприклад, недостатності кровообігу, дихальної, ниркової або печінкової недостатності, анемії та ін.).</a:t>
            </a:r>
            <a:endParaRPr b="0" lang="ru-RU" sz="2400" spc="-1" strike="noStrike">
              <a:solidFill>
                <a:srgbClr val="000000"/>
              </a:solidFill>
              <a:latin typeface="Calibri"/>
            </a:endParaRPr>
          </a:p>
          <a:p>
            <a:pPr marL="343080" indent="-342720">
              <a:lnSpc>
                <a:spcPct val="80000"/>
              </a:lnSpc>
              <a:buClr>
                <a:srgbClr val="000000"/>
              </a:buClr>
              <a:buFont typeface="Arial"/>
              <a:buChar char="•"/>
            </a:pPr>
            <a:r>
              <a:rPr b="1" lang="ru-RU" sz="2400" spc="-1" strike="noStrike">
                <a:solidFill>
                  <a:srgbClr val="000000"/>
                </a:solidFill>
                <a:latin typeface="Calibri"/>
              </a:rPr>
              <a:t>Найбільш важливими екстремальними станами і такими, що найчастіше зустрічаються, є</a:t>
            </a:r>
            <a:r>
              <a:rPr b="0" lang="ru-RU" sz="2400" spc="-1" strike="noStrike">
                <a:solidFill>
                  <a:srgbClr val="000000"/>
                </a:solidFill>
                <a:latin typeface="Calibri"/>
              </a:rPr>
              <a:t> </a:t>
            </a:r>
            <a:r>
              <a:rPr b="1" i="1" lang="ru-RU" sz="2400" spc="-1" strike="noStrike">
                <a:solidFill>
                  <a:srgbClr val="7030a0"/>
                </a:solidFill>
                <a:latin typeface="Calibri"/>
              </a:rPr>
              <a:t>шок, колапс, кома.</a:t>
            </a:r>
            <a:endParaRPr b="0" lang="ru-RU" sz="2400" spc="-1" strike="noStrike">
              <a:solidFill>
                <a:srgbClr val="000000"/>
              </a:solidFill>
              <a:latin typeface="Calibri"/>
            </a:endParaRPr>
          </a:p>
          <a:p>
            <a:pPr>
              <a:lnSpc>
                <a:spcPct val="80000"/>
              </a:lnSpc>
            </a:pPr>
            <a:endParaRPr b="0" lang="ru-RU" sz="2400" spc="-1" strike="noStrike">
              <a:solidFill>
                <a:srgbClr val="000000"/>
              </a:solidFill>
              <a:latin typeface="Calibri"/>
            </a:endParaRPr>
          </a:p>
          <a:p>
            <a:pPr marL="343080" indent="-342720">
              <a:lnSpc>
                <a:spcPct val="80000"/>
              </a:lnSpc>
              <a:buClr>
                <a:srgbClr val="ff0000"/>
              </a:buClr>
              <a:buFont typeface="Arial"/>
              <a:buChar char="•"/>
            </a:pPr>
            <a:r>
              <a:rPr b="1" lang="ru-RU" sz="2400" spc="-1" strike="noStrike">
                <a:solidFill>
                  <a:srgbClr val="ff0000"/>
                </a:solidFill>
                <a:latin typeface="Calibri"/>
              </a:rPr>
              <a:t>Критичні стани </a:t>
            </a:r>
            <a:r>
              <a:rPr b="1" lang="ru-RU" sz="2400" spc="-1" strike="noStrike">
                <a:solidFill>
                  <a:srgbClr val="000000"/>
                </a:solidFill>
                <a:latin typeface="Calibri"/>
              </a:rPr>
              <a:t>- крайня ступінь будь-якої патології, при якій спостерігаються розлади фізіологічних функцій і порушення діяльності окремих систем, які не можуть спонтанно коригуватися шляхом саморегуляції і вимагають часткової або повної корекції, або штучного заміщення (протезування).</a:t>
            </a:r>
            <a:endParaRPr b="0" lang="ru-RU" sz="24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3" name="TextShape 1"/>
          <p:cNvSpPr txBox="1"/>
          <p:nvPr/>
        </p:nvSpPr>
        <p:spPr>
          <a:xfrm>
            <a:off x="468360" y="189000"/>
            <a:ext cx="8103960" cy="667800"/>
          </a:xfrm>
          <a:prstGeom prst="rect">
            <a:avLst/>
          </a:prstGeom>
          <a:noFill/>
          <a:ln>
            <a:noFill/>
          </a:ln>
        </p:spPr>
        <p:txBody>
          <a:bodyPr anchor="ctr">
            <a:noAutofit/>
          </a:bodyPr>
          <a:p>
            <a:pPr marL="320040" indent="-319680" algn="ctr">
              <a:lnSpc>
                <a:spcPct val="100000"/>
              </a:lnSpc>
            </a:pPr>
            <a:r>
              <a:rPr b="1" lang="ru-RU" sz="3200" spc="-1" strike="noStrike">
                <a:solidFill>
                  <a:srgbClr val="7030a0"/>
                </a:solidFill>
                <a:latin typeface="Calibri"/>
              </a:rPr>
              <a:t>Непритомність</a:t>
            </a:r>
            <a:endParaRPr b="0" lang="ru-RU" sz="3200" spc="-1" strike="noStrike">
              <a:solidFill>
                <a:srgbClr val="000000"/>
              </a:solidFill>
              <a:latin typeface="Calibri"/>
            </a:endParaRPr>
          </a:p>
        </p:txBody>
      </p:sp>
      <p:sp>
        <p:nvSpPr>
          <p:cNvPr id="314" name="TextShape 2"/>
          <p:cNvSpPr txBox="1"/>
          <p:nvPr/>
        </p:nvSpPr>
        <p:spPr>
          <a:xfrm>
            <a:off x="2786040" y="1000080"/>
            <a:ext cx="5857560" cy="5412960"/>
          </a:xfrm>
          <a:prstGeom prst="rect">
            <a:avLst/>
          </a:prstGeom>
          <a:noFill/>
          <a:ln>
            <a:noFill/>
          </a:ln>
        </p:spPr>
        <p:txBody>
          <a:bodyPr>
            <a:normAutofit fontScale="61000"/>
          </a:bodyPr>
          <a:p>
            <a:pPr algn="just">
              <a:lnSpc>
                <a:spcPct val="100000"/>
              </a:lnSpc>
              <a:spcBef>
                <a:spcPts val="641"/>
              </a:spcBef>
            </a:pPr>
            <a:r>
              <a:rPr b="0" lang="ru-RU" sz="3200" spc="-1" strike="noStrike">
                <a:solidFill>
                  <a:srgbClr val="000000"/>
                </a:solidFill>
                <a:latin typeface="Calibri"/>
              </a:rPr>
              <a:t>раптова короткочасна втрата свідомості, пов'язана з недостатнім кровопостачанням головного мозку.</a:t>
            </a:r>
            <a:endParaRPr b="0" lang="ru-RU" sz="3200" spc="-1" strike="noStrike">
              <a:solidFill>
                <a:srgbClr val="000000"/>
              </a:solidFill>
              <a:latin typeface="Calibri"/>
            </a:endParaRPr>
          </a:p>
          <a:p>
            <a:pPr algn="just">
              <a:lnSpc>
                <a:spcPct val="100000"/>
              </a:lnSpc>
              <a:spcBef>
                <a:spcPts val="641"/>
              </a:spcBef>
            </a:pPr>
            <a:endParaRPr b="0" lang="ru-RU" sz="3200" spc="-1" strike="noStrike">
              <a:solidFill>
                <a:srgbClr val="000000"/>
              </a:solidFill>
              <a:latin typeface="Calibri"/>
            </a:endParaRPr>
          </a:p>
          <a:p>
            <a:pPr marL="272880" indent="-272520" algn="just">
              <a:lnSpc>
                <a:spcPct val="100000"/>
              </a:lnSpc>
              <a:spcBef>
                <a:spcPts val="641"/>
              </a:spcBef>
              <a:buClr>
                <a:srgbClr val="000000"/>
              </a:buClr>
              <a:buFont typeface="Wingdings" charset="2"/>
              <a:buChar char=""/>
            </a:pPr>
            <a:r>
              <a:rPr b="0" lang="ru-RU" sz="3200" spc="-1" strike="noStrike">
                <a:solidFill>
                  <a:srgbClr val="000000"/>
                </a:solidFill>
                <a:latin typeface="Calibri"/>
              </a:rPr>
              <a:t>Зниження мозкового кровотоку при непритомності пов'язано з </a:t>
            </a:r>
            <a:r>
              <a:rPr b="1" i="1" lang="ru-RU" sz="3200" spc="-1" strike="noStrike">
                <a:solidFill>
                  <a:srgbClr val="000000"/>
                </a:solidFill>
                <a:latin typeface="Calibri"/>
              </a:rPr>
              <a:t>короткочасним спазмом церебральних судин </a:t>
            </a:r>
            <a:r>
              <a:rPr b="0" lang="ru-RU" sz="3200" spc="-1" strike="noStrike">
                <a:solidFill>
                  <a:srgbClr val="000000"/>
                </a:solidFill>
                <a:latin typeface="Calibri"/>
              </a:rPr>
              <a:t>у відповідь на психоемоційний подразник (переляк, біль, вигляд крові), духоту і т.д.</a:t>
            </a:r>
            <a:endParaRPr b="0" lang="ru-RU" sz="3200" spc="-1" strike="noStrike">
              <a:solidFill>
                <a:srgbClr val="000000"/>
              </a:solidFill>
              <a:latin typeface="Calibri"/>
            </a:endParaRPr>
          </a:p>
          <a:p>
            <a:pPr algn="just">
              <a:lnSpc>
                <a:spcPct val="100000"/>
              </a:lnSpc>
              <a:spcBef>
                <a:spcPts val="641"/>
              </a:spcBef>
            </a:pPr>
            <a:endParaRPr b="0" lang="ru-RU" sz="3200" spc="-1" strike="noStrike">
              <a:solidFill>
                <a:srgbClr val="000000"/>
              </a:solidFill>
              <a:latin typeface="Calibri"/>
            </a:endParaRPr>
          </a:p>
          <a:p>
            <a:pPr marL="272880" indent="-272520" algn="just">
              <a:lnSpc>
                <a:spcPct val="100000"/>
              </a:lnSpc>
              <a:spcBef>
                <a:spcPts val="641"/>
              </a:spcBef>
              <a:buClr>
                <a:srgbClr val="000000"/>
              </a:buClr>
              <a:buFont typeface="Wingdings" charset="2"/>
              <a:buChar char=""/>
            </a:pPr>
            <a:r>
              <a:rPr b="0" lang="ru-RU" sz="3200" spc="-1" strike="noStrike">
                <a:solidFill>
                  <a:srgbClr val="000000"/>
                </a:solidFill>
                <a:latin typeface="Calibri"/>
              </a:rPr>
              <a:t>Тривалість непритомності </a:t>
            </a:r>
            <a:r>
              <a:rPr b="1" i="1" lang="ru-RU" sz="3200" spc="-1" strike="noStrike">
                <a:solidFill>
                  <a:srgbClr val="000000"/>
                </a:solidFill>
                <a:latin typeface="Calibri"/>
              </a:rPr>
              <a:t>від декількох секунд до декількох хвилин </a:t>
            </a:r>
            <a:r>
              <a:rPr b="0" lang="ru-RU" sz="3200" spc="-1" strike="noStrike">
                <a:solidFill>
                  <a:srgbClr val="000000"/>
                </a:solidFill>
                <a:latin typeface="Calibri"/>
              </a:rPr>
              <a:t>без будь-яких наслідків для організму.</a:t>
            </a:r>
            <a:endParaRPr b="0" lang="ru-RU" sz="3200" spc="-1" strike="noStrike">
              <a:solidFill>
                <a:srgbClr val="000000"/>
              </a:solidFill>
              <a:latin typeface="Calibri"/>
            </a:endParaRPr>
          </a:p>
        </p:txBody>
      </p:sp>
      <p:pic>
        <p:nvPicPr>
          <p:cNvPr id="315" name="Picture 1" descr=""/>
          <p:cNvPicPr/>
          <p:nvPr/>
        </p:nvPicPr>
        <p:blipFill>
          <a:blip r:embed="rId1"/>
          <a:stretch/>
        </p:blipFill>
        <p:spPr>
          <a:xfrm>
            <a:off x="214200" y="1071720"/>
            <a:ext cx="2463480" cy="2463480"/>
          </a:xfrm>
          <a:prstGeom prst="rect">
            <a:avLst/>
          </a:prstGeom>
          <a:ln w="9360">
            <a:noFill/>
          </a:ln>
        </p:spPr>
      </p:pic>
    </p:spTree>
  </p:cSld>
  <mc:AlternateContent>
    <mc:Choice Requires="p14">
      <p:transition spd="slow" p14:dur="2000"/>
    </mc:Choice>
    <mc:Fallback>
      <p:transition spd="slow"/>
    </mc:Fallback>
  </mc:AlternateContent>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6" name="TextShape 1"/>
          <p:cNvSpPr txBox="1"/>
          <p:nvPr/>
        </p:nvSpPr>
        <p:spPr>
          <a:xfrm>
            <a:off x="250920" y="428760"/>
            <a:ext cx="8424360" cy="5952960"/>
          </a:xfrm>
          <a:prstGeom prst="rect">
            <a:avLst/>
          </a:prstGeom>
          <a:noFill/>
          <a:ln>
            <a:noFill/>
          </a:ln>
        </p:spPr>
        <p:txBody>
          <a:bodyPr>
            <a:normAutofit/>
          </a:bodyPr>
          <a:p>
            <a:pPr marL="343080" indent="-182520" algn="just">
              <a:lnSpc>
                <a:spcPct val="100000"/>
              </a:lnSpc>
              <a:spcBef>
                <a:spcPts val="479"/>
              </a:spcBef>
              <a:buClr>
                <a:srgbClr val="e46c0a"/>
              </a:buClr>
              <a:buFont typeface="Arial"/>
              <a:buChar char="•"/>
            </a:pPr>
            <a:r>
              <a:rPr b="1" lang="ru-RU" sz="2400" spc="-1" strike="noStrike">
                <a:solidFill>
                  <a:srgbClr val="ff0000"/>
                </a:solidFill>
                <a:latin typeface="Calibri"/>
              </a:rPr>
              <a:t>Ознаки.</a:t>
            </a:r>
            <a:r>
              <a:rPr b="0" lang="ru-RU" sz="2400" spc="-1" strike="noStrike">
                <a:solidFill>
                  <a:srgbClr val="000000"/>
                </a:solidFill>
                <a:latin typeface="Calibri"/>
              </a:rPr>
              <a:t> Звичайно </a:t>
            </a:r>
            <a:r>
              <a:rPr b="1" i="1" lang="ru-RU" sz="2400" spc="-1" strike="noStrike">
                <a:solidFill>
                  <a:srgbClr val="00b050"/>
                </a:solidFill>
                <a:latin typeface="Calibri"/>
              </a:rPr>
              <a:t>непритомність</a:t>
            </a:r>
            <a:r>
              <a:rPr b="0" lang="ru-RU" sz="2400" spc="-1" strike="noStrike">
                <a:solidFill>
                  <a:srgbClr val="000000"/>
                </a:solidFill>
                <a:latin typeface="Calibri"/>
              </a:rPr>
              <a:t> </a:t>
            </a:r>
            <a:r>
              <a:rPr b="1" i="1" lang="ru-RU" sz="2400" spc="-1" strike="noStrike">
                <a:solidFill>
                  <a:srgbClr val="7030a0"/>
                </a:solidFill>
                <a:latin typeface="Calibri"/>
              </a:rPr>
              <a:t>настає раптово</a:t>
            </a:r>
            <a:r>
              <a:rPr b="0" lang="ru-RU" sz="2400" spc="-1" strike="noStrike">
                <a:solidFill>
                  <a:srgbClr val="000000"/>
                </a:solidFill>
                <a:latin typeface="Calibri"/>
              </a:rPr>
              <a:t>, але інколи перед нею наступає </a:t>
            </a:r>
            <a:r>
              <a:rPr b="1" i="1" lang="ru-RU" sz="2400" spc="-1" strike="noStrike">
                <a:solidFill>
                  <a:srgbClr val="000000"/>
                </a:solidFill>
                <a:latin typeface="Calibri"/>
              </a:rPr>
              <a:t>блідість, блювання, нудота, слабкість, позіхання, посилене потовиділення</a:t>
            </a:r>
            <a:r>
              <a:rPr b="0" lang="ru-RU" sz="2400" spc="-1" strike="noStrike">
                <a:solidFill>
                  <a:srgbClr val="000000"/>
                </a:solidFill>
                <a:latin typeface="Calibri"/>
              </a:rPr>
              <a:t>. </a:t>
            </a:r>
            <a:r>
              <a:rPr b="1" i="1" lang="ru-RU" sz="2400" spc="-1" strike="noStrike">
                <a:solidFill>
                  <a:srgbClr val="000000"/>
                </a:solidFill>
                <a:latin typeface="Calibri"/>
              </a:rPr>
              <a:t>Пульс прискорюється, артеріальний тиск знижується. </a:t>
            </a:r>
            <a:endParaRPr b="0" lang="ru-RU" sz="2400" spc="-1" strike="noStrike">
              <a:solidFill>
                <a:srgbClr val="000000"/>
              </a:solidFill>
              <a:latin typeface="Calibri"/>
            </a:endParaRPr>
          </a:p>
          <a:p>
            <a:pPr marL="343080" indent="-182520" algn="just">
              <a:lnSpc>
                <a:spcPct val="100000"/>
              </a:lnSpc>
              <a:spcBef>
                <a:spcPts val="479"/>
              </a:spcBef>
              <a:buClr>
                <a:srgbClr val="e46c0a"/>
              </a:buClr>
              <a:buFont typeface="Arial"/>
              <a:buChar char="•"/>
            </a:pPr>
            <a:r>
              <a:rPr b="1" lang="ru-RU" sz="2400" spc="-1" strike="noStrike">
                <a:solidFill>
                  <a:srgbClr val="ff0000"/>
                </a:solidFill>
                <a:latin typeface="Calibri"/>
              </a:rPr>
              <a:t>Допомога.</a:t>
            </a:r>
            <a:r>
              <a:rPr b="0" lang="ru-RU" sz="2400" spc="-1" strike="noStrike">
                <a:solidFill>
                  <a:srgbClr val="ff0000"/>
                </a:solidFill>
                <a:latin typeface="Calibri"/>
              </a:rPr>
              <a:t> </a:t>
            </a:r>
            <a:r>
              <a:rPr b="0" lang="ru-RU" sz="2400" spc="-1" strike="noStrike">
                <a:solidFill>
                  <a:srgbClr val="000000"/>
                </a:solidFill>
                <a:latin typeface="Calibri"/>
              </a:rPr>
              <a:t>При втраті свідомості потерпілого необхідно </a:t>
            </a:r>
            <a:r>
              <a:rPr b="1" i="1" lang="ru-RU" sz="2400" spc="-1" strike="noStrike">
                <a:solidFill>
                  <a:srgbClr val="000000"/>
                </a:solidFill>
                <a:latin typeface="Calibri"/>
              </a:rPr>
              <a:t>покласти на спину, щоб голова була нижче рівня ніг</a:t>
            </a:r>
            <a:r>
              <a:rPr b="0" lang="ru-RU" sz="2400" spc="-1" strike="noStrike">
                <a:solidFill>
                  <a:srgbClr val="000000"/>
                </a:solidFill>
                <a:latin typeface="Calibri"/>
              </a:rPr>
              <a:t> (на 15-20 см) для поліпшення кровообігу мозку. </a:t>
            </a:r>
            <a:endParaRPr b="0" lang="ru-RU" sz="2400" spc="-1" strike="noStrike">
              <a:solidFill>
                <a:srgbClr val="000000"/>
              </a:solidFill>
              <a:latin typeface="Calibri"/>
            </a:endParaRPr>
          </a:p>
          <a:p>
            <a:pPr marL="343080" indent="-182520" algn="just">
              <a:lnSpc>
                <a:spcPct val="100000"/>
              </a:lnSpc>
              <a:spcBef>
                <a:spcPts val="479"/>
              </a:spcBef>
              <a:buClr>
                <a:srgbClr val="e46c0a"/>
              </a:buClr>
              <a:buFont typeface="Arial"/>
              <a:buChar char="•"/>
            </a:pPr>
            <a:r>
              <a:rPr b="0" lang="ru-RU" sz="2400" spc="-1" strike="noStrike">
                <a:solidFill>
                  <a:srgbClr val="000000"/>
                </a:solidFill>
                <a:latin typeface="Calibri"/>
              </a:rPr>
              <a:t>Потім </a:t>
            </a:r>
            <a:r>
              <a:rPr b="1" i="1" lang="ru-RU" sz="2400" spc="-1" strike="noStrike">
                <a:solidFill>
                  <a:srgbClr val="000000"/>
                </a:solidFill>
                <a:latin typeface="Calibri"/>
              </a:rPr>
              <a:t>звільнити шию і груди від одягу, забезпечити приток свіжого повітря, поплескати по щоках, полити обличчя, груди холодною водою, дати вдихнути пари нашатирного спирту </a:t>
            </a:r>
            <a:r>
              <a:rPr b="0" lang="ru-RU" sz="2400" spc="-1" strike="noStrike">
                <a:solidFill>
                  <a:srgbClr val="000000"/>
                </a:solidFill>
                <a:latin typeface="Calibri"/>
              </a:rPr>
              <a:t>(для цього необхідно злегка змочити ватку нашатирним спиртом і на відстані 1-2 см від носа потерпілого потримати ватку).</a:t>
            </a:r>
            <a:endParaRPr b="0" lang="ru-RU" sz="2400" spc="-1" strike="noStrike">
              <a:solidFill>
                <a:srgbClr val="000000"/>
              </a:solidFill>
              <a:latin typeface="Calibri"/>
            </a:endParaRPr>
          </a:p>
          <a:p>
            <a:pPr marL="343080" indent="-182520" algn="just">
              <a:lnSpc>
                <a:spcPct val="100000"/>
              </a:lnSpc>
              <a:spcBef>
                <a:spcPts val="479"/>
              </a:spcBef>
              <a:buClr>
                <a:srgbClr val="e46c0a"/>
              </a:buClr>
              <a:buFont typeface="Arial"/>
              <a:buChar char="•"/>
            </a:pPr>
            <a:r>
              <a:rPr b="0" lang="ru-RU" sz="2400" spc="-1" strike="noStrike">
                <a:solidFill>
                  <a:srgbClr val="000000"/>
                </a:solidFill>
                <a:latin typeface="Calibri"/>
              </a:rPr>
              <a:t> </a:t>
            </a:r>
            <a:r>
              <a:rPr b="0" lang="ru-RU" sz="2400" spc="-1" strike="noStrike">
                <a:solidFill>
                  <a:srgbClr val="000000"/>
                </a:solidFill>
                <a:latin typeface="Calibri"/>
              </a:rPr>
              <a:t>Коли потерпілий </a:t>
            </a:r>
            <a:r>
              <a:rPr b="1" i="1" lang="ru-RU" sz="2400" spc="-1" strike="noStrike">
                <a:solidFill>
                  <a:srgbClr val="000000"/>
                </a:solidFill>
                <a:latin typeface="Calibri"/>
              </a:rPr>
              <a:t>опритомніє</a:t>
            </a:r>
            <a:r>
              <a:rPr b="0" lang="ru-RU" sz="2400" spc="-1" strike="noStrike">
                <a:solidFill>
                  <a:srgbClr val="000000"/>
                </a:solidFill>
                <a:latin typeface="Calibri"/>
              </a:rPr>
              <a:t>, дати йому гарячий чай або каву, 20-30 краплин настоянки валеріани.</a:t>
            </a:r>
            <a:endParaRPr b="0" lang="ru-RU" sz="24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17" name="TextShape 1"/>
          <p:cNvSpPr txBox="1"/>
          <p:nvPr/>
        </p:nvSpPr>
        <p:spPr>
          <a:xfrm>
            <a:off x="357120" y="214200"/>
            <a:ext cx="8500680" cy="2571480"/>
          </a:xfrm>
          <a:prstGeom prst="rect">
            <a:avLst/>
          </a:prstGeom>
          <a:noFill/>
          <a:ln>
            <a:noFill/>
          </a:ln>
        </p:spPr>
        <p:txBody>
          <a:bodyPr>
            <a:normAutofit/>
          </a:bodyPr>
          <a:p>
            <a:pPr marL="343080" indent="-342720" algn="just">
              <a:lnSpc>
                <a:spcPct val="100000"/>
              </a:lnSpc>
              <a:spcBef>
                <a:spcPts val="561"/>
              </a:spcBef>
              <a:buClr>
                <a:srgbClr val="000000"/>
              </a:buClr>
              <a:buFont typeface="Arial"/>
              <a:buChar char="•"/>
            </a:pPr>
            <a:r>
              <a:rPr b="0" lang="ru-RU" sz="2800" spc="-1" strike="noStrike">
                <a:solidFill>
                  <a:srgbClr val="000000"/>
                </a:solidFill>
                <a:latin typeface="Calibri"/>
              </a:rPr>
              <a:t>Фізіологічна дія </a:t>
            </a:r>
            <a:r>
              <a:rPr b="1" i="1" lang="ru-RU" sz="2800" spc="-1" strike="noStrike">
                <a:solidFill>
                  <a:srgbClr val="ff0000"/>
                </a:solidFill>
                <a:latin typeface="Calibri"/>
              </a:rPr>
              <a:t>нашатирного спирту </a:t>
            </a:r>
            <a:r>
              <a:rPr b="0" lang="ru-RU" sz="2800" spc="-1" strike="noStrike">
                <a:solidFill>
                  <a:srgbClr val="000000"/>
                </a:solidFill>
                <a:latin typeface="Calibri"/>
              </a:rPr>
              <a:t>обумовлено різким запахом аміаку, який подразнює специфічні рецептори слизової оболонки носа та сприяє активізації дихального та судинного центрів мозку, викликаючи прискорення дихання і підвищення артеріального тиску.</a:t>
            </a:r>
            <a:endParaRPr b="0" lang="ru-RU" sz="2800" spc="-1" strike="noStrike">
              <a:solidFill>
                <a:srgbClr val="000000"/>
              </a:solidFill>
              <a:latin typeface="Calibri"/>
            </a:endParaRPr>
          </a:p>
        </p:txBody>
      </p:sp>
      <p:pic>
        <p:nvPicPr>
          <p:cNvPr id="318" name="Picture 2" descr=""/>
          <p:cNvPicPr/>
          <p:nvPr/>
        </p:nvPicPr>
        <p:blipFill>
          <a:blip r:embed="rId1"/>
          <a:stretch/>
        </p:blipFill>
        <p:spPr>
          <a:xfrm>
            <a:off x="4500720" y="2724840"/>
            <a:ext cx="4428720" cy="4132800"/>
          </a:xfrm>
          <a:prstGeom prst="rect">
            <a:avLst/>
          </a:prstGeom>
          <a:ln w="9360">
            <a:noFill/>
          </a:ln>
        </p:spPr>
      </p:pic>
      <p:pic>
        <p:nvPicPr>
          <p:cNvPr id="319" name="Picture 3" descr=""/>
          <p:cNvPicPr/>
          <p:nvPr/>
        </p:nvPicPr>
        <p:blipFill>
          <a:blip r:embed="rId2"/>
          <a:stretch/>
        </p:blipFill>
        <p:spPr>
          <a:xfrm>
            <a:off x="27000" y="3500280"/>
            <a:ext cx="4258800" cy="3169800"/>
          </a:xfrm>
          <a:prstGeom prst="rect">
            <a:avLst/>
          </a:prstGeom>
          <a:ln w="9360">
            <a:noFill/>
          </a:ln>
        </p:spPr>
      </p:pic>
    </p:spTree>
  </p:cSld>
  <mc:AlternateContent>
    <mc:Choice Requires="p14">
      <p:transition spd="slow" p14:dur="2000"/>
    </mc:Choice>
    <mc:Fallback>
      <p:transition spd="slow"/>
    </mc:Fallback>
  </mc:AlternateContent>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0" name="TextShape 1"/>
          <p:cNvSpPr txBox="1"/>
          <p:nvPr/>
        </p:nvSpPr>
        <p:spPr>
          <a:xfrm>
            <a:off x="457200" y="274680"/>
            <a:ext cx="8229240" cy="563040"/>
          </a:xfrm>
          <a:prstGeom prst="rect">
            <a:avLst/>
          </a:prstGeom>
          <a:noFill/>
          <a:ln>
            <a:noFill/>
          </a:ln>
        </p:spPr>
        <p:txBody>
          <a:bodyPr anchor="ctr">
            <a:noAutofit/>
          </a:bodyPr>
          <a:p>
            <a:pPr marL="320040" indent="-319680" algn="ctr">
              <a:lnSpc>
                <a:spcPct val="100000"/>
              </a:lnSpc>
            </a:pPr>
            <a:r>
              <a:rPr b="1" lang="ru-RU" sz="2400" spc="-1" strike="noStrike">
                <a:solidFill>
                  <a:srgbClr val="ff0000"/>
                </a:solidFill>
                <a:latin typeface="Arial"/>
              </a:rPr>
              <a:t>Непритомність</a:t>
            </a:r>
            <a:endParaRPr b="0" lang="ru-RU" sz="2400" spc="-1" strike="noStrike">
              <a:solidFill>
                <a:srgbClr val="000000"/>
              </a:solidFill>
              <a:latin typeface="Calibri"/>
            </a:endParaRPr>
          </a:p>
        </p:txBody>
      </p:sp>
      <p:sp>
        <p:nvSpPr>
          <p:cNvPr id="321" name="TextShape 2"/>
          <p:cNvSpPr txBox="1"/>
          <p:nvPr/>
        </p:nvSpPr>
        <p:spPr>
          <a:xfrm>
            <a:off x="457200" y="914400"/>
            <a:ext cx="8229240" cy="5211360"/>
          </a:xfrm>
          <a:prstGeom prst="rect">
            <a:avLst/>
          </a:prstGeom>
          <a:noFill/>
          <a:ln>
            <a:noFill/>
          </a:ln>
        </p:spPr>
        <p:txBody>
          <a:bodyPr>
            <a:noAutofit/>
          </a:bodyPr>
          <a:p>
            <a:endParaRPr b="0" lang="ru-RU" sz="3200" spc="-1" strike="noStrike">
              <a:solidFill>
                <a:srgbClr val="000000"/>
              </a:solidFill>
              <a:latin typeface="Calibri"/>
            </a:endParaRPr>
          </a:p>
        </p:txBody>
      </p:sp>
      <p:pic>
        <p:nvPicPr>
          <p:cNvPr id="322" name="Picture 7" descr=""/>
          <p:cNvPicPr/>
          <p:nvPr/>
        </p:nvPicPr>
        <p:blipFill>
          <a:blip r:embed="rId1"/>
          <a:stretch/>
        </p:blipFill>
        <p:spPr>
          <a:xfrm>
            <a:off x="500040" y="857160"/>
            <a:ext cx="8229240" cy="5409720"/>
          </a:xfrm>
          <a:prstGeom prst="rect">
            <a:avLst/>
          </a:prstGeom>
          <a:ln w="9360">
            <a:noFill/>
          </a:ln>
        </p:spPr>
      </p:pic>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1" name="TextShape 1"/>
          <p:cNvSpPr txBox="1"/>
          <p:nvPr/>
        </p:nvSpPr>
        <p:spPr>
          <a:xfrm>
            <a:off x="142920" y="0"/>
            <a:ext cx="8786520" cy="785520"/>
          </a:xfrm>
          <a:prstGeom prst="rect">
            <a:avLst/>
          </a:prstGeom>
          <a:noFill/>
          <a:ln>
            <a:noFill/>
          </a:ln>
        </p:spPr>
        <p:txBody>
          <a:bodyPr anchor="ctr">
            <a:normAutofit fontScale="31000"/>
          </a:bodyPr>
          <a:p>
            <a:pPr algn="just">
              <a:lnSpc>
                <a:spcPct val="100000"/>
              </a:lnSpc>
            </a:pPr>
            <a:br/>
            <a:r>
              <a:rPr b="1" lang="ru-RU" sz="3600" spc="-1" strike="noStrike">
                <a:solidFill>
                  <a:srgbClr val="ff0000"/>
                </a:solidFill>
                <a:latin typeface="Calibri"/>
              </a:rPr>
              <a:t>1. Визначення поняття "невідкладний стан" та "нещасний випадок". </a:t>
            </a:r>
            <a:endParaRPr b="0" lang="ru-RU" sz="3600" spc="-1" strike="noStrike">
              <a:solidFill>
                <a:srgbClr val="000000"/>
              </a:solidFill>
              <a:latin typeface="Calibri"/>
            </a:endParaRPr>
          </a:p>
        </p:txBody>
      </p:sp>
      <p:sp>
        <p:nvSpPr>
          <p:cNvPr id="222" name="TextShape 2"/>
          <p:cNvSpPr txBox="1"/>
          <p:nvPr/>
        </p:nvSpPr>
        <p:spPr>
          <a:xfrm>
            <a:off x="285840" y="1214280"/>
            <a:ext cx="8643600" cy="5643360"/>
          </a:xfrm>
          <a:prstGeom prst="rect">
            <a:avLst/>
          </a:prstGeom>
          <a:noFill/>
          <a:ln>
            <a:noFill/>
          </a:ln>
        </p:spPr>
        <p:txBody>
          <a:bodyPr>
            <a:noAutofit/>
          </a:bodyPr>
          <a:p>
            <a:pPr marL="343080" indent="-342720" algn="just">
              <a:lnSpc>
                <a:spcPct val="100000"/>
              </a:lnSpc>
              <a:spcBef>
                <a:spcPts val="479"/>
              </a:spcBef>
            </a:pPr>
            <a:r>
              <a:rPr b="1" i="1" lang="ru-RU" sz="2400" spc="-1" strike="noStrike">
                <a:solidFill>
                  <a:srgbClr val="7030a0"/>
                </a:solidFill>
                <a:latin typeface="Calibri"/>
              </a:rPr>
              <a:t>Невідкладний стан  </a:t>
            </a:r>
            <a:r>
              <a:rPr b="1" i="1" lang="ru-RU" sz="2400" spc="-1" strike="noStrike">
                <a:solidFill>
                  <a:srgbClr val="000000"/>
                </a:solidFill>
                <a:latin typeface="Calibri"/>
              </a:rPr>
              <a:t>– це стан, при якому існує безпосередня загроза життю особі, яка без своєчасної медичної допомоги може призвести до смерті або інвалідності. </a:t>
            </a:r>
            <a:endParaRPr b="0" lang="ru-RU" sz="2400" spc="-1" strike="noStrike">
              <a:solidFill>
                <a:srgbClr val="000000"/>
              </a:solidFill>
              <a:latin typeface="Calibri"/>
            </a:endParaRPr>
          </a:p>
          <a:p>
            <a:pPr marL="343080" indent="-342720" algn="just">
              <a:lnSpc>
                <a:spcPct val="100000"/>
              </a:lnSpc>
              <a:spcBef>
                <a:spcPts val="159"/>
              </a:spcBef>
            </a:pPr>
            <a:endParaRPr b="0" lang="ru-RU" sz="2400" spc="-1" strike="noStrike">
              <a:solidFill>
                <a:srgbClr val="000000"/>
              </a:solidFill>
              <a:latin typeface="Calibri"/>
            </a:endParaRPr>
          </a:p>
          <a:p>
            <a:pPr marL="343080" indent="-342720" algn="just">
              <a:lnSpc>
                <a:spcPct val="100000"/>
              </a:lnSpc>
              <a:spcBef>
                <a:spcPts val="479"/>
              </a:spcBef>
            </a:pPr>
            <a:r>
              <a:rPr b="1" i="1" lang="ru-RU" sz="2400" spc="-1" strike="noStrike">
                <a:solidFill>
                  <a:srgbClr val="7030a0"/>
                </a:solidFill>
                <a:latin typeface="Calibri"/>
              </a:rPr>
              <a:t>Нещасним випадком</a:t>
            </a:r>
            <a:r>
              <a:rPr b="1" i="1" lang="ru-RU" sz="2400" spc="-1" strike="noStrike">
                <a:solidFill>
                  <a:srgbClr val="000000"/>
                </a:solidFill>
                <a:latin typeface="Calibri"/>
              </a:rPr>
              <a:t> є раптові непередбачувані події, що спричинили смерть або розлад здоров’я особи, викликані ушкодженням тканин організму з порушенням їх цілісності і функцій, деформацією і порушенням опорно-рухового апарату, заподіяними зовнішнім впливом. Нещасними випадками також є випадкове потрапляння у дихальні шляхи стороннього тіла, утоплення, тепловий удар, опік, укуси тварин, комах, змій, обмороження, ураження електричним струмом і блискавкою, випадкове отруєння отруйними речовинами, газами, ліками, недоброякісними продуктами харчування. </a:t>
            </a:r>
            <a:endParaRPr b="0" lang="ru-RU" sz="24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3" name="TextShape 1"/>
          <p:cNvSpPr txBox="1"/>
          <p:nvPr/>
        </p:nvSpPr>
        <p:spPr>
          <a:xfrm>
            <a:off x="457200" y="274680"/>
            <a:ext cx="8229240" cy="1142640"/>
          </a:xfrm>
          <a:prstGeom prst="rect">
            <a:avLst/>
          </a:prstGeom>
          <a:noFill/>
          <a:ln>
            <a:noFill/>
          </a:ln>
        </p:spPr>
        <p:txBody>
          <a:bodyPr anchor="ctr">
            <a:noAutofit/>
          </a:bodyPr>
          <a:p>
            <a:endParaRPr b="0" lang="ru-RU" sz="1800" spc="-1" strike="noStrike">
              <a:solidFill>
                <a:srgbClr val="000000"/>
              </a:solidFill>
              <a:latin typeface="Calibri"/>
            </a:endParaRPr>
          </a:p>
        </p:txBody>
      </p:sp>
      <p:graphicFrame>
        <p:nvGraphicFramePr>
          <p:cNvPr id="324" name="Table 2"/>
          <p:cNvGraphicFramePr/>
          <p:nvPr/>
        </p:nvGraphicFramePr>
        <p:xfrm>
          <a:off x="71280" y="357120"/>
          <a:ext cx="8857800" cy="5248800"/>
        </p:xfrm>
        <a:graphic>
          <a:graphicData uri="http://schemas.openxmlformats.org/drawingml/2006/table">
            <a:tbl>
              <a:tblPr/>
              <a:tblGrid>
                <a:gridCol w="1643040"/>
                <a:gridCol w="1785600"/>
                <a:gridCol w="2000160"/>
                <a:gridCol w="1785600"/>
                <a:gridCol w="1643400"/>
              </a:tblGrid>
              <a:tr h="648360">
                <a:tc>
                  <a:txBody>
                    <a:bodyPr lIns="0" rIns="0" tIns="0" bIns="0">
                      <a:noAutofit/>
                    </a:bodyPr>
                    <a:p>
                      <a:pPr algn="ctr">
                        <a:lnSpc>
                          <a:spcPct val="115000"/>
                        </a:lnSpc>
                      </a:pPr>
                      <a:r>
                        <a:rPr b="1" lang="ru-RU" sz="1800" spc="-1" strike="noStrike">
                          <a:solidFill>
                            <a:srgbClr val="7030a0"/>
                          </a:solidFill>
                          <a:latin typeface="Times New Roman"/>
                        </a:rPr>
                        <a:t>Ознаки</a:t>
                      </a:r>
                      <a:endParaRPr b="0" lang="ru-RU" sz="18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algn="ctr">
                        <a:lnSpc>
                          <a:spcPct val="115000"/>
                        </a:lnSpc>
                      </a:pPr>
                      <a:r>
                        <a:rPr b="1" lang="ru-RU" sz="2000" spc="-1" strike="noStrike">
                          <a:solidFill>
                            <a:srgbClr val="ff0000"/>
                          </a:solidFill>
                          <a:latin typeface="Times New Roman"/>
                        </a:rPr>
                        <a:t>Нейро-</a:t>
                      </a:r>
                      <a:br/>
                      <a:r>
                        <a:rPr b="1" lang="ru-RU" sz="2000" spc="-1" strike="noStrike">
                          <a:solidFill>
                            <a:srgbClr val="ff0000"/>
                          </a:solidFill>
                          <a:latin typeface="Times New Roman"/>
                        </a:rPr>
                        <a:t>кардіогенний</a:t>
                      </a:r>
                      <a:endParaRPr b="0" lang="ru-RU" sz="20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algn="ctr">
                        <a:lnSpc>
                          <a:spcPct val="115000"/>
                        </a:lnSpc>
                      </a:pPr>
                      <a:r>
                        <a:rPr b="1" lang="ru-RU" sz="2000" spc="-1" strike="noStrike">
                          <a:solidFill>
                            <a:srgbClr val="ff0000"/>
                          </a:solidFill>
                          <a:latin typeface="Times New Roman"/>
                        </a:rPr>
                        <a:t>Ортостатичний</a:t>
                      </a:r>
                      <a:endParaRPr b="0" lang="ru-RU" sz="20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algn="ctr">
                        <a:lnSpc>
                          <a:spcPct val="115000"/>
                        </a:lnSpc>
                      </a:pPr>
                      <a:r>
                        <a:rPr b="1" lang="ru-RU" sz="2000" spc="-1" strike="noStrike">
                          <a:solidFill>
                            <a:srgbClr val="ff0000"/>
                          </a:solidFill>
                          <a:latin typeface="Times New Roman"/>
                        </a:rPr>
                        <a:t>Кардіогенний</a:t>
                      </a:r>
                      <a:endParaRPr b="0" lang="ru-RU" sz="20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algn="ctr">
                        <a:lnSpc>
                          <a:spcPct val="115000"/>
                        </a:lnSpc>
                      </a:pPr>
                      <a:r>
                        <a:rPr b="1" lang="ru-RU" sz="2000" spc="-1" strike="noStrike">
                          <a:solidFill>
                            <a:srgbClr val="ff0000"/>
                          </a:solidFill>
                          <a:latin typeface="Times New Roman"/>
                        </a:rPr>
                        <a:t>Церебро-</a:t>
                      </a:r>
                      <a:br/>
                      <a:r>
                        <a:rPr b="1" lang="ru-RU" sz="2000" spc="-1" strike="noStrike">
                          <a:solidFill>
                            <a:srgbClr val="ff0000"/>
                          </a:solidFill>
                          <a:latin typeface="Times New Roman"/>
                        </a:rPr>
                        <a:t>васкулярний</a:t>
                      </a:r>
                      <a:endParaRPr b="0" lang="ru-RU" sz="20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r>
              <a:tr h="779040">
                <a:tc>
                  <a:txBody>
                    <a:bodyPr lIns="0" rIns="0" tIns="0" bIns="0">
                      <a:noAutofit/>
                    </a:bodyPr>
                    <a:p>
                      <a:pPr algn="ctr">
                        <a:lnSpc>
                          <a:spcPct val="115000"/>
                        </a:lnSpc>
                      </a:pPr>
                      <a:r>
                        <a:rPr b="1" lang="ru-RU" sz="1800" spc="-1" strike="noStrike">
                          <a:solidFill>
                            <a:srgbClr val="7030a0"/>
                          </a:solidFill>
                          <a:latin typeface="Times New Roman"/>
                        </a:rPr>
                        <a:t>Анамнез</a:t>
                      </a:r>
                      <a:endParaRPr b="0" lang="ru-RU" sz="18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algn="ctr">
                        <a:lnSpc>
                          <a:spcPct val="115000"/>
                        </a:lnSpc>
                      </a:pPr>
                      <a:r>
                        <a:rPr b="0" lang="ru-RU" sz="1600" spc="-1" strike="noStrike">
                          <a:solidFill>
                            <a:srgbClr val="000000"/>
                          </a:solidFill>
                          <a:latin typeface="Times New Roman"/>
                        </a:rPr>
                        <a:t>Повторна  непритомність в типових ситуаціях</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algn="ctr">
                        <a:lnSpc>
                          <a:spcPct val="115000"/>
                        </a:lnSpc>
                      </a:pPr>
                      <a:r>
                        <a:rPr b="0" lang="ru-RU" sz="1600" spc="-1" strike="noStrike">
                          <a:solidFill>
                            <a:srgbClr val="000000"/>
                          </a:solidFill>
                          <a:latin typeface="Times New Roman"/>
                        </a:rPr>
                        <a:t>Гіпотензія, постільний режим, дегідратація</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algn="ctr">
                        <a:lnSpc>
                          <a:spcPct val="115000"/>
                        </a:lnSpc>
                      </a:pPr>
                      <a:r>
                        <a:rPr b="0" lang="ru-RU" sz="1600" spc="-1" strike="noStrike">
                          <a:solidFill>
                            <a:srgbClr val="000000"/>
                          </a:solidFill>
                          <a:latin typeface="Times New Roman"/>
                        </a:rPr>
                        <a:t>ІХС, вади серця, аритмії</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algn="ctr">
                        <a:lnSpc>
                          <a:spcPct val="115000"/>
                        </a:lnSpc>
                      </a:pPr>
                      <a:r>
                        <a:rPr b="0" lang="ru-RU" sz="1600" spc="-1" strike="noStrike">
                          <a:solidFill>
                            <a:srgbClr val="000000"/>
                          </a:solidFill>
                          <a:latin typeface="Times New Roman"/>
                        </a:rPr>
                        <a:t>Неврологічні захворювання</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r>
              <a:tr h="1038600">
                <a:tc>
                  <a:txBody>
                    <a:bodyPr lIns="0" rIns="0" tIns="0" bIns="0">
                      <a:noAutofit/>
                    </a:bodyPr>
                    <a:p>
                      <a:pPr algn="ctr">
                        <a:lnSpc>
                          <a:spcPct val="115000"/>
                        </a:lnSpc>
                      </a:pPr>
                      <a:r>
                        <a:rPr b="1" lang="ru-RU" sz="1800" spc="-1" strike="noStrike">
                          <a:solidFill>
                            <a:srgbClr val="7030a0"/>
                          </a:solidFill>
                          <a:latin typeface="Times New Roman"/>
                        </a:rPr>
                        <a:t>Провокуючі фактори</a:t>
                      </a:r>
                      <a:endParaRPr b="0" lang="ru-RU" sz="18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algn="ctr">
                        <a:lnSpc>
                          <a:spcPct val="115000"/>
                        </a:lnSpc>
                      </a:pPr>
                      <a:r>
                        <a:rPr b="0" lang="ru-RU" sz="1600" spc="-1" strike="noStrike">
                          <a:solidFill>
                            <a:srgbClr val="000000"/>
                          </a:solidFill>
                          <a:latin typeface="Times New Roman"/>
                        </a:rPr>
                        <a:t>Стрес, задушливе приміщення, кашель, потуги, сечовипускання</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algn="ctr">
                        <a:lnSpc>
                          <a:spcPct val="115000"/>
                        </a:lnSpc>
                      </a:pPr>
                      <a:r>
                        <a:rPr b="0" lang="ru-RU" sz="1600" spc="-1" strike="noStrike">
                          <a:solidFill>
                            <a:srgbClr val="000000"/>
                          </a:solidFill>
                          <a:latin typeface="Times New Roman"/>
                        </a:rPr>
                        <a:t>Різкий перехід в вертикальне положення</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algn="ctr">
                        <a:lnSpc>
                          <a:spcPct val="115000"/>
                        </a:lnSpc>
                      </a:pPr>
                      <a:r>
                        <a:rPr b="0" lang="ru-RU" sz="1600" spc="-1" strike="noStrike">
                          <a:solidFill>
                            <a:srgbClr val="000000"/>
                          </a:solidFill>
                          <a:latin typeface="Times New Roman"/>
                        </a:rPr>
                        <a:t>Відсутні або фізичне навантаження, зміна положення тіла</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algn="ctr">
                        <a:lnSpc>
                          <a:spcPct val="115000"/>
                        </a:lnSpc>
                      </a:pPr>
                      <a:r>
                        <a:rPr b="0" lang="ru-RU" sz="1600" spc="-1" strike="noStrike">
                          <a:solidFill>
                            <a:srgbClr val="000000"/>
                          </a:solidFill>
                          <a:latin typeface="Times New Roman"/>
                        </a:rPr>
                        <a:t>Відсутні або нахил, поворот, закидання голови назад</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r>
              <a:tr h="1557720">
                <a:tc>
                  <a:txBody>
                    <a:bodyPr lIns="0" rIns="0" tIns="0" bIns="0">
                      <a:noAutofit/>
                    </a:bodyPr>
                    <a:p>
                      <a:pPr algn="ctr">
                        <a:lnSpc>
                          <a:spcPct val="115000"/>
                        </a:lnSpc>
                      </a:pPr>
                      <a:r>
                        <a:rPr b="1" lang="ru-RU" sz="1800" spc="-1" strike="noStrike">
                          <a:solidFill>
                            <a:srgbClr val="7030a0"/>
                          </a:solidFill>
                          <a:latin typeface="Times New Roman"/>
                        </a:rPr>
                        <a:t>Стан перед</a:t>
                      </a:r>
                      <a:br/>
                      <a:r>
                        <a:rPr b="1" lang="ru-RU" sz="1800" spc="-1" strike="noStrike">
                          <a:solidFill>
                            <a:srgbClr val="7030a0"/>
                          </a:solidFill>
                          <a:latin typeface="Times New Roman"/>
                        </a:rPr>
                        <a:t>непритомністю</a:t>
                      </a:r>
                      <a:endParaRPr b="0" lang="ru-RU" sz="18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algn="ctr">
                        <a:lnSpc>
                          <a:spcPct val="115000"/>
                        </a:lnSpc>
                      </a:pPr>
                      <a:r>
                        <a:rPr b="0" lang="ru-RU" sz="1600" spc="-1" strike="noStrike">
                          <a:solidFill>
                            <a:srgbClr val="000000"/>
                          </a:solidFill>
                          <a:latin typeface="Times New Roman"/>
                        </a:rPr>
                        <a:t>Слабкість, запаморочення, нудота, дискомфорт в епігастрії, дзвін в вухах, пітливість, блідість</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algn="ctr">
                        <a:lnSpc>
                          <a:spcPct val="115000"/>
                        </a:lnSpc>
                      </a:pPr>
                      <a:r>
                        <a:rPr b="0" lang="ru-RU" sz="1600" spc="-1" strike="noStrike">
                          <a:solidFill>
                            <a:srgbClr val="000000"/>
                          </a:solidFill>
                          <a:latin typeface="Times New Roman"/>
                        </a:rPr>
                        <a:t>Відсутній</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algn="ctr">
                        <a:lnSpc>
                          <a:spcPct val="115000"/>
                        </a:lnSpc>
                      </a:pPr>
                      <a:r>
                        <a:rPr b="0" lang="ru-RU" sz="1600" spc="-1" strike="noStrike">
                          <a:solidFill>
                            <a:srgbClr val="000000"/>
                          </a:solidFill>
                          <a:latin typeface="Times New Roman"/>
                        </a:rPr>
                        <a:t>Частіше відсутній. Можливий біль або перебої в серці, задишкаа, диспное</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algn="ctr">
                        <a:lnSpc>
                          <a:spcPct val="115000"/>
                        </a:lnSpc>
                      </a:pPr>
                      <a:r>
                        <a:rPr b="0" lang="ru-RU" sz="1600" spc="-1" strike="noStrike">
                          <a:solidFill>
                            <a:srgbClr val="000000"/>
                          </a:solidFill>
                          <a:latin typeface="Times New Roman"/>
                        </a:rPr>
                        <a:t>Частіше відсітній. Можливі головний біль, запаморочення, слабкість</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r>
              <a:tr h="1298160">
                <a:tc>
                  <a:txBody>
                    <a:bodyPr lIns="0" rIns="0" tIns="0" bIns="0">
                      <a:noAutofit/>
                    </a:bodyPr>
                    <a:p>
                      <a:pPr algn="ctr">
                        <a:lnSpc>
                          <a:spcPct val="115000"/>
                        </a:lnSpc>
                      </a:pPr>
                      <a:r>
                        <a:rPr b="1" lang="ru-RU" sz="1800" spc="-1" strike="noStrike">
                          <a:solidFill>
                            <a:srgbClr val="7030a0"/>
                          </a:solidFill>
                          <a:latin typeface="Times New Roman"/>
                          <a:ea typeface="Calibri"/>
                        </a:rPr>
                        <a:t>Непритомність (обморок)</a:t>
                      </a:r>
                      <a:endParaRPr b="0" lang="ru-RU" sz="18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algn="ctr">
                        <a:lnSpc>
                          <a:spcPct val="115000"/>
                        </a:lnSpc>
                      </a:pPr>
                      <a:r>
                        <a:rPr b="0" lang="ru-RU" sz="1600" spc="-1" strike="noStrike">
                          <a:solidFill>
                            <a:srgbClr val="000000"/>
                          </a:solidFill>
                          <a:latin typeface="Times New Roman"/>
                        </a:rPr>
                        <a:t>Короткочасний; блідість, пітливість, різке зниження АТ і/або брадикардія</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algn="ctr">
                        <a:lnSpc>
                          <a:spcPct val="115000"/>
                        </a:lnSpc>
                      </a:pPr>
                      <a:r>
                        <a:rPr b="0" lang="ru-RU" sz="1600" spc="-1" strike="noStrike">
                          <a:solidFill>
                            <a:srgbClr val="000000"/>
                          </a:solidFill>
                          <a:latin typeface="Times New Roman"/>
                        </a:rPr>
                        <a:t>Короткочаний; без вегетативних реакцій і змін ЧСС</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algn="ctr">
                        <a:lnSpc>
                          <a:spcPct val="115000"/>
                        </a:lnSpc>
                      </a:pPr>
                      <a:r>
                        <a:rPr b="0" lang="ru-RU" sz="1600" spc="-1" strike="noStrike">
                          <a:solidFill>
                            <a:srgbClr val="000000"/>
                          </a:solidFill>
                          <a:latin typeface="Times New Roman"/>
                        </a:rPr>
                        <a:t>Відносно тривалий; ціаноз, аритмія</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algn="ctr">
                        <a:lnSpc>
                          <a:spcPct val="115000"/>
                        </a:lnSpc>
                      </a:pPr>
                      <a:r>
                        <a:rPr b="0" lang="ru-RU" sz="1600" spc="-1" strike="noStrike">
                          <a:solidFill>
                            <a:srgbClr val="000000"/>
                          </a:solidFill>
                          <a:latin typeface="Times New Roman"/>
                        </a:rPr>
                        <a:t>Відносно тривалий; акроціаноз, неврологічна симптоматика</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r>
            </a:tbl>
          </a:graphicData>
        </a:graphic>
      </p:graphicFrame>
    </p:spTree>
  </p:cSld>
  <mc:AlternateContent>
    <mc:Choice Requires="p14">
      <p:transition spd="slow" p14:dur="2000"/>
    </mc:Choice>
    <mc:Fallback>
      <p:transition spd="slow"/>
    </mc:Fallback>
  </mc:AlternateContent>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5" name="TextShape 1"/>
          <p:cNvSpPr txBox="1"/>
          <p:nvPr/>
        </p:nvSpPr>
        <p:spPr>
          <a:xfrm>
            <a:off x="457200" y="274680"/>
            <a:ext cx="8229240" cy="1142640"/>
          </a:xfrm>
          <a:prstGeom prst="rect">
            <a:avLst/>
          </a:prstGeom>
          <a:noFill/>
          <a:ln>
            <a:noFill/>
          </a:ln>
        </p:spPr>
        <p:txBody>
          <a:bodyPr anchor="ctr">
            <a:noAutofit/>
          </a:bodyPr>
          <a:p>
            <a:endParaRPr b="0" lang="ru-RU" sz="1800" spc="-1" strike="noStrike">
              <a:solidFill>
                <a:srgbClr val="000000"/>
              </a:solidFill>
              <a:latin typeface="Calibri"/>
            </a:endParaRPr>
          </a:p>
        </p:txBody>
      </p:sp>
      <p:graphicFrame>
        <p:nvGraphicFramePr>
          <p:cNvPr id="326" name="Table 2"/>
          <p:cNvGraphicFramePr/>
          <p:nvPr/>
        </p:nvGraphicFramePr>
        <p:xfrm>
          <a:off x="142920" y="142920"/>
          <a:ext cx="8786520" cy="6146640"/>
        </p:xfrm>
        <a:graphic>
          <a:graphicData uri="http://schemas.openxmlformats.org/drawingml/2006/table">
            <a:tbl>
              <a:tblPr/>
              <a:tblGrid>
                <a:gridCol w="1872000"/>
                <a:gridCol w="3240360"/>
                <a:gridCol w="3674160"/>
              </a:tblGrid>
              <a:tr h="337320">
                <a:tc>
                  <a:txBody>
                    <a:bodyPr lIns="0" rIns="0" tIns="0" bIns="0">
                      <a:noAutofit/>
                    </a:bodyPr>
                    <a:p>
                      <a:pPr marL="95400" algn="just">
                        <a:lnSpc>
                          <a:spcPct val="100000"/>
                        </a:lnSpc>
                      </a:pPr>
                      <a:r>
                        <a:rPr b="1" lang="ru-RU" sz="1800" spc="-1" strike="noStrike">
                          <a:solidFill>
                            <a:srgbClr val="7030a0"/>
                          </a:solidFill>
                          <a:latin typeface="Times New Roman"/>
                        </a:rPr>
                        <a:t>Клінічні ознаки</a:t>
                      </a:r>
                      <a:endParaRPr b="0" lang="ru-RU" sz="18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marL="95400" algn="ctr">
                        <a:lnSpc>
                          <a:spcPct val="100000"/>
                        </a:lnSpc>
                      </a:pPr>
                      <a:r>
                        <a:rPr b="1" lang="ru-RU" sz="2400" spc="-1" strike="noStrike">
                          <a:solidFill>
                            <a:srgbClr val="ff0000"/>
                          </a:solidFill>
                          <a:latin typeface="Times New Roman"/>
                        </a:rPr>
                        <a:t>Епілептичний напад</a:t>
                      </a:r>
                      <a:endParaRPr b="0" lang="ru-RU" sz="24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marL="95400" algn="ctr">
                        <a:lnSpc>
                          <a:spcPct val="100000"/>
                        </a:lnSpc>
                      </a:pPr>
                      <a:r>
                        <a:rPr b="1" lang="ru-RU" sz="2400" spc="-1" strike="noStrike">
                          <a:solidFill>
                            <a:srgbClr val="ff0000"/>
                          </a:solidFill>
                          <a:latin typeface="Times New Roman"/>
                        </a:rPr>
                        <a:t>Судинна непритомність</a:t>
                      </a:r>
                      <a:endParaRPr b="0" lang="ru-RU" sz="24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r>
              <a:tr h="506520">
                <a:tc>
                  <a:txBody>
                    <a:bodyPr lIns="0" rIns="0" tIns="0" bIns="0">
                      <a:noAutofit/>
                    </a:bodyPr>
                    <a:p>
                      <a:pPr marL="95400" algn="just">
                        <a:lnSpc>
                          <a:spcPct val="100000"/>
                        </a:lnSpc>
                      </a:pPr>
                      <a:r>
                        <a:rPr b="1" lang="ru-RU" sz="1800" spc="-1" strike="noStrike">
                          <a:solidFill>
                            <a:srgbClr val="7030a0"/>
                          </a:solidFill>
                          <a:latin typeface="Times New Roman"/>
                        </a:rPr>
                        <a:t>Провокуючі фактори</a:t>
                      </a:r>
                      <a:endParaRPr b="0" lang="ru-RU" sz="18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marL="95400" algn="just">
                        <a:lnSpc>
                          <a:spcPct val="100000"/>
                        </a:lnSpc>
                      </a:pPr>
                      <a:r>
                        <a:rPr b="0" lang="ru-RU" sz="1600" spc="-1" strike="noStrike">
                          <a:solidFill>
                            <a:srgbClr val="151515"/>
                          </a:solidFill>
                          <a:latin typeface="Times New Roman"/>
                        </a:rPr>
                        <a:t>Не характерні</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marL="95400" algn="just">
                        <a:lnSpc>
                          <a:spcPct val="100000"/>
                        </a:lnSpc>
                      </a:pPr>
                      <a:r>
                        <a:rPr b="0" lang="ru-RU" sz="1600" spc="-1" strike="noStrike">
                          <a:solidFill>
                            <a:srgbClr val="151515"/>
                          </a:solidFill>
                          <a:latin typeface="Times New Roman"/>
                        </a:rPr>
                        <a:t>Часто емоції, стрес, біль</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r>
              <a:tr h="677520">
                <a:tc>
                  <a:txBody>
                    <a:bodyPr lIns="0" rIns="0" tIns="0" bIns="0">
                      <a:noAutofit/>
                    </a:bodyPr>
                    <a:p>
                      <a:pPr marL="95400" algn="just">
                        <a:lnSpc>
                          <a:spcPct val="100000"/>
                        </a:lnSpc>
                      </a:pPr>
                      <a:r>
                        <a:rPr b="1" lang="ru-RU" sz="1800" spc="-1" strike="noStrike">
                          <a:solidFill>
                            <a:srgbClr val="7030a0"/>
                          </a:solidFill>
                          <a:latin typeface="Times New Roman"/>
                        </a:rPr>
                        <a:t>Обстановка</a:t>
                      </a:r>
                      <a:endParaRPr b="0" lang="ru-RU" sz="18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marL="95400" algn="just">
                        <a:lnSpc>
                          <a:spcPct val="100000"/>
                        </a:lnSpc>
                      </a:pPr>
                      <a:r>
                        <a:rPr b="0" lang="ru-RU" sz="1600" spc="-1" strike="noStrike">
                          <a:solidFill>
                            <a:srgbClr val="151515"/>
                          </a:solidFill>
                          <a:latin typeface="Times New Roman"/>
                        </a:rPr>
                        <a:t>Будь-яка</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marL="95400" algn="just">
                        <a:lnSpc>
                          <a:spcPct val="100000"/>
                        </a:lnSpc>
                      </a:pPr>
                      <a:r>
                        <a:rPr b="0" lang="ru-RU" sz="1600" spc="-1" strike="noStrike">
                          <a:solidFill>
                            <a:srgbClr val="151515"/>
                          </a:solidFill>
                          <a:latin typeface="Times New Roman"/>
                        </a:rPr>
                        <a:t>Звичайно в вертикальному положенні - в задушливих приміщеннях, при скупченості, в неприємній обстановці</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r>
              <a:tr h="903240">
                <a:tc>
                  <a:txBody>
                    <a:bodyPr lIns="0" rIns="0" tIns="0" bIns="0">
                      <a:noAutofit/>
                    </a:bodyPr>
                    <a:p>
                      <a:pPr marL="95400" algn="just">
                        <a:lnSpc>
                          <a:spcPct val="100000"/>
                        </a:lnSpc>
                      </a:pPr>
                      <a:r>
                        <a:rPr b="1" lang="ru-RU" sz="1800" spc="-1" strike="noStrike">
                          <a:solidFill>
                            <a:srgbClr val="7030a0"/>
                          </a:solidFill>
                          <a:latin typeface="Times New Roman"/>
                        </a:rPr>
                        <a:t>Початок</a:t>
                      </a:r>
                      <a:endParaRPr b="0" lang="ru-RU" sz="18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marL="95400" algn="just">
                        <a:lnSpc>
                          <a:spcPct val="100000"/>
                        </a:lnSpc>
                      </a:pPr>
                      <a:r>
                        <a:rPr b="0" lang="ru-RU" sz="1600" spc="-1" strike="noStrike">
                          <a:solidFill>
                            <a:srgbClr val="151515"/>
                          </a:solidFill>
                          <a:latin typeface="Times New Roman"/>
                        </a:rPr>
                        <a:t>Зазвичай раптовий. Може бути коротка аура</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marL="95400" algn="just">
                        <a:lnSpc>
                          <a:spcPct val="100000"/>
                        </a:lnSpc>
                      </a:pPr>
                      <a:r>
                        <a:rPr b="0" lang="ru-RU" sz="1600" spc="-1" strike="noStrike">
                          <a:solidFill>
                            <a:srgbClr val="151515"/>
                          </a:solidFill>
                          <a:latin typeface="Times New Roman"/>
                        </a:rPr>
                        <a:t>Часто поступово, з відчуттям поганого стану, сплутаності, затуманеності свідомості, нудоти, холоду в кінцівках: поява поту</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r>
              <a:tr h="903240">
                <a:tc>
                  <a:txBody>
                    <a:bodyPr lIns="0" rIns="0" tIns="0" bIns="0">
                      <a:noAutofit/>
                    </a:bodyPr>
                    <a:p>
                      <a:pPr marL="95400" algn="just">
                        <a:lnSpc>
                          <a:spcPct val="100000"/>
                        </a:lnSpc>
                      </a:pPr>
                      <a:r>
                        <a:rPr b="1" lang="ru-RU" sz="1800" spc="-1" strike="noStrike">
                          <a:solidFill>
                            <a:srgbClr val="7030a0"/>
                          </a:solidFill>
                          <a:latin typeface="Times New Roman"/>
                        </a:rPr>
                        <a:t>Судомний синдром</a:t>
                      </a:r>
                      <a:endParaRPr b="0" lang="ru-RU" sz="18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marL="95400" algn="just">
                        <a:lnSpc>
                          <a:spcPct val="100000"/>
                        </a:lnSpc>
                      </a:pPr>
                      <a:r>
                        <a:rPr b="0" lang="ru-RU" sz="1600" spc="-1" strike="noStrike">
                          <a:solidFill>
                            <a:srgbClr val="151515"/>
                          </a:solidFill>
                          <a:latin typeface="Times New Roman"/>
                        </a:rPr>
                        <a:t>Топічні або топіко-клонічні судоми. Клонічні судоми з характерною високою амплітудою та частотою</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marL="95400" algn="just">
                        <a:lnSpc>
                          <a:spcPct val="100000"/>
                        </a:lnSpc>
                      </a:pPr>
                      <a:r>
                        <a:rPr b="0" lang="ru-RU" sz="1600" spc="-1" strike="noStrike">
                          <a:solidFill>
                            <a:srgbClr val="151515"/>
                          </a:solidFill>
                          <a:latin typeface="Times New Roman"/>
                        </a:rPr>
                        <a:t>Звичайно тонус м’язів знижений, судоми відсутні. Рідко - короткий топічний спазм, окремі клонічні сіпання - короткі та малої амплітуди</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r>
              <a:tr h="253440">
                <a:tc>
                  <a:txBody>
                    <a:bodyPr lIns="0" rIns="0" tIns="0" bIns="0">
                      <a:noAutofit/>
                    </a:bodyPr>
                    <a:p>
                      <a:pPr marL="95400" algn="just">
                        <a:lnSpc>
                          <a:spcPct val="100000"/>
                        </a:lnSpc>
                      </a:pPr>
                      <a:r>
                        <a:rPr b="1" lang="ru-RU" sz="1800" spc="-1" strike="noStrike">
                          <a:solidFill>
                            <a:srgbClr val="7030a0"/>
                          </a:solidFill>
                          <a:latin typeface="Times New Roman"/>
                        </a:rPr>
                        <a:t>Колір шкіри</a:t>
                      </a:r>
                      <a:endParaRPr b="0" lang="ru-RU" sz="18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marL="95400" algn="just">
                        <a:lnSpc>
                          <a:spcPct val="100000"/>
                        </a:lnSpc>
                      </a:pPr>
                      <a:r>
                        <a:rPr b="0" lang="ru-RU" sz="1600" spc="-1" strike="noStrike">
                          <a:solidFill>
                            <a:srgbClr val="151515"/>
                          </a:solidFill>
                          <a:latin typeface="Times New Roman"/>
                        </a:rPr>
                        <a:t>Бліда або рожева</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marL="95400" algn="just">
                        <a:lnSpc>
                          <a:spcPct val="100000"/>
                        </a:lnSpc>
                      </a:pPr>
                      <a:r>
                        <a:rPr b="0" lang="ru-RU" sz="1600" spc="-1" strike="noStrike">
                          <a:solidFill>
                            <a:srgbClr val="151515"/>
                          </a:solidFill>
                          <a:latin typeface="Times New Roman"/>
                        </a:rPr>
                        <a:t>Бліда</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r>
              <a:tr h="451800">
                <a:tc>
                  <a:txBody>
                    <a:bodyPr lIns="0" rIns="0" tIns="0" bIns="0">
                      <a:noAutofit/>
                    </a:bodyPr>
                    <a:p>
                      <a:pPr marL="95400" algn="just">
                        <a:lnSpc>
                          <a:spcPct val="100000"/>
                        </a:lnSpc>
                      </a:pPr>
                      <a:r>
                        <a:rPr b="1" lang="ru-RU" sz="1800" spc="-1" strike="noStrike">
                          <a:solidFill>
                            <a:srgbClr val="7030a0"/>
                          </a:solidFill>
                          <a:latin typeface="Times New Roman"/>
                        </a:rPr>
                        <a:t>Дихання</a:t>
                      </a:r>
                      <a:endParaRPr b="0" lang="ru-RU" sz="18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marL="95400" algn="just">
                        <a:lnSpc>
                          <a:spcPct val="100000"/>
                        </a:lnSpc>
                      </a:pPr>
                      <a:r>
                        <a:rPr b="0" lang="ru-RU" sz="1600" spc="-1" strike="noStrike">
                          <a:solidFill>
                            <a:srgbClr val="151515"/>
                          </a:solidFill>
                          <a:latin typeface="Times New Roman"/>
                        </a:rPr>
                        <a:t>Важке, хрипляче, з виділенням піни з рота</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marL="95400" algn="just">
                        <a:lnSpc>
                          <a:spcPct val="100000"/>
                        </a:lnSpc>
                      </a:pPr>
                      <a:r>
                        <a:rPr b="0" lang="ru-RU" sz="1600" spc="-1" strike="noStrike">
                          <a:solidFill>
                            <a:srgbClr val="151515"/>
                          </a:solidFill>
                          <a:latin typeface="Times New Roman"/>
                        </a:rPr>
                        <a:t>Поверхневе, слабке</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r>
              <a:tr h="506520">
                <a:tc>
                  <a:txBody>
                    <a:bodyPr lIns="0" rIns="0" tIns="0" bIns="0">
                      <a:noAutofit/>
                    </a:bodyPr>
                    <a:p>
                      <a:pPr marL="95400" algn="just">
                        <a:lnSpc>
                          <a:spcPct val="100000"/>
                        </a:lnSpc>
                      </a:pPr>
                      <a:r>
                        <a:rPr b="1" lang="ru-RU" sz="1800" spc="-1" strike="noStrike">
                          <a:solidFill>
                            <a:srgbClr val="7030a0"/>
                          </a:solidFill>
                          <a:latin typeface="Times New Roman"/>
                        </a:rPr>
                        <a:t>Артеріальний тиск</a:t>
                      </a:r>
                      <a:endParaRPr b="0" lang="ru-RU" sz="18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marL="95400" algn="just">
                        <a:lnSpc>
                          <a:spcPct val="100000"/>
                        </a:lnSpc>
                      </a:pPr>
                      <a:r>
                        <a:rPr b="0" lang="ru-RU" sz="1600" spc="-1" strike="noStrike">
                          <a:solidFill>
                            <a:srgbClr val="151515"/>
                          </a:solidFill>
                          <a:latin typeface="Times New Roman"/>
                        </a:rPr>
                        <a:t>Не змінений, може бути підвищеним</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marL="95400" algn="just">
                        <a:lnSpc>
                          <a:spcPct val="100000"/>
                        </a:lnSpc>
                      </a:pPr>
                      <a:r>
                        <a:rPr b="0" lang="ru-RU" sz="1600" spc="-1" strike="noStrike">
                          <a:solidFill>
                            <a:srgbClr val="151515"/>
                          </a:solidFill>
                          <a:latin typeface="Times New Roman"/>
                        </a:rPr>
                        <a:t>Значно знижений</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r>
              <a:tr h="506520">
                <a:tc>
                  <a:txBody>
                    <a:bodyPr lIns="0" rIns="0" tIns="0" bIns="0">
                      <a:noAutofit/>
                    </a:bodyPr>
                    <a:p>
                      <a:pPr marL="95400" algn="just">
                        <a:lnSpc>
                          <a:spcPct val="100000"/>
                        </a:lnSpc>
                      </a:pPr>
                      <a:r>
                        <a:rPr b="1" lang="ru-RU" sz="1800" spc="-1" strike="noStrike">
                          <a:solidFill>
                            <a:srgbClr val="7030a0"/>
                          </a:solidFill>
                          <a:latin typeface="Times New Roman"/>
                        </a:rPr>
                        <a:t>Прикусування язика</a:t>
                      </a:r>
                      <a:endParaRPr b="0" lang="ru-RU" sz="18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marL="95400" algn="just">
                        <a:lnSpc>
                          <a:spcPct val="100000"/>
                        </a:lnSpc>
                      </a:pPr>
                      <a:r>
                        <a:rPr b="0" lang="ru-RU" sz="1600" spc="-1" strike="noStrike">
                          <a:solidFill>
                            <a:srgbClr val="151515"/>
                          </a:solidFill>
                          <a:latin typeface="Times New Roman"/>
                        </a:rPr>
                        <a:t>Характерно, практично завжди</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marL="95400" algn="just">
                        <a:lnSpc>
                          <a:spcPct val="100000"/>
                        </a:lnSpc>
                      </a:pPr>
                      <a:r>
                        <a:rPr b="0" lang="ru-RU" sz="1600" spc="-1" strike="noStrike">
                          <a:solidFill>
                            <a:srgbClr val="151515"/>
                          </a:solidFill>
                          <a:latin typeface="Times New Roman"/>
                        </a:rPr>
                        <a:t>Буває рідко</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r>
              <a:tr h="506520">
                <a:tc>
                  <a:txBody>
                    <a:bodyPr lIns="0" rIns="0" tIns="0" bIns="0">
                      <a:noAutofit/>
                    </a:bodyPr>
                    <a:p>
                      <a:pPr marL="95400" algn="just">
                        <a:lnSpc>
                          <a:spcPct val="100000"/>
                        </a:lnSpc>
                      </a:pPr>
                      <a:r>
                        <a:rPr b="1" lang="ru-RU" sz="1800" spc="-1" strike="noStrike">
                          <a:solidFill>
                            <a:srgbClr val="7030a0"/>
                          </a:solidFill>
                          <a:latin typeface="Times New Roman"/>
                        </a:rPr>
                        <a:t>Травми під час нападу</a:t>
                      </a:r>
                      <a:endParaRPr b="0" lang="ru-RU" sz="18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marL="95400" algn="just">
                        <a:lnSpc>
                          <a:spcPct val="100000"/>
                        </a:lnSpc>
                      </a:pPr>
                      <a:r>
                        <a:rPr b="0" lang="ru-RU" sz="1600" spc="-1" strike="noStrike">
                          <a:solidFill>
                            <a:srgbClr val="151515"/>
                          </a:solidFill>
                          <a:latin typeface="Times New Roman"/>
                        </a:rPr>
                        <a:t>Характерно, буває часто</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marL="95400" algn="just">
                        <a:lnSpc>
                          <a:spcPct val="100000"/>
                        </a:lnSpc>
                      </a:pPr>
                      <a:r>
                        <a:rPr b="0" lang="ru-RU" sz="1600" spc="-1" strike="noStrike">
                          <a:solidFill>
                            <a:srgbClr val="151515"/>
                          </a:solidFill>
                          <a:latin typeface="Times New Roman"/>
                        </a:rPr>
                        <a:t>Рідко</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r>
              <a:tr h="506520">
                <a:tc>
                  <a:txBody>
                    <a:bodyPr lIns="0" rIns="0" tIns="0" bIns="0">
                      <a:noAutofit/>
                    </a:bodyPr>
                    <a:p>
                      <a:pPr marL="95400" algn="just">
                        <a:lnSpc>
                          <a:spcPct val="100000"/>
                        </a:lnSpc>
                      </a:pPr>
                      <a:r>
                        <a:rPr b="1" lang="ru-RU" sz="1800" spc="-1" strike="noStrike">
                          <a:solidFill>
                            <a:srgbClr val="7030a0"/>
                          </a:solidFill>
                          <a:latin typeface="Times New Roman"/>
                        </a:rPr>
                        <a:t>Період після нападу</a:t>
                      </a:r>
                      <a:endParaRPr b="0" lang="ru-RU" sz="18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marL="95400" algn="just">
                        <a:lnSpc>
                          <a:spcPct val="100000"/>
                        </a:lnSpc>
                      </a:pPr>
                      <a:r>
                        <a:rPr b="0" lang="ru-RU" sz="1600" spc="-1" strike="noStrike">
                          <a:solidFill>
                            <a:srgbClr val="151515"/>
                          </a:solidFill>
                          <a:latin typeface="Times New Roman"/>
                        </a:rPr>
                        <a:t>Часто приглушеність, сплутаність свідомості, сон</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c>
                  <a:txBody>
                    <a:bodyPr lIns="0" rIns="0" tIns="0" bIns="0">
                      <a:noAutofit/>
                    </a:bodyPr>
                    <a:p>
                      <a:pPr marL="95400" algn="just">
                        <a:lnSpc>
                          <a:spcPct val="100000"/>
                        </a:lnSpc>
                      </a:pPr>
                      <a:r>
                        <a:rPr b="0" lang="ru-RU" sz="1600" spc="-1" strike="noStrike">
                          <a:solidFill>
                            <a:srgbClr val="151515"/>
                          </a:solidFill>
                          <a:latin typeface="Times New Roman"/>
                        </a:rPr>
                        <a:t>Помірна слабкість зі швидким поверненням до звичного самопочуття</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ff"/>
                    </a:solidFill>
                  </a:tcPr>
                </a:tc>
              </a:tr>
            </a:tbl>
          </a:graphicData>
        </a:graphic>
      </p:graphicFrame>
    </p:spTree>
  </p:cSld>
  <mc:AlternateContent>
    <mc:Choice Requires="p14">
      <p:transition spd="slow" p14:dur="2000"/>
    </mc:Choice>
    <mc:Fallback>
      <p:transition spd="slow"/>
    </mc:Fallback>
  </mc:AlternateContent>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27" name="TextShape 1"/>
          <p:cNvSpPr txBox="1"/>
          <p:nvPr/>
        </p:nvSpPr>
        <p:spPr>
          <a:xfrm>
            <a:off x="571680" y="0"/>
            <a:ext cx="8186400" cy="582120"/>
          </a:xfrm>
          <a:prstGeom prst="rect">
            <a:avLst/>
          </a:prstGeom>
          <a:noFill/>
          <a:ln>
            <a:noFill/>
          </a:ln>
        </p:spPr>
        <p:txBody>
          <a:bodyPr anchor="ctr">
            <a:normAutofit/>
          </a:bodyPr>
          <a:p>
            <a:pPr algn="ctr">
              <a:lnSpc>
                <a:spcPct val="100000"/>
              </a:lnSpc>
            </a:pPr>
            <a:r>
              <a:rPr b="1" lang="ru-RU" sz="2800" spc="-1" strike="noStrike">
                <a:solidFill>
                  <a:srgbClr val="7030a0"/>
                </a:solidFill>
                <a:latin typeface="Arial"/>
              </a:rPr>
              <a:t>Колапс</a:t>
            </a:r>
            <a:endParaRPr b="0" lang="ru-RU" sz="2800" spc="-1" strike="noStrike">
              <a:solidFill>
                <a:srgbClr val="000000"/>
              </a:solidFill>
              <a:latin typeface="Calibri"/>
            </a:endParaRPr>
          </a:p>
        </p:txBody>
      </p:sp>
      <p:sp>
        <p:nvSpPr>
          <p:cNvPr id="328" name="TextShape 2"/>
          <p:cNvSpPr txBox="1"/>
          <p:nvPr/>
        </p:nvSpPr>
        <p:spPr>
          <a:xfrm>
            <a:off x="214200" y="642960"/>
            <a:ext cx="5857560" cy="6019560"/>
          </a:xfrm>
          <a:prstGeom prst="rect">
            <a:avLst/>
          </a:prstGeom>
          <a:noFill/>
          <a:ln>
            <a:noFill/>
          </a:ln>
        </p:spPr>
        <p:txBody>
          <a:bodyPr>
            <a:normAutofit fontScale="80000"/>
          </a:bodyPr>
          <a:p>
            <a:pPr marL="343080" indent="-342720">
              <a:lnSpc>
                <a:spcPct val="90000"/>
              </a:lnSpc>
              <a:spcBef>
                <a:spcPts val="519"/>
              </a:spcBef>
            </a:pPr>
            <a:r>
              <a:rPr b="1" i="1" lang="ru-RU" sz="2600" spc="-1" strike="noStrike">
                <a:solidFill>
                  <a:srgbClr val="000000"/>
                </a:solidFill>
                <a:latin typeface="Times New Roman"/>
              </a:rPr>
              <a:t>Колапс відрізняється від непритомності більшою тривалістю і тяжкістю явищ. </a:t>
            </a:r>
            <a:r>
              <a:rPr b="0" lang="ru-RU" sz="2000" spc="-1" strike="noStrike">
                <a:solidFill>
                  <a:srgbClr val="000000"/>
                </a:solidFill>
                <a:latin typeface="Times New Roman"/>
              </a:rPr>
              <a:t>При ньому різко знижується тонус всієї кровоносної системи , що призводить до </a:t>
            </a:r>
            <a:r>
              <a:rPr b="1" lang="ru-RU" sz="2000" spc="-1" strike="noStrike">
                <a:solidFill>
                  <a:srgbClr val="ff0000"/>
                </a:solidFill>
                <a:latin typeface="Times New Roman"/>
              </a:rPr>
              <a:t>падіння АТ і порушення серцевої діяльності.</a:t>
            </a:r>
            <a:endParaRPr b="0" lang="ru-RU" sz="2000" spc="-1" strike="noStrike">
              <a:solidFill>
                <a:srgbClr val="000000"/>
              </a:solidFill>
              <a:latin typeface="Calibri"/>
            </a:endParaRPr>
          </a:p>
          <a:p>
            <a:pPr marL="343080" indent="-342720">
              <a:lnSpc>
                <a:spcPct val="90000"/>
              </a:lnSpc>
              <a:spcBef>
                <a:spcPts val="519"/>
              </a:spcBef>
            </a:pPr>
            <a:r>
              <a:rPr b="1" i="1" lang="ru-RU" sz="2600" spc="-1" strike="noStrike">
                <a:solidFill>
                  <a:srgbClr val="ff0000"/>
                </a:solidFill>
                <a:latin typeface="Times New Roman"/>
              </a:rPr>
              <a:t>Причини:</a:t>
            </a:r>
            <a:endParaRPr b="0" lang="ru-RU" sz="2600" spc="-1" strike="noStrike">
              <a:solidFill>
                <a:srgbClr val="000000"/>
              </a:solidFill>
              <a:latin typeface="Calibri"/>
            </a:endParaRPr>
          </a:p>
          <a:p>
            <a:pPr marL="343080" indent="-342720">
              <a:lnSpc>
                <a:spcPct val="100000"/>
              </a:lnSpc>
              <a:buClr>
                <a:srgbClr val="000000"/>
              </a:buClr>
              <a:buFont typeface="Wingdings" charset="2"/>
              <a:buChar char=""/>
            </a:pPr>
            <a:r>
              <a:rPr b="0" lang="ru-RU" sz="2000" spc="-1" strike="noStrike">
                <a:solidFill>
                  <a:srgbClr val="000000"/>
                </a:solidFill>
                <a:latin typeface="Times New Roman"/>
              </a:rPr>
              <a:t>значна крововтрата</a:t>
            </a:r>
            <a:endParaRPr b="0" lang="ru-RU" sz="2000" spc="-1" strike="noStrike">
              <a:solidFill>
                <a:srgbClr val="000000"/>
              </a:solidFill>
              <a:latin typeface="Calibri"/>
            </a:endParaRPr>
          </a:p>
          <a:p>
            <a:pPr marL="343080" indent="-342720">
              <a:lnSpc>
                <a:spcPct val="100000"/>
              </a:lnSpc>
              <a:buClr>
                <a:srgbClr val="000000"/>
              </a:buClr>
              <a:buFont typeface="Wingdings" charset="2"/>
              <a:buChar char=""/>
            </a:pPr>
            <a:r>
              <a:rPr b="0" lang="ru-RU" sz="2000" spc="-1" strike="noStrike">
                <a:solidFill>
                  <a:srgbClr val="000000"/>
                </a:solidFill>
                <a:latin typeface="Times New Roman"/>
              </a:rPr>
              <a:t>удар у живіт</a:t>
            </a:r>
            <a:endParaRPr b="0" lang="ru-RU" sz="2000" spc="-1" strike="noStrike">
              <a:solidFill>
                <a:srgbClr val="000000"/>
              </a:solidFill>
              <a:latin typeface="Calibri"/>
            </a:endParaRPr>
          </a:p>
          <a:p>
            <a:pPr marL="343080" indent="-342720">
              <a:lnSpc>
                <a:spcPct val="100000"/>
              </a:lnSpc>
              <a:buClr>
                <a:srgbClr val="000000"/>
              </a:buClr>
              <a:buFont typeface="Wingdings" charset="2"/>
              <a:buChar char=""/>
            </a:pPr>
            <a:r>
              <a:rPr b="0" lang="ru-RU" sz="2000" spc="-1" strike="noStrike">
                <a:solidFill>
                  <a:srgbClr val="000000"/>
                </a:solidFill>
                <a:latin typeface="Times New Roman"/>
              </a:rPr>
              <a:t>різка зміна положення тіла</a:t>
            </a:r>
            <a:endParaRPr b="0" lang="ru-RU" sz="2000" spc="-1" strike="noStrike">
              <a:solidFill>
                <a:srgbClr val="000000"/>
              </a:solidFill>
              <a:latin typeface="Calibri"/>
            </a:endParaRPr>
          </a:p>
          <a:p>
            <a:pPr marL="343080" indent="-342720">
              <a:lnSpc>
                <a:spcPct val="100000"/>
              </a:lnSpc>
              <a:buClr>
                <a:srgbClr val="000000"/>
              </a:buClr>
              <a:buFont typeface="Wingdings" charset="2"/>
              <a:buChar char=""/>
            </a:pPr>
            <a:r>
              <a:rPr b="0" lang="ru-RU" sz="2000" spc="-1" strike="noStrike">
                <a:solidFill>
                  <a:srgbClr val="000000"/>
                </a:solidFill>
                <a:latin typeface="Times New Roman"/>
              </a:rPr>
              <a:t>ускладнення певноо захворювання (скарлатина, черевний або висипний тиф, хвороби серця і судин, харчові отруєння, гострий панкреатит, запалення легенів)</a:t>
            </a:r>
            <a:endParaRPr b="0" lang="ru-RU" sz="2000" spc="-1" strike="noStrike">
              <a:solidFill>
                <a:srgbClr val="000000"/>
              </a:solidFill>
              <a:latin typeface="Calibri"/>
            </a:endParaRPr>
          </a:p>
          <a:p>
            <a:pPr marL="343080" indent="-342720">
              <a:lnSpc>
                <a:spcPct val="90000"/>
              </a:lnSpc>
              <a:spcBef>
                <a:spcPts val="519"/>
              </a:spcBef>
            </a:pPr>
            <a:r>
              <a:rPr b="1" i="1" lang="ru-RU" sz="2600" spc="-1" strike="noStrike">
                <a:solidFill>
                  <a:srgbClr val="ff0000"/>
                </a:solidFill>
                <a:latin typeface="Times New Roman"/>
              </a:rPr>
              <a:t>Перша допомога:</a:t>
            </a:r>
            <a:endParaRPr b="0" lang="ru-RU" sz="2600" spc="-1" strike="noStrike">
              <a:solidFill>
                <a:srgbClr val="000000"/>
              </a:solidFill>
              <a:latin typeface="Calibri"/>
            </a:endParaRPr>
          </a:p>
          <a:p>
            <a:pPr marL="343080" indent="-342720">
              <a:lnSpc>
                <a:spcPct val="90000"/>
              </a:lnSpc>
              <a:spcBef>
                <a:spcPts val="400"/>
              </a:spcBef>
              <a:buClr>
                <a:srgbClr val="000000"/>
              </a:buClr>
              <a:buFont typeface="Wingdings" charset="2"/>
              <a:buChar char=""/>
            </a:pPr>
            <a:r>
              <a:rPr b="0" lang="ru-RU" sz="2000" spc="-1" strike="noStrike">
                <a:solidFill>
                  <a:srgbClr val="000000"/>
                </a:solidFill>
                <a:latin typeface="Times New Roman"/>
              </a:rPr>
              <a:t>Припинення дії травмуючого фактора</a:t>
            </a:r>
            <a:endParaRPr b="0" lang="ru-RU" sz="2000" spc="-1" strike="noStrike">
              <a:solidFill>
                <a:srgbClr val="000000"/>
              </a:solidFill>
              <a:latin typeface="Calibri"/>
            </a:endParaRPr>
          </a:p>
          <a:p>
            <a:pPr marL="343080" indent="-342720">
              <a:lnSpc>
                <a:spcPct val="90000"/>
              </a:lnSpc>
              <a:spcBef>
                <a:spcPts val="400"/>
              </a:spcBef>
              <a:buClr>
                <a:srgbClr val="000000"/>
              </a:buClr>
              <a:buFont typeface="Wingdings" charset="2"/>
              <a:buChar char=""/>
            </a:pPr>
            <a:r>
              <a:rPr b="0" lang="ru-RU" sz="2000" spc="-1" strike="noStrike">
                <a:solidFill>
                  <a:srgbClr val="000000"/>
                </a:solidFill>
                <a:latin typeface="Times New Roman"/>
              </a:rPr>
              <a:t>Усунення крововтрати</a:t>
            </a:r>
            <a:endParaRPr b="0" lang="ru-RU" sz="2000" spc="-1" strike="noStrike">
              <a:solidFill>
                <a:srgbClr val="000000"/>
              </a:solidFill>
              <a:latin typeface="Calibri"/>
            </a:endParaRPr>
          </a:p>
          <a:p>
            <a:pPr marL="343080" indent="-342720">
              <a:lnSpc>
                <a:spcPct val="90000"/>
              </a:lnSpc>
              <a:spcBef>
                <a:spcPts val="400"/>
              </a:spcBef>
              <a:buClr>
                <a:srgbClr val="000000"/>
              </a:buClr>
              <a:buFont typeface="Wingdings" charset="2"/>
              <a:buChar char=""/>
            </a:pPr>
            <a:r>
              <a:rPr b="0" lang="ru-RU" sz="2000" spc="-1" strike="noStrike">
                <a:solidFill>
                  <a:srgbClr val="000000"/>
                </a:solidFill>
                <a:latin typeface="Times New Roman"/>
              </a:rPr>
              <a:t>Укласти в положення з піднятими ногами</a:t>
            </a:r>
            <a:endParaRPr b="0" lang="ru-RU" sz="2000" spc="-1" strike="noStrike">
              <a:solidFill>
                <a:srgbClr val="000000"/>
              </a:solidFill>
              <a:latin typeface="Calibri"/>
            </a:endParaRPr>
          </a:p>
          <a:p>
            <a:pPr marL="343080" indent="-342720">
              <a:lnSpc>
                <a:spcPct val="90000"/>
              </a:lnSpc>
              <a:spcBef>
                <a:spcPts val="400"/>
              </a:spcBef>
              <a:buClr>
                <a:srgbClr val="000000"/>
              </a:buClr>
              <a:buFont typeface="Wingdings" charset="2"/>
              <a:buChar char=""/>
            </a:pPr>
            <a:r>
              <a:rPr b="0" lang="ru-RU" sz="2000" spc="-1" strike="noStrike">
                <a:solidFill>
                  <a:srgbClr val="000000"/>
                </a:solidFill>
                <a:latin typeface="Times New Roman"/>
              </a:rPr>
              <a:t>Тугі пов'язки на кінцівки, приплив свіжого повітря</a:t>
            </a:r>
            <a:endParaRPr b="0" lang="ru-RU" sz="2000" spc="-1" strike="noStrike">
              <a:solidFill>
                <a:srgbClr val="000000"/>
              </a:solidFill>
              <a:latin typeface="Calibri"/>
            </a:endParaRPr>
          </a:p>
          <a:p>
            <a:pPr marL="343080" indent="-342720">
              <a:lnSpc>
                <a:spcPct val="90000"/>
              </a:lnSpc>
              <a:spcBef>
                <a:spcPts val="400"/>
              </a:spcBef>
              <a:buClr>
                <a:srgbClr val="000000"/>
              </a:buClr>
              <a:buFont typeface="Wingdings" charset="2"/>
              <a:buChar char=""/>
            </a:pPr>
            <a:r>
              <a:rPr b="0" lang="ru-RU" sz="2000" spc="-1" strike="noStrike">
                <a:solidFill>
                  <a:srgbClr val="000000"/>
                </a:solidFill>
                <a:latin typeface="Times New Roman"/>
              </a:rPr>
              <a:t>Викликати швидку допомогу</a:t>
            </a:r>
            <a:endParaRPr b="0" lang="ru-RU" sz="2000" spc="-1" strike="noStrike">
              <a:solidFill>
                <a:srgbClr val="000000"/>
              </a:solidFill>
              <a:latin typeface="Calibri"/>
            </a:endParaRPr>
          </a:p>
          <a:p>
            <a:pPr marL="343080" indent="-342720">
              <a:lnSpc>
                <a:spcPct val="90000"/>
              </a:lnSpc>
              <a:spcBef>
                <a:spcPts val="400"/>
              </a:spcBef>
              <a:buClr>
                <a:srgbClr val="000000"/>
              </a:buClr>
              <a:buFont typeface="Wingdings" charset="2"/>
              <a:buChar char=""/>
            </a:pPr>
            <a:r>
              <a:rPr b="0" lang="ru-RU" sz="2000" spc="-1" strike="noStrike">
                <a:solidFill>
                  <a:srgbClr val="000000"/>
                </a:solidFill>
                <a:latin typeface="Times New Roman"/>
              </a:rPr>
              <a:t>При необхідності - штучне дихання і непрямий масаж серця.</a:t>
            </a:r>
            <a:endParaRPr b="0" lang="ru-RU" sz="2000" spc="-1" strike="noStrike">
              <a:solidFill>
                <a:srgbClr val="000000"/>
              </a:solidFill>
              <a:latin typeface="Calibri"/>
            </a:endParaRPr>
          </a:p>
        </p:txBody>
      </p:sp>
      <p:sp>
        <p:nvSpPr>
          <p:cNvPr id="329" name="TextShape 3"/>
          <p:cNvSpPr txBox="1"/>
          <p:nvPr/>
        </p:nvSpPr>
        <p:spPr>
          <a:xfrm>
            <a:off x="6072120" y="981000"/>
            <a:ext cx="3069720" cy="4804920"/>
          </a:xfrm>
          <a:prstGeom prst="rect">
            <a:avLst/>
          </a:prstGeom>
          <a:noFill/>
          <a:ln>
            <a:noFill/>
          </a:ln>
        </p:spPr>
        <p:txBody>
          <a:bodyPr>
            <a:normAutofit fontScale="73000"/>
          </a:bodyPr>
          <a:p>
            <a:pPr marL="274320" indent="-273960">
              <a:lnSpc>
                <a:spcPct val="90000"/>
              </a:lnSpc>
              <a:spcBef>
                <a:spcPts val="519"/>
              </a:spcBef>
            </a:pPr>
            <a:r>
              <a:rPr b="1" i="1" lang="ru-RU" sz="2600" spc="-1" strike="noStrike">
                <a:solidFill>
                  <a:srgbClr val="ff0000"/>
                </a:solidFill>
                <a:latin typeface="Calibri"/>
              </a:rPr>
              <a:t>Симптоми:</a:t>
            </a:r>
            <a:endParaRPr b="0" lang="ru-RU" sz="2600" spc="-1" strike="noStrike">
              <a:solidFill>
                <a:srgbClr val="000000"/>
              </a:solidFill>
              <a:latin typeface="Calibri"/>
            </a:endParaRPr>
          </a:p>
          <a:p>
            <a:pPr marL="274320" indent="-273960">
              <a:lnSpc>
                <a:spcPct val="90000"/>
              </a:lnSpc>
              <a:spcBef>
                <a:spcPts val="420"/>
              </a:spcBef>
              <a:buClr>
                <a:srgbClr val="000000"/>
              </a:buClr>
              <a:buFont typeface="Wingdings" charset="2"/>
              <a:buChar char=""/>
            </a:pPr>
            <a:r>
              <a:rPr b="0" lang="ru-RU" sz="2100" spc="-1" strike="noStrike">
                <a:solidFill>
                  <a:srgbClr val="000000"/>
                </a:solidFill>
                <a:latin typeface="Calibri"/>
              </a:rPr>
              <a:t>блідість</a:t>
            </a:r>
            <a:endParaRPr b="0" lang="ru-RU" sz="2100" spc="-1" strike="noStrike">
              <a:solidFill>
                <a:srgbClr val="000000"/>
              </a:solidFill>
              <a:latin typeface="Calibri"/>
            </a:endParaRPr>
          </a:p>
          <a:p>
            <a:pPr marL="274320" indent="-273960">
              <a:lnSpc>
                <a:spcPct val="90000"/>
              </a:lnSpc>
              <a:spcBef>
                <a:spcPts val="420"/>
              </a:spcBef>
              <a:buClr>
                <a:srgbClr val="000000"/>
              </a:buClr>
              <a:buFont typeface="Wingdings" charset="2"/>
              <a:buChar char=""/>
            </a:pPr>
            <a:r>
              <a:rPr b="0" lang="ru-RU" sz="2100" spc="-1" strike="noStrike">
                <a:solidFill>
                  <a:srgbClr val="000000"/>
                </a:solidFill>
                <a:latin typeface="Calibri"/>
              </a:rPr>
              <a:t>нерухомість</a:t>
            </a:r>
            <a:endParaRPr b="0" lang="ru-RU" sz="2100" spc="-1" strike="noStrike">
              <a:solidFill>
                <a:srgbClr val="000000"/>
              </a:solidFill>
              <a:latin typeface="Calibri"/>
            </a:endParaRPr>
          </a:p>
          <a:p>
            <a:pPr marL="274320" indent="-273960">
              <a:lnSpc>
                <a:spcPct val="90000"/>
              </a:lnSpc>
              <a:spcBef>
                <a:spcPts val="420"/>
              </a:spcBef>
              <a:buClr>
                <a:srgbClr val="000000"/>
              </a:buClr>
              <a:buFont typeface="Wingdings" charset="2"/>
              <a:buChar char=""/>
            </a:pPr>
            <a:r>
              <a:rPr b="0" lang="ru-RU" sz="2100" spc="-1" strike="noStrike">
                <a:solidFill>
                  <a:srgbClr val="000000"/>
                </a:solidFill>
                <a:latin typeface="Calibri"/>
              </a:rPr>
              <a:t>холодний піт</a:t>
            </a:r>
            <a:endParaRPr b="0" lang="ru-RU" sz="2100" spc="-1" strike="noStrike">
              <a:solidFill>
                <a:srgbClr val="000000"/>
              </a:solidFill>
              <a:latin typeface="Calibri"/>
            </a:endParaRPr>
          </a:p>
          <a:p>
            <a:pPr marL="274320" indent="-273960">
              <a:lnSpc>
                <a:spcPct val="90000"/>
              </a:lnSpc>
              <a:spcBef>
                <a:spcPts val="420"/>
              </a:spcBef>
              <a:buClr>
                <a:srgbClr val="000000"/>
              </a:buClr>
              <a:buFont typeface="Wingdings" charset="2"/>
              <a:buChar char=""/>
            </a:pPr>
            <a:r>
              <a:rPr b="0" lang="ru-RU" sz="2100" spc="-1" strike="noStrike">
                <a:solidFill>
                  <a:srgbClr val="000000"/>
                </a:solidFill>
                <a:latin typeface="Calibri"/>
              </a:rPr>
              <a:t>синюшність кінцівок і нігтьових фаланг</a:t>
            </a:r>
            <a:endParaRPr b="0" lang="ru-RU" sz="2100" spc="-1" strike="noStrike">
              <a:solidFill>
                <a:srgbClr val="000000"/>
              </a:solidFill>
              <a:latin typeface="Calibri"/>
            </a:endParaRPr>
          </a:p>
          <a:p>
            <a:pPr marL="274320" indent="-273960">
              <a:lnSpc>
                <a:spcPct val="90000"/>
              </a:lnSpc>
              <a:spcBef>
                <a:spcPts val="420"/>
              </a:spcBef>
              <a:buClr>
                <a:srgbClr val="000000"/>
              </a:buClr>
              <a:buFont typeface="Wingdings" charset="2"/>
              <a:buChar char=""/>
            </a:pPr>
            <a:r>
              <a:rPr b="0" lang="ru-RU" sz="2100" spc="-1" strike="noStrike">
                <a:solidFill>
                  <a:srgbClr val="000000"/>
                </a:solidFill>
                <a:latin typeface="Calibri"/>
              </a:rPr>
              <a:t>поверхневе дихання</a:t>
            </a:r>
            <a:endParaRPr b="0" lang="ru-RU" sz="2100" spc="-1" strike="noStrike">
              <a:solidFill>
                <a:srgbClr val="000000"/>
              </a:solidFill>
              <a:latin typeface="Calibri"/>
            </a:endParaRPr>
          </a:p>
          <a:p>
            <a:pPr marL="274320" indent="-273960">
              <a:lnSpc>
                <a:spcPct val="90000"/>
              </a:lnSpc>
              <a:spcBef>
                <a:spcPts val="420"/>
              </a:spcBef>
              <a:buClr>
                <a:srgbClr val="000000"/>
              </a:buClr>
              <a:buFont typeface="Wingdings" charset="2"/>
              <a:buChar char=""/>
            </a:pPr>
            <a:r>
              <a:rPr b="0" lang="ru-RU" sz="2100" spc="-1" strike="noStrike">
                <a:solidFill>
                  <a:srgbClr val="000000"/>
                </a:solidFill>
                <a:latin typeface="Calibri"/>
              </a:rPr>
              <a:t>ниткоподібний пульс</a:t>
            </a:r>
            <a:endParaRPr b="0" lang="ru-RU" sz="2100" spc="-1" strike="noStrike">
              <a:solidFill>
                <a:srgbClr val="000000"/>
              </a:solidFill>
              <a:latin typeface="Calibri"/>
            </a:endParaRPr>
          </a:p>
          <a:p>
            <a:pPr marL="274320" indent="-273960">
              <a:lnSpc>
                <a:spcPct val="90000"/>
              </a:lnSpc>
              <a:spcBef>
                <a:spcPts val="420"/>
              </a:spcBef>
              <a:buClr>
                <a:srgbClr val="000000"/>
              </a:buClr>
              <a:buFont typeface="Wingdings" charset="2"/>
              <a:buChar char=""/>
            </a:pPr>
            <a:r>
              <a:rPr b="0" lang="ru-RU" sz="2100" spc="-1" strike="noStrike">
                <a:solidFill>
                  <a:srgbClr val="000000"/>
                </a:solidFill>
                <a:latin typeface="Calibri"/>
              </a:rPr>
              <a:t>температура тіла знижена на 1-2 градуси</a:t>
            </a:r>
            <a:endParaRPr b="0" lang="ru-RU" sz="2100" spc="-1" strike="noStrike">
              <a:solidFill>
                <a:srgbClr val="000000"/>
              </a:solidFill>
              <a:latin typeface="Calibri"/>
            </a:endParaRPr>
          </a:p>
          <a:p>
            <a:pPr marL="274320" indent="-273960">
              <a:lnSpc>
                <a:spcPct val="90000"/>
              </a:lnSpc>
              <a:spcBef>
                <a:spcPts val="420"/>
              </a:spcBef>
              <a:buClr>
                <a:srgbClr val="000000"/>
              </a:buClr>
              <a:buFont typeface="Wingdings" charset="2"/>
              <a:buChar char=""/>
            </a:pPr>
            <a:r>
              <a:rPr b="0" lang="ru-RU" sz="2100" spc="-1" strike="noStrike">
                <a:solidFill>
                  <a:srgbClr val="000000"/>
                </a:solidFill>
                <a:latin typeface="Calibri"/>
              </a:rPr>
              <a:t>артеріальний тиск низький</a:t>
            </a:r>
            <a:endParaRPr b="0" lang="ru-RU" sz="2100" spc="-1" strike="noStrike">
              <a:solidFill>
                <a:srgbClr val="000000"/>
              </a:solidFill>
              <a:latin typeface="Calibri"/>
            </a:endParaRPr>
          </a:p>
          <a:p>
            <a:pPr marL="274320" indent="-273960">
              <a:lnSpc>
                <a:spcPct val="90000"/>
              </a:lnSpc>
              <a:spcBef>
                <a:spcPts val="420"/>
              </a:spcBef>
              <a:buClr>
                <a:srgbClr val="000000"/>
              </a:buClr>
              <a:buFont typeface="Wingdings" charset="2"/>
              <a:buChar char=""/>
            </a:pPr>
            <a:r>
              <a:rPr b="0" lang="ru-RU" sz="2100" spc="-1" strike="noStrike">
                <a:solidFill>
                  <a:srgbClr val="000000"/>
                </a:solidFill>
                <a:latin typeface="Calibri"/>
              </a:rPr>
              <a:t>свідомість затемнена або відсутня</a:t>
            </a:r>
            <a:endParaRPr b="0" lang="ru-RU" sz="2100" spc="-1" strike="noStrike">
              <a:solidFill>
                <a:srgbClr val="000000"/>
              </a:solidFill>
              <a:latin typeface="Calibri"/>
            </a:endParaRPr>
          </a:p>
          <a:p>
            <a:pPr marL="274320" indent="-273960">
              <a:lnSpc>
                <a:spcPct val="90000"/>
              </a:lnSpc>
              <a:spcBef>
                <a:spcPts val="420"/>
              </a:spcBef>
              <a:buClr>
                <a:srgbClr val="000000"/>
              </a:buClr>
              <a:buFont typeface="Wingdings" charset="2"/>
              <a:buChar char=""/>
            </a:pPr>
            <a:r>
              <a:rPr b="0" lang="ru-RU" sz="2100" spc="-1" strike="noStrike">
                <a:solidFill>
                  <a:srgbClr val="000000"/>
                </a:solidFill>
                <a:latin typeface="Calibri"/>
              </a:rPr>
              <a:t>у важких випадках - судоми</a:t>
            </a:r>
            <a:endParaRPr b="0" lang="ru-RU" sz="2100" spc="-1" strike="noStrike">
              <a:solidFill>
                <a:srgbClr val="000000"/>
              </a:solidFill>
              <a:latin typeface="Calibri"/>
            </a:endParaRPr>
          </a:p>
          <a:p>
            <a:pPr marL="274320" indent="-273960">
              <a:lnSpc>
                <a:spcPct val="90000"/>
              </a:lnSpc>
              <a:spcBef>
                <a:spcPts val="420"/>
              </a:spcBef>
              <a:buClr>
                <a:srgbClr val="000000"/>
              </a:buClr>
              <a:buFont typeface="Wingdings" charset="2"/>
              <a:buChar char=""/>
            </a:pPr>
            <a:r>
              <a:rPr b="0" lang="ru-RU" sz="2100" spc="-1" strike="noStrike">
                <a:solidFill>
                  <a:srgbClr val="000000"/>
                </a:solidFill>
                <a:latin typeface="Calibri"/>
              </a:rPr>
              <a:t>серцева слабкість</a:t>
            </a:r>
            <a:endParaRPr b="0" lang="ru-RU" sz="2100" spc="-1" strike="noStrike">
              <a:solidFill>
                <a:srgbClr val="000000"/>
              </a:solidFill>
              <a:latin typeface="Calibri"/>
            </a:endParaRPr>
          </a:p>
          <a:p>
            <a:pPr marL="274320" indent="-273960">
              <a:lnSpc>
                <a:spcPct val="90000"/>
              </a:lnSpc>
              <a:spcBef>
                <a:spcPts val="420"/>
              </a:spcBef>
              <a:buClr>
                <a:srgbClr val="000000"/>
              </a:buClr>
              <a:buFont typeface="Wingdings" charset="2"/>
              <a:buChar char=""/>
            </a:pPr>
            <a:r>
              <a:rPr b="0" lang="ru-RU" sz="2100" spc="-1" strike="noStrike">
                <a:solidFill>
                  <a:srgbClr val="000000"/>
                </a:solidFill>
                <a:latin typeface="Calibri"/>
              </a:rPr>
              <a:t>мимовільне відходження сечі і калу</a:t>
            </a:r>
            <a:endParaRPr b="0" lang="ru-RU" sz="21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30" name="TextShape 1"/>
          <p:cNvSpPr txBox="1"/>
          <p:nvPr/>
        </p:nvSpPr>
        <p:spPr>
          <a:xfrm>
            <a:off x="457200" y="0"/>
            <a:ext cx="8229240" cy="499680"/>
          </a:xfrm>
          <a:prstGeom prst="rect">
            <a:avLst/>
          </a:prstGeom>
          <a:noFill/>
          <a:ln>
            <a:noFill/>
          </a:ln>
        </p:spPr>
        <p:txBody>
          <a:bodyPr anchor="ctr">
            <a:noAutofit/>
          </a:bodyPr>
          <a:p>
            <a:pPr algn="ctr">
              <a:lnSpc>
                <a:spcPct val="100000"/>
              </a:lnSpc>
            </a:pPr>
            <a:r>
              <a:rPr b="1" lang="ru-RU" sz="2800" spc="-1" strike="noStrike">
                <a:solidFill>
                  <a:srgbClr val="7030a0"/>
                </a:solidFill>
                <a:latin typeface="Arial"/>
              </a:rPr>
              <a:t>Шок</a:t>
            </a:r>
            <a:endParaRPr b="0" lang="ru-RU" sz="2800" spc="-1" strike="noStrike">
              <a:solidFill>
                <a:srgbClr val="000000"/>
              </a:solidFill>
              <a:latin typeface="Calibri"/>
            </a:endParaRPr>
          </a:p>
        </p:txBody>
      </p:sp>
      <p:sp>
        <p:nvSpPr>
          <p:cNvPr id="331" name="TextShape 2"/>
          <p:cNvSpPr txBox="1"/>
          <p:nvPr/>
        </p:nvSpPr>
        <p:spPr>
          <a:xfrm>
            <a:off x="285840" y="500040"/>
            <a:ext cx="4571640" cy="5928840"/>
          </a:xfrm>
          <a:prstGeom prst="rect">
            <a:avLst/>
          </a:prstGeom>
          <a:noFill/>
          <a:ln>
            <a:noFill/>
          </a:ln>
        </p:spPr>
        <p:txBody>
          <a:bodyPr>
            <a:normAutofit/>
          </a:bodyPr>
          <a:p>
            <a:pPr marL="343080" indent="-342720">
              <a:lnSpc>
                <a:spcPct val="100000"/>
              </a:lnSpc>
              <a:spcBef>
                <a:spcPts val="561"/>
              </a:spcBef>
            </a:pPr>
            <a:r>
              <a:rPr b="1" lang="ru-RU" sz="2800" spc="-1" strike="noStrike" u="sng">
                <a:solidFill>
                  <a:srgbClr val="ff0000"/>
                </a:solidFill>
                <a:uFillTx/>
                <a:latin typeface="Calibri"/>
              </a:rPr>
              <a:t>Шок</a:t>
            </a:r>
            <a:r>
              <a:rPr b="1" lang="ru-RU" sz="2800" spc="-1" strike="noStrike">
                <a:solidFill>
                  <a:srgbClr val="ff0000"/>
                </a:solidFill>
                <a:latin typeface="Calibri"/>
              </a:rPr>
              <a:t> </a:t>
            </a:r>
            <a:r>
              <a:rPr b="0" lang="ru-RU" sz="2000" spc="-1" strike="noStrike">
                <a:solidFill>
                  <a:srgbClr val="000000"/>
                </a:solidFill>
                <a:latin typeface="Calibri"/>
              </a:rPr>
              <a:t>- важкий стан, який розвивається </a:t>
            </a:r>
            <a:r>
              <a:rPr b="1" lang="ru-RU" sz="2000" spc="-1" strike="noStrike">
                <a:solidFill>
                  <a:srgbClr val="000000"/>
                </a:solidFill>
                <a:latin typeface="Calibri"/>
              </a:rPr>
              <a:t>під впливом надзвичайних больових подразників </a:t>
            </a:r>
            <a:r>
              <a:rPr b="0" lang="ru-RU" sz="2000" spc="-1" strike="noStrike">
                <a:solidFill>
                  <a:srgbClr val="000000"/>
                </a:solidFill>
                <a:latin typeface="Calibri"/>
              </a:rPr>
              <a:t>(сильний удар, інфаркт міокарда, виразка шлунка, напад панкреатиту), </a:t>
            </a:r>
            <a:r>
              <a:rPr b="1" lang="ru-RU" sz="2000" spc="-1" strike="noStrike">
                <a:solidFill>
                  <a:srgbClr val="000000"/>
                </a:solidFill>
                <a:latin typeface="Calibri"/>
              </a:rPr>
              <a:t>після переливання крові, введення сироваток і великої крововтрати</a:t>
            </a:r>
            <a:r>
              <a:rPr b="0" lang="ru-RU" sz="2000" spc="-1" strike="noStrike">
                <a:solidFill>
                  <a:srgbClr val="000000"/>
                </a:solidFill>
                <a:latin typeface="Calibri"/>
              </a:rPr>
              <a:t>.</a:t>
            </a:r>
            <a:endParaRPr b="0" lang="ru-RU" sz="2000" spc="-1" strike="noStrike">
              <a:solidFill>
                <a:srgbClr val="000000"/>
              </a:solidFill>
              <a:latin typeface="Calibri"/>
            </a:endParaRPr>
          </a:p>
          <a:p>
            <a:pPr marL="343080" indent="-342720">
              <a:lnSpc>
                <a:spcPct val="100000"/>
              </a:lnSpc>
              <a:spcBef>
                <a:spcPts val="400"/>
              </a:spcBef>
            </a:pPr>
            <a:endParaRPr b="0" lang="ru-RU" sz="2000" spc="-1" strike="noStrike">
              <a:solidFill>
                <a:srgbClr val="000000"/>
              </a:solidFill>
              <a:latin typeface="Calibri"/>
            </a:endParaRPr>
          </a:p>
          <a:p>
            <a:pPr marL="343080" indent="-342720">
              <a:lnSpc>
                <a:spcPct val="100000"/>
              </a:lnSpc>
            </a:pPr>
            <a:r>
              <a:rPr b="1" lang="ru-RU" sz="2800" spc="-1" strike="noStrike" u="sng">
                <a:solidFill>
                  <a:srgbClr val="ff0000"/>
                </a:solidFill>
                <a:uFillTx/>
                <a:latin typeface="Calibri"/>
              </a:rPr>
              <a:t>Симптоми:</a:t>
            </a:r>
            <a:endParaRPr b="0" lang="ru-RU" sz="2800" spc="-1" strike="noStrike">
              <a:solidFill>
                <a:srgbClr val="000000"/>
              </a:solidFill>
              <a:latin typeface="Calibri"/>
            </a:endParaRPr>
          </a:p>
          <a:p>
            <a:pPr marL="343080" indent="-342720">
              <a:lnSpc>
                <a:spcPct val="100000"/>
              </a:lnSpc>
              <a:buClr>
                <a:srgbClr val="000000"/>
              </a:buClr>
              <a:buFont typeface="Wingdings" charset="2"/>
              <a:buChar char=""/>
            </a:pPr>
            <a:r>
              <a:rPr b="0" lang="ru-RU" sz="2000" spc="-1" strike="noStrike">
                <a:solidFill>
                  <a:srgbClr val="000000"/>
                </a:solidFill>
                <a:latin typeface="Calibri"/>
              </a:rPr>
              <a:t>млявість, апатія</a:t>
            </a:r>
            <a:endParaRPr b="0" lang="ru-RU" sz="2000" spc="-1" strike="noStrike">
              <a:solidFill>
                <a:srgbClr val="000000"/>
              </a:solidFill>
              <a:latin typeface="Calibri"/>
            </a:endParaRPr>
          </a:p>
          <a:p>
            <a:pPr marL="343080" indent="-342720">
              <a:lnSpc>
                <a:spcPct val="100000"/>
              </a:lnSpc>
              <a:buClr>
                <a:srgbClr val="000000"/>
              </a:buClr>
              <a:buFont typeface="Wingdings" charset="2"/>
              <a:buChar char=""/>
            </a:pPr>
            <a:r>
              <a:rPr b="0" lang="ru-RU" sz="2000" spc="-1" strike="noStrike">
                <a:solidFill>
                  <a:srgbClr val="000000"/>
                </a:solidFill>
                <a:latin typeface="Calibri"/>
              </a:rPr>
              <a:t>майже немає скарг на біль</a:t>
            </a:r>
            <a:endParaRPr b="0" lang="ru-RU" sz="2000" spc="-1" strike="noStrike">
              <a:solidFill>
                <a:srgbClr val="000000"/>
              </a:solidFill>
              <a:latin typeface="Calibri"/>
            </a:endParaRPr>
          </a:p>
          <a:p>
            <a:pPr marL="343080" indent="-342720">
              <a:lnSpc>
                <a:spcPct val="100000"/>
              </a:lnSpc>
              <a:buClr>
                <a:srgbClr val="000000"/>
              </a:buClr>
              <a:buFont typeface="Wingdings" charset="2"/>
              <a:buChar char=""/>
            </a:pPr>
            <a:r>
              <a:rPr b="0" lang="ru-RU" sz="2000" spc="-1" strike="noStrike">
                <a:solidFill>
                  <a:srgbClr val="000000"/>
                </a:solidFill>
                <a:latin typeface="Calibri"/>
              </a:rPr>
              <a:t>блідість</a:t>
            </a:r>
            <a:endParaRPr b="0" lang="ru-RU" sz="2000" spc="-1" strike="noStrike">
              <a:solidFill>
                <a:srgbClr val="000000"/>
              </a:solidFill>
              <a:latin typeface="Calibri"/>
            </a:endParaRPr>
          </a:p>
          <a:p>
            <a:pPr marL="343080" indent="-342720">
              <a:lnSpc>
                <a:spcPct val="100000"/>
              </a:lnSpc>
              <a:buClr>
                <a:srgbClr val="000000"/>
              </a:buClr>
              <a:buFont typeface="Wingdings" charset="2"/>
              <a:buChar char=""/>
            </a:pPr>
            <a:r>
              <a:rPr b="0" lang="ru-RU" sz="2000" spc="-1" strike="noStrike">
                <a:solidFill>
                  <a:srgbClr val="000000"/>
                </a:solidFill>
                <a:latin typeface="Calibri"/>
              </a:rPr>
              <a:t>обличчя покрите холодним липким потом</a:t>
            </a:r>
            <a:endParaRPr b="0" lang="ru-RU" sz="2000" spc="-1" strike="noStrike">
              <a:solidFill>
                <a:srgbClr val="000000"/>
              </a:solidFill>
              <a:latin typeface="Calibri"/>
            </a:endParaRPr>
          </a:p>
          <a:p>
            <a:pPr marL="343080" indent="-342720">
              <a:lnSpc>
                <a:spcPct val="100000"/>
              </a:lnSpc>
              <a:buClr>
                <a:srgbClr val="000000"/>
              </a:buClr>
              <a:buFont typeface="Wingdings" charset="2"/>
              <a:buChar char=""/>
            </a:pPr>
            <a:r>
              <a:rPr b="0" lang="ru-RU" sz="2000" spc="-1" strike="noStrike">
                <a:solidFill>
                  <a:srgbClr val="000000"/>
                </a:solidFill>
                <a:latin typeface="Calibri"/>
              </a:rPr>
              <a:t>рідке поверхневе дихання</a:t>
            </a:r>
            <a:endParaRPr b="0" lang="ru-RU" sz="2000" spc="-1" strike="noStrike">
              <a:solidFill>
                <a:srgbClr val="000000"/>
              </a:solidFill>
              <a:latin typeface="Calibri"/>
            </a:endParaRPr>
          </a:p>
          <a:p>
            <a:pPr marL="343080" indent="-342720">
              <a:lnSpc>
                <a:spcPct val="100000"/>
              </a:lnSpc>
              <a:buClr>
                <a:srgbClr val="000000"/>
              </a:buClr>
              <a:buFont typeface="Wingdings" charset="2"/>
              <a:buChar char=""/>
            </a:pPr>
            <a:r>
              <a:rPr b="0" lang="ru-RU" sz="2000" spc="-1" strike="noStrike">
                <a:solidFill>
                  <a:srgbClr val="000000"/>
                </a:solidFill>
                <a:latin typeface="Calibri"/>
              </a:rPr>
              <a:t>малий і частий пульс</a:t>
            </a:r>
            <a:endParaRPr b="0" lang="ru-RU" sz="2000" spc="-1" strike="noStrike">
              <a:solidFill>
                <a:srgbClr val="000000"/>
              </a:solidFill>
              <a:latin typeface="Calibri"/>
            </a:endParaRPr>
          </a:p>
          <a:p>
            <a:pPr marL="343080" indent="-342720">
              <a:lnSpc>
                <a:spcPct val="100000"/>
              </a:lnSpc>
              <a:buClr>
                <a:srgbClr val="000000"/>
              </a:buClr>
              <a:buFont typeface="Wingdings" charset="2"/>
              <a:buChar char=""/>
            </a:pPr>
            <a:r>
              <a:rPr b="0" lang="ru-RU" sz="2000" spc="-1" strike="noStrike">
                <a:solidFill>
                  <a:srgbClr val="000000"/>
                </a:solidFill>
                <a:latin typeface="Calibri"/>
              </a:rPr>
              <a:t>низький кров'яний тиск</a:t>
            </a:r>
            <a:endParaRPr b="0" lang="ru-RU" sz="2000" spc="-1" strike="noStrike">
              <a:solidFill>
                <a:srgbClr val="000000"/>
              </a:solidFill>
              <a:latin typeface="Calibri"/>
            </a:endParaRPr>
          </a:p>
          <a:p>
            <a:pPr>
              <a:lnSpc>
                <a:spcPct val="100000"/>
              </a:lnSpc>
              <a:spcBef>
                <a:spcPts val="320"/>
              </a:spcBef>
            </a:pPr>
            <a:endParaRPr b="0" lang="ru-RU" sz="2000" spc="-1" strike="noStrike">
              <a:solidFill>
                <a:srgbClr val="000000"/>
              </a:solidFill>
              <a:latin typeface="Calibri"/>
            </a:endParaRPr>
          </a:p>
        </p:txBody>
      </p:sp>
      <p:sp>
        <p:nvSpPr>
          <p:cNvPr id="332" name="TextShape 3"/>
          <p:cNvSpPr txBox="1"/>
          <p:nvPr/>
        </p:nvSpPr>
        <p:spPr>
          <a:xfrm>
            <a:off x="5000760" y="642960"/>
            <a:ext cx="3857400" cy="5571720"/>
          </a:xfrm>
          <a:prstGeom prst="rect">
            <a:avLst/>
          </a:prstGeom>
          <a:noFill/>
          <a:ln>
            <a:noFill/>
          </a:ln>
        </p:spPr>
        <p:txBody>
          <a:bodyPr>
            <a:normAutofit/>
          </a:bodyPr>
          <a:p>
            <a:pPr marL="343080" indent="-342720">
              <a:lnSpc>
                <a:spcPct val="100000"/>
              </a:lnSpc>
              <a:spcBef>
                <a:spcPts val="479"/>
              </a:spcBef>
            </a:pPr>
            <a:r>
              <a:rPr b="1" i="1" lang="ru-RU" sz="2400" spc="-1" strike="noStrike">
                <a:solidFill>
                  <a:srgbClr val="ff0000"/>
                </a:solidFill>
                <a:latin typeface="Arial"/>
              </a:rPr>
              <a:t>Перша допомога:</a:t>
            </a:r>
            <a:endParaRPr b="0" lang="ru-RU" sz="2400" spc="-1" strike="noStrike">
              <a:solidFill>
                <a:srgbClr val="000000"/>
              </a:solidFill>
              <a:latin typeface="Calibri"/>
            </a:endParaRPr>
          </a:p>
          <a:p>
            <a:pPr marL="343080" indent="-342720">
              <a:lnSpc>
                <a:spcPct val="100000"/>
              </a:lnSpc>
              <a:spcBef>
                <a:spcPts val="360"/>
              </a:spcBef>
              <a:buClr>
                <a:srgbClr val="000000"/>
              </a:buClr>
              <a:buFont typeface="Wingdings" charset="2"/>
              <a:buChar char=""/>
            </a:pPr>
            <a:r>
              <a:rPr b="0" lang="ru-RU" sz="1800" spc="-1" strike="noStrike">
                <a:solidFill>
                  <a:srgbClr val="000000"/>
                </a:solidFill>
                <a:latin typeface="Arial"/>
              </a:rPr>
              <a:t>ліквідувати або зменшити причину шоку</a:t>
            </a:r>
            <a:endParaRPr b="0" lang="ru-RU" sz="1800" spc="-1" strike="noStrike">
              <a:solidFill>
                <a:srgbClr val="000000"/>
              </a:solidFill>
              <a:latin typeface="Calibri"/>
            </a:endParaRPr>
          </a:p>
          <a:p>
            <a:pPr marL="343080" indent="-342720">
              <a:lnSpc>
                <a:spcPct val="100000"/>
              </a:lnSpc>
              <a:spcBef>
                <a:spcPts val="360"/>
              </a:spcBef>
              <a:buClr>
                <a:srgbClr val="000000"/>
              </a:buClr>
              <a:buFont typeface="Wingdings" charset="2"/>
              <a:buChar char=""/>
            </a:pPr>
            <a:r>
              <a:rPr b="0" lang="ru-RU" sz="1800" spc="-1" strike="noStrike">
                <a:solidFill>
                  <a:srgbClr val="000000"/>
                </a:solidFill>
                <a:latin typeface="Arial"/>
              </a:rPr>
              <a:t>дати понюхати нашатирний спирт</a:t>
            </a:r>
            <a:endParaRPr b="0" lang="ru-RU" sz="1800" spc="-1" strike="noStrike">
              <a:solidFill>
                <a:srgbClr val="000000"/>
              </a:solidFill>
              <a:latin typeface="Calibri"/>
            </a:endParaRPr>
          </a:p>
          <a:p>
            <a:pPr marL="343080" indent="-342720">
              <a:lnSpc>
                <a:spcPct val="100000"/>
              </a:lnSpc>
              <a:spcBef>
                <a:spcPts val="360"/>
              </a:spcBef>
              <a:buClr>
                <a:srgbClr val="000000"/>
              </a:buClr>
              <a:buFont typeface="Wingdings" charset="2"/>
              <a:buChar char=""/>
            </a:pPr>
            <a:r>
              <a:rPr b="0" lang="ru-RU" sz="1800" spc="-1" strike="noStrike">
                <a:solidFill>
                  <a:srgbClr val="000000"/>
                </a:solidFill>
                <a:latin typeface="Arial"/>
              </a:rPr>
              <a:t>зігріти грілками</a:t>
            </a:r>
            <a:endParaRPr b="0" lang="ru-RU" sz="1800" spc="-1" strike="noStrike">
              <a:solidFill>
                <a:srgbClr val="000000"/>
              </a:solidFill>
              <a:latin typeface="Calibri"/>
            </a:endParaRPr>
          </a:p>
          <a:p>
            <a:pPr marL="343080" indent="-342720">
              <a:lnSpc>
                <a:spcPct val="100000"/>
              </a:lnSpc>
              <a:spcBef>
                <a:spcPts val="360"/>
              </a:spcBef>
              <a:buClr>
                <a:srgbClr val="000000"/>
              </a:buClr>
              <a:buFont typeface="Wingdings" charset="2"/>
              <a:buChar char=""/>
            </a:pPr>
            <a:r>
              <a:rPr b="0" lang="ru-RU" sz="1800" spc="-1" strike="noStrike">
                <a:solidFill>
                  <a:srgbClr val="000000"/>
                </a:solidFill>
                <a:latin typeface="Arial"/>
              </a:rPr>
              <a:t>дати чай, каву,</a:t>
            </a:r>
            <a:endParaRPr b="0" lang="ru-RU" sz="1800" spc="-1" strike="noStrike">
              <a:solidFill>
                <a:srgbClr val="000000"/>
              </a:solidFill>
              <a:latin typeface="Calibri"/>
            </a:endParaRPr>
          </a:p>
          <a:p>
            <a:pPr marL="343080" indent="-342720">
              <a:lnSpc>
                <a:spcPct val="100000"/>
              </a:lnSpc>
              <a:spcBef>
                <a:spcPts val="360"/>
              </a:spcBef>
              <a:buClr>
                <a:srgbClr val="000000"/>
              </a:buClr>
              <a:buFont typeface="Wingdings" charset="2"/>
              <a:buChar char=""/>
            </a:pPr>
            <a:r>
              <a:rPr b="0" lang="ru-RU" sz="1800" spc="-1" strike="noStrike">
                <a:solidFill>
                  <a:srgbClr val="000000"/>
                </a:solidFill>
                <a:latin typeface="Arial"/>
              </a:rPr>
              <a:t>викликати швидку допомогу</a:t>
            </a:r>
            <a:endParaRPr b="0" lang="ru-RU" sz="1800" spc="-1" strike="noStrike">
              <a:solidFill>
                <a:srgbClr val="000000"/>
              </a:solidFill>
              <a:latin typeface="Calibri"/>
            </a:endParaRPr>
          </a:p>
          <a:p>
            <a:pPr marL="343080" indent="-342720">
              <a:lnSpc>
                <a:spcPct val="100000"/>
              </a:lnSpc>
              <a:spcBef>
                <a:spcPts val="360"/>
              </a:spcBef>
              <a:buClr>
                <a:srgbClr val="000000"/>
              </a:buClr>
              <a:buFont typeface="Wingdings" charset="2"/>
              <a:buChar char=""/>
            </a:pPr>
            <a:r>
              <a:rPr b="0" lang="ru-RU" sz="1800" spc="-1" strike="noStrike">
                <a:solidFill>
                  <a:srgbClr val="000000"/>
                </a:solidFill>
                <a:latin typeface="Arial"/>
              </a:rPr>
              <a:t>при кровотечі - зупинити її, наклавши пов'язку, що давить</a:t>
            </a:r>
            <a:endParaRPr b="0" lang="ru-RU" sz="1800" spc="-1" strike="noStrike">
              <a:solidFill>
                <a:srgbClr val="000000"/>
              </a:solidFill>
              <a:latin typeface="Calibri"/>
            </a:endParaRPr>
          </a:p>
          <a:p>
            <a:pPr marL="343080" indent="-342720">
              <a:lnSpc>
                <a:spcPct val="100000"/>
              </a:lnSpc>
              <a:spcBef>
                <a:spcPts val="360"/>
              </a:spcBef>
              <a:buClr>
                <a:srgbClr val="000000"/>
              </a:buClr>
              <a:buFont typeface="Wingdings" charset="2"/>
              <a:buChar char=""/>
            </a:pPr>
            <a:r>
              <a:rPr b="0" lang="ru-RU" sz="1800" spc="-1" strike="noStrike">
                <a:solidFill>
                  <a:srgbClr val="000000"/>
                </a:solidFill>
                <a:latin typeface="Arial"/>
              </a:rPr>
              <a:t>тепліше укутати хворого</a:t>
            </a:r>
            <a:endParaRPr b="0" lang="ru-RU" sz="1800" spc="-1" strike="noStrike">
              <a:solidFill>
                <a:srgbClr val="000000"/>
              </a:solidFill>
              <a:latin typeface="Calibri"/>
            </a:endParaRPr>
          </a:p>
          <a:p>
            <a:pPr marL="343080" indent="-342720">
              <a:lnSpc>
                <a:spcPct val="100000"/>
              </a:lnSpc>
              <a:spcBef>
                <a:spcPts val="360"/>
              </a:spcBef>
              <a:buClr>
                <a:srgbClr val="000000"/>
              </a:buClr>
              <a:buFont typeface="Wingdings" charset="2"/>
              <a:buChar char=""/>
            </a:pPr>
            <a:r>
              <a:rPr b="0" lang="ru-RU" sz="1800" spc="-1" strike="noStrike">
                <a:solidFill>
                  <a:srgbClr val="000000"/>
                </a:solidFill>
                <a:latin typeface="Arial"/>
              </a:rPr>
              <a:t>при переломах - накласти шину</a:t>
            </a:r>
            <a:endParaRPr b="0" lang="ru-RU" sz="1800" spc="-1" strike="noStrike">
              <a:solidFill>
                <a:srgbClr val="000000"/>
              </a:solidFill>
              <a:latin typeface="Calibri"/>
            </a:endParaRPr>
          </a:p>
          <a:p>
            <a:pPr marL="343080" indent="-342720">
              <a:lnSpc>
                <a:spcPct val="100000"/>
              </a:lnSpc>
              <a:spcBef>
                <a:spcPts val="360"/>
              </a:spcBef>
              <a:buClr>
                <a:srgbClr val="000000"/>
              </a:buClr>
              <a:buFont typeface="Wingdings" charset="2"/>
              <a:buChar char=""/>
            </a:pPr>
            <a:r>
              <a:rPr b="0" lang="ru-RU" sz="1800" spc="-1" strike="noStrike">
                <a:solidFill>
                  <a:srgbClr val="000000"/>
                </a:solidFill>
                <a:latin typeface="Arial"/>
              </a:rPr>
              <a:t>контроль дихання та роботи серця, при необхідності провести штучне дихання і непрямий масаж серця</a:t>
            </a:r>
            <a:endParaRPr b="0" lang="ru-RU" sz="1800" spc="-1" strike="noStrike">
              <a:solidFill>
                <a:srgbClr val="000000"/>
              </a:solidFill>
              <a:latin typeface="Calibri"/>
            </a:endParaRPr>
          </a:p>
          <a:p>
            <a:pPr marL="343080" indent="-342720">
              <a:lnSpc>
                <a:spcPct val="100000"/>
              </a:lnSpc>
              <a:spcBef>
                <a:spcPts val="360"/>
              </a:spcBef>
            </a:pPr>
            <a:endParaRPr b="0" lang="ru-RU" sz="18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33" name="TextShape 1"/>
          <p:cNvSpPr txBox="1"/>
          <p:nvPr/>
        </p:nvSpPr>
        <p:spPr>
          <a:xfrm>
            <a:off x="457200" y="274680"/>
            <a:ext cx="8229240" cy="1142640"/>
          </a:xfrm>
          <a:prstGeom prst="rect">
            <a:avLst/>
          </a:prstGeom>
          <a:noFill/>
          <a:ln>
            <a:noFill/>
          </a:ln>
        </p:spPr>
        <p:txBody>
          <a:bodyPr anchor="ctr">
            <a:noAutofit/>
          </a:bodyPr>
          <a:p>
            <a:pPr algn="ctr">
              <a:lnSpc>
                <a:spcPct val="100000"/>
              </a:lnSpc>
            </a:pPr>
            <a:r>
              <a:rPr b="0" lang="ru-RU" sz="4400" spc="-1" strike="noStrike">
                <a:solidFill>
                  <a:srgbClr val="000000"/>
                </a:solidFill>
                <a:latin typeface="Calibri"/>
              </a:rPr>
              <a:t>Класифікація шоку</a:t>
            </a:r>
            <a:endParaRPr b="0" lang="ru-RU" sz="4400" spc="-1" strike="noStrike">
              <a:solidFill>
                <a:srgbClr val="000000"/>
              </a:solidFill>
              <a:latin typeface="Calibri"/>
            </a:endParaRPr>
          </a:p>
        </p:txBody>
      </p:sp>
      <p:sp>
        <p:nvSpPr>
          <p:cNvPr id="334" name="TextShape 2"/>
          <p:cNvSpPr txBox="1"/>
          <p:nvPr/>
        </p:nvSpPr>
        <p:spPr>
          <a:xfrm>
            <a:off x="457200" y="642960"/>
            <a:ext cx="7467120" cy="5830560"/>
          </a:xfrm>
          <a:prstGeom prst="rect">
            <a:avLst/>
          </a:prstGeom>
          <a:solidFill>
            <a:srgbClr val="ffff00"/>
          </a:solidFill>
          <a:ln>
            <a:noFill/>
          </a:ln>
        </p:spPr>
        <p:txBody>
          <a:bodyPr>
            <a:normAutofit/>
          </a:bodyPr>
          <a:p>
            <a:pPr marL="533520" indent="-533160">
              <a:lnSpc>
                <a:spcPct val="100000"/>
              </a:lnSpc>
              <a:spcBef>
                <a:spcPts val="561"/>
              </a:spcBef>
              <a:buClr>
                <a:srgbClr val="660066"/>
              </a:buClr>
              <a:buSzPct val="120000"/>
              <a:buFont typeface="Wingdings" charset="2"/>
              <a:buAutoNum type="arabicPeriod"/>
            </a:pPr>
            <a:r>
              <a:rPr b="1" lang="ru-RU" sz="2800" spc="-1" strike="noStrike">
                <a:solidFill>
                  <a:srgbClr val="000000"/>
                </a:solidFill>
                <a:latin typeface="Calibri"/>
              </a:rPr>
              <a:t>Травматичний</a:t>
            </a:r>
            <a:endParaRPr b="0" lang="ru-RU" sz="2800" spc="-1" strike="noStrike">
              <a:solidFill>
                <a:srgbClr val="000000"/>
              </a:solidFill>
              <a:latin typeface="Calibri"/>
            </a:endParaRPr>
          </a:p>
          <a:p>
            <a:pPr>
              <a:lnSpc>
                <a:spcPct val="100000"/>
              </a:lnSpc>
              <a:spcBef>
                <a:spcPts val="561"/>
              </a:spcBef>
            </a:pPr>
            <a:endParaRPr b="0" lang="ru-RU" sz="2800" spc="-1" strike="noStrike">
              <a:solidFill>
                <a:srgbClr val="000000"/>
              </a:solidFill>
              <a:latin typeface="Calibri"/>
            </a:endParaRPr>
          </a:p>
          <a:p>
            <a:pPr>
              <a:lnSpc>
                <a:spcPct val="100000"/>
              </a:lnSpc>
              <a:spcBef>
                <a:spcPts val="561"/>
              </a:spcBef>
            </a:pPr>
            <a:endParaRPr b="0" lang="ru-RU" sz="2800" spc="-1" strike="noStrike">
              <a:solidFill>
                <a:srgbClr val="000000"/>
              </a:solidFill>
              <a:latin typeface="Calibri"/>
            </a:endParaRPr>
          </a:p>
          <a:p>
            <a:pPr marL="533520" indent="-533160">
              <a:lnSpc>
                <a:spcPct val="100000"/>
              </a:lnSpc>
              <a:spcBef>
                <a:spcPts val="561"/>
              </a:spcBef>
              <a:buClr>
                <a:srgbClr val="660066"/>
              </a:buClr>
              <a:buSzPct val="120000"/>
              <a:buFont typeface="Wingdings" charset="2"/>
              <a:buAutoNum type="arabicPeriod"/>
            </a:pPr>
            <a:r>
              <a:rPr b="1" lang="ru-RU" sz="2800" spc="-1" strike="noStrike">
                <a:solidFill>
                  <a:srgbClr val="000000"/>
                </a:solidFill>
                <a:latin typeface="Calibri"/>
              </a:rPr>
              <a:t>Геморагічний або гіповолемічний</a:t>
            </a:r>
            <a:endParaRPr b="0" lang="ru-RU" sz="2800" spc="-1" strike="noStrike">
              <a:solidFill>
                <a:srgbClr val="000000"/>
              </a:solidFill>
              <a:latin typeface="Calibri"/>
            </a:endParaRPr>
          </a:p>
          <a:p>
            <a:pPr>
              <a:lnSpc>
                <a:spcPct val="100000"/>
              </a:lnSpc>
              <a:spcBef>
                <a:spcPts val="561"/>
              </a:spcBef>
            </a:pPr>
            <a:endParaRPr b="0" lang="ru-RU" sz="2800" spc="-1" strike="noStrike">
              <a:solidFill>
                <a:srgbClr val="000000"/>
              </a:solidFill>
              <a:latin typeface="Calibri"/>
            </a:endParaRPr>
          </a:p>
          <a:p>
            <a:pPr>
              <a:lnSpc>
                <a:spcPct val="100000"/>
              </a:lnSpc>
              <a:spcBef>
                <a:spcPts val="561"/>
              </a:spcBef>
            </a:pPr>
            <a:endParaRPr b="0" lang="ru-RU" sz="2800" spc="-1" strike="noStrike">
              <a:solidFill>
                <a:srgbClr val="000000"/>
              </a:solidFill>
              <a:latin typeface="Calibri"/>
            </a:endParaRPr>
          </a:p>
          <a:p>
            <a:pPr marL="533520" indent="-533160">
              <a:lnSpc>
                <a:spcPct val="100000"/>
              </a:lnSpc>
              <a:spcBef>
                <a:spcPts val="561"/>
              </a:spcBef>
              <a:buClr>
                <a:srgbClr val="660066"/>
              </a:buClr>
              <a:buSzPct val="120000"/>
              <a:buFont typeface="Wingdings" charset="2"/>
              <a:buAutoNum type="arabicPeriod"/>
            </a:pPr>
            <a:r>
              <a:rPr b="1" lang="ru-RU" sz="2800" spc="-1" strike="noStrike">
                <a:solidFill>
                  <a:srgbClr val="000000"/>
                </a:solidFill>
                <a:latin typeface="Calibri"/>
              </a:rPr>
              <a:t>Септичний</a:t>
            </a:r>
            <a:endParaRPr b="0" lang="ru-RU" sz="2800" spc="-1" strike="noStrike">
              <a:solidFill>
                <a:srgbClr val="000000"/>
              </a:solidFill>
              <a:latin typeface="Calibri"/>
            </a:endParaRPr>
          </a:p>
          <a:p>
            <a:pPr>
              <a:lnSpc>
                <a:spcPct val="100000"/>
              </a:lnSpc>
              <a:spcBef>
                <a:spcPts val="561"/>
              </a:spcBef>
            </a:pPr>
            <a:endParaRPr b="0" lang="ru-RU" sz="2800" spc="-1" strike="noStrike">
              <a:solidFill>
                <a:srgbClr val="000000"/>
              </a:solidFill>
              <a:latin typeface="Calibri"/>
            </a:endParaRPr>
          </a:p>
          <a:p>
            <a:pPr marL="533520" indent="-533160">
              <a:lnSpc>
                <a:spcPct val="100000"/>
              </a:lnSpc>
              <a:spcBef>
                <a:spcPts val="561"/>
              </a:spcBef>
              <a:buClr>
                <a:srgbClr val="660066"/>
              </a:buClr>
              <a:buSzPct val="120000"/>
              <a:buFont typeface="Wingdings" charset="2"/>
              <a:buAutoNum type="arabicPeriod"/>
            </a:pPr>
            <a:r>
              <a:rPr b="1" lang="ru-RU" sz="2800" spc="-1" strike="noStrike">
                <a:solidFill>
                  <a:srgbClr val="000000"/>
                </a:solidFill>
                <a:latin typeface="Calibri"/>
              </a:rPr>
              <a:t>Анафілактичний</a:t>
            </a:r>
            <a:endParaRPr b="0" lang="ru-RU" sz="2800" spc="-1" strike="noStrike">
              <a:solidFill>
                <a:srgbClr val="000000"/>
              </a:solidFill>
              <a:latin typeface="Calibri"/>
            </a:endParaRPr>
          </a:p>
          <a:p>
            <a:pPr>
              <a:lnSpc>
                <a:spcPct val="100000"/>
              </a:lnSpc>
              <a:spcBef>
                <a:spcPts val="561"/>
              </a:spcBef>
            </a:pPr>
            <a:endParaRPr b="0" lang="ru-RU" sz="2800" spc="-1" strike="noStrike">
              <a:solidFill>
                <a:srgbClr val="000000"/>
              </a:solidFill>
              <a:latin typeface="Calibri"/>
            </a:endParaRPr>
          </a:p>
          <a:p>
            <a:pPr>
              <a:lnSpc>
                <a:spcPct val="100000"/>
              </a:lnSpc>
              <a:spcBef>
                <a:spcPts val="561"/>
              </a:spcBef>
            </a:pPr>
            <a:endParaRPr b="0" lang="ru-RU" sz="2800" spc="-1" strike="noStrike">
              <a:solidFill>
                <a:srgbClr val="000000"/>
              </a:solidFill>
              <a:latin typeface="Calibri"/>
            </a:endParaRPr>
          </a:p>
          <a:p>
            <a:pPr marL="533520" indent="-533160">
              <a:lnSpc>
                <a:spcPct val="100000"/>
              </a:lnSpc>
              <a:spcBef>
                <a:spcPts val="561"/>
              </a:spcBef>
              <a:buClr>
                <a:srgbClr val="660066"/>
              </a:buClr>
              <a:buSzPct val="120000"/>
              <a:buFont typeface="Wingdings" charset="2"/>
              <a:buAutoNum type="arabicPeriod"/>
            </a:pPr>
            <a:r>
              <a:rPr b="1" lang="ru-RU" sz="2800" spc="-1" strike="noStrike">
                <a:solidFill>
                  <a:srgbClr val="000000"/>
                </a:solidFill>
                <a:latin typeface="Calibri"/>
              </a:rPr>
              <a:t>Кардіогенний</a:t>
            </a:r>
            <a:endParaRPr b="0" lang="ru-RU" sz="2800" spc="-1" strike="noStrike">
              <a:solidFill>
                <a:srgbClr val="000000"/>
              </a:solidFill>
              <a:latin typeface="Calibri"/>
            </a:endParaRPr>
          </a:p>
          <a:p>
            <a:pPr>
              <a:lnSpc>
                <a:spcPct val="100000"/>
              </a:lnSpc>
              <a:spcBef>
                <a:spcPts val="720"/>
              </a:spcBef>
            </a:pPr>
            <a:endParaRPr b="0" lang="ru-RU" sz="2800" spc="-1" strike="noStrike">
              <a:solidFill>
                <a:srgbClr val="000000"/>
              </a:solidFill>
              <a:latin typeface="Calibri"/>
            </a:endParaRPr>
          </a:p>
        </p:txBody>
      </p:sp>
      <p:sp>
        <p:nvSpPr>
          <p:cNvPr id="335" name="CustomShape 3"/>
          <p:cNvSpPr/>
          <p:nvPr/>
        </p:nvSpPr>
        <p:spPr>
          <a:xfrm>
            <a:off x="3995640" y="5877000"/>
            <a:ext cx="5148000" cy="936360"/>
          </a:xfrm>
          <a:prstGeom prst="wedgeRectCallout">
            <a:avLst>
              <a:gd name="adj1" fmla="val -64667"/>
              <a:gd name="adj2" fmla="val -22281"/>
            </a:avLst>
          </a:prstGeom>
          <a:gradFill rotWithShape="0">
            <a:gsLst>
              <a:gs pos="0">
                <a:schemeClr val="bg1"/>
              </a:gs>
              <a:gs pos="100000">
                <a:schemeClr val="accent1"/>
              </a:gs>
            </a:gsLst>
            <a:lin ang="5400000"/>
          </a:gradFill>
          <a:ln w="9360">
            <a:solidFill>
              <a:schemeClr val="tx1"/>
            </a:solidFill>
            <a:miter/>
          </a:ln>
        </p:spPr>
        <p:style>
          <a:lnRef idx="0"/>
          <a:fillRef idx="0"/>
          <a:effectRef idx="0"/>
          <a:fontRef idx="minor"/>
        </p:style>
        <p:txBody>
          <a:bodyPr lIns="90000" rIns="90000" tIns="45000" bIns="45000">
            <a:noAutofit/>
          </a:bodyPr>
          <a:p>
            <a:pPr>
              <a:lnSpc>
                <a:spcPct val="100000"/>
              </a:lnSpc>
            </a:pPr>
            <a:r>
              <a:rPr b="0" lang="ru-RU" sz="1600" spc="-1" strike="noStrike">
                <a:solidFill>
                  <a:srgbClr val="000000"/>
                </a:solidFill>
                <a:latin typeface="Calibri"/>
              </a:rPr>
              <a:t>Порушення насосної функції серця, аритмії внаслідок інфаркту міокарда, міокардиту або токсичного ураження міокарда</a:t>
            </a:r>
            <a:endParaRPr b="0" lang="ru-RU" sz="1600" spc="-1" strike="noStrike">
              <a:latin typeface="Arial"/>
            </a:endParaRPr>
          </a:p>
        </p:txBody>
      </p:sp>
      <p:sp>
        <p:nvSpPr>
          <p:cNvPr id="336" name="CustomShape 4"/>
          <p:cNvSpPr/>
          <p:nvPr/>
        </p:nvSpPr>
        <p:spPr>
          <a:xfrm>
            <a:off x="3995640" y="4857840"/>
            <a:ext cx="5148000" cy="785520"/>
          </a:xfrm>
          <a:prstGeom prst="wedgeRectCallout">
            <a:avLst>
              <a:gd name="adj1" fmla="val -88813"/>
              <a:gd name="adj2" fmla="val -50498"/>
            </a:avLst>
          </a:prstGeom>
          <a:gradFill rotWithShape="0">
            <a:gsLst>
              <a:gs pos="0">
                <a:schemeClr val="bg1"/>
              </a:gs>
              <a:gs pos="100000">
                <a:schemeClr val="accent1"/>
              </a:gs>
            </a:gsLst>
            <a:lin ang="5400000"/>
          </a:gradFill>
          <a:ln w="9360">
            <a:solidFill>
              <a:schemeClr val="tx1"/>
            </a:solidFill>
            <a:miter/>
          </a:ln>
        </p:spPr>
        <p:style>
          <a:lnRef idx="0"/>
          <a:fillRef idx="0"/>
          <a:effectRef idx="0"/>
          <a:fontRef idx="minor"/>
        </p:style>
        <p:txBody>
          <a:bodyPr lIns="90000" rIns="90000" tIns="45000" bIns="45000">
            <a:noAutofit/>
          </a:bodyPr>
          <a:p>
            <a:pPr>
              <a:lnSpc>
                <a:spcPct val="100000"/>
              </a:lnSpc>
            </a:pPr>
            <a:r>
              <a:rPr b="0" lang="ru-RU" sz="1800" spc="-1" strike="noStrike">
                <a:solidFill>
                  <a:srgbClr val="000000"/>
                </a:solidFill>
                <a:latin typeface="Calibri"/>
              </a:rPr>
              <a:t>Різке зниження тонусу судин під впливом гістаміна та інших медіаторів</a:t>
            </a:r>
            <a:endParaRPr b="0" lang="ru-RU" sz="1800" spc="-1" strike="noStrike">
              <a:latin typeface="Arial"/>
            </a:endParaRPr>
          </a:p>
        </p:txBody>
      </p:sp>
      <p:sp>
        <p:nvSpPr>
          <p:cNvPr id="337" name="CustomShape 5"/>
          <p:cNvSpPr/>
          <p:nvPr/>
        </p:nvSpPr>
        <p:spPr>
          <a:xfrm>
            <a:off x="5578560" y="2428920"/>
            <a:ext cx="3565080" cy="856800"/>
          </a:xfrm>
          <a:prstGeom prst="wedgeRectCallout">
            <a:avLst>
              <a:gd name="adj1" fmla="val -122116"/>
              <a:gd name="adj2" fmla="val -36065"/>
            </a:avLst>
          </a:prstGeom>
          <a:gradFill rotWithShape="0">
            <a:gsLst>
              <a:gs pos="0">
                <a:schemeClr val="bg1"/>
              </a:gs>
              <a:gs pos="100000">
                <a:schemeClr val="accent1"/>
              </a:gs>
            </a:gsLst>
            <a:lin ang="5400000"/>
          </a:gradFill>
          <a:ln w="9360">
            <a:solidFill>
              <a:schemeClr val="tx1"/>
            </a:solidFill>
            <a:miter/>
          </a:ln>
        </p:spPr>
        <p:style>
          <a:lnRef idx="0"/>
          <a:fillRef idx="0"/>
          <a:effectRef idx="0"/>
          <a:fontRef idx="minor"/>
        </p:style>
        <p:txBody>
          <a:bodyPr lIns="90000" rIns="90000" tIns="45000" bIns="45000">
            <a:noAutofit/>
          </a:bodyPr>
          <a:p>
            <a:pPr indent="-216000">
              <a:lnSpc>
                <a:spcPct val="100000"/>
              </a:lnSpc>
              <a:buClr>
                <a:srgbClr val="660066"/>
              </a:buClr>
              <a:buSzPct val="120000"/>
              <a:buFont typeface="Times New Roman"/>
              <a:buChar char="►"/>
            </a:pPr>
            <a:r>
              <a:rPr b="0" lang="ru-RU" sz="1800" spc="-1" strike="noStrike">
                <a:solidFill>
                  <a:srgbClr val="000000"/>
                </a:solidFill>
                <a:latin typeface="Calibri"/>
              </a:rPr>
              <a:t> </a:t>
            </a:r>
            <a:r>
              <a:rPr b="0" lang="ru-RU" sz="1600" spc="-1" strike="noStrike">
                <a:solidFill>
                  <a:srgbClr val="000000"/>
                </a:solidFill>
                <a:latin typeface="Calibri"/>
              </a:rPr>
              <a:t>кровотеча, гостра крововтрата</a:t>
            </a:r>
            <a:endParaRPr b="0" lang="ru-RU" sz="1600" spc="-1" strike="noStrike">
              <a:latin typeface="Arial"/>
            </a:endParaRPr>
          </a:p>
          <a:p>
            <a:pPr indent="-216000">
              <a:lnSpc>
                <a:spcPct val="100000"/>
              </a:lnSpc>
              <a:buClr>
                <a:srgbClr val="660066"/>
              </a:buClr>
              <a:buSzPct val="120000"/>
              <a:buFont typeface="Times New Roman"/>
              <a:buChar char="►"/>
            </a:pPr>
            <a:r>
              <a:rPr b="0" lang="ru-RU" sz="1600" spc="-1" strike="noStrike">
                <a:solidFill>
                  <a:srgbClr val="000000"/>
                </a:solidFill>
                <a:latin typeface="Calibri"/>
              </a:rPr>
              <a:t>гостре порушення водного балансу – зневоднення організму</a:t>
            </a:r>
            <a:endParaRPr b="0" lang="ru-RU" sz="1600" spc="-1" strike="noStrike">
              <a:latin typeface="Arial"/>
            </a:endParaRPr>
          </a:p>
        </p:txBody>
      </p:sp>
      <p:sp>
        <p:nvSpPr>
          <p:cNvPr id="338" name="CustomShape 6"/>
          <p:cNvSpPr/>
          <p:nvPr/>
        </p:nvSpPr>
        <p:spPr>
          <a:xfrm>
            <a:off x="4786200" y="285840"/>
            <a:ext cx="4357440" cy="1642680"/>
          </a:xfrm>
          <a:prstGeom prst="wedgeRectCallout">
            <a:avLst>
              <a:gd name="adj1" fmla="val -84349"/>
              <a:gd name="adj2" fmla="val -4462"/>
            </a:avLst>
          </a:prstGeom>
          <a:gradFill rotWithShape="0">
            <a:gsLst>
              <a:gs pos="0">
                <a:schemeClr val="bg1"/>
              </a:gs>
              <a:gs pos="100000">
                <a:schemeClr val="accent1"/>
              </a:gs>
            </a:gsLst>
            <a:lin ang="5400000"/>
          </a:gradFill>
          <a:ln w="9360">
            <a:solidFill>
              <a:schemeClr val="tx1"/>
            </a:solidFill>
            <a:miter/>
          </a:ln>
        </p:spPr>
        <p:style>
          <a:lnRef idx="0"/>
          <a:fillRef idx="0"/>
          <a:effectRef idx="0"/>
          <a:fontRef idx="minor"/>
        </p:style>
        <p:txBody>
          <a:bodyPr lIns="90000" rIns="90000" tIns="45000" bIns="45000">
            <a:noAutofit/>
          </a:bodyPr>
          <a:p>
            <a:pPr indent="-216000" algn="just">
              <a:lnSpc>
                <a:spcPct val="100000"/>
              </a:lnSpc>
              <a:buClr>
                <a:srgbClr val="660066"/>
              </a:buClr>
              <a:buSzPct val="120000"/>
              <a:buFont typeface="Times New Roman"/>
              <a:buChar char="►"/>
            </a:pPr>
            <a:r>
              <a:rPr b="0" lang="ru-RU" sz="1600" spc="-1" strike="noStrike">
                <a:solidFill>
                  <a:srgbClr val="000000"/>
                </a:solidFill>
                <a:latin typeface="Calibri"/>
              </a:rPr>
              <a:t> </a:t>
            </a:r>
            <a:r>
              <a:rPr b="0" lang="ru-RU" sz="1600" spc="-1" strike="noStrike">
                <a:solidFill>
                  <a:srgbClr val="000000"/>
                </a:solidFill>
                <a:latin typeface="Calibri"/>
              </a:rPr>
              <a:t>у результаті механічної травми (рани, переломи кісток, здавлення тканин тощо)</a:t>
            </a:r>
            <a:endParaRPr b="0" lang="ru-RU" sz="1600" spc="-1" strike="noStrike">
              <a:latin typeface="Arial"/>
            </a:endParaRPr>
          </a:p>
          <a:p>
            <a:pPr indent="-216000" algn="just">
              <a:lnSpc>
                <a:spcPct val="100000"/>
              </a:lnSpc>
              <a:buClr>
                <a:srgbClr val="660066"/>
              </a:buClr>
              <a:buSzPct val="120000"/>
              <a:buFont typeface="Times New Roman"/>
              <a:buChar char="►"/>
            </a:pPr>
            <a:r>
              <a:rPr b="0" lang="ru-RU" sz="1600" spc="-1" strike="noStrike">
                <a:solidFill>
                  <a:srgbClr val="000000"/>
                </a:solidFill>
                <a:latin typeface="Calibri"/>
              </a:rPr>
              <a:t> </a:t>
            </a:r>
            <a:r>
              <a:rPr b="0" lang="ru-RU" sz="1600" spc="-1" strike="noStrike">
                <a:solidFill>
                  <a:srgbClr val="000000"/>
                </a:solidFill>
                <a:latin typeface="Calibri"/>
              </a:rPr>
              <a:t>опіковий шок (термічні і хімічні опіки)</a:t>
            </a:r>
            <a:endParaRPr b="0" lang="ru-RU" sz="1600" spc="-1" strike="noStrike">
              <a:latin typeface="Arial"/>
            </a:endParaRPr>
          </a:p>
          <a:p>
            <a:pPr indent="-216000" algn="just">
              <a:lnSpc>
                <a:spcPct val="100000"/>
              </a:lnSpc>
              <a:buClr>
                <a:srgbClr val="660066"/>
              </a:buClr>
              <a:buSzPct val="120000"/>
              <a:buFont typeface="Times New Roman"/>
              <a:buChar char="►"/>
            </a:pPr>
            <a:r>
              <a:rPr b="0" lang="ru-RU" sz="1600" spc="-1" strike="noStrike">
                <a:solidFill>
                  <a:srgbClr val="000000"/>
                </a:solidFill>
                <a:latin typeface="Calibri"/>
              </a:rPr>
              <a:t> </a:t>
            </a:r>
            <a:r>
              <a:rPr b="0" lang="ru-RU" sz="1600" spc="-1" strike="noStrike">
                <a:solidFill>
                  <a:srgbClr val="000000"/>
                </a:solidFill>
                <a:latin typeface="Calibri"/>
              </a:rPr>
              <a:t>вплив низької температури (холодовий шок)</a:t>
            </a:r>
            <a:endParaRPr b="0" lang="ru-RU" sz="1600" spc="-1" strike="noStrike">
              <a:latin typeface="Arial"/>
            </a:endParaRPr>
          </a:p>
          <a:p>
            <a:pPr indent="-216000" algn="just">
              <a:lnSpc>
                <a:spcPct val="100000"/>
              </a:lnSpc>
              <a:buClr>
                <a:srgbClr val="660066"/>
              </a:buClr>
              <a:buSzPct val="120000"/>
              <a:buFont typeface="Times New Roman"/>
              <a:buChar char="►"/>
            </a:pPr>
            <a:r>
              <a:rPr b="0" lang="ru-RU" sz="1600" spc="-1" strike="noStrike">
                <a:solidFill>
                  <a:srgbClr val="000000"/>
                </a:solidFill>
                <a:latin typeface="Calibri"/>
              </a:rPr>
              <a:t> </a:t>
            </a:r>
            <a:r>
              <a:rPr b="0" lang="ru-RU" sz="1600" spc="-1" strike="noStrike">
                <a:solidFill>
                  <a:srgbClr val="000000"/>
                </a:solidFill>
                <a:latin typeface="Calibri"/>
              </a:rPr>
              <a:t>у результаті електротравми (електричний шок)</a:t>
            </a:r>
            <a:endParaRPr b="0" lang="ru-RU" sz="1600" spc="-1" strike="noStrike">
              <a:latin typeface="Arial"/>
            </a:endParaRPr>
          </a:p>
        </p:txBody>
      </p:sp>
      <p:sp>
        <p:nvSpPr>
          <p:cNvPr id="339" name="CustomShape 7"/>
          <p:cNvSpPr/>
          <p:nvPr/>
        </p:nvSpPr>
        <p:spPr>
          <a:xfrm>
            <a:off x="4572000" y="3429000"/>
            <a:ext cx="4571640" cy="1213920"/>
          </a:xfrm>
          <a:prstGeom prst="wedgeRectCallout">
            <a:avLst>
              <a:gd name="adj1" fmla="val -84911"/>
              <a:gd name="adj2" fmla="val -30736"/>
            </a:avLst>
          </a:prstGeom>
          <a:gradFill rotWithShape="0">
            <a:gsLst>
              <a:gs pos="0">
                <a:srgbClr val="ffffff"/>
              </a:gs>
              <a:gs pos="100000">
                <a:schemeClr val="accent1"/>
              </a:gs>
            </a:gsLst>
            <a:lin ang="5400000"/>
          </a:gradFill>
          <a:ln w="9360">
            <a:solidFill>
              <a:schemeClr val="tx1"/>
            </a:solidFill>
            <a:miter/>
          </a:ln>
        </p:spPr>
        <p:style>
          <a:lnRef idx="0"/>
          <a:fillRef idx="0"/>
          <a:effectRef idx="0"/>
          <a:fontRef idx="minor"/>
        </p:style>
        <p:txBody>
          <a:bodyPr lIns="90000" rIns="90000" tIns="45000" bIns="45000">
            <a:noAutofit/>
          </a:bodyPr>
          <a:p>
            <a:pPr>
              <a:lnSpc>
                <a:spcPct val="100000"/>
              </a:lnSpc>
            </a:pPr>
            <a:r>
              <a:rPr b="0" lang="ru-RU" sz="1600" spc="-1" strike="noStrike">
                <a:solidFill>
                  <a:srgbClr val="000000"/>
                </a:solidFill>
                <a:latin typeface="Calibri"/>
              </a:rPr>
              <a:t>Розповсюджені гнійні процеси, викликані грампозитивною чи грамнегативною флорою, що призводить до спазму або парезу капілярів і порушення мікроциркуляції </a:t>
            </a:r>
            <a:endParaRPr b="0" lang="ru-RU" sz="1600" spc="-1" strike="noStrike">
              <a:latin typeface="Arial"/>
            </a:endParaRPr>
          </a:p>
        </p:txBody>
      </p:sp>
    </p:spTree>
  </p:cSld>
  <mc:AlternateContent>
    <mc:Choice Requires="p14">
      <p:transition spd="slow" p14:dur="2000"/>
    </mc:Choice>
    <mc:Fallback>
      <p:transition spd="slow"/>
    </mc:Fallback>
  </mc:AlternateContent>
</p:sld>
</file>

<file path=ppt/slides/slide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0" name="TextShape 1"/>
          <p:cNvSpPr txBox="1"/>
          <p:nvPr/>
        </p:nvSpPr>
        <p:spPr>
          <a:xfrm>
            <a:off x="539640" y="0"/>
            <a:ext cx="8604000" cy="1142640"/>
          </a:xfrm>
          <a:prstGeom prst="rect">
            <a:avLst/>
          </a:prstGeom>
          <a:noFill/>
          <a:ln>
            <a:noFill/>
          </a:ln>
        </p:spPr>
        <p:txBody>
          <a:bodyPr anchor="ctr">
            <a:noAutofit/>
          </a:bodyPr>
          <a:p>
            <a:pPr algn="ctr">
              <a:lnSpc>
                <a:spcPct val="100000"/>
              </a:lnSpc>
            </a:pPr>
            <a:r>
              <a:rPr b="1" i="1" lang="ru-RU" sz="4400" spc="-1" strike="noStrike">
                <a:solidFill>
                  <a:srgbClr val="ff0000"/>
                </a:solidFill>
                <a:latin typeface="Calibri"/>
              </a:rPr>
              <a:t>Ступені тяжкості шоку</a:t>
            </a:r>
            <a:endParaRPr b="0" lang="ru-RU" sz="4400" spc="-1" strike="noStrike">
              <a:solidFill>
                <a:srgbClr val="000000"/>
              </a:solidFill>
              <a:latin typeface="Calibri"/>
            </a:endParaRPr>
          </a:p>
        </p:txBody>
      </p:sp>
      <p:sp>
        <p:nvSpPr>
          <p:cNvPr id="341" name="TextShape 2"/>
          <p:cNvSpPr txBox="1"/>
          <p:nvPr/>
        </p:nvSpPr>
        <p:spPr>
          <a:xfrm>
            <a:off x="428760" y="1071720"/>
            <a:ext cx="8429400" cy="5357520"/>
          </a:xfrm>
          <a:prstGeom prst="rect">
            <a:avLst/>
          </a:prstGeom>
          <a:noFill/>
          <a:ln>
            <a:noFill/>
          </a:ln>
        </p:spPr>
        <p:txBody>
          <a:bodyPr>
            <a:normAutofit/>
          </a:bodyPr>
          <a:p>
            <a:pPr marL="272880" indent="-272520" algn="just">
              <a:lnSpc>
                <a:spcPct val="100000"/>
              </a:lnSpc>
              <a:spcBef>
                <a:spcPts val="479"/>
              </a:spcBef>
              <a:buClr>
                <a:srgbClr val="ff0000"/>
              </a:buClr>
              <a:buFont typeface="Wingdings" charset="2"/>
              <a:buChar char=""/>
            </a:pPr>
            <a:r>
              <a:rPr b="1" lang="ru-RU" sz="2400" spc="-1" strike="noStrike">
                <a:solidFill>
                  <a:srgbClr val="ff0000"/>
                </a:solidFill>
                <a:latin typeface="Calibri"/>
              </a:rPr>
              <a:t>I ступінь </a:t>
            </a:r>
            <a:r>
              <a:rPr b="1" lang="ru-RU" sz="2400" spc="-1" strike="noStrike">
                <a:solidFill>
                  <a:srgbClr val="000000"/>
                </a:solidFill>
                <a:latin typeface="Calibri"/>
              </a:rPr>
              <a:t>- свідомість збережена, хворий контактний, злегка загальмований. Систолічний АТ трохи знижено, але перевищує 90 мм.рт.ст., пульс злегка прискорений. Шкіра бліда, іноді м'язове тремтіння.</a:t>
            </a:r>
            <a:endParaRPr b="0" lang="ru-RU" sz="2400" spc="-1" strike="noStrike">
              <a:solidFill>
                <a:srgbClr val="000000"/>
              </a:solidFill>
              <a:latin typeface="Calibri"/>
            </a:endParaRPr>
          </a:p>
          <a:p>
            <a:pPr marL="272880" indent="-272520" algn="just">
              <a:lnSpc>
                <a:spcPct val="100000"/>
              </a:lnSpc>
              <a:spcBef>
                <a:spcPts val="479"/>
              </a:spcBef>
              <a:buClr>
                <a:srgbClr val="ff0000"/>
              </a:buClr>
              <a:buFont typeface="Wingdings" charset="2"/>
              <a:buChar char=""/>
            </a:pPr>
            <a:r>
              <a:rPr b="1" lang="ru-RU" sz="2400" spc="-1" strike="noStrike">
                <a:solidFill>
                  <a:srgbClr val="ff0000"/>
                </a:solidFill>
                <a:latin typeface="Calibri"/>
              </a:rPr>
              <a:t>II ступінь </a:t>
            </a:r>
            <a:r>
              <a:rPr b="1" lang="ru-RU" sz="2400" spc="-1" strike="noStrike">
                <a:solidFill>
                  <a:srgbClr val="000000"/>
                </a:solidFill>
                <a:latin typeface="Calibri"/>
              </a:rPr>
              <a:t>- свідомість збережена, хворий загальмований. Шкіра бліда , холодна, липкий піт, невеликий акроціаноз. Систолічний АТ 70-90 мм.рт.ст. Пульс прискорений до 110-120 в хвилину, слабкого наповнення , дихання поверхневе .</a:t>
            </a:r>
            <a:endParaRPr b="0" lang="ru-RU" sz="2400" spc="-1" strike="noStrike">
              <a:solidFill>
                <a:srgbClr val="000000"/>
              </a:solidFill>
              <a:latin typeface="Calibri"/>
            </a:endParaRPr>
          </a:p>
          <a:p>
            <a:pPr marL="272880" indent="-272520" algn="just">
              <a:lnSpc>
                <a:spcPct val="100000"/>
              </a:lnSpc>
              <a:spcBef>
                <a:spcPts val="479"/>
              </a:spcBef>
              <a:buClr>
                <a:srgbClr val="ff0000"/>
              </a:buClr>
              <a:buFont typeface="Wingdings" charset="2"/>
              <a:buChar char=""/>
            </a:pPr>
            <a:r>
              <a:rPr b="1" lang="ru-RU" sz="2400" spc="-1" strike="noStrike">
                <a:solidFill>
                  <a:srgbClr val="ff0000"/>
                </a:solidFill>
                <a:latin typeface="Calibri"/>
              </a:rPr>
              <a:t>III ступінь </a:t>
            </a:r>
            <a:r>
              <a:rPr b="1" lang="ru-RU" sz="2400" spc="-1" strike="noStrike">
                <a:solidFill>
                  <a:srgbClr val="000000"/>
                </a:solidFill>
                <a:latin typeface="Calibri"/>
              </a:rPr>
              <a:t>- стан вкрай важкий: хворий адинамічний, загальмований, на запитання відповідає коротко, не реагує на біль. Шкіра бліда, холодна, з синюшним відтінком. Дихання поверхневе, часте, іноді рідке. Пульс частий - 130-140 в хв. Систолічний  АТ - 50-70 мм.рт.ст., відсутній діурез.</a:t>
            </a:r>
            <a:endParaRPr b="0" lang="ru-RU" sz="2400" spc="-1" strike="noStrike">
              <a:solidFill>
                <a:srgbClr val="000000"/>
              </a:solidFill>
              <a:latin typeface="Calibri"/>
            </a:endParaRPr>
          </a:p>
          <a:p>
            <a:pPr marL="272880" indent="-272520" algn="just">
              <a:lnSpc>
                <a:spcPct val="100000"/>
              </a:lnSpc>
              <a:spcBef>
                <a:spcPts val="479"/>
              </a:spcBef>
              <a:buClr>
                <a:srgbClr val="ff0000"/>
              </a:buClr>
              <a:buFont typeface="Wingdings" charset="2"/>
              <a:buChar char=""/>
            </a:pPr>
            <a:r>
              <a:rPr b="1" lang="ru-RU" sz="2400" spc="-1" strike="noStrike">
                <a:solidFill>
                  <a:srgbClr val="ff0000"/>
                </a:solidFill>
                <a:latin typeface="Calibri"/>
              </a:rPr>
              <a:t>IV ступінь </a:t>
            </a:r>
            <a:r>
              <a:rPr b="1" lang="ru-RU" sz="2400" spc="-1" strike="noStrike">
                <a:solidFill>
                  <a:srgbClr val="000000"/>
                </a:solidFill>
                <a:latin typeface="Calibri"/>
              </a:rPr>
              <a:t>- передагональний стан .</a:t>
            </a:r>
            <a:endParaRPr b="0" lang="ru-RU" sz="24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2" name="CustomShape 1"/>
          <p:cNvSpPr/>
          <p:nvPr/>
        </p:nvSpPr>
        <p:spPr>
          <a:xfrm>
            <a:off x="428760" y="357120"/>
            <a:ext cx="8286480" cy="5578920"/>
          </a:xfrm>
          <a:prstGeom prst="rect">
            <a:avLst/>
          </a:prstGeom>
          <a:noFill/>
          <a:ln>
            <a:noFill/>
          </a:ln>
        </p:spPr>
        <p:style>
          <a:lnRef idx="0"/>
          <a:fillRef idx="0"/>
          <a:effectRef idx="0"/>
          <a:fontRef idx="minor"/>
        </p:style>
        <p:txBody>
          <a:bodyPr lIns="90000" rIns="90000" tIns="45000" bIns="45000">
            <a:spAutoFit/>
          </a:bodyPr>
          <a:p>
            <a:pPr algn="just">
              <a:lnSpc>
                <a:spcPct val="100000"/>
              </a:lnSpc>
            </a:pPr>
            <a:r>
              <a:rPr b="1" lang="ru-RU" sz="2000" spc="-1" strike="noStrike" cap="all">
                <a:solidFill>
                  <a:srgbClr val="ff0000"/>
                </a:solidFill>
                <a:latin typeface="Calibri"/>
              </a:rPr>
              <a:t>КонтУзія (або снарядний шок) </a:t>
            </a:r>
            <a:r>
              <a:rPr b="1" lang="ru-RU" sz="2000" spc="-1" strike="noStrike">
                <a:solidFill>
                  <a:srgbClr val="000000"/>
                </a:solidFill>
                <a:latin typeface="Calibri"/>
              </a:rPr>
              <a:t>(від лат. contusio — «забій») — загальне ураження організму внаслідок різкого механічного впливу (повітряної, водяної чи звукової хвилі, удару об землю чи воду тощо), що не обов'язково супроводжується механічними ушкодженнями органів і тканин. </a:t>
            </a:r>
            <a:endParaRPr b="0" lang="ru-RU" sz="2000" spc="-1" strike="noStrike">
              <a:latin typeface="Arial"/>
            </a:endParaRPr>
          </a:p>
          <a:p>
            <a:pPr algn="just">
              <a:lnSpc>
                <a:spcPct val="100000"/>
              </a:lnSpc>
            </a:pPr>
            <a:r>
              <a:rPr b="1" lang="ru-RU" sz="2000" spc="-1" strike="noStrike">
                <a:solidFill>
                  <a:srgbClr val="000000"/>
                </a:solidFill>
                <a:latin typeface="Calibri"/>
              </a:rPr>
              <a:t>Характерною ознакою контузії є </a:t>
            </a:r>
            <a:r>
              <a:rPr b="1" lang="ru-RU" sz="2000" spc="-1" strike="noStrike">
                <a:solidFill>
                  <a:srgbClr val="ff0000"/>
                </a:solidFill>
                <a:latin typeface="Calibri"/>
              </a:rPr>
              <a:t>непритомність</a:t>
            </a:r>
            <a:r>
              <a:rPr b="1" lang="ru-RU" sz="2000" spc="-1" strike="noStrike">
                <a:solidFill>
                  <a:srgbClr val="000000"/>
                </a:solidFill>
                <a:latin typeface="Calibri"/>
              </a:rPr>
              <a:t> (подекуди аж до коми). У легких випадках людина непритомніє на кілька хвилин, у тяжких — на кілька днів і навіть місяців. </a:t>
            </a:r>
            <a:endParaRPr b="0" lang="ru-RU" sz="2000" spc="-1" strike="noStrike">
              <a:latin typeface="Arial"/>
            </a:endParaRPr>
          </a:p>
          <a:p>
            <a:pPr algn="just">
              <a:lnSpc>
                <a:spcPct val="100000"/>
              </a:lnSpc>
            </a:pPr>
            <a:r>
              <a:rPr b="1" lang="ru-RU" sz="2000" spc="-1" strike="noStrike">
                <a:solidFill>
                  <a:srgbClr val="000000"/>
                </a:solidFill>
                <a:latin typeface="Calibri"/>
              </a:rPr>
              <a:t>Наслідки контузії головного мозку є різноманітними — </a:t>
            </a:r>
            <a:r>
              <a:rPr b="1" i="1" lang="ru-RU" sz="2000" spc="-1" strike="noStrike">
                <a:solidFill>
                  <a:srgbClr val="000000"/>
                </a:solidFill>
                <a:latin typeface="Calibri"/>
              </a:rPr>
              <a:t>від тимчасової втрати слуху, зору, мовлення з подальшим частковим чи повним їхнім відновленням, до тяжких порушень психічної діяльності.</a:t>
            </a:r>
            <a:endParaRPr b="0" lang="ru-RU" sz="2000" spc="-1" strike="noStrike">
              <a:latin typeface="Arial"/>
            </a:endParaRPr>
          </a:p>
          <a:p>
            <a:pPr algn="just">
              <a:lnSpc>
                <a:spcPct val="100000"/>
              </a:lnSpc>
            </a:pPr>
            <a:endParaRPr b="0" lang="ru-RU" sz="2000" spc="-1" strike="noStrike">
              <a:latin typeface="Arial"/>
            </a:endParaRPr>
          </a:p>
          <a:p>
            <a:pPr algn="just">
              <a:lnSpc>
                <a:spcPct val="100000"/>
              </a:lnSpc>
            </a:pPr>
            <a:r>
              <a:rPr b="1" lang="ru-RU" sz="2000" spc="-1" strike="noStrike">
                <a:solidFill>
                  <a:srgbClr val="00b050"/>
                </a:solidFill>
                <a:latin typeface="Calibri"/>
              </a:rPr>
              <a:t>Після опритомнення </a:t>
            </a:r>
            <a:r>
              <a:rPr b="1" lang="ru-RU" sz="2000" spc="-1" strike="noStrike">
                <a:solidFill>
                  <a:srgbClr val="000000"/>
                </a:solidFill>
                <a:latin typeface="Calibri"/>
              </a:rPr>
              <a:t>відзначається </a:t>
            </a:r>
            <a:r>
              <a:rPr b="1" i="1" lang="ru-RU" sz="2000" spc="-1" strike="noStrike">
                <a:solidFill>
                  <a:srgbClr val="7030a0"/>
                </a:solidFill>
                <a:latin typeface="Calibri"/>
              </a:rPr>
              <a:t>сильний головний біль</a:t>
            </a:r>
            <a:r>
              <a:rPr b="1" lang="ru-RU" sz="2000" spc="-1" strike="noStrike">
                <a:solidFill>
                  <a:srgbClr val="7030a0"/>
                </a:solidFill>
                <a:latin typeface="Calibri"/>
              </a:rPr>
              <a:t>, </a:t>
            </a:r>
            <a:r>
              <a:rPr b="1" i="1" lang="ru-RU" sz="2000" spc="-1" strike="noStrike">
                <a:solidFill>
                  <a:srgbClr val="7030a0"/>
                </a:solidFill>
                <a:latin typeface="Calibri"/>
              </a:rPr>
              <a:t>нудота й блювання (незалежно від приймання їжі), запаморочення, особливо під час поворотів голови, амнезія, порушення слуху й мовлення.</a:t>
            </a:r>
            <a:r>
              <a:rPr b="1" lang="ru-RU" sz="2000" spc="-1" strike="noStrike">
                <a:solidFill>
                  <a:srgbClr val="7030a0"/>
                </a:solidFill>
                <a:latin typeface="Calibri"/>
              </a:rPr>
              <a:t> </a:t>
            </a:r>
            <a:r>
              <a:rPr b="1" lang="ru-RU" sz="2000" spc="-1" strike="noStrike">
                <a:solidFill>
                  <a:srgbClr val="000000"/>
                </a:solidFill>
                <a:latin typeface="Calibri"/>
              </a:rPr>
              <a:t>Найбільш різкі порушення слуху, до самої його втрати, можливі при </a:t>
            </a:r>
            <a:r>
              <a:rPr b="1" lang="ru-RU" sz="2000" spc="-1" strike="noStrike">
                <a:solidFill>
                  <a:srgbClr val="0070c0"/>
                </a:solidFill>
                <a:latin typeface="Calibri"/>
              </a:rPr>
              <a:t>баротравмах</a:t>
            </a:r>
            <a:r>
              <a:rPr b="1" lang="ru-RU" sz="2000" spc="-1" strike="noStrike">
                <a:solidFill>
                  <a:srgbClr val="000000"/>
                </a:solidFill>
                <a:latin typeface="Calibri"/>
              </a:rPr>
              <a:t>. Наслідками тяжкої контузії є швидка втомлюваність, що довго зберігається, погане самопочуття, підвищена дратівливість.</a:t>
            </a:r>
            <a:endParaRPr b="0" lang="ru-RU" sz="2000" spc="-1" strike="noStrike">
              <a:latin typeface="Arial"/>
            </a:endParaRPr>
          </a:p>
        </p:txBody>
      </p:sp>
    </p:spTree>
  </p:cSld>
  <mc:AlternateContent>
    <mc:Choice Requires="p14">
      <p:transition spd="slow" p14:dur="2000"/>
    </mc:Choice>
    <mc:Fallback>
      <p:transition spd="slow"/>
    </mc:Fallback>
  </mc:AlternateContent>
</p:sld>
</file>

<file path=ppt/slides/slide3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3" name="CustomShape 1"/>
          <p:cNvSpPr/>
          <p:nvPr/>
        </p:nvSpPr>
        <p:spPr>
          <a:xfrm>
            <a:off x="285840" y="0"/>
            <a:ext cx="8643600" cy="6920280"/>
          </a:xfrm>
          <a:prstGeom prst="rect">
            <a:avLst/>
          </a:prstGeom>
          <a:noFill/>
          <a:ln>
            <a:noFill/>
          </a:ln>
        </p:spPr>
        <p:style>
          <a:lnRef idx="0"/>
          <a:fillRef idx="0"/>
          <a:effectRef idx="0"/>
          <a:fontRef idx="minor"/>
        </p:style>
        <p:txBody>
          <a:bodyPr lIns="90000" rIns="90000" tIns="45000" bIns="45000">
            <a:spAutoFit/>
          </a:bodyPr>
          <a:p>
            <a:pPr algn="just">
              <a:lnSpc>
                <a:spcPct val="100000"/>
              </a:lnSpc>
            </a:pPr>
            <a:r>
              <a:rPr b="1" lang="ru-RU" sz="2800" spc="-1" strike="noStrike">
                <a:solidFill>
                  <a:srgbClr val="ff0000"/>
                </a:solidFill>
                <a:latin typeface="Calibri"/>
              </a:rPr>
              <a:t>Кома</a:t>
            </a:r>
            <a:r>
              <a:rPr b="0" lang="ru-RU" sz="1800" spc="-1" strike="noStrike">
                <a:solidFill>
                  <a:srgbClr val="000000"/>
                </a:solidFill>
                <a:latin typeface="Calibri"/>
              </a:rPr>
              <a:t> </a:t>
            </a:r>
            <a:r>
              <a:rPr b="1" lang="ru-RU" sz="2000" spc="-1" strike="noStrike">
                <a:solidFill>
                  <a:srgbClr val="000000"/>
                </a:solidFill>
                <a:latin typeface="Calibri"/>
              </a:rPr>
              <a:t>(грец. κῶμα — глибокий сон) — патологічний стан організму, що характеризується повною втратою свідомості, розладом життєво важливих функцій — кровообігу, дихання, обміну речовин, відсутністю рефлексів, реакції на подразники. Виникає гальмування функцій кори головного мозку, потім підкіркових утворень.</a:t>
            </a:r>
            <a:endParaRPr b="0" lang="ru-RU" sz="2000" spc="-1" strike="noStrike">
              <a:latin typeface="Arial"/>
            </a:endParaRPr>
          </a:p>
          <a:p>
            <a:pPr algn="just">
              <a:lnSpc>
                <a:spcPct val="100000"/>
              </a:lnSpc>
            </a:pPr>
            <a:r>
              <a:rPr b="1" lang="ru-RU" sz="2000" spc="-1" strike="noStrike">
                <a:solidFill>
                  <a:srgbClr val="000000"/>
                </a:solidFill>
                <a:latin typeface="Calibri"/>
              </a:rPr>
              <a:t>Спостерігають кому при інсульті, цукровому діабеті, гепатитах, уремії, епілепсії, отруєннях (в тому числі спиртними напоями, сурогатами алкоголю), деяких інфекційних хворобах, тяжких черепно-мозкових травмах, пухлинах головного мозку, тощо. </a:t>
            </a:r>
            <a:endParaRPr b="0" lang="ru-RU" sz="2000" spc="-1" strike="noStrike">
              <a:latin typeface="Arial"/>
            </a:endParaRPr>
          </a:p>
          <a:p>
            <a:pPr algn="just">
              <a:lnSpc>
                <a:spcPct val="100000"/>
              </a:lnSpc>
            </a:pPr>
            <a:r>
              <a:rPr b="1" lang="ru-RU" sz="2000" spc="-1" strike="noStrike">
                <a:solidFill>
                  <a:srgbClr val="000000"/>
                </a:solidFill>
                <a:latin typeface="Calibri"/>
              </a:rPr>
              <a:t>Глибоку кому відносять до термінальних станів.</a:t>
            </a:r>
            <a:endParaRPr b="0" lang="ru-RU" sz="2000" spc="-1" strike="noStrike">
              <a:latin typeface="Arial"/>
            </a:endParaRPr>
          </a:p>
          <a:p>
            <a:pPr>
              <a:lnSpc>
                <a:spcPct val="100000"/>
              </a:lnSpc>
            </a:pPr>
            <a:r>
              <a:rPr b="1" lang="ru-RU" sz="2000" spc="-1" strike="noStrike">
                <a:solidFill>
                  <a:srgbClr val="ff0000"/>
                </a:solidFill>
                <a:latin typeface="Calibri"/>
              </a:rPr>
              <a:t>     </a:t>
            </a:r>
            <a:r>
              <a:rPr b="1" lang="ru-RU" sz="2000" spc="-1" strike="noStrike">
                <a:solidFill>
                  <a:srgbClr val="ff0000"/>
                </a:solidFill>
                <a:latin typeface="Calibri"/>
              </a:rPr>
              <a:t>Клінічні ознаки:</a:t>
            </a:r>
            <a:endParaRPr b="0" lang="ru-RU" sz="2000" spc="-1" strike="noStrike">
              <a:latin typeface="Arial"/>
            </a:endParaRPr>
          </a:p>
          <a:p>
            <a:pPr indent="-216000">
              <a:lnSpc>
                <a:spcPct val="100000"/>
              </a:lnSpc>
              <a:buClr>
                <a:srgbClr val="000000"/>
              </a:buClr>
              <a:buFont typeface="Arial"/>
              <a:buChar char="•"/>
            </a:pPr>
            <a:r>
              <a:rPr b="1" lang="ru-RU" sz="2000" spc="-1" strike="noStrike">
                <a:solidFill>
                  <a:srgbClr val="000000"/>
                </a:solidFill>
                <a:latin typeface="Calibri"/>
              </a:rPr>
              <a:t>глибока втрата свідомості</a:t>
            </a:r>
            <a:endParaRPr b="0" lang="ru-RU" sz="2000" spc="-1" strike="noStrike">
              <a:latin typeface="Arial"/>
            </a:endParaRPr>
          </a:p>
          <a:p>
            <a:pPr indent="-216000">
              <a:lnSpc>
                <a:spcPct val="100000"/>
              </a:lnSpc>
              <a:buClr>
                <a:srgbClr val="000000"/>
              </a:buClr>
              <a:buFont typeface="Arial"/>
              <a:buChar char="•"/>
            </a:pPr>
            <a:r>
              <a:rPr b="1" lang="ru-RU" sz="2000" spc="-1" strike="noStrike">
                <a:solidFill>
                  <a:srgbClr val="000000"/>
                </a:solidFill>
                <a:latin typeface="Calibri"/>
              </a:rPr>
              <a:t>тахікардія або брадикардія</a:t>
            </a:r>
            <a:endParaRPr b="0" lang="ru-RU" sz="2000" spc="-1" strike="noStrike">
              <a:latin typeface="Arial"/>
            </a:endParaRPr>
          </a:p>
          <a:p>
            <a:pPr indent="-216000">
              <a:lnSpc>
                <a:spcPct val="100000"/>
              </a:lnSpc>
              <a:buClr>
                <a:srgbClr val="000000"/>
              </a:buClr>
              <a:buFont typeface="Arial"/>
              <a:buChar char="•"/>
            </a:pPr>
            <a:r>
              <a:rPr b="1" lang="ru-RU" sz="2000" spc="-1" strike="noStrike">
                <a:solidFill>
                  <a:srgbClr val="000000"/>
                </a:solidFill>
                <a:latin typeface="Calibri"/>
              </a:rPr>
              <a:t>падіння артеріального тиску</a:t>
            </a:r>
            <a:endParaRPr b="0" lang="ru-RU" sz="2000" spc="-1" strike="noStrike">
              <a:latin typeface="Arial"/>
            </a:endParaRPr>
          </a:p>
          <a:p>
            <a:pPr indent="-216000">
              <a:lnSpc>
                <a:spcPct val="100000"/>
              </a:lnSpc>
              <a:buClr>
                <a:srgbClr val="000000"/>
              </a:buClr>
              <a:buFont typeface="Arial"/>
              <a:buChar char="•"/>
            </a:pPr>
            <a:r>
              <a:rPr b="1" lang="ru-RU" sz="2000" spc="-1" strike="noStrike">
                <a:solidFill>
                  <a:srgbClr val="000000"/>
                </a:solidFill>
                <a:latin typeface="Calibri"/>
              </a:rPr>
              <a:t>зіниці широкі або вузькі</a:t>
            </a:r>
            <a:endParaRPr b="0" lang="ru-RU" sz="2000" spc="-1" strike="noStrike">
              <a:latin typeface="Arial"/>
            </a:endParaRPr>
          </a:p>
          <a:p>
            <a:pPr indent="-216000">
              <a:lnSpc>
                <a:spcPct val="100000"/>
              </a:lnSpc>
              <a:buClr>
                <a:srgbClr val="000000"/>
              </a:buClr>
              <a:buFont typeface="Arial"/>
              <a:buChar char="•"/>
            </a:pPr>
            <a:r>
              <a:rPr b="1" lang="ru-RU" sz="2000" spc="-1" strike="noStrike">
                <a:solidFill>
                  <a:srgbClr val="000000"/>
                </a:solidFill>
                <a:latin typeface="Calibri"/>
              </a:rPr>
              <a:t>поступове зникнення сухожилкових та шкірних рефлексів</a:t>
            </a:r>
            <a:endParaRPr b="0" lang="ru-RU" sz="2000" spc="-1" strike="noStrike">
              <a:latin typeface="Arial"/>
            </a:endParaRPr>
          </a:p>
          <a:p>
            <a:pPr indent="-216000">
              <a:lnSpc>
                <a:spcPct val="100000"/>
              </a:lnSpc>
              <a:buClr>
                <a:srgbClr val="000000"/>
              </a:buClr>
              <a:buFont typeface="Arial"/>
              <a:buChar char="•"/>
            </a:pPr>
            <a:r>
              <a:rPr b="1" lang="ru-RU" sz="2000" spc="-1" strike="noStrike">
                <a:solidFill>
                  <a:srgbClr val="000000"/>
                </a:solidFill>
                <a:latin typeface="Calibri"/>
              </a:rPr>
              <a:t>розлад дихання</a:t>
            </a:r>
            <a:endParaRPr b="0" lang="ru-RU" sz="2000" spc="-1" strike="noStrike">
              <a:latin typeface="Arial"/>
            </a:endParaRPr>
          </a:p>
          <a:p>
            <a:pPr>
              <a:lnSpc>
                <a:spcPct val="100000"/>
              </a:lnSpc>
            </a:pPr>
            <a:r>
              <a:rPr b="1" lang="ru-RU" sz="2000" spc="-1" strike="noStrike">
                <a:solidFill>
                  <a:srgbClr val="ff0000"/>
                </a:solidFill>
                <a:latin typeface="Calibri"/>
              </a:rPr>
              <a:t>        </a:t>
            </a:r>
            <a:endParaRPr b="0" lang="ru-RU" sz="2000" spc="-1" strike="noStrike">
              <a:latin typeface="Arial"/>
            </a:endParaRPr>
          </a:p>
          <a:p>
            <a:pPr>
              <a:lnSpc>
                <a:spcPct val="100000"/>
              </a:lnSpc>
            </a:pPr>
            <a:endParaRPr b="0" lang="ru-RU" sz="2000" spc="-1" strike="noStrike">
              <a:latin typeface="Arial"/>
            </a:endParaRPr>
          </a:p>
          <a:p>
            <a:pPr>
              <a:lnSpc>
                <a:spcPct val="100000"/>
              </a:lnSpc>
            </a:pPr>
            <a:endParaRPr b="0" lang="ru-RU" sz="2000" spc="-1" strike="noStrike">
              <a:latin typeface="Arial"/>
            </a:endParaRPr>
          </a:p>
          <a:p>
            <a:pPr>
              <a:lnSpc>
                <a:spcPct val="100000"/>
              </a:lnSpc>
            </a:pPr>
            <a:endParaRPr b="0" lang="ru-RU" sz="2000" spc="-1" strike="noStrike">
              <a:latin typeface="Arial"/>
            </a:endParaRPr>
          </a:p>
          <a:p>
            <a:pPr algn="just">
              <a:lnSpc>
                <a:spcPct val="100000"/>
              </a:lnSpc>
            </a:pPr>
            <a:endParaRPr b="0" lang="ru-RU" sz="2000" spc="-1" strike="noStrike">
              <a:latin typeface="Arial"/>
            </a:endParaRPr>
          </a:p>
        </p:txBody>
      </p:sp>
    </p:spTree>
  </p:cSld>
  <mc:AlternateContent>
    <mc:Choice Requires="p14">
      <p:transition spd="slow" p14:dur="2000"/>
    </mc:Choice>
    <mc:Fallback>
      <p:transition spd="slow"/>
    </mc:Fallback>
  </mc:AlternateContent>
</p:sld>
</file>

<file path=ppt/slides/slide3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4" name="CustomShape 1"/>
          <p:cNvSpPr/>
          <p:nvPr/>
        </p:nvSpPr>
        <p:spPr>
          <a:xfrm>
            <a:off x="214200" y="0"/>
            <a:ext cx="8715240" cy="684468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ru-RU" sz="1800" spc="-1" strike="noStrike">
                <a:solidFill>
                  <a:srgbClr val="ff0000"/>
                </a:solidFill>
                <a:latin typeface="Calibri"/>
              </a:rPr>
              <a:t>Етапи коми:</a:t>
            </a:r>
            <a:endParaRPr b="0" lang="ru-RU" sz="1800" spc="-1" strike="noStrike">
              <a:latin typeface="Arial"/>
            </a:endParaRPr>
          </a:p>
          <a:p>
            <a:pPr algn="just">
              <a:lnSpc>
                <a:spcPct val="100000"/>
              </a:lnSpc>
            </a:pPr>
            <a:r>
              <a:rPr b="1" lang="ru-RU" sz="1700" spc="-1" strike="noStrike">
                <a:solidFill>
                  <a:srgbClr val="000000"/>
                </a:solidFill>
                <a:latin typeface="Calibri"/>
              </a:rPr>
              <a:t>Прекома - </a:t>
            </a:r>
            <a:r>
              <a:rPr b="0" lang="ru-RU" sz="1700" spc="-1" strike="noStrike">
                <a:solidFill>
                  <a:srgbClr val="000000"/>
                </a:solidFill>
                <a:latin typeface="Calibri"/>
              </a:rPr>
              <a:t>Це стан перед комою, що може продовжуватись від кількох хвилин до 1-2 годин. У цей період свідомість хворого сплутана, він оглушений, млявість може змінюватися збудженням, і навпаки. При збережених рефлексах порушується координація рухів. Загальний стан відповідає тяжкості основного захворювання і його ускладнень.</a:t>
            </a:r>
            <a:endParaRPr b="0" lang="ru-RU" sz="1700" spc="-1" strike="noStrike">
              <a:latin typeface="Arial"/>
            </a:endParaRPr>
          </a:p>
          <a:p>
            <a:pPr algn="just">
              <a:lnSpc>
                <a:spcPct val="100000"/>
              </a:lnSpc>
            </a:pPr>
            <a:r>
              <a:rPr b="1" lang="ru-RU" sz="1700" spc="-1" strike="noStrike">
                <a:solidFill>
                  <a:srgbClr val="000000"/>
                </a:solidFill>
                <a:latin typeface="Calibri"/>
              </a:rPr>
              <a:t>Кома I ступеня. </a:t>
            </a:r>
            <a:r>
              <a:rPr b="0" lang="ru-RU" sz="1700" spc="-1" strike="noStrike">
                <a:solidFill>
                  <a:srgbClr val="000000"/>
                </a:solidFill>
                <a:latin typeface="Calibri"/>
              </a:rPr>
              <a:t>Характеризується загальмованою реакцією на зовнішні подразники, важко встановлюється контакт із пацієнтом. Він може ковтати їжу тільки в рідкому вигляді і пити воду, тонус м'язів часто підвищений. Також підвищені сухожилкові рефлекси. Зберігається реакція зіниць на світло, іноді може спостерігатися косоокість.</a:t>
            </a:r>
            <a:endParaRPr b="0" lang="ru-RU" sz="1700" spc="-1" strike="noStrike">
              <a:latin typeface="Arial"/>
            </a:endParaRPr>
          </a:p>
          <a:p>
            <a:pPr algn="just">
              <a:lnSpc>
                <a:spcPct val="100000"/>
              </a:lnSpc>
            </a:pPr>
            <a:r>
              <a:rPr b="1" lang="ru-RU" sz="1700" spc="-1" strike="noStrike">
                <a:solidFill>
                  <a:srgbClr val="000000"/>
                </a:solidFill>
                <a:latin typeface="Calibri"/>
              </a:rPr>
              <a:t>Кома II ступеня. </a:t>
            </a:r>
            <a:r>
              <a:rPr b="0" lang="ru-RU" sz="1700" spc="-1" strike="noStrike">
                <a:solidFill>
                  <a:srgbClr val="000000"/>
                </a:solidFill>
                <a:latin typeface="Calibri"/>
              </a:rPr>
              <a:t>Для цієї стадії розвитку коми характерний сопор, контакту з пацієнтом немає. Реакція на подразники порушена, немає реакції зіниць на світло, причому зіниці часто звужені. Також можуть відзначатися рідкісні хаотичні рухи пацієнта, фібриляції груп м'язів, напруга кінцівок може змінюватися їх розслабленням і т. д. Крім цього, можливе порушення дихання. Іноді може бути мимовільне випорожнення сечового міхура і кишечника.</a:t>
            </a:r>
            <a:endParaRPr b="0" lang="ru-RU" sz="1700" spc="-1" strike="noStrike">
              <a:latin typeface="Arial"/>
            </a:endParaRPr>
          </a:p>
          <a:p>
            <a:pPr algn="just">
              <a:lnSpc>
                <a:spcPct val="100000"/>
              </a:lnSpc>
            </a:pPr>
            <a:r>
              <a:rPr b="1" lang="ru-RU" sz="1700" spc="-1" strike="noStrike">
                <a:solidFill>
                  <a:srgbClr val="000000"/>
                </a:solidFill>
                <a:latin typeface="Calibri"/>
              </a:rPr>
              <a:t>Кома III ступеня. </a:t>
            </a:r>
            <a:r>
              <a:rPr b="0" lang="ru-RU" sz="1700" spc="-1" strike="noStrike">
                <a:solidFill>
                  <a:srgbClr val="000000"/>
                </a:solidFill>
                <a:latin typeface="Calibri"/>
              </a:rPr>
              <a:t>На цьому етапі відсутня свідомість, так само, як і реакція на зовнішні подразники. Зіниці звужені, на світло не реагують. Тонус м'язів знижений, іноді можуть спостерігатися судоми. Відзначається зниження артеріального тиску  і температури тіла, порушується ритм дихання. Якщо стан хворого в цій стадії коми не стабілізується, то високий ризик розвитку термінального стану — позамежного. </a:t>
            </a:r>
            <a:endParaRPr b="0" lang="ru-RU" sz="1700" spc="-1" strike="noStrike">
              <a:latin typeface="Arial"/>
            </a:endParaRPr>
          </a:p>
          <a:p>
            <a:pPr algn="just">
              <a:lnSpc>
                <a:spcPct val="100000"/>
              </a:lnSpc>
            </a:pPr>
            <a:r>
              <a:rPr b="1" lang="ru-RU" sz="1700" spc="-1" strike="noStrike">
                <a:solidFill>
                  <a:srgbClr val="000000"/>
                </a:solidFill>
                <a:latin typeface="Calibri"/>
              </a:rPr>
              <a:t>Кома IV ступеня (позамежна). </a:t>
            </a:r>
            <a:r>
              <a:rPr b="0" lang="ru-RU" sz="1700" spc="-1" strike="noStrike">
                <a:solidFill>
                  <a:srgbClr val="000000"/>
                </a:solidFill>
                <a:latin typeface="Calibri"/>
              </a:rPr>
              <a:t>Відзначається повна відсутність рефлексів, тонусу м'язів. Артеріальний тиск різко знижується, так само, як і температура тіла. Зіниця розширена, немає реакції на світло. Стан хворого підтримується за рахунок апарату ШВЛ і парентерального харчування.</a:t>
            </a:r>
            <a:endParaRPr b="0" lang="ru-RU" sz="1700" spc="-1" strike="noStrike">
              <a:latin typeface="Arial"/>
            </a:endParaRPr>
          </a:p>
          <a:p>
            <a:pPr algn="just">
              <a:lnSpc>
                <a:spcPct val="100000"/>
              </a:lnSpc>
            </a:pPr>
            <a:r>
              <a:rPr b="0" lang="ru-RU" sz="1700" spc="-1" strike="noStrike">
                <a:solidFill>
                  <a:srgbClr val="000000"/>
                </a:solidFill>
                <a:latin typeface="Calibri"/>
              </a:rPr>
              <a:t>Позамежна кома зараховується до </a:t>
            </a:r>
            <a:r>
              <a:rPr b="0" lang="ru-RU" sz="1700" spc="-1" strike="noStrike" u="sng">
                <a:solidFill>
                  <a:srgbClr val="000000"/>
                </a:solidFill>
                <a:uFillTx/>
                <a:latin typeface="Calibri"/>
              </a:rPr>
              <a:t>термінальних станів</a:t>
            </a:r>
            <a:r>
              <a:rPr b="0" lang="ru-RU" sz="1700" spc="-1" strike="noStrike">
                <a:solidFill>
                  <a:srgbClr val="000000"/>
                </a:solidFill>
                <a:latin typeface="Calibri"/>
              </a:rPr>
              <a:t>.</a:t>
            </a:r>
            <a:endParaRPr b="0" lang="ru-RU" sz="1700" spc="-1" strike="noStrike">
              <a:latin typeface="Arial"/>
            </a:endParaRPr>
          </a:p>
        </p:txBody>
      </p:sp>
    </p:spTree>
  </p:cSld>
  <mc:AlternateContent>
    <mc:Choice Requires="p14">
      <p:transition spd="slow" p14:dur="2000"/>
    </mc:Choice>
    <mc:Fallback>
      <p:transition spd="slow"/>
    </mc:Fallback>
  </mc:AlternateContent>
</p:sld>
</file>

<file path=ppt/slides/slide3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5" name="CustomShape 1"/>
          <p:cNvSpPr/>
          <p:nvPr/>
        </p:nvSpPr>
        <p:spPr>
          <a:xfrm>
            <a:off x="2286000" y="3105720"/>
            <a:ext cx="4571640" cy="118764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ru-RU" sz="1800" spc="-1" strike="noStrike">
                <a:solidFill>
                  <a:srgbClr val="000000"/>
                </a:solidFill>
                <a:latin typeface="Calibri"/>
              </a:rPr>
              <a:t>stack trace:</a:t>
            </a:r>
            <a:endParaRPr b="0" lang="ru-RU" sz="1800" spc="-1" strike="noStrike">
              <a:latin typeface="Arial"/>
            </a:endParaRPr>
          </a:p>
          <a:p>
            <a:pPr>
              <a:lnSpc>
                <a:spcPct val="100000"/>
              </a:lnSpc>
            </a:pPr>
            <a:r>
              <a:rPr b="0" lang="ru-RU" sz="1800" spc="-1" strike="noStrike">
                <a:solidFill>
                  <a:srgbClr val="000000"/>
                </a:solidFill>
                <a:latin typeface="Calibri"/>
              </a:rPr>
              <a:t>stack trace:</a:t>
            </a:r>
            <a:endParaRPr b="0" lang="ru-RU" sz="1800" spc="-1" strike="noStrike">
              <a:latin typeface="Arial"/>
            </a:endParaRPr>
          </a:p>
          <a:p>
            <a:pPr>
              <a:lnSpc>
                <a:spcPct val="100000"/>
              </a:lnSpc>
            </a:pPr>
            <a:endParaRPr b="0" lang="ru-RU" sz="1800" spc="-1" strike="noStrike">
              <a:latin typeface="Arial"/>
            </a:endParaRPr>
          </a:p>
          <a:p>
            <a:pPr>
              <a:lnSpc>
                <a:spcPct val="100000"/>
              </a:lnSpc>
            </a:pPr>
            <a:endParaRPr b="0" lang="ru-RU" sz="1800" spc="-1" strike="noStrike">
              <a:latin typeface="Arial"/>
            </a:endParaRPr>
          </a:p>
        </p:txBody>
      </p:sp>
      <p:sp>
        <p:nvSpPr>
          <p:cNvPr id="346" name="CustomShape 2"/>
          <p:cNvSpPr/>
          <p:nvPr/>
        </p:nvSpPr>
        <p:spPr>
          <a:xfrm>
            <a:off x="500040" y="4857840"/>
            <a:ext cx="8286480" cy="943560"/>
          </a:xfrm>
          <a:prstGeom prst="rect">
            <a:avLst/>
          </a:prstGeom>
          <a:solidFill>
            <a:srgbClr val="ffff00"/>
          </a:solidFill>
          <a:ln>
            <a:noFill/>
          </a:ln>
        </p:spPr>
        <p:style>
          <a:lnRef idx="0"/>
          <a:fillRef idx="0"/>
          <a:effectRef idx="0"/>
          <a:fontRef idx="minor"/>
        </p:style>
        <p:txBody>
          <a:bodyPr lIns="90000" rIns="90000" tIns="45000" bIns="45000">
            <a:spAutoFit/>
          </a:bodyPr>
          <a:p>
            <a:pPr>
              <a:lnSpc>
                <a:spcPct val="100000"/>
              </a:lnSpc>
            </a:pPr>
            <a:r>
              <a:rPr b="1" lang="ru-RU" sz="2800" spc="-1" strike="noStrike">
                <a:solidFill>
                  <a:srgbClr val="000000"/>
                </a:solidFill>
                <a:latin typeface="Calibri"/>
              </a:rPr>
              <a:t>В такому положенні транспортують потерпілого в несвідомому стані</a:t>
            </a:r>
            <a:endParaRPr b="0" lang="ru-RU" sz="2800" spc="-1" strike="noStrike">
              <a:latin typeface="Arial"/>
            </a:endParaRPr>
          </a:p>
        </p:txBody>
      </p:sp>
      <p:pic>
        <p:nvPicPr>
          <p:cNvPr id="347" name="Picture 2" descr=""/>
          <p:cNvPicPr/>
          <p:nvPr/>
        </p:nvPicPr>
        <p:blipFill>
          <a:blip r:embed="rId1"/>
          <a:stretch/>
        </p:blipFill>
        <p:spPr>
          <a:xfrm>
            <a:off x="251640" y="404640"/>
            <a:ext cx="8691840" cy="3901320"/>
          </a:xfrm>
          <a:prstGeom prst="rect">
            <a:avLst/>
          </a:prstGeom>
          <a:ln>
            <a:noFill/>
          </a:ln>
        </p:spPr>
      </p:pic>
    </p:spTree>
  </p:cSld>
  <p:transition spd="slow">
    <p:pull dir="ld"/>
  </p:transition>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3" name="TextShape 1"/>
          <p:cNvSpPr txBox="1"/>
          <p:nvPr/>
        </p:nvSpPr>
        <p:spPr>
          <a:xfrm>
            <a:off x="0" y="214200"/>
            <a:ext cx="9143640" cy="856800"/>
          </a:xfrm>
          <a:prstGeom prst="rect">
            <a:avLst/>
          </a:prstGeom>
          <a:noFill/>
          <a:ln>
            <a:noFill/>
          </a:ln>
        </p:spPr>
        <p:txBody>
          <a:bodyPr anchor="ctr">
            <a:noAutofit/>
          </a:bodyPr>
          <a:p>
            <a:pPr algn="ctr">
              <a:lnSpc>
                <a:spcPct val="100000"/>
              </a:lnSpc>
            </a:pPr>
            <a:r>
              <a:rPr b="1" lang="ru-RU" sz="2800" spc="-1" strike="noStrike">
                <a:solidFill>
                  <a:srgbClr val="ff0000"/>
                </a:solidFill>
                <a:latin typeface="Calibri"/>
              </a:rPr>
              <a:t>2. Поняття про першу домедичну допомогу, її завдання. Загальні принципи надання першої домедичної допомоги. </a:t>
            </a:r>
            <a:endParaRPr b="0" lang="ru-RU" sz="2800" spc="-1" strike="noStrike">
              <a:solidFill>
                <a:srgbClr val="000000"/>
              </a:solidFill>
              <a:latin typeface="Calibri"/>
            </a:endParaRPr>
          </a:p>
        </p:txBody>
      </p:sp>
      <p:sp>
        <p:nvSpPr>
          <p:cNvPr id="224" name="TextShape 2"/>
          <p:cNvSpPr txBox="1"/>
          <p:nvPr/>
        </p:nvSpPr>
        <p:spPr>
          <a:xfrm>
            <a:off x="428760" y="1357200"/>
            <a:ext cx="8500680" cy="5285880"/>
          </a:xfrm>
          <a:prstGeom prst="rect">
            <a:avLst/>
          </a:prstGeom>
          <a:noFill/>
          <a:ln>
            <a:noFill/>
          </a:ln>
        </p:spPr>
        <p:txBody>
          <a:bodyPr>
            <a:normAutofit fontScale="1000"/>
          </a:bodyPr>
          <a:p>
            <a:pPr marL="343080" indent="-342720" algn="just">
              <a:lnSpc>
                <a:spcPct val="100000"/>
              </a:lnSpc>
              <a:spcBef>
                <a:spcPts val="2239"/>
              </a:spcBef>
              <a:buClr>
                <a:srgbClr val="ff0000"/>
              </a:buClr>
              <a:buFont typeface="Arial"/>
              <a:buChar char="•"/>
            </a:pPr>
            <a:r>
              <a:rPr b="1" lang="ru-RU" sz="11200" spc="-1" strike="noStrike">
                <a:solidFill>
                  <a:srgbClr val="ff0000"/>
                </a:solidFill>
                <a:latin typeface="Calibri"/>
              </a:rPr>
              <a:t>Перша допомога</a:t>
            </a:r>
            <a:r>
              <a:rPr b="1" lang="ru-RU" sz="11200" spc="-1" strike="noStrike">
                <a:solidFill>
                  <a:srgbClr val="000000"/>
                </a:solidFill>
                <a:latin typeface="Calibri"/>
              </a:rPr>
              <a:t> </a:t>
            </a:r>
            <a:r>
              <a:rPr b="1" lang="ru-RU" sz="8800" spc="-1" strike="noStrike">
                <a:solidFill>
                  <a:srgbClr val="000000"/>
                </a:solidFill>
                <a:latin typeface="Calibri"/>
              </a:rPr>
              <a:t>– це сукупність простих, цілеспрямованих заходів із метою збереження здоров'я та життя постраждалого від травми або раптової хвороби. </a:t>
            </a:r>
            <a:endParaRPr b="0" lang="ru-RU" sz="8800" spc="-1" strike="noStrike">
              <a:solidFill>
                <a:srgbClr val="000000"/>
              </a:solidFill>
              <a:latin typeface="Calibri"/>
            </a:endParaRPr>
          </a:p>
          <a:p>
            <a:pPr marL="343080" indent="-342720" algn="just">
              <a:lnSpc>
                <a:spcPct val="100000"/>
              </a:lnSpc>
              <a:spcBef>
                <a:spcPts val="1760"/>
              </a:spcBef>
              <a:buClr>
                <a:srgbClr val="000000"/>
              </a:buClr>
              <a:buFont typeface="Arial"/>
              <a:buChar char="•"/>
            </a:pPr>
            <a:r>
              <a:rPr b="1" lang="ru-RU" sz="8800" spc="-1" strike="noStrike">
                <a:solidFill>
                  <a:srgbClr val="000000"/>
                </a:solidFill>
                <a:latin typeface="Calibri"/>
              </a:rPr>
              <a:t>Правильно надана перша допомога скорочує час спеціального лікування, сприяє якнайшвидшому загоєнню ран і часто є вирішальним моментом при врятуванні життя потерпілого. </a:t>
            </a:r>
            <a:endParaRPr b="0" lang="ru-RU" sz="8800" spc="-1" strike="noStrike">
              <a:solidFill>
                <a:srgbClr val="000000"/>
              </a:solidFill>
              <a:latin typeface="Calibri"/>
            </a:endParaRPr>
          </a:p>
          <a:p>
            <a:pPr marL="343080" indent="-342720" algn="just">
              <a:lnSpc>
                <a:spcPct val="100000"/>
              </a:lnSpc>
              <a:spcBef>
                <a:spcPts val="1760"/>
              </a:spcBef>
              <a:buClr>
                <a:srgbClr val="000000"/>
              </a:buClr>
              <a:buFont typeface="Arial"/>
              <a:buChar char="•"/>
            </a:pPr>
            <a:r>
              <a:rPr b="1" lang="ru-RU" sz="8800" spc="-1" strike="noStrike">
                <a:solidFill>
                  <a:srgbClr val="000000"/>
                </a:solidFill>
                <a:latin typeface="Calibri"/>
              </a:rPr>
              <a:t>За даними Всесвітньої організації охорони здоров′я, якщо перша допомога надається несвоєчасно чи неправильно, то у перші хвилини гине </a:t>
            </a:r>
            <a:r>
              <a:rPr b="1" lang="ru-RU" sz="8800" spc="-1" strike="noStrike">
                <a:solidFill>
                  <a:srgbClr val="ff0000"/>
                </a:solidFill>
                <a:latin typeface="Calibri"/>
              </a:rPr>
              <a:t>20‒25 %</a:t>
            </a:r>
            <a:r>
              <a:rPr b="1" lang="ru-RU" sz="8800" spc="-1" strike="noStrike">
                <a:solidFill>
                  <a:srgbClr val="000000"/>
                </a:solidFill>
                <a:latin typeface="Calibri"/>
              </a:rPr>
              <a:t> тяжко постраждалих, а впродовж 1 години – </a:t>
            </a:r>
            <a:r>
              <a:rPr b="1" lang="ru-RU" sz="8800" spc="-1" strike="noStrike">
                <a:solidFill>
                  <a:srgbClr val="ff0000"/>
                </a:solidFill>
                <a:latin typeface="Calibri"/>
              </a:rPr>
              <a:t>ще 30%. </a:t>
            </a:r>
            <a:endParaRPr b="0" lang="ru-RU" sz="8800" spc="-1" strike="noStrike">
              <a:solidFill>
                <a:srgbClr val="000000"/>
              </a:solidFill>
              <a:latin typeface="Calibri"/>
            </a:endParaRPr>
          </a:p>
          <a:p>
            <a:pPr marL="343080" indent="-342720" algn="just">
              <a:lnSpc>
                <a:spcPct val="100000"/>
              </a:lnSpc>
              <a:spcBef>
                <a:spcPts val="1919"/>
              </a:spcBef>
              <a:buClr>
                <a:srgbClr val="000000"/>
              </a:buClr>
              <a:buFont typeface="Arial"/>
              <a:buChar char="•"/>
            </a:pPr>
            <a:r>
              <a:rPr b="1" lang="ru-RU" sz="8800" spc="-1" strike="noStrike">
                <a:solidFill>
                  <a:srgbClr val="000000"/>
                </a:solidFill>
                <a:latin typeface="Calibri"/>
              </a:rPr>
              <a:t>Звичайно, життя та здоров'я потерпілої людини залежать від надання першої допомоги </a:t>
            </a:r>
            <a:r>
              <a:rPr b="1" lang="ru-RU" sz="8800" spc="-1" strike="noStrike">
                <a:solidFill>
                  <a:srgbClr val="ff0000"/>
                </a:solidFill>
                <a:latin typeface="Calibri"/>
              </a:rPr>
              <a:t>особами без спеціальної медичної освіти. </a:t>
            </a:r>
            <a:r>
              <a:rPr b="1" lang="ru-RU" sz="8800" spc="-1" strike="noStrike">
                <a:solidFill>
                  <a:srgbClr val="000000"/>
                </a:solidFill>
                <a:latin typeface="Calibri"/>
              </a:rPr>
              <a:t>У зв'язку із цим необхідно, </a:t>
            </a:r>
            <a:r>
              <a:rPr b="1" i="1" lang="ru-RU" sz="8800" spc="-1" strike="noStrike">
                <a:solidFill>
                  <a:srgbClr val="7030a0"/>
                </a:solidFill>
                <a:latin typeface="Calibri"/>
              </a:rPr>
              <a:t>щоб кожній людині були відомі суть, принципи, правила та послідовність надання першої допомоги</a:t>
            </a:r>
            <a:r>
              <a:rPr b="1" lang="ru-RU" sz="8800" spc="-1" strike="noStrike">
                <a:solidFill>
                  <a:srgbClr val="000000"/>
                </a:solidFill>
                <a:latin typeface="Calibri"/>
              </a:rPr>
              <a:t>. Це необхідно ще й тому, що нерідко трапляються випадки, коли потерпілому доводиться надавати першу допомогу самому собі, що має назву – </a:t>
            </a:r>
            <a:r>
              <a:rPr b="1" lang="ru-RU" sz="9600" spc="-1" strike="noStrike">
                <a:solidFill>
                  <a:srgbClr val="ff0000"/>
                </a:solidFill>
                <a:latin typeface="Calibri"/>
              </a:rPr>
              <a:t>"самодопомога".</a:t>
            </a:r>
            <a:endParaRPr b="0" lang="ru-RU" sz="9600" spc="-1" strike="noStrike">
              <a:solidFill>
                <a:srgbClr val="000000"/>
              </a:solidFill>
              <a:latin typeface="Calibri"/>
            </a:endParaRPr>
          </a:p>
          <a:p>
            <a:pPr marL="343080" indent="-342720">
              <a:lnSpc>
                <a:spcPct val="100000"/>
              </a:lnSpc>
              <a:spcBef>
                <a:spcPts val="641"/>
              </a:spcBef>
            </a:pPr>
            <a:endParaRPr b="0" lang="ru-RU" sz="96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4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48" name="TextShape 1"/>
          <p:cNvSpPr txBox="1"/>
          <p:nvPr/>
        </p:nvSpPr>
        <p:spPr>
          <a:xfrm>
            <a:off x="428760" y="285840"/>
            <a:ext cx="8229240" cy="796680"/>
          </a:xfrm>
          <a:prstGeom prst="rect">
            <a:avLst/>
          </a:prstGeom>
          <a:noFill/>
          <a:ln>
            <a:noFill/>
          </a:ln>
        </p:spPr>
        <p:txBody>
          <a:bodyPr anchor="ctr">
            <a:normAutofit fontScale="35000"/>
          </a:bodyPr>
          <a:p>
            <a:pPr marL="484560" algn="just">
              <a:lnSpc>
                <a:spcPct val="100000"/>
              </a:lnSpc>
            </a:pPr>
            <a:r>
              <a:rPr b="1" lang="ru-RU" sz="3600" spc="-1" strike="noStrike">
                <a:solidFill>
                  <a:srgbClr val="ff0000"/>
                </a:solidFill>
                <a:latin typeface="Calibri"/>
              </a:rPr>
              <a:t>5. Реанімація. Реанімаційні заходи.</a:t>
            </a:r>
            <a:br/>
            <a:r>
              <a:rPr b="1" lang="ru-RU" sz="3600" spc="-1" strike="noStrike">
                <a:solidFill>
                  <a:srgbClr val="7030a0"/>
                </a:solidFill>
                <a:latin typeface="Calibri"/>
              </a:rPr>
              <a:t>Основні правила проведення реанімації</a:t>
            </a:r>
            <a:endParaRPr b="0" lang="ru-RU" sz="3600" spc="-1" strike="noStrike">
              <a:solidFill>
                <a:srgbClr val="000000"/>
              </a:solidFill>
              <a:latin typeface="Calibri"/>
            </a:endParaRPr>
          </a:p>
        </p:txBody>
      </p:sp>
      <p:sp>
        <p:nvSpPr>
          <p:cNvPr id="349" name="TextShape 2"/>
          <p:cNvSpPr txBox="1"/>
          <p:nvPr/>
        </p:nvSpPr>
        <p:spPr>
          <a:xfrm>
            <a:off x="285840" y="1357200"/>
            <a:ext cx="8572320" cy="5071680"/>
          </a:xfrm>
          <a:prstGeom prst="rect">
            <a:avLst/>
          </a:prstGeom>
          <a:noFill/>
          <a:ln>
            <a:noFill/>
          </a:ln>
        </p:spPr>
        <p:txBody>
          <a:bodyPr>
            <a:normAutofit/>
          </a:bodyPr>
          <a:p>
            <a:pPr marL="448200" indent="-383760" algn="just">
              <a:lnSpc>
                <a:spcPct val="100000"/>
              </a:lnSpc>
              <a:spcBef>
                <a:spcPts val="641"/>
              </a:spcBef>
              <a:buClr>
                <a:srgbClr val="ff0000"/>
              </a:buClr>
              <a:buFont typeface="Wingdings 2" charset="2"/>
              <a:buChar char=""/>
            </a:pPr>
            <a:r>
              <a:rPr b="1" i="1" lang="ru-RU" sz="3200" spc="-1" strike="noStrike">
                <a:solidFill>
                  <a:srgbClr val="ff0000"/>
                </a:solidFill>
                <a:latin typeface="Calibri"/>
              </a:rPr>
              <a:t>Реанімація </a:t>
            </a:r>
            <a:r>
              <a:rPr b="1" lang="ru-RU" sz="3200" spc="-1" strike="noStrike">
                <a:solidFill>
                  <a:srgbClr val="000000"/>
                </a:solidFill>
                <a:latin typeface="Calibri"/>
              </a:rPr>
              <a:t>-  (від латинського Re – знов, anima – життя, дихання) – це комплекс заходів, направлених на відновлення дихання і діяльності серця.</a:t>
            </a:r>
            <a:endParaRPr b="0" lang="ru-RU" sz="3200" spc="-1" strike="noStrike">
              <a:solidFill>
                <a:srgbClr val="000000"/>
              </a:solidFill>
              <a:latin typeface="Calibri"/>
            </a:endParaRPr>
          </a:p>
          <a:p>
            <a:pPr marL="448200" indent="-383760" algn="just">
              <a:lnSpc>
                <a:spcPct val="100000"/>
              </a:lnSpc>
              <a:spcBef>
                <a:spcPts val="479"/>
              </a:spcBef>
              <a:buClr>
                <a:srgbClr val="ff0000"/>
              </a:buClr>
              <a:buFont typeface="Wingdings 2" charset="2"/>
              <a:buChar char=""/>
            </a:pPr>
            <a:r>
              <a:rPr b="1" lang="ru-RU" sz="2400" spc="-1" strike="noStrike">
                <a:solidFill>
                  <a:srgbClr val="ff0000"/>
                </a:solidFill>
                <a:latin typeface="Calibri"/>
              </a:rPr>
              <a:t>Правило 1.  </a:t>
            </a:r>
            <a:r>
              <a:rPr b="1" lang="ru-RU" sz="2000" spc="-1" strike="noStrike">
                <a:solidFill>
                  <a:srgbClr val="000000"/>
                </a:solidFill>
                <a:latin typeface="Calibri"/>
              </a:rPr>
              <a:t>Врятувати від загибелі можливо тільки життєздатний організм при раптовому помиранні (при електротравмі, утопленні і т.д.)</a:t>
            </a:r>
            <a:endParaRPr b="0" lang="ru-RU" sz="2000" spc="-1" strike="noStrike">
              <a:solidFill>
                <a:srgbClr val="000000"/>
              </a:solidFill>
              <a:latin typeface="Calibri"/>
            </a:endParaRPr>
          </a:p>
          <a:p>
            <a:pPr marL="448200" indent="-383760" algn="just">
              <a:lnSpc>
                <a:spcPct val="100000"/>
              </a:lnSpc>
              <a:spcBef>
                <a:spcPts val="479"/>
              </a:spcBef>
              <a:buClr>
                <a:srgbClr val="ff0000"/>
              </a:buClr>
              <a:buFont typeface="Wingdings 2" charset="2"/>
              <a:buChar char=""/>
            </a:pPr>
            <a:r>
              <a:rPr b="1" lang="ru-RU" sz="2400" spc="-1" strike="noStrike">
                <a:solidFill>
                  <a:srgbClr val="ff0000"/>
                </a:solidFill>
                <a:latin typeface="Calibri"/>
              </a:rPr>
              <a:t>Правило 2.  </a:t>
            </a:r>
            <a:r>
              <a:rPr b="1" lang="ru-RU" sz="2000" spc="-1" strike="noStrike">
                <a:solidFill>
                  <a:srgbClr val="000000"/>
                </a:solidFill>
                <a:latin typeface="Calibri"/>
              </a:rPr>
              <a:t>Реанімація може бути успішною тільки у випадку, якщо вона реалізована своєчасно до настання в організмі незворотних змін.</a:t>
            </a:r>
            <a:endParaRPr b="0" lang="ru-RU" sz="2000" spc="-1" strike="noStrike">
              <a:solidFill>
                <a:srgbClr val="000000"/>
              </a:solidFill>
              <a:latin typeface="Calibri"/>
            </a:endParaRPr>
          </a:p>
          <a:p>
            <a:pPr marL="448200" indent="-383760" algn="just">
              <a:lnSpc>
                <a:spcPct val="100000"/>
              </a:lnSpc>
              <a:spcBef>
                <a:spcPts val="400"/>
              </a:spcBef>
              <a:buClr>
                <a:srgbClr val="ff0000"/>
              </a:buClr>
              <a:buFont typeface="Wingdings 2" charset="2"/>
              <a:buChar char=""/>
            </a:pPr>
            <a:r>
              <a:rPr b="1" i="1" lang="ru-RU" sz="2000" spc="-1" strike="noStrike" u="sng">
                <a:solidFill>
                  <a:srgbClr val="ff0000"/>
                </a:solidFill>
                <a:uFillTx/>
                <a:latin typeface="Calibri"/>
              </a:rPr>
              <a:t>Пам’ятайте! Заходи для реанімації, застосовані у перші 1–2 хвилини після початку клінічної смерті, можуть врятувати 8 із 10 раптово померлих.</a:t>
            </a:r>
            <a:endParaRPr b="0" lang="ru-RU" sz="2000" spc="-1" strike="noStrike">
              <a:solidFill>
                <a:srgbClr val="000000"/>
              </a:solidFill>
              <a:latin typeface="Calibri"/>
            </a:endParaRPr>
          </a:p>
          <a:p>
            <a:pPr marL="448200" indent="-383760" algn="just">
              <a:lnSpc>
                <a:spcPct val="100000"/>
              </a:lnSpc>
              <a:spcBef>
                <a:spcPts val="479"/>
              </a:spcBef>
              <a:buClr>
                <a:srgbClr val="ff0000"/>
              </a:buClr>
              <a:buFont typeface="Wingdings 2" charset="2"/>
              <a:buChar char=""/>
            </a:pPr>
            <a:r>
              <a:rPr b="1" lang="ru-RU" sz="2400" spc="-1" strike="noStrike">
                <a:solidFill>
                  <a:srgbClr val="ff0000"/>
                </a:solidFill>
                <a:latin typeface="Calibri"/>
              </a:rPr>
              <a:t>Правило 3.  </a:t>
            </a:r>
            <a:r>
              <a:rPr b="1" lang="ru-RU" sz="2400" spc="-1" strike="noStrike">
                <a:solidFill>
                  <a:srgbClr val="ff0000"/>
                </a:solidFill>
                <a:latin typeface="Calibri"/>
              </a:rPr>
              <a:t> </a:t>
            </a:r>
            <a:endParaRPr b="0" lang="ru-RU" sz="2400" spc="-1" strike="noStrike">
              <a:solidFill>
                <a:srgbClr val="000000"/>
              </a:solidFill>
              <a:latin typeface="Calibri"/>
            </a:endParaRPr>
          </a:p>
        </p:txBody>
      </p:sp>
    </p:spTree>
  </p:cSld>
  <mc:AlternateContent>
    <mc:Choice Requires="p14">
      <p:transition spd="slow" p14:dur="2000"/>
    </mc:Choice>
    <mc:Fallback>
      <p:transition spd="slow"/>
    </mc:Fallback>
  </mc:AlternateContent>
  <p:timing>
    <p:tnLst>
      <p:par>
        <p:cTn id="29" dur="indefinite" restart="never" nodeType="tmRoot">
          <p:childTnLst>
            <p:seq>
              <p:cTn id="30" dur="indefinite" nodeType="mainSeq">
                <p:childTnLst>
                  <p:par>
                    <p:cTn id="31" fill="hold">
                      <p:stCondLst>
                        <p:cond delay="indefinite"/>
                      </p:stCondLst>
                      <p:childTnLst>
                        <p:par>
                          <p:cTn id="32" fill="hold">
                            <p:stCondLst>
                              <p:cond delay="0"/>
                            </p:stCondLst>
                            <p:childTnLst>
                              <p:par>
                                <p:cTn id="33" nodeType="clickEffect" fill="hold" presetClass="entr" presetID="2" presetSubtype="4">
                                  <p:stCondLst>
                                    <p:cond delay="0"/>
                                  </p:stCondLst>
                                  <p:childTnLst>
                                    <p:set>
                                      <p:cBhvr>
                                        <p:cTn id="34" dur="1" fill="hold">
                                          <p:stCondLst>
                                            <p:cond delay="0"/>
                                          </p:stCondLst>
                                        </p:cTn>
                                        <p:tgtEl>
                                          <p:spTgt spid="349">
                                            <p:txEl>
                                              <p:pRg st="1" end="1"/>
                                            </p:txEl>
                                          </p:spTgt>
                                        </p:tgtEl>
                                        <p:attrNameLst>
                                          <p:attrName>style.visibility</p:attrName>
                                        </p:attrNameLst>
                                      </p:cBhvr>
                                      <p:to>
                                        <p:strVal val="visible"/>
                                      </p:to>
                                    </p:set>
                                    <p:anim calcmode="lin" valueType="num">
                                      <p:cBhvr additive="repl">
                                        <p:cTn id="35" dur="500" fill="hold"/>
                                        <p:tgtEl>
                                          <p:spTgt spid="349">
                                            <p:txEl>
                                              <p:pRg st="1" end="1"/>
                                            </p:txEl>
                                          </p:spTgt>
                                        </p:tgtEl>
                                        <p:attrNameLst>
                                          <p:attrName>ppt_x</p:attrName>
                                        </p:attrNameLst>
                                      </p:cBhvr>
                                      <p:tavLst>
                                        <p:tav tm="0">
                                          <p:val>
                                            <p:strVal val="#ppt_x"/>
                                          </p:val>
                                        </p:tav>
                                        <p:tav tm="100000">
                                          <p:val>
                                            <p:strVal val="#ppt_x"/>
                                          </p:val>
                                        </p:tav>
                                      </p:tavLst>
                                    </p:anim>
                                    <p:anim calcmode="lin" valueType="num">
                                      <p:cBhvr additive="repl">
                                        <p:cTn id="36" dur="500" fill="hold"/>
                                        <p:tgtEl>
                                          <p:spTgt spid="34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nodeType="clickEffect" fill="hold" presetClass="entr" presetID="2" presetSubtype="4">
                                  <p:stCondLst>
                                    <p:cond delay="0"/>
                                  </p:stCondLst>
                                  <p:childTnLst>
                                    <p:set>
                                      <p:cBhvr>
                                        <p:cTn id="40" dur="1" fill="hold">
                                          <p:stCondLst>
                                            <p:cond delay="0"/>
                                          </p:stCondLst>
                                        </p:cTn>
                                        <p:tgtEl>
                                          <p:spTgt spid="349">
                                            <p:txEl>
                                              <p:pRg st="2" end="2"/>
                                            </p:txEl>
                                          </p:spTgt>
                                        </p:tgtEl>
                                        <p:attrNameLst>
                                          <p:attrName>style.visibility</p:attrName>
                                        </p:attrNameLst>
                                      </p:cBhvr>
                                      <p:to>
                                        <p:strVal val="visible"/>
                                      </p:to>
                                    </p:set>
                                    <p:anim calcmode="lin" valueType="num">
                                      <p:cBhvr additive="repl">
                                        <p:cTn id="41" dur="500" fill="hold"/>
                                        <p:tgtEl>
                                          <p:spTgt spid="349">
                                            <p:txEl>
                                              <p:pRg st="2" end="2"/>
                                            </p:txEl>
                                          </p:spTgt>
                                        </p:tgtEl>
                                        <p:attrNameLst>
                                          <p:attrName>ppt_x</p:attrName>
                                        </p:attrNameLst>
                                      </p:cBhvr>
                                      <p:tavLst>
                                        <p:tav tm="0">
                                          <p:val>
                                            <p:strVal val="#ppt_x"/>
                                          </p:val>
                                        </p:tav>
                                        <p:tav tm="100000">
                                          <p:val>
                                            <p:strVal val="#ppt_x"/>
                                          </p:val>
                                        </p:tav>
                                      </p:tavLst>
                                    </p:anim>
                                    <p:anim calcmode="lin" valueType="num">
                                      <p:cBhvr additive="repl">
                                        <p:cTn id="42" dur="500" fill="hold"/>
                                        <p:tgtEl>
                                          <p:spTgt spid="34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nodeType="clickEffect" fill="hold" presetClass="entr" presetID="2" presetSubtype="4">
                                  <p:stCondLst>
                                    <p:cond delay="0"/>
                                  </p:stCondLst>
                                  <p:childTnLst>
                                    <p:set>
                                      <p:cBhvr>
                                        <p:cTn id="46" dur="1" fill="hold">
                                          <p:stCondLst>
                                            <p:cond delay="0"/>
                                          </p:stCondLst>
                                        </p:cTn>
                                        <p:tgtEl>
                                          <p:spTgt spid="349">
                                            <p:txEl>
                                              <p:pRg st="3" end="3"/>
                                            </p:txEl>
                                          </p:spTgt>
                                        </p:tgtEl>
                                        <p:attrNameLst>
                                          <p:attrName>style.visibility</p:attrName>
                                        </p:attrNameLst>
                                      </p:cBhvr>
                                      <p:to>
                                        <p:strVal val="visible"/>
                                      </p:to>
                                    </p:set>
                                    <p:anim calcmode="lin" valueType="num">
                                      <p:cBhvr additive="repl">
                                        <p:cTn id="47" dur="500" fill="hold"/>
                                        <p:tgtEl>
                                          <p:spTgt spid="349">
                                            <p:txEl>
                                              <p:pRg st="3" end="3"/>
                                            </p:txEl>
                                          </p:spTgt>
                                        </p:tgtEl>
                                        <p:attrNameLst>
                                          <p:attrName>ppt_x</p:attrName>
                                        </p:attrNameLst>
                                      </p:cBhvr>
                                      <p:tavLst>
                                        <p:tav tm="0">
                                          <p:val>
                                            <p:strVal val="#ppt_x"/>
                                          </p:val>
                                        </p:tav>
                                        <p:tav tm="100000">
                                          <p:val>
                                            <p:strVal val="#ppt_x"/>
                                          </p:val>
                                        </p:tav>
                                      </p:tavLst>
                                    </p:anim>
                                    <p:anim calcmode="lin" valueType="num">
                                      <p:cBhvr additive="repl">
                                        <p:cTn id="48" dur="500" fill="hold"/>
                                        <p:tgtEl>
                                          <p:spTgt spid="34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nodeType="clickEffect" fill="hold" presetClass="entr" presetID="2" presetSubtype="4">
                                  <p:stCondLst>
                                    <p:cond delay="0"/>
                                  </p:stCondLst>
                                  <p:childTnLst>
                                    <p:set>
                                      <p:cBhvr>
                                        <p:cTn id="52" dur="1" fill="hold">
                                          <p:stCondLst>
                                            <p:cond delay="0"/>
                                          </p:stCondLst>
                                        </p:cTn>
                                        <p:tgtEl>
                                          <p:spTgt spid="349">
                                            <p:txEl>
                                              <p:pRg st="4" end="4"/>
                                            </p:txEl>
                                          </p:spTgt>
                                        </p:tgtEl>
                                        <p:attrNameLst>
                                          <p:attrName>style.visibility</p:attrName>
                                        </p:attrNameLst>
                                      </p:cBhvr>
                                      <p:to>
                                        <p:strVal val="visible"/>
                                      </p:to>
                                    </p:set>
                                    <p:anim calcmode="lin" valueType="num">
                                      <p:cBhvr additive="repl">
                                        <p:cTn id="53" dur="500" fill="hold"/>
                                        <p:tgtEl>
                                          <p:spTgt spid="349">
                                            <p:txEl>
                                              <p:pRg st="4" end="4"/>
                                            </p:txEl>
                                          </p:spTgt>
                                        </p:tgtEl>
                                        <p:attrNameLst>
                                          <p:attrName>ppt_x</p:attrName>
                                        </p:attrNameLst>
                                      </p:cBhvr>
                                      <p:tavLst>
                                        <p:tav tm="0">
                                          <p:val>
                                            <p:strVal val="#ppt_x"/>
                                          </p:val>
                                        </p:tav>
                                        <p:tav tm="100000">
                                          <p:val>
                                            <p:strVal val="#ppt_x"/>
                                          </p:val>
                                        </p:tav>
                                      </p:tavLst>
                                    </p:anim>
                                    <p:anim calcmode="lin" valueType="num">
                                      <p:cBhvr additive="repl">
                                        <p:cTn id="54" dur="500" fill="hold"/>
                                        <p:tgtEl>
                                          <p:spTgt spid="34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delay="0" evt="onPrev">
                  <p:tgtEl>
                    <p:sldTgt/>
                  </p:tgtEl>
                </p:cond>
              </p:prevCondLst>
              <p:nextCondLst>
                <p:cond delay="0" evt="onNext">
                  <p:tgtEl>
                    <p:sldTgt/>
                  </p:tgtEl>
                </p:cond>
              </p:nextCondLst>
            </p:seq>
          </p:childTnLst>
        </p:cTn>
      </p:par>
    </p:tnLst>
  </p:timing>
</p:sld>
</file>

<file path=ppt/slides/slide4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50" name="TextShape 1"/>
          <p:cNvSpPr txBox="1"/>
          <p:nvPr/>
        </p:nvSpPr>
        <p:spPr>
          <a:xfrm>
            <a:off x="457200" y="274680"/>
            <a:ext cx="8229240" cy="1142640"/>
          </a:xfrm>
          <a:prstGeom prst="rect">
            <a:avLst/>
          </a:prstGeom>
          <a:noFill/>
          <a:ln>
            <a:noFill/>
          </a:ln>
        </p:spPr>
        <p:txBody>
          <a:bodyPr anchor="ctr">
            <a:noAutofit/>
          </a:bodyPr>
          <a:p>
            <a:pPr algn="ctr">
              <a:lnSpc>
                <a:spcPct val="100000"/>
              </a:lnSpc>
            </a:pPr>
            <a:r>
              <a:rPr b="1" lang="ru-RU" sz="4000" spc="-1" strike="noStrike">
                <a:solidFill>
                  <a:srgbClr val="ff0000"/>
                </a:solidFill>
                <a:latin typeface="Calibri"/>
              </a:rPr>
              <a:t>СЛР не проводять</a:t>
            </a:r>
            <a:endParaRPr b="0" lang="ru-RU" sz="4000" spc="-1" strike="noStrike">
              <a:solidFill>
                <a:srgbClr val="000000"/>
              </a:solidFill>
              <a:latin typeface="Calibri"/>
            </a:endParaRPr>
          </a:p>
        </p:txBody>
      </p:sp>
      <p:sp>
        <p:nvSpPr>
          <p:cNvPr id="351" name="TextShape 2"/>
          <p:cNvSpPr txBox="1"/>
          <p:nvPr/>
        </p:nvSpPr>
        <p:spPr>
          <a:xfrm>
            <a:off x="457200" y="1600200"/>
            <a:ext cx="8229240" cy="4525560"/>
          </a:xfrm>
          <a:prstGeom prst="rect">
            <a:avLst/>
          </a:prstGeom>
          <a:noFill/>
          <a:ln>
            <a:noFill/>
          </a:ln>
        </p:spPr>
        <p:txBody>
          <a:bodyPr>
            <a:noAutofit/>
          </a:bodyPr>
          <a:p>
            <a:pPr marL="343080" indent="-342720">
              <a:lnSpc>
                <a:spcPct val="90000"/>
              </a:lnSpc>
              <a:spcBef>
                <a:spcPts val="561"/>
              </a:spcBef>
              <a:buClr>
                <a:srgbClr val="000000"/>
              </a:buClr>
              <a:buFont typeface="Arial"/>
              <a:buChar char="•"/>
            </a:pPr>
            <a:r>
              <a:rPr b="1" lang="ru-RU" sz="2800" spc="-1" strike="noStrike">
                <a:solidFill>
                  <a:srgbClr val="000000"/>
                </a:solidFill>
                <a:latin typeface="Calibri"/>
              </a:rPr>
              <a:t>1) при наявності ознак біологічної смерті;</a:t>
            </a:r>
            <a:endParaRPr b="0" lang="ru-RU" sz="2800" spc="-1" strike="noStrike">
              <a:solidFill>
                <a:srgbClr val="000000"/>
              </a:solidFill>
              <a:latin typeface="Calibri"/>
            </a:endParaRPr>
          </a:p>
          <a:p>
            <a:pPr marL="343080" indent="-342720">
              <a:lnSpc>
                <a:spcPct val="90000"/>
              </a:lnSpc>
              <a:spcBef>
                <a:spcPts val="561"/>
              </a:spcBef>
              <a:buClr>
                <a:srgbClr val="000000"/>
              </a:buClr>
              <a:buFont typeface="Arial"/>
              <a:buChar char="•"/>
            </a:pPr>
            <a:r>
              <a:rPr b="1" lang="ru-RU" sz="2800" spc="-1" strike="noStrike">
                <a:solidFill>
                  <a:srgbClr val="000000"/>
                </a:solidFill>
                <a:latin typeface="Calibri"/>
              </a:rPr>
              <a:t>2) за наявності ознак смерті мозку;</a:t>
            </a:r>
            <a:endParaRPr b="0" lang="ru-RU" sz="2800" spc="-1" strike="noStrike">
              <a:solidFill>
                <a:srgbClr val="000000"/>
              </a:solidFill>
              <a:latin typeface="Calibri"/>
            </a:endParaRPr>
          </a:p>
          <a:p>
            <a:pPr marL="343080" indent="-342720">
              <a:lnSpc>
                <a:spcPct val="90000"/>
              </a:lnSpc>
              <a:spcBef>
                <a:spcPts val="561"/>
              </a:spcBef>
              <a:buClr>
                <a:srgbClr val="000000"/>
              </a:buClr>
              <a:buFont typeface="Arial"/>
              <a:buChar char="•"/>
            </a:pPr>
            <a:r>
              <a:rPr b="1" lang="ru-RU" sz="2800" spc="-1" strike="noStrike">
                <a:solidFill>
                  <a:srgbClr val="000000"/>
                </a:solidFill>
                <a:latin typeface="Calibri"/>
              </a:rPr>
              <a:t>3) в термінальних стадіях невиліковних   </a:t>
            </a:r>
            <a:endParaRPr b="0" lang="ru-RU" sz="2800" spc="-1" strike="noStrike">
              <a:solidFill>
                <a:srgbClr val="000000"/>
              </a:solidFill>
              <a:latin typeface="Calibri"/>
            </a:endParaRPr>
          </a:p>
          <a:p>
            <a:pPr marL="343080" indent="-342720">
              <a:lnSpc>
                <a:spcPct val="90000"/>
              </a:lnSpc>
              <a:spcBef>
                <a:spcPts val="561"/>
              </a:spcBef>
            </a:pPr>
            <a:r>
              <a:rPr b="1" lang="ru-RU" sz="2800" spc="-1" strike="noStrike">
                <a:solidFill>
                  <a:srgbClr val="000000"/>
                </a:solidFill>
                <a:latin typeface="Calibri"/>
              </a:rPr>
              <a:t>        </a:t>
            </a:r>
            <a:r>
              <a:rPr b="1" lang="ru-RU" sz="2800" spc="-1" strike="noStrike">
                <a:solidFill>
                  <a:srgbClr val="000000"/>
                </a:solidFill>
                <a:latin typeface="Calibri"/>
              </a:rPr>
              <a:t>хвороб;</a:t>
            </a:r>
            <a:endParaRPr b="0" lang="ru-RU" sz="2800" spc="-1" strike="noStrike">
              <a:solidFill>
                <a:srgbClr val="000000"/>
              </a:solidFill>
              <a:latin typeface="Calibri"/>
            </a:endParaRPr>
          </a:p>
          <a:p>
            <a:pPr marL="343080" indent="-342720">
              <a:lnSpc>
                <a:spcPct val="90000"/>
              </a:lnSpc>
              <a:spcBef>
                <a:spcPts val="561"/>
              </a:spcBef>
              <a:buClr>
                <a:srgbClr val="000000"/>
              </a:buClr>
              <a:buFont typeface="Arial"/>
              <a:buChar char="•"/>
            </a:pPr>
            <a:r>
              <a:rPr b="1" lang="ru-RU" sz="2800" spc="-1" strike="noStrike">
                <a:solidFill>
                  <a:srgbClr val="000000"/>
                </a:solidFill>
                <a:latin typeface="Calibri"/>
              </a:rPr>
              <a:t>4) при неоперабельних злоякісних новоутвореннях з метастазуванням;</a:t>
            </a:r>
            <a:endParaRPr b="0" lang="ru-RU" sz="2800" spc="-1" strike="noStrike">
              <a:solidFill>
                <a:srgbClr val="000000"/>
              </a:solidFill>
              <a:latin typeface="Calibri"/>
            </a:endParaRPr>
          </a:p>
          <a:p>
            <a:pPr marL="343080" indent="-342720">
              <a:lnSpc>
                <a:spcPct val="90000"/>
              </a:lnSpc>
              <a:spcBef>
                <a:spcPts val="561"/>
              </a:spcBef>
              <a:buClr>
                <a:srgbClr val="000000"/>
              </a:buClr>
              <a:buFont typeface="Arial"/>
              <a:buChar char="•"/>
            </a:pPr>
            <a:r>
              <a:rPr b="1" lang="ru-RU" sz="2800" spc="-1" strike="noStrike">
                <a:solidFill>
                  <a:srgbClr val="000000"/>
                </a:solidFill>
                <a:latin typeface="Calibri"/>
              </a:rPr>
              <a:t>5) якщо точно відомо, що з моменту зупинки кровообігу пройшло більше   25 хв в умовах нормотермії.</a:t>
            </a:r>
            <a:endParaRPr b="0" lang="ru-RU" sz="28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4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52" name="TextShape 1"/>
          <p:cNvSpPr txBox="1"/>
          <p:nvPr/>
        </p:nvSpPr>
        <p:spPr>
          <a:xfrm>
            <a:off x="457200" y="274680"/>
            <a:ext cx="8229240" cy="1142640"/>
          </a:xfrm>
          <a:prstGeom prst="rect">
            <a:avLst/>
          </a:prstGeom>
          <a:noFill/>
          <a:ln>
            <a:noFill/>
          </a:ln>
        </p:spPr>
        <p:txBody>
          <a:bodyPr anchor="ctr">
            <a:noAutofit/>
          </a:bodyPr>
          <a:p>
            <a:pPr algn="ctr">
              <a:lnSpc>
                <a:spcPct val="100000"/>
              </a:lnSpc>
            </a:pPr>
            <a:r>
              <a:rPr b="0" lang="ru-RU" sz="3600" spc="-1" strike="noStrike">
                <a:solidFill>
                  <a:srgbClr val="ffffff"/>
                </a:solidFill>
                <a:latin typeface="Calibri"/>
              </a:rPr>
              <a:t> </a:t>
            </a:r>
            <a:r>
              <a:rPr b="0" lang="ru-RU" sz="3200" spc="-1" strike="noStrike">
                <a:solidFill>
                  <a:srgbClr val="ffffff"/>
                </a:solidFill>
                <a:latin typeface="Calibri"/>
              </a:rPr>
              <a:t>НЕВІДКЛАДНА ДОПОМОГА У СТАНАХ ЗАГРОЗИ ДЛЯ ЖИТТЯ </a:t>
            </a:r>
            <a:endParaRPr b="0" lang="ru-RU" sz="3200" spc="-1" strike="noStrike">
              <a:solidFill>
                <a:srgbClr val="000000"/>
              </a:solidFill>
              <a:latin typeface="Calibri"/>
            </a:endParaRPr>
          </a:p>
        </p:txBody>
      </p:sp>
      <p:sp>
        <p:nvSpPr>
          <p:cNvPr id="353" name="TextShape 2"/>
          <p:cNvSpPr txBox="1"/>
          <p:nvPr/>
        </p:nvSpPr>
        <p:spPr>
          <a:xfrm>
            <a:off x="533520" y="1071720"/>
            <a:ext cx="7038720" cy="4428720"/>
          </a:xfrm>
          <a:prstGeom prst="rect">
            <a:avLst/>
          </a:prstGeom>
          <a:noFill/>
          <a:ln>
            <a:noFill/>
          </a:ln>
        </p:spPr>
        <p:txBody>
          <a:bodyPr>
            <a:noAutofit/>
          </a:bodyPr>
          <a:p>
            <a:pPr marL="343080" indent="-342720">
              <a:lnSpc>
                <a:spcPct val="80000"/>
              </a:lnSpc>
              <a:spcBef>
                <a:spcPts val="561"/>
              </a:spcBef>
              <a:buClr>
                <a:srgbClr val="ff0000"/>
              </a:buClr>
              <a:buFont typeface="Arial"/>
              <a:buChar char="•"/>
            </a:pPr>
            <a:r>
              <a:rPr b="1" lang="ru-RU" sz="2800" spc="-1" strike="noStrike">
                <a:solidFill>
                  <a:srgbClr val="ff0000"/>
                </a:solidFill>
                <a:latin typeface="Calibri"/>
              </a:rPr>
              <a:t>Розробкою та систематизацією стандартів СЛР займаються:</a:t>
            </a:r>
            <a:endParaRPr b="0" lang="ru-RU" sz="2800" spc="-1" strike="noStrike">
              <a:solidFill>
                <a:srgbClr val="000000"/>
              </a:solidFill>
              <a:latin typeface="Calibri"/>
            </a:endParaRPr>
          </a:p>
          <a:p>
            <a:pPr marL="343080" indent="-342720">
              <a:lnSpc>
                <a:spcPct val="80000"/>
              </a:lnSpc>
              <a:spcBef>
                <a:spcPts val="561"/>
              </a:spcBef>
              <a:buClr>
                <a:srgbClr val="000000"/>
              </a:buClr>
              <a:buFont typeface="Arial"/>
              <a:buChar char="•"/>
            </a:pPr>
            <a:r>
              <a:rPr b="1" lang="ru-RU" sz="2800" spc="-1" strike="noStrike">
                <a:solidFill>
                  <a:srgbClr val="000000"/>
                </a:solidFill>
                <a:latin typeface="Calibri"/>
              </a:rPr>
              <a:t>Американська асоціація кардіологів</a:t>
            </a:r>
            <a:endParaRPr b="0" lang="ru-RU" sz="2800" spc="-1" strike="noStrike">
              <a:solidFill>
                <a:srgbClr val="000000"/>
              </a:solidFill>
              <a:latin typeface="Calibri"/>
            </a:endParaRPr>
          </a:p>
          <a:p>
            <a:pPr marL="343080" indent="-342720">
              <a:lnSpc>
                <a:spcPct val="80000"/>
              </a:lnSpc>
              <a:spcBef>
                <a:spcPts val="561"/>
              </a:spcBef>
              <a:buClr>
                <a:srgbClr val="000000"/>
              </a:buClr>
              <a:buFont typeface="Arial"/>
              <a:buChar char="•"/>
            </a:pPr>
            <a:r>
              <a:rPr b="1" lang="ru-RU" sz="2800" spc="-1" strike="noStrike">
                <a:solidFill>
                  <a:srgbClr val="000000"/>
                </a:solidFill>
                <a:latin typeface="Calibri"/>
              </a:rPr>
              <a:t>Європейська рада реанімації (European Resuscitation Council – ERC), останні рекомендації якої опубліковані в 2010 р. і які включають наступні рівні реанімаційних заходів  :</a:t>
            </a:r>
            <a:endParaRPr b="0" lang="ru-RU" sz="2800" spc="-1" strike="noStrike">
              <a:solidFill>
                <a:srgbClr val="000000"/>
              </a:solidFill>
              <a:latin typeface="Calibri"/>
            </a:endParaRPr>
          </a:p>
          <a:p>
            <a:pPr marL="343080" indent="-342720">
              <a:lnSpc>
                <a:spcPct val="80000"/>
              </a:lnSpc>
              <a:spcBef>
                <a:spcPts val="561"/>
              </a:spcBef>
              <a:buClr>
                <a:srgbClr val="000000"/>
              </a:buClr>
              <a:buFont typeface="Arial"/>
              <a:buChar char="•"/>
            </a:pPr>
            <a:r>
              <a:rPr b="1" lang="ru-RU" sz="2800" spc="-1" strike="noStrike">
                <a:solidFill>
                  <a:srgbClr val="000000"/>
                </a:solidFill>
                <a:latin typeface="Calibri"/>
              </a:rPr>
              <a:t>BLS (Basic life support) – базова підтримка життєдіяльності</a:t>
            </a:r>
            <a:endParaRPr b="0" lang="ru-RU" sz="2800" spc="-1" strike="noStrike">
              <a:solidFill>
                <a:srgbClr val="000000"/>
              </a:solidFill>
              <a:latin typeface="Calibri"/>
            </a:endParaRPr>
          </a:p>
          <a:p>
            <a:pPr marL="343080" indent="-342720">
              <a:lnSpc>
                <a:spcPct val="80000"/>
              </a:lnSpc>
              <a:spcBef>
                <a:spcPts val="561"/>
              </a:spcBef>
              <a:buClr>
                <a:srgbClr val="000000"/>
              </a:buClr>
              <a:buFont typeface="Arial"/>
              <a:buChar char="•"/>
            </a:pPr>
            <a:r>
              <a:rPr b="1" lang="ru-RU" sz="2800" spc="-1" strike="noStrike">
                <a:solidFill>
                  <a:srgbClr val="000000"/>
                </a:solidFill>
                <a:latin typeface="Calibri"/>
              </a:rPr>
              <a:t>ILS (Immediate life support) – невідкладна підтримка життєдіяльності</a:t>
            </a:r>
            <a:endParaRPr b="0" lang="ru-RU" sz="2800" spc="-1" strike="noStrike">
              <a:solidFill>
                <a:srgbClr val="000000"/>
              </a:solidFill>
              <a:latin typeface="Calibri"/>
            </a:endParaRPr>
          </a:p>
          <a:p>
            <a:pPr marL="343080" indent="-342720">
              <a:lnSpc>
                <a:spcPct val="80000"/>
              </a:lnSpc>
              <a:spcBef>
                <a:spcPts val="561"/>
              </a:spcBef>
              <a:buClr>
                <a:srgbClr val="000000"/>
              </a:buClr>
              <a:buFont typeface="Arial"/>
              <a:buChar char="•"/>
            </a:pPr>
            <a:r>
              <a:rPr b="1" lang="ru-RU" sz="2800" spc="-1" strike="noStrike">
                <a:solidFill>
                  <a:srgbClr val="000000"/>
                </a:solidFill>
                <a:latin typeface="Calibri"/>
              </a:rPr>
              <a:t>ALS (Advanced life support ) – алгоритм спеціалізованих реанімаційних заходів</a:t>
            </a:r>
            <a:endParaRPr b="0" lang="ru-RU" sz="2800" spc="-1" strike="noStrike">
              <a:solidFill>
                <a:srgbClr val="000000"/>
              </a:solidFill>
              <a:latin typeface="Calibri"/>
            </a:endParaRPr>
          </a:p>
        </p:txBody>
      </p:sp>
      <p:pic>
        <p:nvPicPr>
          <p:cNvPr id="354" name="Picture 4" descr=""/>
          <p:cNvPicPr/>
          <p:nvPr/>
        </p:nvPicPr>
        <p:blipFill>
          <a:blip r:embed="rId1"/>
          <a:stretch/>
        </p:blipFill>
        <p:spPr>
          <a:xfrm>
            <a:off x="6929280" y="0"/>
            <a:ext cx="2214360" cy="2214360"/>
          </a:xfrm>
          <a:prstGeom prst="rect">
            <a:avLst/>
          </a:prstGeom>
          <a:ln w="9360">
            <a:noFill/>
          </a:ln>
        </p:spPr>
      </p:pic>
    </p:spTree>
  </p:cSld>
  <mc:AlternateContent>
    <mc:Choice Requires="p14">
      <p:transition spd="slow" p14:dur="2000"/>
    </mc:Choice>
    <mc:Fallback>
      <p:transition spd="slow"/>
    </mc:Fallback>
  </mc:AlternateContent>
</p:sld>
</file>

<file path=ppt/slides/slide4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55" name="TextShape 1"/>
          <p:cNvSpPr txBox="1"/>
          <p:nvPr/>
        </p:nvSpPr>
        <p:spPr>
          <a:xfrm>
            <a:off x="214200" y="214200"/>
            <a:ext cx="5214600" cy="6643440"/>
          </a:xfrm>
          <a:prstGeom prst="rect">
            <a:avLst/>
          </a:prstGeom>
          <a:noFill/>
          <a:ln>
            <a:noFill/>
          </a:ln>
        </p:spPr>
        <p:txBody>
          <a:bodyPr>
            <a:normAutofit/>
          </a:bodyPr>
          <a:p>
            <a:pPr marL="343080" indent="-342720">
              <a:lnSpc>
                <a:spcPct val="100000"/>
              </a:lnSpc>
              <a:spcBef>
                <a:spcPts val="641"/>
              </a:spcBef>
              <a:buClr>
                <a:srgbClr val="000000"/>
              </a:buClr>
              <a:buFont typeface="Arial"/>
              <a:buChar char="•"/>
            </a:pPr>
            <a:r>
              <a:rPr b="0" lang="ru-RU" sz="3200" spc="-1" strike="noStrike">
                <a:solidFill>
                  <a:srgbClr val="000000"/>
                </a:solidFill>
                <a:latin typeface="Calibri"/>
              </a:rPr>
              <a:t>Guidelines 2015 CPR&amp;ECC/American Heart Association [Електронный ресурс]. – Dallas, Texas 75231-4596,USA, 2015 – Режим доступу до ресурсу: http://www.heart.org</a:t>
            </a:r>
            <a:endParaRPr b="0" lang="ru-RU" sz="3200" spc="-1" strike="noStrike">
              <a:solidFill>
                <a:srgbClr val="000000"/>
              </a:solidFill>
              <a:latin typeface="Calibri"/>
            </a:endParaRPr>
          </a:p>
          <a:p>
            <a:pPr marL="343080" indent="-342720">
              <a:lnSpc>
                <a:spcPct val="100000"/>
              </a:lnSpc>
              <a:spcBef>
                <a:spcPts val="641"/>
              </a:spcBef>
              <a:buClr>
                <a:srgbClr val="000000"/>
              </a:buClr>
              <a:buFont typeface="Arial"/>
              <a:buChar char="•"/>
            </a:pPr>
            <a:r>
              <a:rPr b="0" lang="ru-RU" sz="3200" spc="-1" strike="noStrike">
                <a:solidFill>
                  <a:srgbClr val="000000"/>
                </a:solidFill>
                <a:latin typeface="Calibri"/>
              </a:rPr>
              <a:t>Guidelines for Resuscitation/European Resuscitation Council (ERC) [Електронный ресурс]. – Emile Vanderveldelaan 35, 2845 Niel, Belgium, 2015. – Режим доступу до ресурсу: http://www.erc. edu</a:t>
            </a:r>
            <a:endParaRPr b="0" lang="ru-RU" sz="3200" spc="-1" strike="noStrike">
              <a:solidFill>
                <a:srgbClr val="000000"/>
              </a:solidFill>
              <a:latin typeface="Calibri"/>
            </a:endParaRPr>
          </a:p>
          <a:p>
            <a:pPr>
              <a:lnSpc>
                <a:spcPct val="100000"/>
              </a:lnSpc>
              <a:spcBef>
                <a:spcPts val="641"/>
              </a:spcBef>
            </a:pPr>
            <a:endParaRPr b="0" lang="ru-RU" sz="3200" spc="-1" strike="noStrike">
              <a:solidFill>
                <a:srgbClr val="000000"/>
              </a:solidFill>
              <a:latin typeface="Calibri"/>
            </a:endParaRPr>
          </a:p>
        </p:txBody>
      </p:sp>
      <p:pic>
        <p:nvPicPr>
          <p:cNvPr id="356" name="Picture 2" descr=""/>
          <p:cNvPicPr/>
          <p:nvPr/>
        </p:nvPicPr>
        <p:blipFill>
          <a:blip r:embed="rId1"/>
          <a:stretch/>
        </p:blipFill>
        <p:spPr>
          <a:xfrm>
            <a:off x="5429160" y="4714920"/>
            <a:ext cx="3571560" cy="1213920"/>
          </a:xfrm>
          <a:prstGeom prst="rect">
            <a:avLst/>
          </a:prstGeom>
          <a:ln w="9360">
            <a:noFill/>
          </a:ln>
        </p:spPr>
      </p:pic>
      <p:pic>
        <p:nvPicPr>
          <p:cNvPr id="357" name="Рисунок 4" descr=""/>
          <p:cNvPicPr/>
          <p:nvPr/>
        </p:nvPicPr>
        <p:blipFill>
          <a:blip r:embed="rId2"/>
          <a:srcRect l="78677" t="3362" r="2419" b="82744"/>
          <a:stretch/>
        </p:blipFill>
        <p:spPr>
          <a:xfrm>
            <a:off x="5429160" y="428760"/>
            <a:ext cx="3571560" cy="3357360"/>
          </a:xfrm>
          <a:prstGeom prst="rect">
            <a:avLst/>
          </a:prstGeom>
          <a:ln w="9360">
            <a:noFill/>
          </a:ln>
        </p:spPr>
      </p:pic>
      <p:sp>
        <p:nvSpPr>
          <p:cNvPr id="358" name="CustomShape 2"/>
          <p:cNvSpPr/>
          <p:nvPr/>
        </p:nvSpPr>
        <p:spPr>
          <a:xfrm>
            <a:off x="8148600" y="5500800"/>
            <a:ext cx="796680" cy="456120"/>
          </a:xfrm>
          <a:prstGeom prst="rect">
            <a:avLst/>
          </a:prstGeom>
          <a:noFill/>
          <a:ln>
            <a:noFill/>
          </a:ln>
        </p:spPr>
        <p:style>
          <a:lnRef idx="0"/>
          <a:fillRef idx="0"/>
          <a:effectRef idx="0"/>
          <a:fontRef idx="minor"/>
        </p:style>
        <p:txBody>
          <a:bodyPr wrap="none" lIns="90000" rIns="90000" tIns="45000" bIns="45000">
            <a:spAutoFit/>
          </a:bodyPr>
          <a:p>
            <a:pPr>
              <a:lnSpc>
                <a:spcPct val="100000"/>
              </a:lnSpc>
            </a:pPr>
            <a:r>
              <a:rPr b="1" lang="ru-RU" sz="2400" spc="-1" strike="noStrike">
                <a:solidFill>
                  <a:srgbClr val="00b0f0"/>
                </a:solidFill>
                <a:latin typeface="Calibri"/>
              </a:rPr>
              <a:t>2015</a:t>
            </a:r>
            <a:endParaRPr b="0" lang="ru-RU" sz="2400" spc="-1" strike="noStrike">
              <a:latin typeface="Arial"/>
            </a:endParaRPr>
          </a:p>
        </p:txBody>
      </p:sp>
    </p:spTree>
  </p:cSld>
  <mc:AlternateContent>
    <mc:Choice Requires="p14">
      <p:transition spd="slow" p14:dur="2000"/>
    </mc:Choice>
    <mc:Fallback>
      <p:transition spd="slow"/>
    </mc:Fallback>
  </mc:AlternateContent>
</p:sld>
</file>

<file path=ppt/slides/slide4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59" name="TextShape 1"/>
          <p:cNvSpPr txBox="1"/>
          <p:nvPr/>
        </p:nvSpPr>
        <p:spPr>
          <a:xfrm>
            <a:off x="571320" y="4143240"/>
            <a:ext cx="8229240" cy="2499840"/>
          </a:xfrm>
          <a:prstGeom prst="rect">
            <a:avLst/>
          </a:prstGeom>
          <a:noFill/>
          <a:ln>
            <a:noFill/>
          </a:ln>
        </p:spPr>
        <p:txBody>
          <a:bodyPr>
            <a:noAutofit/>
          </a:bodyPr>
          <a:p>
            <a:pPr marL="343080" indent="-342720">
              <a:lnSpc>
                <a:spcPct val="100000"/>
              </a:lnSpc>
              <a:spcBef>
                <a:spcPts val="641"/>
              </a:spcBef>
              <a:buClr>
                <a:srgbClr val="000000"/>
              </a:buClr>
              <a:buFont typeface="Arial"/>
              <a:buChar char="•"/>
            </a:pPr>
            <a:r>
              <a:rPr b="1" i="1" lang="ru-RU" sz="3200" spc="-1" strike="noStrike">
                <a:solidFill>
                  <a:srgbClr val="000000"/>
                </a:solidFill>
                <a:latin typeface="Calibri"/>
              </a:rPr>
              <a:t>"Наша мета - повернення пацієнта до життя з відновленням нормальних функцій всіх органів, в тому числі й мозку"   (П.Сафар)</a:t>
            </a:r>
            <a:endParaRPr b="0" lang="ru-RU" sz="3200" spc="-1" strike="noStrike">
              <a:solidFill>
                <a:srgbClr val="000000"/>
              </a:solidFill>
              <a:latin typeface="Calibri"/>
            </a:endParaRPr>
          </a:p>
        </p:txBody>
      </p:sp>
      <p:pic>
        <p:nvPicPr>
          <p:cNvPr id="360" name="Picture 5" descr=""/>
          <p:cNvPicPr/>
          <p:nvPr/>
        </p:nvPicPr>
        <p:blipFill>
          <a:blip r:embed="rId1"/>
          <a:stretch/>
        </p:blipFill>
        <p:spPr>
          <a:xfrm>
            <a:off x="5572080" y="357120"/>
            <a:ext cx="3177720" cy="3571560"/>
          </a:xfrm>
          <a:prstGeom prst="rect">
            <a:avLst/>
          </a:prstGeom>
          <a:ln w="9360">
            <a:noFill/>
          </a:ln>
        </p:spPr>
      </p:pic>
    </p:spTree>
  </p:cSld>
  <mc:AlternateContent>
    <mc:Choice Requires="p14">
      <p:transition spd="slow" p14:dur="2000"/>
    </mc:Choice>
    <mc:Fallback>
      <p:transition spd="slow"/>
    </mc:Fallback>
  </mc:AlternateContent>
</p:sld>
</file>

<file path=ppt/slides/slide4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61" name="Picture 2" descr=""/>
          <p:cNvPicPr/>
          <p:nvPr/>
        </p:nvPicPr>
        <p:blipFill>
          <a:blip r:embed="rId1"/>
          <a:stretch/>
        </p:blipFill>
        <p:spPr>
          <a:xfrm>
            <a:off x="0" y="0"/>
            <a:ext cx="5714640" cy="6857640"/>
          </a:xfrm>
          <a:prstGeom prst="rect">
            <a:avLst/>
          </a:prstGeom>
          <a:ln w="9360">
            <a:noFill/>
          </a:ln>
        </p:spPr>
      </p:pic>
      <p:sp>
        <p:nvSpPr>
          <p:cNvPr id="362" name="TextShape 1"/>
          <p:cNvSpPr txBox="1"/>
          <p:nvPr/>
        </p:nvSpPr>
        <p:spPr>
          <a:xfrm>
            <a:off x="5638680" y="304920"/>
            <a:ext cx="3504960" cy="1142640"/>
          </a:xfrm>
          <a:prstGeom prst="rect">
            <a:avLst/>
          </a:prstGeom>
          <a:noFill/>
          <a:ln>
            <a:noFill/>
          </a:ln>
        </p:spPr>
        <p:txBody>
          <a:bodyPr anchor="ctr">
            <a:noAutofit/>
          </a:bodyPr>
          <a:p>
            <a:pPr>
              <a:lnSpc>
                <a:spcPct val="100000"/>
              </a:lnSpc>
            </a:pPr>
            <a:r>
              <a:rPr b="0" lang="ru-RU" sz="2900" spc="-1" strike="noStrike">
                <a:solidFill>
                  <a:srgbClr val="ff0000"/>
                </a:solidFill>
                <a:latin typeface="Calibri"/>
              </a:rPr>
              <a:t>Перед початком виконання СЛР</a:t>
            </a:r>
            <a:endParaRPr b="0" lang="ru-RU" sz="2900" spc="-1" strike="noStrike">
              <a:solidFill>
                <a:srgbClr val="000000"/>
              </a:solidFill>
              <a:latin typeface="Calibri"/>
            </a:endParaRPr>
          </a:p>
        </p:txBody>
      </p:sp>
      <p:sp>
        <p:nvSpPr>
          <p:cNvPr id="363" name="CustomShape 2"/>
          <p:cNvSpPr/>
          <p:nvPr/>
        </p:nvSpPr>
        <p:spPr>
          <a:xfrm>
            <a:off x="5796000" y="1828800"/>
            <a:ext cx="3347640" cy="3688560"/>
          </a:xfrm>
          <a:prstGeom prst="rect">
            <a:avLst/>
          </a:prstGeom>
          <a:noFill/>
          <a:ln w="9360">
            <a:noFill/>
          </a:ln>
        </p:spPr>
        <p:style>
          <a:lnRef idx="0"/>
          <a:fillRef idx="0"/>
          <a:effectRef idx="0"/>
          <a:fontRef idx="minor"/>
        </p:style>
        <p:txBody>
          <a:bodyPr lIns="90000" rIns="90000" tIns="45000" bIns="45000">
            <a:spAutoFit/>
          </a:bodyPr>
          <a:p>
            <a:pPr>
              <a:lnSpc>
                <a:spcPct val="90000"/>
              </a:lnSpc>
              <a:spcBef>
                <a:spcPts val="561"/>
              </a:spcBef>
            </a:pPr>
            <a:r>
              <a:rPr b="0" lang="ru-RU" sz="2800" spc="-1" strike="noStrike">
                <a:solidFill>
                  <a:srgbClr val="ff0000"/>
                </a:solidFill>
                <a:latin typeface="Calibri"/>
              </a:rPr>
              <a:t>Викличте ЕМД</a:t>
            </a:r>
            <a:endParaRPr b="0" lang="ru-RU" sz="2800" spc="-1" strike="noStrike">
              <a:latin typeface="Arial"/>
            </a:endParaRPr>
          </a:p>
          <a:p>
            <a:pPr>
              <a:lnSpc>
                <a:spcPct val="90000"/>
              </a:lnSpc>
              <a:spcBef>
                <a:spcPts val="561"/>
              </a:spcBef>
            </a:pPr>
            <a:r>
              <a:rPr b="0" lang="ru-RU" sz="2800" spc="-1" strike="noStrike">
                <a:solidFill>
                  <a:srgbClr val="ff0000"/>
                </a:solidFill>
                <a:latin typeface="Calibri"/>
              </a:rPr>
              <a:t>за телефоном103 (чергового анестезіолога, неонатолога), або попросіть це зробити когось, хто є поблизу.</a:t>
            </a:r>
            <a:endParaRPr b="0" lang="ru-RU" sz="2800" spc="-1" strike="noStrike">
              <a:latin typeface="Arial"/>
            </a:endParaRPr>
          </a:p>
          <a:p>
            <a:pPr>
              <a:lnSpc>
                <a:spcPct val="100000"/>
              </a:lnSpc>
            </a:pPr>
            <a:endParaRPr b="0" lang="ru-RU" sz="2800" spc="-1" strike="noStrike">
              <a:latin typeface="Arial"/>
            </a:endParaRPr>
          </a:p>
        </p:txBody>
      </p:sp>
    </p:spTree>
  </p:cSld>
  <mc:AlternateContent>
    <mc:Choice Requires="p14">
      <p:transition spd="slow" p14:dur="2000"/>
    </mc:Choice>
    <mc:Fallback>
      <p:transition spd="slow"/>
    </mc:Fallback>
  </mc:AlternateContent>
</p:sld>
</file>

<file path=ppt/slides/slide4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64" name="CustomShape 1"/>
          <p:cNvSpPr/>
          <p:nvPr/>
        </p:nvSpPr>
        <p:spPr>
          <a:xfrm>
            <a:off x="642960" y="285840"/>
            <a:ext cx="8064360" cy="1342080"/>
          </a:xfrm>
          <a:prstGeom prst="roundRect">
            <a:avLst>
              <a:gd name="adj" fmla="val 16667"/>
            </a:avLst>
          </a:prstGeom>
          <a:solidFill>
            <a:srgbClr val="dce937"/>
          </a:solidFill>
          <a:ln>
            <a:solidFill>
              <a:srgbClr val="ffff00"/>
            </a:solidFill>
            <a:round/>
          </a:ln>
          <a:scene3d>
            <a:camera prst="orthographicFront"/>
            <a:lightRig dir="t" rig="threePt"/>
          </a:scene3d>
          <a:sp3d>
            <a:bevelT prst="divot" w="139700" h="139700"/>
          </a:sp3d>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a:lnSpc>
                <a:spcPct val="100000"/>
              </a:lnSpc>
            </a:pPr>
            <a:r>
              <a:rPr b="1" i="1" lang="ru-RU" sz="2800" spc="-1" strike="noStrike">
                <a:solidFill>
                  <a:srgbClr val="7030a0"/>
                </a:solidFill>
                <a:latin typeface="Georgia"/>
              </a:rPr>
              <a:t>Правила та порядок проведення реанімації</a:t>
            </a:r>
            <a:endParaRPr b="0" lang="ru-RU" sz="2800" spc="-1" strike="noStrike">
              <a:latin typeface="Arial"/>
            </a:endParaRPr>
          </a:p>
        </p:txBody>
      </p:sp>
      <p:sp>
        <p:nvSpPr>
          <p:cNvPr id="365" name="CustomShape 2"/>
          <p:cNvSpPr/>
          <p:nvPr/>
        </p:nvSpPr>
        <p:spPr>
          <a:xfrm>
            <a:off x="785880" y="2000160"/>
            <a:ext cx="7929360" cy="4054320"/>
          </a:xfrm>
          <a:prstGeom prst="rect">
            <a:avLst/>
          </a:prstGeom>
          <a:noFill/>
          <a:ln>
            <a:solidFill>
              <a:srgbClr val="ffff00"/>
            </a:solidFill>
          </a:ln>
        </p:spPr>
        <p:style>
          <a:lnRef idx="0"/>
          <a:fillRef idx="0"/>
          <a:effectRef idx="0"/>
          <a:fontRef idx="minor"/>
        </p:style>
        <p:txBody>
          <a:bodyPr lIns="90000" rIns="90000" tIns="45000" bIns="45000">
            <a:spAutoFit/>
          </a:bodyPr>
          <a:p>
            <a:pPr algn="just">
              <a:lnSpc>
                <a:spcPct val="100000"/>
              </a:lnSpc>
            </a:pPr>
            <a:r>
              <a:rPr b="1" i="1" lang="ru-RU" sz="2000" spc="-1" strike="noStrike">
                <a:solidFill>
                  <a:srgbClr val="000000"/>
                </a:solidFill>
                <a:latin typeface="Georgia"/>
              </a:rPr>
              <a:t>1.      Забезпечте  безпечність  потерпілого та себе.</a:t>
            </a:r>
            <a:endParaRPr b="0" lang="ru-RU" sz="2000" spc="-1" strike="noStrike">
              <a:latin typeface="Arial"/>
            </a:endParaRPr>
          </a:p>
          <a:p>
            <a:pPr algn="just">
              <a:lnSpc>
                <a:spcPct val="100000"/>
              </a:lnSpc>
            </a:pPr>
            <a:r>
              <a:rPr b="1" i="1" lang="ru-RU" sz="2000" spc="-1" strike="noStrike">
                <a:solidFill>
                  <a:srgbClr val="000000"/>
                </a:solidFill>
                <a:latin typeface="Georgia"/>
              </a:rPr>
              <a:t>2.  Якщо потерпілий відповідає на запитання та    рухається:</a:t>
            </a:r>
            <a:endParaRPr b="0" lang="ru-RU" sz="2000" spc="-1" strike="noStrike">
              <a:latin typeface="Arial"/>
            </a:endParaRPr>
          </a:p>
          <a:p>
            <a:pPr algn="just">
              <a:lnSpc>
                <a:spcPct val="100000"/>
              </a:lnSpc>
            </a:pPr>
            <a:r>
              <a:rPr b="1" i="1" lang="ru-RU" sz="2000" spc="-1" strike="noStrike">
                <a:solidFill>
                  <a:srgbClr val="000000"/>
                </a:solidFill>
                <a:latin typeface="Georgia"/>
              </a:rPr>
              <a:t> </a:t>
            </a:r>
            <a:r>
              <a:rPr b="1" i="1" lang="ru-RU" sz="2000" spc="-1" strike="noStrike">
                <a:solidFill>
                  <a:srgbClr val="000000"/>
                </a:solidFill>
                <a:latin typeface="Georgia"/>
              </a:rPr>
              <a:t>запитайте як він себе почуває та чи потребує він допомоги.</a:t>
            </a:r>
            <a:endParaRPr b="0" lang="ru-RU" sz="2000" spc="-1" strike="noStrike">
              <a:latin typeface="Arial"/>
            </a:endParaRPr>
          </a:p>
          <a:p>
            <a:pPr algn="just">
              <a:lnSpc>
                <a:spcPct val="100000"/>
              </a:lnSpc>
            </a:pPr>
            <a:r>
              <a:rPr b="1" i="1" lang="ru-RU" sz="2000" spc="-1" strike="noStrike">
                <a:solidFill>
                  <a:srgbClr val="000000"/>
                </a:solidFill>
                <a:latin typeface="Georgia"/>
              </a:rPr>
              <a:t>3.    Якщо потерпілий не відповідає: покличте когось на допомогу.</a:t>
            </a:r>
            <a:endParaRPr b="0" lang="ru-RU" sz="2000" spc="-1" strike="noStrike">
              <a:latin typeface="Arial"/>
            </a:endParaRPr>
          </a:p>
          <a:p>
            <a:pPr algn="just">
              <a:lnSpc>
                <a:spcPct val="100000"/>
              </a:lnSpc>
            </a:pPr>
            <a:r>
              <a:rPr b="1" i="1" lang="ru-RU" sz="2000" spc="-1" strike="noStrike">
                <a:solidFill>
                  <a:srgbClr val="000000"/>
                </a:solidFill>
                <a:latin typeface="Georgia"/>
              </a:rPr>
              <a:t>4. </a:t>
            </a:r>
            <a:r>
              <a:rPr b="1" i="1" lang="ru-RU" sz="2000" spc="-1" strike="noStrike">
                <a:solidFill>
                  <a:srgbClr val="7030a0"/>
                </a:solidFill>
                <a:latin typeface="Georgia"/>
              </a:rPr>
              <a:t>Забезпечте підтримку вільної прохідності дихальних шляхів.</a:t>
            </a:r>
            <a:endParaRPr b="0" lang="ru-RU" sz="2000" spc="-1" strike="noStrike">
              <a:latin typeface="Arial"/>
            </a:endParaRPr>
          </a:p>
          <a:p>
            <a:pPr marL="457200" indent="-456840" algn="just">
              <a:lnSpc>
                <a:spcPct val="100000"/>
              </a:lnSpc>
              <a:buClr>
                <a:srgbClr val="7030a0"/>
              </a:buClr>
              <a:buFont typeface="StarSymbol"/>
              <a:buAutoNum type="arabicPeriod" startAt="5"/>
            </a:pPr>
            <a:r>
              <a:rPr b="1" i="1" lang="ru-RU" sz="2000" spc="-1" strike="noStrike">
                <a:solidFill>
                  <a:srgbClr val="7030a0"/>
                </a:solidFill>
                <a:latin typeface="Georgia"/>
              </a:rPr>
              <a:t>Зробіть штучне дихання та непрямий (зовнішный, закритий) масаж серця. </a:t>
            </a:r>
            <a:endParaRPr b="0" lang="ru-RU" sz="2000" spc="-1" strike="noStrike">
              <a:latin typeface="Arial"/>
            </a:endParaRPr>
          </a:p>
          <a:p>
            <a:pPr marL="457200" indent="-456840" algn="just">
              <a:lnSpc>
                <a:spcPct val="100000"/>
              </a:lnSpc>
              <a:buClr>
                <a:srgbClr val="000000"/>
              </a:buClr>
              <a:buFont typeface="StarSymbol"/>
              <a:buAutoNum type="arabicPeriod" startAt="5"/>
            </a:pPr>
            <a:r>
              <a:rPr b="1" i="1" lang="ru-RU" sz="2000" spc="-1" strike="noStrike">
                <a:solidFill>
                  <a:srgbClr val="000000"/>
                </a:solidFill>
                <a:latin typeface="Georgia"/>
              </a:rPr>
              <a:t>Викличте швидку допомогу, або доправте потерпілого до лікарні.</a:t>
            </a:r>
            <a:endParaRPr b="0" lang="ru-RU" sz="2000" spc="-1" strike="noStrike">
              <a:latin typeface="Arial"/>
            </a:endParaRPr>
          </a:p>
        </p:txBody>
      </p:sp>
    </p:spTree>
  </p:cSld>
  <mc:AlternateContent>
    <mc:Choice Requires="p14">
      <p:transition spd="slow" p14:dur="2000"/>
    </mc:Choice>
    <mc:Fallback>
      <p:transition spd="slow"/>
    </mc:Fallback>
  </mc:AlternateContent>
</p:sld>
</file>

<file path=ppt/slides/slide4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66" name="TextShape 1"/>
          <p:cNvSpPr txBox="1"/>
          <p:nvPr/>
        </p:nvSpPr>
        <p:spPr>
          <a:xfrm>
            <a:off x="611640" y="404640"/>
            <a:ext cx="8095680" cy="666360"/>
          </a:xfrm>
          <a:prstGeom prst="rect">
            <a:avLst/>
          </a:prstGeom>
          <a:noFill/>
          <a:ln>
            <a:noFill/>
          </a:ln>
        </p:spPr>
        <p:txBody>
          <a:bodyPr anchor="ctr">
            <a:normAutofit fontScale="30000"/>
          </a:bodyPr>
          <a:p>
            <a:pPr algn="ctr">
              <a:lnSpc>
                <a:spcPct val="100000"/>
              </a:lnSpc>
            </a:pPr>
            <a:r>
              <a:rPr b="1" lang="ru-RU" sz="3600" spc="-1" strike="noStrike">
                <a:solidFill>
                  <a:srgbClr val="00b050"/>
                </a:solidFill>
                <a:latin typeface="Calibri"/>
              </a:rPr>
              <a:t>Дії під час надання екстреної медичної допомоги постраждалому</a:t>
            </a:r>
            <a:br/>
            <a:endParaRPr b="0" lang="ru-RU" sz="3600" spc="-1" strike="noStrike">
              <a:solidFill>
                <a:srgbClr val="000000"/>
              </a:solidFill>
              <a:latin typeface="Calibri"/>
            </a:endParaRPr>
          </a:p>
        </p:txBody>
      </p:sp>
      <p:sp>
        <p:nvSpPr>
          <p:cNvPr id="367" name="TextShape 2"/>
          <p:cNvSpPr txBox="1"/>
          <p:nvPr/>
        </p:nvSpPr>
        <p:spPr>
          <a:xfrm>
            <a:off x="395280" y="1428840"/>
            <a:ext cx="8391240" cy="4857480"/>
          </a:xfrm>
          <a:prstGeom prst="rect">
            <a:avLst/>
          </a:prstGeom>
          <a:noFill/>
          <a:ln>
            <a:noFill/>
          </a:ln>
        </p:spPr>
        <p:txBody>
          <a:bodyPr>
            <a:normAutofit/>
          </a:bodyPr>
          <a:p>
            <a:pPr marL="46080" algn="just">
              <a:lnSpc>
                <a:spcPct val="100000"/>
              </a:lnSpc>
              <a:spcBef>
                <a:spcPts val="479"/>
              </a:spcBef>
            </a:pPr>
            <a:r>
              <a:rPr b="1" lang="ru-RU" sz="2400" spc="-1" strike="noStrike">
                <a:solidFill>
                  <a:srgbClr val="000000"/>
                </a:solidFill>
                <a:latin typeface="Calibri"/>
              </a:rPr>
              <a:t>Опинившись у ситуації, коли необхідно надати екстренну медичну допомогу,  зберігайте спокій. </a:t>
            </a:r>
            <a:endParaRPr b="0" lang="ru-RU" sz="2400" spc="-1" strike="noStrike">
              <a:solidFill>
                <a:srgbClr val="000000"/>
              </a:solidFill>
              <a:latin typeface="Calibri"/>
            </a:endParaRPr>
          </a:p>
          <a:p>
            <a:pPr marL="46080" algn="just">
              <a:lnSpc>
                <a:spcPct val="100000"/>
              </a:lnSpc>
              <a:spcBef>
                <a:spcPts val="479"/>
              </a:spcBef>
            </a:pPr>
            <a:r>
              <a:rPr b="1" lang="ru-RU" sz="2400" spc="-1" strike="noStrike">
                <a:solidFill>
                  <a:srgbClr val="000000"/>
                </a:solidFill>
                <a:latin typeface="Calibri"/>
              </a:rPr>
              <a:t>Ваші дії повинні бути обміркованими й швидкими.</a:t>
            </a:r>
            <a:endParaRPr b="0" lang="ru-RU" sz="2400" spc="-1" strike="noStrike">
              <a:solidFill>
                <a:srgbClr val="000000"/>
              </a:solidFill>
              <a:latin typeface="Calibri"/>
            </a:endParaRPr>
          </a:p>
          <a:p>
            <a:pPr marL="46080" algn="just">
              <a:lnSpc>
                <a:spcPct val="100000"/>
              </a:lnSpc>
              <a:spcBef>
                <a:spcPts val="479"/>
              </a:spcBef>
            </a:pPr>
            <a:r>
              <a:rPr b="1" lang="ru-RU" sz="2400" spc="-1" strike="noStrike">
                <a:solidFill>
                  <a:srgbClr val="00b050"/>
                </a:solidFill>
                <a:latin typeface="Calibri"/>
              </a:rPr>
              <a:t>Уважно огляньте місце пригоди та визначте таке:</a:t>
            </a:r>
            <a:endParaRPr b="0" lang="ru-RU" sz="2400" spc="-1" strike="noStrike">
              <a:solidFill>
                <a:srgbClr val="000000"/>
              </a:solidFill>
              <a:latin typeface="Calibri"/>
            </a:endParaRPr>
          </a:p>
          <a:p>
            <a:pPr marL="343080" indent="-342720" algn="just">
              <a:lnSpc>
                <a:spcPct val="100000"/>
              </a:lnSpc>
              <a:spcBef>
                <a:spcPts val="479"/>
              </a:spcBef>
              <a:buClr>
                <a:srgbClr val="ff0000"/>
              </a:buClr>
              <a:buFont typeface="Arial"/>
              <a:buChar char="•"/>
            </a:pPr>
            <a:r>
              <a:rPr b="1" lang="ru-RU" sz="2400" spc="-1" strike="noStrike">
                <a:solidFill>
                  <a:srgbClr val="ff0000"/>
                </a:solidFill>
                <a:latin typeface="Calibri"/>
              </a:rPr>
              <a:t>- чи є ваше перебування у даному місці безпечним?</a:t>
            </a:r>
            <a:endParaRPr b="0" lang="ru-RU" sz="2400" spc="-1" strike="noStrike">
              <a:solidFill>
                <a:srgbClr val="000000"/>
              </a:solidFill>
              <a:latin typeface="Calibri"/>
            </a:endParaRPr>
          </a:p>
          <a:p>
            <a:pPr marL="343080" indent="-342720" algn="just">
              <a:lnSpc>
                <a:spcPct val="100000"/>
              </a:lnSpc>
              <a:spcBef>
                <a:spcPts val="479"/>
              </a:spcBef>
              <a:buClr>
                <a:srgbClr val="ff0000"/>
              </a:buClr>
              <a:buFont typeface="Arial"/>
              <a:buChar char="•"/>
            </a:pPr>
            <a:r>
              <a:rPr b="1" lang="ru-RU" sz="2400" spc="-1" strike="noStrike">
                <a:solidFill>
                  <a:srgbClr val="ff0000"/>
                </a:solidFill>
                <a:latin typeface="Calibri"/>
              </a:rPr>
              <a:t>- що сталося?</a:t>
            </a:r>
            <a:endParaRPr b="0" lang="ru-RU" sz="2400" spc="-1" strike="noStrike">
              <a:solidFill>
                <a:srgbClr val="000000"/>
              </a:solidFill>
              <a:latin typeface="Calibri"/>
            </a:endParaRPr>
          </a:p>
          <a:p>
            <a:pPr marL="343080" indent="-342720" algn="just">
              <a:lnSpc>
                <a:spcPct val="100000"/>
              </a:lnSpc>
              <a:spcBef>
                <a:spcPts val="479"/>
              </a:spcBef>
              <a:buClr>
                <a:srgbClr val="ff0000"/>
              </a:buClr>
              <a:buFont typeface="Arial"/>
              <a:buChar char="•"/>
            </a:pPr>
            <a:r>
              <a:rPr b="1" lang="ru-RU" sz="2400" spc="-1" strike="noStrike">
                <a:solidFill>
                  <a:srgbClr val="ff0000"/>
                </a:solidFill>
                <a:latin typeface="Calibri"/>
              </a:rPr>
              <a:t>- орієнтовна кількість постраждалих;</a:t>
            </a:r>
            <a:endParaRPr b="0" lang="ru-RU" sz="2400" spc="-1" strike="noStrike">
              <a:solidFill>
                <a:srgbClr val="000000"/>
              </a:solidFill>
              <a:latin typeface="Calibri"/>
            </a:endParaRPr>
          </a:p>
          <a:p>
            <a:pPr marL="343080" indent="-342720" algn="just">
              <a:lnSpc>
                <a:spcPct val="100000"/>
              </a:lnSpc>
              <a:spcBef>
                <a:spcPts val="479"/>
              </a:spcBef>
              <a:buClr>
                <a:srgbClr val="ff0000"/>
              </a:buClr>
              <a:buFont typeface="Arial"/>
              <a:buChar char="•"/>
            </a:pPr>
            <a:r>
              <a:rPr b="1" lang="ru-RU" sz="2400" spc="-1" strike="noStrike">
                <a:solidFill>
                  <a:srgbClr val="ff0000"/>
                </a:solidFill>
                <a:latin typeface="Calibri"/>
              </a:rPr>
              <a:t>- чи в змозі оточуючі вам допомогти чи, навпаки, стануть на заваді?</a:t>
            </a:r>
            <a:endParaRPr b="0" lang="ru-RU" sz="2400" spc="-1" strike="noStrike">
              <a:solidFill>
                <a:srgbClr val="000000"/>
              </a:solidFill>
              <a:latin typeface="Calibri"/>
            </a:endParaRPr>
          </a:p>
          <a:p>
            <a:pPr marL="343080" indent="-342720" algn="just">
              <a:lnSpc>
                <a:spcPct val="100000"/>
              </a:lnSpc>
              <a:spcBef>
                <a:spcPts val="479"/>
              </a:spcBef>
              <a:buClr>
                <a:srgbClr val="000000"/>
              </a:buClr>
              <a:buFont typeface="Arial"/>
              <a:buChar char="•"/>
            </a:pPr>
            <a:r>
              <a:rPr b="1" lang="ru-RU" sz="2400" spc="-1" strike="noStrike">
                <a:solidFill>
                  <a:srgbClr val="000000"/>
                </a:solidFill>
                <a:latin typeface="Calibri"/>
              </a:rPr>
              <a:t>Розмовляйте спокійно, скажіть, хто ви такий та що зможете допомогти постраждалим.</a:t>
            </a:r>
            <a:endParaRPr b="0" lang="ru-RU" sz="24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4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68" name="TextShape 1"/>
          <p:cNvSpPr txBox="1"/>
          <p:nvPr/>
        </p:nvSpPr>
        <p:spPr>
          <a:xfrm>
            <a:off x="857160" y="260640"/>
            <a:ext cx="7418520" cy="810360"/>
          </a:xfrm>
          <a:prstGeom prst="rect">
            <a:avLst/>
          </a:prstGeom>
          <a:noFill/>
          <a:ln>
            <a:noFill/>
          </a:ln>
        </p:spPr>
        <p:txBody>
          <a:bodyPr anchor="ctr">
            <a:noAutofit/>
          </a:bodyPr>
          <a:p>
            <a:pPr marL="320040" indent="-319680" algn="ctr">
              <a:lnSpc>
                <a:spcPct val="100000"/>
              </a:lnSpc>
            </a:pPr>
            <a:r>
              <a:rPr b="1" lang="ru-RU" sz="3600" spc="-1" strike="noStrike">
                <a:solidFill>
                  <a:srgbClr val="ff0000"/>
                </a:solidFill>
                <a:latin typeface="Calibri"/>
              </a:rPr>
              <a:t>Первинний огляд постраждалого </a:t>
            </a:r>
            <a:endParaRPr b="0" lang="ru-RU" sz="3600" spc="-1" strike="noStrike">
              <a:solidFill>
                <a:srgbClr val="000000"/>
              </a:solidFill>
              <a:latin typeface="Calibri"/>
            </a:endParaRPr>
          </a:p>
        </p:txBody>
      </p:sp>
      <p:sp>
        <p:nvSpPr>
          <p:cNvPr id="369" name="TextShape 2"/>
          <p:cNvSpPr txBox="1"/>
          <p:nvPr/>
        </p:nvSpPr>
        <p:spPr>
          <a:xfrm>
            <a:off x="611280" y="1484280"/>
            <a:ext cx="7978320" cy="4530240"/>
          </a:xfrm>
          <a:prstGeom prst="rect">
            <a:avLst/>
          </a:prstGeom>
          <a:noFill/>
          <a:ln>
            <a:noFill/>
          </a:ln>
        </p:spPr>
        <p:txBody>
          <a:bodyPr>
            <a:noAutofit/>
          </a:bodyPr>
          <a:p>
            <a:pPr marL="343080" indent="-342720" algn="just">
              <a:lnSpc>
                <a:spcPct val="80000"/>
              </a:lnSpc>
              <a:spcBef>
                <a:spcPts val="561"/>
              </a:spcBef>
              <a:buClr>
                <a:srgbClr val="000000"/>
              </a:buClr>
              <a:buFont typeface="Arial"/>
              <a:buChar char="•"/>
            </a:pPr>
            <a:r>
              <a:rPr b="1" lang="ru-RU" sz="2800" spc="-1" strike="noStrike">
                <a:solidFill>
                  <a:srgbClr val="000000"/>
                </a:solidFill>
                <a:latin typeface="Calibri"/>
              </a:rPr>
              <a:t>1. Необхідно визначити </a:t>
            </a:r>
            <a:r>
              <a:rPr b="1" lang="ru-RU" sz="2800" spc="-1" strike="noStrike">
                <a:solidFill>
                  <a:srgbClr val="ff0000"/>
                </a:solidFill>
                <a:latin typeface="Calibri"/>
              </a:rPr>
              <a:t>рівень порушення свідомості постраждалого</a:t>
            </a:r>
            <a:r>
              <a:rPr b="1" lang="ru-RU" sz="2800" spc="-1" strike="noStrike">
                <a:solidFill>
                  <a:srgbClr val="000000"/>
                </a:solidFill>
                <a:latin typeface="Calibri"/>
              </a:rPr>
              <a:t>. </a:t>
            </a:r>
            <a:endParaRPr b="0" lang="ru-RU" sz="2800" spc="-1" strike="noStrike">
              <a:solidFill>
                <a:srgbClr val="000000"/>
              </a:solidFill>
              <a:latin typeface="Calibri"/>
            </a:endParaRPr>
          </a:p>
          <a:p>
            <a:pPr marL="343080" indent="-342720" algn="just">
              <a:lnSpc>
                <a:spcPct val="80000"/>
              </a:lnSpc>
              <a:spcBef>
                <a:spcPts val="561"/>
              </a:spcBef>
              <a:buClr>
                <a:srgbClr val="000000"/>
              </a:buClr>
              <a:buFont typeface="Arial"/>
              <a:buChar char="•"/>
            </a:pPr>
            <a:r>
              <a:rPr b="1" lang="ru-RU" sz="2800" spc="-1" strike="noStrike">
                <a:solidFill>
                  <a:srgbClr val="000000"/>
                </a:solidFill>
                <a:latin typeface="Calibri"/>
              </a:rPr>
              <a:t>Для цього слід звернутися до нього з запитаннями: </a:t>
            </a:r>
            <a:endParaRPr b="0" lang="ru-RU" sz="2800" spc="-1" strike="noStrike">
              <a:solidFill>
                <a:srgbClr val="000000"/>
              </a:solidFill>
              <a:latin typeface="Calibri"/>
            </a:endParaRPr>
          </a:p>
          <a:p>
            <a:pPr marL="343080" indent="-342720" algn="just">
              <a:lnSpc>
                <a:spcPct val="80000"/>
              </a:lnSpc>
              <a:spcBef>
                <a:spcPts val="561"/>
              </a:spcBef>
              <a:buClr>
                <a:srgbClr val="ff0000"/>
              </a:buClr>
              <a:buFont typeface="Wingdings" charset="2"/>
              <a:buChar char=""/>
            </a:pPr>
            <a:r>
              <a:rPr b="1" lang="ru-RU" sz="2800" spc="-1" strike="noStrike">
                <a:solidFill>
                  <a:srgbClr val="ff0000"/>
                </a:solidFill>
                <a:latin typeface="Calibri"/>
              </a:rPr>
              <a:t>«Що з вами сталося?», </a:t>
            </a:r>
            <a:endParaRPr b="0" lang="ru-RU" sz="2800" spc="-1" strike="noStrike">
              <a:solidFill>
                <a:srgbClr val="000000"/>
              </a:solidFill>
              <a:latin typeface="Calibri"/>
            </a:endParaRPr>
          </a:p>
          <a:p>
            <a:pPr marL="343080" indent="-342720" algn="just">
              <a:lnSpc>
                <a:spcPct val="80000"/>
              </a:lnSpc>
              <a:spcBef>
                <a:spcPts val="561"/>
              </a:spcBef>
              <a:buClr>
                <a:srgbClr val="ff0000"/>
              </a:buClr>
              <a:buFont typeface="Wingdings" charset="2"/>
              <a:buChar char=""/>
            </a:pPr>
            <a:r>
              <a:rPr b="1" lang="ru-RU" sz="2800" spc="-1" strike="noStrike">
                <a:solidFill>
                  <a:srgbClr val="ff0000"/>
                </a:solidFill>
                <a:latin typeface="Calibri"/>
              </a:rPr>
              <a:t>«Вам потрібна допомога?». </a:t>
            </a:r>
            <a:endParaRPr b="0" lang="ru-RU" sz="2800" spc="-1" strike="noStrike">
              <a:solidFill>
                <a:srgbClr val="000000"/>
              </a:solidFill>
              <a:latin typeface="Calibri"/>
            </a:endParaRPr>
          </a:p>
          <a:p>
            <a:pPr marL="343080" indent="-342720" algn="just">
              <a:lnSpc>
                <a:spcPct val="80000"/>
              </a:lnSpc>
              <a:spcBef>
                <a:spcPts val="561"/>
              </a:spcBef>
              <a:buClr>
                <a:srgbClr val="000000"/>
              </a:buClr>
              <a:buFont typeface="Arial"/>
              <a:buChar char="•"/>
            </a:pPr>
            <a:r>
              <a:rPr b="1" lang="ru-RU" sz="2800" spc="-1" strike="noStrike">
                <a:solidFill>
                  <a:srgbClr val="000000"/>
                </a:solidFill>
                <a:latin typeface="Calibri"/>
              </a:rPr>
              <a:t>Якщо відповідь не надійшла, необхідно здійснити додаткове подразнення:</a:t>
            </a:r>
            <a:endParaRPr b="0" lang="ru-RU" sz="2800" spc="-1" strike="noStrike">
              <a:solidFill>
                <a:srgbClr val="000000"/>
              </a:solidFill>
              <a:latin typeface="Calibri"/>
            </a:endParaRPr>
          </a:p>
          <a:p>
            <a:pPr marL="343080" indent="-342720" algn="just">
              <a:lnSpc>
                <a:spcPct val="80000"/>
              </a:lnSpc>
              <a:spcBef>
                <a:spcPts val="561"/>
              </a:spcBef>
              <a:buClr>
                <a:srgbClr val="00b050"/>
              </a:buClr>
              <a:buFont typeface="Wingdings" charset="2"/>
              <a:buChar char=""/>
            </a:pPr>
            <a:r>
              <a:rPr b="1" lang="ru-RU" sz="2800" spc="-1" strike="noStrike">
                <a:solidFill>
                  <a:srgbClr val="00b050"/>
                </a:solidFill>
                <a:latin typeface="Calibri"/>
              </a:rPr>
              <a:t>стиснути трапецієподібний або грудний м’яз,</a:t>
            </a:r>
            <a:endParaRPr b="0" lang="ru-RU" sz="2800" spc="-1" strike="noStrike">
              <a:solidFill>
                <a:srgbClr val="000000"/>
              </a:solidFill>
              <a:latin typeface="Calibri"/>
            </a:endParaRPr>
          </a:p>
          <a:p>
            <a:pPr marL="343080" indent="-342720" algn="just">
              <a:lnSpc>
                <a:spcPct val="80000"/>
              </a:lnSpc>
              <a:spcBef>
                <a:spcPts val="561"/>
              </a:spcBef>
              <a:buClr>
                <a:srgbClr val="00b050"/>
              </a:buClr>
              <a:buFont typeface="Wingdings" charset="2"/>
              <a:buChar char=""/>
            </a:pPr>
            <a:r>
              <a:rPr b="1" lang="ru-RU" sz="2800" spc="-1" strike="noStrike">
                <a:solidFill>
                  <a:srgbClr val="00b050"/>
                </a:solidFill>
                <a:latin typeface="Calibri"/>
              </a:rPr>
              <a:t>покрутити мочку вуха</a:t>
            </a:r>
            <a:r>
              <a:rPr b="1" lang="ru-RU" sz="2800" spc="-1" strike="noStrike">
                <a:solidFill>
                  <a:srgbClr val="000000"/>
                </a:solidFill>
                <a:latin typeface="Calibri"/>
              </a:rPr>
              <a:t>.</a:t>
            </a:r>
            <a:endParaRPr b="0" lang="ru-RU" sz="2800" spc="-1" strike="noStrike">
              <a:solidFill>
                <a:srgbClr val="000000"/>
              </a:solidFill>
              <a:latin typeface="Calibri"/>
            </a:endParaRPr>
          </a:p>
          <a:p>
            <a:pPr algn="just">
              <a:lnSpc>
                <a:spcPct val="80000"/>
              </a:lnSpc>
              <a:spcBef>
                <a:spcPts val="360"/>
              </a:spcBef>
            </a:pPr>
            <a:endParaRPr b="0" lang="ru-RU" sz="28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4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0" name="TextShape 1"/>
          <p:cNvSpPr txBox="1"/>
          <p:nvPr/>
        </p:nvSpPr>
        <p:spPr>
          <a:xfrm>
            <a:off x="0" y="1049400"/>
            <a:ext cx="5643000" cy="5379840"/>
          </a:xfrm>
          <a:prstGeom prst="rect">
            <a:avLst/>
          </a:prstGeom>
          <a:noFill/>
          <a:ln>
            <a:noFill/>
          </a:ln>
        </p:spPr>
        <p:txBody>
          <a:bodyPr>
            <a:normAutofit/>
          </a:bodyPr>
          <a:p>
            <a:pPr marL="343080" indent="-342720" algn="just">
              <a:lnSpc>
                <a:spcPct val="100000"/>
              </a:lnSpc>
              <a:buClr>
                <a:srgbClr val="7030a0"/>
              </a:buClr>
              <a:buFont typeface="Arial"/>
              <a:buChar char="•"/>
            </a:pPr>
            <a:r>
              <a:rPr b="1" i="1" lang="ru-RU" sz="2400" spc="-1" strike="noStrike">
                <a:solidFill>
                  <a:srgbClr val="7030a0"/>
                </a:solidFill>
                <a:latin typeface="Calibri"/>
              </a:rPr>
              <a:t>Загрози при проведенні рятувальних дій можуть бути: </a:t>
            </a:r>
            <a:endParaRPr b="0" lang="ru-RU" sz="2400" spc="-1" strike="noStrike">
              <a:solidFill>
                <a:srgbClr val="000000"/>
              </a:solidFill>
              <a:latin typeface="Calibri"/>
            </a:endParaRPr>
          </a:p>
          <a:p>
            <a:pPr marL="343080" indent="-342720" algn="just">
              <a:lnSpc>
                <a:spcPct val="100000"/>
              </a:lnSpc>
              <a:buClr>
                <a:srgbClr val="000000"/>
              </a:buClr>
              <a:buFont typeface="Arial"/>
              <a:buChar char="•"/>
            </a:pPr>
            <a:r>
              <a:rPr b="1" lang="ru-RU" sz="2000" spc="-1" strike="noStrike">
                <a:solidFill>
                  <a:srgbClr val="000000"/>
                </a:solidFill>
                <a:latin typeface="Calibri"/>
              </a:rPr>
              <a:t>- </a:t>
            </a:r>
            <a:r>
              <a:rPr b="1" lang="ru-RU" sz="2000" spc="-1" strike="noStrike">
                <a:solidFill>
                  <a:srgbClr val="ff0000"/>
                </a:solidFill>
                <a:latin typeface="Calibri"/>
              </a:rPr>
              <a:t>з боку навколишнього середовища</a:t>
            </a:r>
            <a:r>
              <a:rPr b="1" lang="ru-RU" sz="2000" spc="-1" strike="noStrike">
                <a:solidFill>
                  <a:srgbClr val="000000"/>
                </a:solidFill>
                <a:latin typeface="Calibri"/>
              </a:rPr>
              <a:t>: загроза вибуху, агресивні хімічні речовини, вуличний рух, електрика, газ, вода та ін. </a:t>
            </a:r>
            <a:endParaRPr b="0" lang="ru-RU" sz="2000" spc="-1" strike="noStrike">
              <a:solidFill>
                <a:srgbClr val="000000"/>
              </a:solidFill>
              <a:latin typeface="Calibri"/>
            </a:endParaRPr>
          </a:p>
          <a:p>
            <a:pPr marL="343080" indent="-342720" algn="just">
              <a:lnSpc>
                <a:spcPct val="100000"/>
              </a:lnSpc>
              <a:buClr>
                <a:srgbClr val="000000"/>
              </a:buClr>
              <a:buFont typeface="Arial"/>
              <a:buChar char="•"/>
            </a:pPr>
            <a:r>
              <a:rPr b="1" lang="ru-RU" sz="2000" spc="-1" strike="noStrike">
                <a:solidFill>
                  <a:srgbClr val="000000"/>
                </a:solidFill>
                <a:latin typeface="Calibri"/>
              </a:rPr>
              <a:t>- </a:t>
            </a:r>
            <a:r>
              <a:rPr b="1" lang="ru-RU" sz="2000" spc="-1" strike="noStrike">
                <a:solidFill>
                  <a:srgbClr val="ff0000"/>
                </a:solidFill>
                <a:latin typeface="Calibri"/>
              </a:rPr>
              <a:t>з боку постраждалого</a:t>
            </a:r>
            <a:r>
              <a:rPr b="1" lang="ru-RU" sz="2000" spc="-1" strike="noStrike">
                <a:solidFill>
                  <a:srgbClr val="000000"/>
                </a:solidFill>
                <a:latin typeface="Calibri"/>
              </a:rPr>
              <a:t>: інфікування, агресивна поведінка та ін. </a:t>
            </a:r>
            <a:endParaRPr b="0" lang="ru-RU" sz="2000" spc="-1" strike="noStrike">
              <a:solidFill>
                <a:srgbClr val="000000"/>
              </a:solidFill>
              <a:latin typeface="Calibri"/>
            </a:endParaRPr>
          </a:p>
          <a:p>
            <a:pPr marL="343080" indent="-182520" algn="just">
              <a:lnSpc>
                <a:spcPct val="100000"/>
              </a:lnSpc>
              <a:spcBef>
                <a:spcPts val="400"/>
              </a:spcBef>
              <a:buClr>
                <a:srgbClr val="e46c0a"/>
              </a:buClr>
              <a:buFont typeface="Arial"/>
              <a:buChar char="•"/>
            </a:pPr>
            <a:r>
              <a:rPr b="1" lang="ru-RU" sz="2000" spc="-1" strike="noStrike">
                <a:solidFill>
                  <a:srgbClr val="000000"/>
                </a:solidFill>
                <a:latin typeface="Calibri"/>
              </a:rPr>
              <a:t>Видаляють постраждалого з небезпечної зони і переміщують його в безпечну зону, використовуючи </a:t>
            </a:r>
            <a:r>
              <a:rPr b="1" lang="ru-RU" sz="2000" spc="-1" strike="noStrike">
                <a:solidFill>
                  <a:srgbClr val="00b050"/>
                </a:solidFill>
                <a:latin typeface="Calibri"/>
              </a:rPr>
              <a:t>прийом</a:t>
            </a:r>
            <a:r>
              <a:rPr b="1" lang="ru-RU" sz="2000" spc="-1" strike="noStrike">
                <a:solidFill>
                  <a:srgbClr val="000000"/>
                </a:solidFill>
                <a:latin typeface="Calibri"/>
              </a:rPr>
              <a:t> </a:t>
            </a:r>
            <a:r>
              <a:rPr b="1" lang="ru-RU" sz="2000" spc="-1" strike="noStrike">
                <a:solidFill>
                  <a:srgbClr val="ff0000"/>
                </a:solidFill>
                <a:latin typeface="Calibri"/>
              </a:rPr>
              <a:t>«рятувального захоплення». </a:t>
            </a:r>
            <a:endParaRPr b="0" lang="ru-RU" sz="2000" spc="-1" strike="noStrike">
              <a:solidFill>
                <a:srgbClr val="000000"/>
              </a:solidFill>
              <a:latin typeface="Calibri"/>
            </a:endParaRPr>
          </a:p>
          <a:p>
            <a:pPr marL="343080" indent="-182520" algn="just">
              <a:lnSpc>
                <a:spcPct val="100000"/>
              </a:lnSpc>
              <a:spcBef>
                <a:spcPts val="400"/>
              </a:spcBef>
              <a:buClr>
                <a:srgbClr val="e46c0a"/>
              </a:buClr>
              <a:buFont typeface="Arial"/>
              <a:buChar char="•"/>
            </a:pPr>
            <a:r>
              <a:rPr b="1" lang="ru-RU" sz="2000" spc="-1" strike="noStrike">
                <a:solidFill>
                  <a:srgbClr val="000000"/>
                </a:solidFill>
                <a:latin typeface="Calibri"/>
              </a:rPr>
              <a:t>Необхідність реанімації часто примушує ігнорувати небезпеку, проте рятівник не повинен ставити себе чи інших в більший ризик. У багатьох випадках правильна оцінка ситуації, та повне співробітництво з відповідними службами може забезпечити надійні умови реанімації. </a:t>
            </a:r>
            <a:endParaRPr b="0" lang="ru-RU" sz="2000" spc="-1" strike="noStrike">
              <a:solidFill>
                <a:srgbClr val="000000"/>
              </a:solidFill>
              <a:latin typeface="Calibri"/>
            </a:endParaRPr>
          </a:p>
        </p:txBody>
      </p:sp>
      <p:pic>
        <p:nvPicPr>
          <p:cNvPr id="371" name="Picture 2" descr=""/>
          <p:cNvPicPr/>
          <p:nvPr/>
        </p:nvPicPr>
        <p:blipFill>
          <a:blip r:embed="rId1"/>
          <a:stretch/>
        </p:blipFill>
        <p:spPr>
          <a:xfrm>
            <a:off x="5643720" y="1571760"/>
            <a:ext cx="3499920" cy="3642840"/>
          </a:xfrm>
          <a:prstGeom prst="rect">
            <a:avLst/>
          </a:prstGeom>
          <a:ln w="9360">
            <a:noFill/>
          </a:ln>
        </p:spPr>
      </p:pic>
      <p:sp>
        <p:nvSpPr>
          <p:cNvPr id="372" name="CustomShape 2"/>
          <p:cNvSpPr/>
          <p:nvPr/>
        </p:nvSpPr>
        <p:spPr>
          <a:xfrm>
            <a:off x="857160" y="357120"/>
            <a:ext cx="8133840" cy="51696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ru-RU" sz="2800" spc="-1" strike="noStrike">
                <a:solidFill>
                  <a:srgbClr val="ff0000"/>
                </a:solidFill>
                <a:latin typeface="Calibri"/>
              </a:rPr>
              <a:t>Забезпечення безпеки рятівника і пацієнта </a:t>
            </a:r>
            <a:endParaRPr b="0" lang="ru-RU" sz="2800" spc="-1" strike="noStrike">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5" name="CustomShape 1"/>
          <p:cNvSpPr/>
          <p:nvPr/>
        </p:nvSpPr>
        <p:spPr>
          <a:xfrm>
            <a:off x="428760" y="244440"/>
            <a:ext cx="8286480" cy="6279120"/>
          </a:xfrm>
          <a:prstGeom prst="rect">
            <a:avLst/>
          </a:prstGeom>
          <a:noFill/>
          <a:ln w="9360">
            <a:noFill/>
          </a:ln>
        </p:spPr>
        <p:style>
          <a:lnRef idx="0"/>
          <a:fillRef idx="0"/>
          <a:effectRef idx="0"/>
          <a:fontRef idx="minor"/>
        </p:style>
        <p:txBody>
          <a:bodyPr anchor="ctr">
            <a:spAutoFit/>
          </a:bodyPr>
          <a:p>
            <a:pPr algn="ctr">
              <a:lnSpc>
                <a:spcPct val="100000"/>
              </a:lnSpc>
            </a:pPr>
            <a:r>
              <a:rPr b="1" i="1" lang="ru-RU" sz="2800" spc="-1" strike="noStrike">
                <a:solidFill>
                  <a:srgbClr val="ff0000"/>
                </a:solidFill>
                <a:latin typeface="Arial Black"/>
                <a:ea typeface="Times New Roman"/>
              </a:rPr>
              <a:t>Основні завдання першої медичної допомоги:</a:t>
            </a:r>
            <a:endParaRPr b="0" lang="ru-RU" sz="2800" spc="-1" strike="noStrike">
              <a:latin typeface="Arial"/>
            </a:endParaRPr>
          </a:p>
          <a:p>
            <a:pPr algn="just">
              <a:lnSpc>
                <a:spcPct val="100000"/>
              </a:lnSpc>
              <a:buClr>
                <a:srgbClr val="000000"/>
              </a:buClr>
              <a:buFont typeface="Wingdings" charset="2"/>
              <a:buChar char=""/>
            </a:pPr>
            <a:r>
              <a:rPr b="0" lang="ru-RU" sz="2400" spc="-1" strike="noStrike">
                <a:solidFill>
                  <a:srgbClr val="000000"/>
                </a:solidFill>
                <a:latin typeface="Arial Black"/>
                <a:ea typeface="Times New Roman"/>
              </a:rPr>
              <a:t> </a:t>
            </a:r>
            <a:r>
              <a:rPr b="0" lang="ru-RU" sz="2400" spc="-1" strike="noStrike">
                <a:solidFill>
                  <a:srgbClr val="000000"/>
                </a:solidFill>
                <a:latin typeface="Arial Black"/>
                <a:ea typeface="Times New Roman"/>
              </a:rPr>
              <a:t>-   проведення необхідних заходів щодо ліквідації загрози для життя постраждалого;</a:t>
            </a:r>
            <a:endParaRPr b="0" lang="ru-RU" sz="2400" spc="-1" strike="noStrike">
              <a:latin typeface="Arial"/>
            </a:endParaRPr>
          </a:p>
          <a:p>
            <a:pPr algn="just">
              <a:lnSpc>
                <a:spcPct val="100000"/>
              </a:lnSpc>
              <a:buClr>
                <a:srgbClr val="000000"/>
              </a:buClr>
              <a:buFont typeface="Wingdings" charset="2"/>
              <a:buChar char=""/>
            </a:pPr>
            <a:r>
              <a:rPr b="0" lang="ru-RU" sz="2400" spc="-1" strike="noStrike">
                <a:solidFill>
                  <a:srgbClr val="000000"/>
                </a:solidFill>
                <a:latin typeface="Arial Black"/>
                <a:ea typeface="Times New Roman"/>
              </a:rPr>
              <a:t> </a:t>
            </a:r>
            <a:r>
              <a:rPr b="0" lang="ru-RU" sz="2400" spc="-1" strike="noStrike">
                <a:solidFill>
                  <a:srgbClr val="000000"/>
                </a:solidFill>
                <a:latin typeface="Arial Black"/>
                <a:ea typeface="Times New Roman"/>
              </a:rPr>
              <a:t>-   попередження можливих ускладнень;</a:t>
            </a:r>
            <a:endParaRPr b="0" lang="ru-RU" sz="2400" spc="-1" strike="noStrike">
              <a:latin typeface="Arial"/>
            </a:endParaRPr>
          </a:p>
          <a:p>
            <a:pPr algn="just">
              <a:lnSpc>
                <a:spcPct val="100000"/>
              </a:lnSpc>
              <a:buClr>
                <a:srgbClr val="000000"/>
              </a:buClr>
              <a:buFont typeface="Wingdings" charset="2"/>
              <a:buChar char=""/>
            </a:pPr>
            <a:r>
              <a:rPr b="0" lang="ru-RU" sz="2400" spc="-1" strike="noStrike">
                <a:solidFill>
                  <a:srgbClr val="000000"/>
                </a:solidFill>
                <a:latin typeface="Arial Black"/>
                <a:ea typeface="Times New Roman"/>
              </a:rPr>
              <a:t> </a:t>
            </a:r>
            <a:r>
              <a:rPr b="0" lang="ru-RU" sz="2400" spc="-1" strike="noStrike">
                <a:solidFill>
                  <a:srgbClr val="000000"/>
                </a:solidFill>
                <a:latin typeface="Arial Black"/>
                <a:ea typeface="Times New Roman"/>
              </a:rPr>
              <a:t>- забезпечення максимально сприятливих умов для транспортування постраждалого.</a:t>
            </a:r>
            <a:endParaRPr b="0" lang="ru-RU" sz="2400" spc="-1" strike="noStrike">
              <a:latin typeface="Arial"/>
            </a:endParaRPr>
          </a:p>
          <a:p>
            <a:pPr algn="just">
              <a:lnSpc>
                <a:spcPct val="100000"/>
              </a:lnSpc>
            </a:pPr>
            <a:endParaRPr b="0" lang="ru-RU" sz="2400" spc="-1" strike="noStrike">
              <a:latin typeface="Arial"/>
            </a:endParaRPr>
          </a:p>
          <a:p>
            <a:pPr algn="just">
              <a:lnSpc>
                <a:spcPct val="100000"/>
              </a:lnSpc>
            </a:pPr>
            <a:r>
              <a:rPr b="0" i="1" lang="ru-RU" sz="2400" spc="-1" strike="noStrike">
                <a:solidFill>
                  <a:srgbClr val="7030a0"/>
                </a:solidFill>
                <a:latin typeface="Arial Black"/>
                <a:ea typeface="Times New Roman"/>
              </a:rPr>
              <a:t>Перша допомога постраждалому повинна надаватися швидко і під керівництвом однієї людини</a:t>
            </a:r>
            <a:r>
              <a:rPr b="0" lang="ru-RU" sz="2400" spc="-1" strike="noStrike">
                <a:solidFill>
                  <a:srgbClr val="000000"/>
                </a:solidFill>
                <a:latin typeface="Arial Black"/>
                <a:ea typeface="Times New Roman"/>
              </a:rPr>
              <a:t>, оскільки суперечливі поради інших осіб, метушня, суперечки та розгубленість призводять до втрати дорогоцінного часу. </a:t>
            </a:r>
            <a:endParaRPr b="0" lang="ru-RU" sz="2400" spc="-1" strike="noStrike">
              <a:latin typeface="Arial"/>
            </a:endParaRPr>
          </a:p>
          <a:p>
            <a:pPr algn="just">
              <a:lnSpc>
                <a:spcPct val="100000"/>
              </a:lnSpc>
            </a:pPr>
            <a:r>
              <a:rPr b="0" lang="ru-RU" sz="2400" spc="-1" strike="noStrike">
                <a:solidFill>
                  <a:srgbClr val="000000"/>
                </a:solidFill>
                <a:latin typeface="Arial Black"/>
                <a:ea typeface="Times New Roman"/>
              </a:rPr>
              <a:t>Разом із тим </a:t>
            </a:r>
            <a:r>
              <a:rPr b="0" i="1" lang="ru-RU" sz="2400" spc="-1" strike="noStrike">
                <a:solidFill>
                  <a:srgbClr val="7030a0"/>
                </a:solidFill>
                <a:latin typeface="Arial Black"/>
                <a:ea typeface="Times New Roman"/>
              </a:rPr>
              <a:t>виклик лікаря або  доставлення потерпілого у медпункт (лікарню) повинні бути виконані негайно.</a:t>
            </a:r>
            <a:endParaRPr b="0" lang="ru-RU" sz="2400" spc="-1" strike="noStrike">
              <a:latin typeface="Arial"/>
            </a:endParaRPr>
          </a:p>
          <a:p>
            <a:pPr>
              <a:lnSpc>
                <a:spcPct val="100000"/>
              </a:lnSpc>
            </a:pPr>
            <a:endParaRPr b="0" lang="ru-RU" sz="2400" spc="-1" strike="noStrike">
              <a:latin typeface="Arial"/>
            </a:endParaRPr>
          </a:p>
        </p:txBody>
      </p:sp>
    </p:spTree>
  </p:cSld>
  <mc:AlternateContent>
    <mc:Choice Requires="p14">
      <p:transition spd="slow" p14:dur="2000"/>
    </mc:Choice>
    <mc:Fallback>
      <p:transition spd="slow"/>
    </mc:Fallback>
  </mc:AlternateContent>
</p:sld>
</file>

<file path=ppt/slides/slide5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3" name="TextShape 1"/>
          <p:cNvSpPr txBox="1"/>
          <p:nvPr/>
        </p:nvSpPr>
        <p:spPr>
          <a:xfrm>
            <a:off x="214200" y="332640"/>
            <a:ext cx="5643360" cy="5904360"/>
          </a:xfrm>
          <a:prstGeom prst="rect">
            <a:avLst/>
          </a:prstGeom>
          <a:noFill/>
          <a:ln>
            <a:noFill/>
          </a:ln>
        </p:spPr>
        <p:txBody>
          <a:bodyPr anchor="ctr">
            <a:noAutofit/>
          </a:bodyPr>
          <a:p>
            <a:pPr>
              <a:lnSpc>
                <a:spcPct val="100000"/>
              </a:lnSpc>
            </a:pPr>
            <a:r>
              <a:rPr b="1" lang="ru-RU" sz="4400" spc="-1" strike="noStrike">
                <a:solidFill>
                  <a:srgbClr val="000000"/>
                </a:solidFill>
                <a:latin typeface="Calibri"/>
              </a:rPr>
              <a:t>- </a:t>
            </a:r>
            <a:r>
              <a:rPr b="1" lang="ru-RU" sz="2800" spc="-1" strike="noStrike">
                <a:solidFill>
                  <a:srgbClr val="000000"/>
                </a:solidFill>
                <a:latin typeface="Calibri"/>
              </a:rPr>
              <a:t>якщо пацієнт в окулярах, зніміть їх;</a:t>
            </a:r>
            <a:br/>
            <a:r>
              <a:rPr b="1" lang="ru-RU" sz="2800" spc="-1" strike="noStrike">
                <a:solidFill>
                  <a:srgbClr val="000000"/>
                </a:solidFill>
                <a:latin typeface="Calibri"/>
              </a:rPr>
              <a:t>- встаньте на коліна позаду пацієнта та впевніться, що обидві його ноги розігнуті; </a:t>
            </a:r>
            <a:br/>
            <a:r>
              <a:rPr b="1" lang="ru-RU" sz="2800" spc="-1" strike="noStrike">
                <a:solidFill>
                  <a:srgbClr val="000000"/>
                </a:solidFill>
                <a:latin typeface="Calibri"/>
              </a:rPr>
              <a:t>- забезпечте прохідність дихальних шляхів;</a:t>
            </a:r>
            <a:br/>
            <a:r>
              <a:rPr b="1" lang="ru-RU" sz="2800" spc="-1" strike="noStrike">
                <a:solidFill>
                  <a:srgbClr val="000000"/>
                </a:solidFill>
                <a:latin typeface="Calibri"/>
              </a:rPr>
              <a:t>- розташуйте найближчу до себе руку під прямим кутом до тіла, згинаючи в лікті, долонею доверху. </a:t>
            </a:r>
            <a:endParaRPr b="0" lang="ru-RU" sz="2800" spc="-1" strike="noStrike">
              <a:solidFill>
                <a:srgbClr val="000000"/>
              </a:solidFill>
              <a:latin typeface="Calibri"/>
            </a:endParaRPr>
          </a:p>
        </p:txBody>
      </p:sp>
      <p:pic>
        <p:nvPicPr>
          <p:cNvPr id="374" name="Picture 2" descr=""/>
          <p:cNvPicPr/>
          <p:nvPr/>
        </p:nvPicPr>
        <p:blipFill>
          <a:blip r:embed="rId1"/>
          <a:stretch/>
        </p:blipFill>
        <p:spPr>
          <a:xfrm>
            <a:off x="5985000" y="0"/>
            <a:ext cx="3158640" cy="3904920"/>
          </a:xfrm>
          <a:prstGeom prst="rect">
            <a:avLst/>
          </a:prstGeom>
          <a:ln>
            <a:noFill/>
          </a:ln>
        </p:spPr>
      </p:pic>
      <p:pic>
        <p:nvPicPr>
          <p:cNvPr id="375" name="Picture 3" descr=""/>
          <p:cNvPicPr/>
          <p:nvPr/>
        </p:nvPicPr>
        <p:blipFill>
          <a:blip r:embed="rId2"/>
          <a:stretch/>
        </p:blipFill>
        <p:spPr>
          <a:xfrm>
            <a:off x="5719680" y="4292640"/>
            <a:ext cx="3423960" cy="2565000"/>
          </a:xfrm>
          <a:prstGeom prst="rect">
            <a:avLst/>
          </a:prstGeom>
          <a:ln w="9360">
            <a:noFill/>
          </a:ln>
        </p:spPr>
      </p:pic>
    </p:spTree>
  </p:cSld>
  <mc:AlternateContent>
    <mc:Choice Requires="p14">
      <p:transition spd="slow" p14:dur="2000"/>
    </mc:Choice>
    <mc:Fallback>
      <p:transition spd="slow"/>
    </mc:Fallback>
  </mc:AlternateContent>
</p:sld>
</file>

<file path=ppt/slides/slide5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6" name="TextShape 1"/>
          <p:cNvSpPr txBox="1"/>
          <p:nvPr/>
        </p:nvSpPr>
        <p:spPr>
          <a:xfrm>
            <a:off x="1763640" y="260640"/>
            <a:ext cx="6512040" cy="1142640"/>
          </a:xfrm>
          <a:prstGeom prst="rect">
            <a:avLst/>
          </a:prstGeom>
          <a:noFill/>
          <a:ln>
            <a:noFill/>
          </a:ln>
        </p:spPr>
        <p:txBody>
          <a:bodyPr anchor="ctr">
            <a:noAutofit/>
          </a:bodyPr>
          <a:p>
            <a:pPr marL="320040" indent="-319680" algn="ctr">
              <a:lnSpc>
                <a:spcPct val="100000"/>
              </a:lnSpc>
            </a:pPr>
            <a:r>
              <a:rPr b="0" lang="ru-RU" sz="4400" spc="-1" strike="noStrike">
                <a:solidFill>
                  <a:srgbClr val="000000"/>
                </a:solidFill>
                <a:latin typeface="Calibri"/>
              </a:rPr>
              <a:t> </a:t>
            </a:r>
            <a:endParaRPr b="0" lang="ru-RU" sz="4400" spc="-1" strike="noStrike">
              <a:solidFill>
                <a:srgbClr val="000000"/>
              </a:solidFill>
              <a:latin typeface="Calibri"/>
            </a:endParaRPr>
          </a:p>
        </p:txBody>
      </p:sp>
      <p:sp>
        <p:nvSpPr>
          <p:cNvPr id="377" name="TextShape 2"/>
          <p:cNvSpPr txBox="1"/>
          <p:nvPr/>
        </p:nvSpPr>
        <p:spPr>
          <a:xfrm>
            <a:off x="357120" y="404640"/>
            <a:ext cx="8246880" cy="6024240"/>
          </a:xfrm>
          <a:prstGeom prst="rect">
            <a:avLst/>
          </a:prstGeom>
          <a:noFill/>
          <a:ln>
            <a:noFill/>
          </a:ln>
        </p:spPr>
        <p:txBody>
          <a:bodyPr>
            <a:normAutofit/>
          </a:bodyPr>
          <a:p>
            <a:pPr marL="343080" indent="-342720" algn="just">
              <a:lnSpc>
                <a:spcPct val="80000"/>
              </a:lnSpc>
              <a:spcBef>
                <a:spcPts val="561"/>
              </a:spcBef>
              <a:buClr>
                <a:srgbClr val="000000"/>
              </a:buClr>
              <a:buFont typeface="Arial"/>
              <a:buChar char="•"/>
            </a:pPr>
            <a:r>
              <a:rPr b="1" lang="ru-RU" sz="2800" spc="-1" strike="noStrike">
                <a:solidFill>
                  <a:srgbClr val="000000"/>
                </a:solidFill>
                <a:latin typeface="Calibri"/>
              </a:rPr>
              <a:t>2. Протягом 10 секунд необхідно визначити </a:t>
            </a:r>
            <a:r>
              <a:rPr b="1" lang="ru-RU" sz="2800" spc="-1" strike="noStrike">
                <a:solidFill>
                  <a:srgbClr val="ff0000"/>
                </a:solidFill>
                <a:latin typeface="Calibri"/>
              </a:rPr>
              <a:t>наявність у постраждалого пульсу на сонній артерії</a:t>
            </a:r>
            <a:r>
              <a:rPr b="1" lang="ru-RU" sz="2800" spc="-1" strike="noStrike">
                <a:solidFill>
                  <a:srgbClr val="000000"/>
                </a:solidFill>
                <a:latin typeface="Calibri"/>
              </a:rPr>
              <a:t> (для визначення пульсу на сонній артерії вказівний та середній пальці розміщують на відстані 2-3см у бік від щитоподібного хряща – «кадика», що виступає на передньої поверхні шиї). </a:t>
            </a:r>
            <a:endParaRPr b="0" lang="ru-RU" sz="2800" spc="-1" strike="noStrike">
              <a:solidFill>
                <a:srgbClr val="000000"/>
              </a:solidFill>
              <a:latin typeface="Calibri"/>
            </a:endParaRPr>
          </a:p>
          <a:p>
            <a:pPr algn="just">
              <a:lnSpc>
                <a:spcPct val="80000"/>
              </a:lnSpc>
              <a:spcBef>
                <a:spcPts val="561"/>
              </a:spcBef>
            </a:pPr>
            <a:endParaRPr b="0" lang="ru-RU" sz="2800" spc="-1" strike="noStrike">
              <a:solidFill>
                <a:srgbClr val="000000"/>
              </a:solidFill>
              <a:latin typeface="Calibri"/>
            </a:endParaRPr>
          </a:p>
          <a:p>
            <a:pPr marL="343080" indent="-342720" algn="just">
              <a:lnSpc>
                <a:spcPct val="80000"/>
              </a:lnSpc>
              <a:spcBef>
                <a:spcPts val="561"/>
              </a:spcBef>
              <a:buClr>
                <a:srgbClr val="000000"/>
              </a:buClr>
              <a:buFont typeface="Arial"/>
              <a:buChar char="•"/>
            </a:pPr>
            <a:r>
              <a:rPr b="1" lang="ru-RU" sz="2800" spc="-1" strike="noStrike">
                <a:solidFill>
                  <a:srgbClr val="000000"/>
                </a:solidFill>
                <a:latin typeface="Calibri"/>
              </a:rPr>
              <a:t> </a:t>
            </a:r>
            <a:r>
              <a:rPr b="1" lang="ru-RU" sz="2800" spc="-1" strike="noStrike">
                <a:solidFill>
                  <a:srgbClr val="000000"/>
                </a:solidFill>
                <a:latin typeface="Calibri"/>
              </a:rPr>
              <a:t>3. Наблизьте ваше обличчя до обличчя постраждалого та поверніть його в бік грудної клітки. Одночасно намагайтеся почути </a:t>
            </a:r>
            <a:r>
              <a:rPr b="1" lang="ru-RU" sz="2800" spc="-1" strike="noStrike">
                <a:solidFill>
                  <a:srgbClr val="ff0000"/>
                </a:solidFill>
                <a:latin typeface="Calibri"/>
              </a:rPr>
              <a:t>шум дихальних рухів або стогін</a:t>
            </a:r>
            <a:r>
              <a:rPr b="1" lang="ru-RU" sz="2800" spc="-1" strike="noStrike">
                <a:solidFill>
                  <a:srgbClr val="000000"/>
                </a:solidFill>
                <a:latin typeface="Calibri"/>
              </a:rPr>
              <a:t>, відчути щокою тепло повітря при видиху та побачити, як піднімається та опускається грудна клітка.</a:t>
            </a:r>
            <a:endParaRPr b="0" lang="ru-RU" sz="2800" spc="-1" strike="noStrike">
              <a:solidFill>
                <a:srgbClr val="000000"/>
              </a:solidFill>
              <a:latin typeface="Calibri"/>
            </a:endParaRPr>
          </a:p>
          <a:p>
            <a:pPr algn="just">
              <a:lnSpc>
                <a:spcPct val="80000"/>
              </a:lnSpc>
              <a:spcBef>
                <a:spcPts val="561"/>
              </a:spcBef>
            </a:pPr>
            <a:endParaRPr b="0" lang="ru-RU" sz="2800" spc="-1" strike="noStrike">
              <a:solidFill>
                <a:srgbClr val="000000"/>
              </a:solidFill>
              <a:latin typeface="Calibri"/>
            </a:endParaRPr>
          </a:p>
          <a:p>
            <a:pPr marL="343080" indent="-342720" algn="just">
              <a:lnSpc>
                <a:spcPct val="80000"/>
              </a:lnSpc>
              <a:spcBef>
                <a:spcPts val="561"/>
              </a:spcBef>
              <a:buClr>
                <a:srgbClr val="000000"/>
              </a:buClr>
              <a:buFont typeface="Arial"/>
              <a:buChar char="•"/>
            </a:pPr>
            <a:r>
              <a:rPr b="1" lang="ru-RU" sz="2800" spc="-1" strike="noStrike">
                <a:solidFill>
                  <a:srgbClr val="000000"/>
                </a:solidFill>
                <a:latin typeface="Calibri"/>
              </a:rPr>
              <a:t>4. У випадку відсутності пульсу на сонній артерії необхідно розпочати весь </a:t>
            </a:r>
            <a:r>
              <a:rPr b="1" lang="ru-RU" sz="2800" spc="-1" strike="noStrike">
                <a:solidFill>
                  <a:srgbClr val="ff0000"/>
                </a:solidFill>
                <a:latin typeface="Calibri"/>
              </a:rPr>
              <a:t>базовий комплекс реанімаційних заходів.</a:t>
            </a:r>
            <a:endParaRPr b="0" lang="ru-RU" sz="2800" spc="-1" strike="noStrike">
              <a:solidFill>
                <a:srgbClr val="000000"/>
              </a:solidFill>
              <a:latin typeface="Calibri"/>
            </a:endParaRPr>
          </a:p>
          <a:p>
            <a:pPr algn="just">
              <a:lnSpc>
                <a:spcPct val="80000"/>
              </a:lnSpc>
              <a:spcBef>
                <a:spcPts val="360"/>
              </a:spcBef>
            </a:pPr>
            <a:endParaRPr b="0" lang="ru-RU" sz="28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5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78" name="TextShape 1"/>
          <p:cNvSpPr txBox="1"/>
          <p:nvPr/>
        </p:nvSpPr>
        <p:spPr>
          <a:xfrm>
            <a:off x="1763640" y="260640"/>
            <a:ext cx="6512040" cy="1142640"/>
          </a:xfrm>
          <a:prstGeom prst="rect">
            <a:avLst/>
          </a:prstGeom>
          <a:noFill/>
          <a:ln>
            <a:noFill/>
          </a:ln>
        </p:spPr>
        <p:txBody>
          <a:bodyPr anchor="ctr">
            <a:noAutofit/>
          </a:bodyPr>
          <a:p>
            <a:pPr marL="320040" indent="-319680" algn="ctr">
              <a:lnSpc>
                <a:spcPct val="100000"/>
              </a:lnSpc>
            </a:pPr>
            <a:r>
              <a:rPr b="0" lang="ru-RU" sz="4400" spc="-1" strike="noStrike">
                <a:solidFill>
                  <a:srgbClr val="000000"/>
                </a:solidFill>
                <a:latin typeface="Calibri"/>
              </a:rPr>
              <a:t> </a:t>
            </a:r>
            <a:endParaRPr b="0" lang="ru-RU" sz="4400" spc="-1" strike="noStrike">
              <a:solidFill>
                <a:srgbClr val="000000"/>
              </a:solidFill>
              <a:latin typeface="Calibri"/>
            </a:endParaRPr>
          </a:p>
        </p:txBody>
      </p:sp>
      <p:pic>
        <p:nvPicPr>
          <p:cNvPr id="379" name="Picture 4" descr=""/>
          <p:cNvPicPr/>
          <p:nvPr/>
        </p:nvPicPr>
        <p:blipFill>
          <a:blip r:embed="rId1"/>
          <a:stretch/>
        </p:blipFill>
        <p:spPr>
          <a:xfrm>
            <a:off x="0" y="214200"/>
            <a:ext cx="2928600" cy="2279520"/>
          </a:xfrm>
          <a:prstGeom prst="rect">
            <a:avLst/>
          </a:prstGeom>
          <a:ln w="9360">
            <a:noFill/>
          </a:ln>
        </p:spPr>
      </p:pic>
      <p:pic>
        <p:nvPicPr>
          <p:cNvPr id="380" name="Picture 2" descr=""/>
          <p:cNvPicPr/>
          <p:nvPr/>
        </p:nvPicPr>
        <p:blipFill>
          <a:blip r:embed="rId2"/>
          <a:srcRect l="11653" t="62738" r="6764" b="13133"/>
          <a:stretch/>
        </p:blipFill>
        <p:spPr>
          <a:xfrm>
            <a:off x="3071880" y="0"/>
            <a:ext cx="5857560" cy="2440440"/>
          </a:xfrm>
          <a:prstGeom prst="rect">
            <a:avLst/>
          </a:prstGeom>
          <a:ln>
            <a:noFill/>
          </a:ln>
        </p:spPr>
      </p:pic>
      <p:pic>
        <p:nvPicPr>
          <p:cNvPr id="381" name="Picture 2" descr=""/>
          <p:cNvPicPr/>
          <p:nvPr/>
        </p:nvPicPr>
        <p:blipFill>
          <a:blip r:embed="rId3"/>
          <a:srcRect l="10151" t="4152" r="8102" b="61214"/>
          <a:stretch/>
        </p:blipFill>
        <p:spPr>
          <a:xfrm>
            <a:off x="714240" y="2574720"/>
            <a:ext cx="8214840" cy="4282920"/>
          </a:xfrm>
          <a:prstGeom prst="rect">
            <a:avLst/>
          </a:prstGeom>
          <a:ln>
            <a:noFill/>
          </a:ln>
        </p:spPr>
      </p:pic>
    </p:spTree>
  </p:cSld>
  <mc:AlternateContent>
    <mc:Choice Requires="p14">
      <p:transition spd="slow" p14:dur="2000"/>
    </mc:Choice>
    <mc:Fallback>
      <p:transition spd="slow"/>
    </mc:Fallback>
  </mc:AlternateContent>
</p:sld>
</file>

<file path=ppt/slides/slide5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82" name="Picture 2" descr=""/>
          <p:cNvPicPr/>
          <p:nvPr/>
        </p:nvPicPr>
        <p:blipFill>
          <a:blip r:embed="rId1"/>
          <a:stretch/>
        </p:blipFill>
        <p:spPr>
          <a:xfrm>
            <a:off x="179280" y="189000"/>
            <a:ext cx="4209840" cy="3085920"/>
          </a:xfrm>
          <a:prstGeom prst="rect">
            <a:avLst/>
          </a:prstGeom>
          <a:ln>
            <a:noFill/>
          </a:ln>
        </p:spPr>
      </p:pic>
      <p:pic>
        <p:nvPicPr>
          <p:cNvPr id="383" name="Picture 3" descr=""/>
          <p:cNvPicPr/>
          <p:nvPr/>
        </p:nvPicPr>
        <p:blipFill>
          <a:blip r:embed="rId2"/>
          <a:stretch/>
        </p:blipFill>
        <p:spPr>
          <a:xfrm>
            <a:off x="5011560" y="65160"/>
            <a:ext cx="4123800" cy="3209400"/>
          </a:xfrm>
          <a:prstGeom prst="rect">
            <a:avLst/>
          </a:prstGeom>
          <a:ln w="9360">
            <a:noFill/>
          </a:ln>
        </p:spPr>
      </p:pic>
      <p:pic>
        <p:nvPicPr>
          <p:cNvPr id="384" name="Picture 4" descr=""/>
          <p:cNvPicPr/>
          <p:nvPr/>
        </p:nvPicPr>
        <p:blipFill>
          <a:blip r:embed="rId3"/>
          <a:stretch/>
        </p:blipFill>
        <p:spPr>
          <a:xfrm>
            <a:off x="250920" y="3622680"/>
            <a:ext cx="8065800" cy="2555640"/>
          </a:xfrm>
          <a:prstGeom prst="rect">
            <a:avLst/>
          </a:prstGeom>
          <a:ln w="9360">
            <a:noFill/>
          </a:ln>
        </p:spPr>
      </p:pic>
    </p:spTree>
  </p:cSld>
  <mc:AlternateContent>
    <mc:Choice Requires="p14">
      <p:transition spd="slow" p14:dur="2000"/>
    </mc:Choice>
    <mc:Fallback>
      <p:transition spd="slow"/>
    </mc:Fallback>
  </mc:AlternateContent>
</p:sld>
</file>

<file path=ppt/slides/slide5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5" name="CustomShape 1"/>
          <p:cNvSpPr/>
          <p:nvPr/>
        </p:nvSpPr>
        <p:spPr>
          <a:xfrm>
            <a:off x="2286000" y="3105720"/>
            <a:ext cx="4571640" cy="118764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ru-RU" sz="1800" spc="-1" strike="noStrike">
                <a:solidFill>
                  <a:srgbClr val="000000"/>
                </a:solidFill>
                <a:latin typeface="Calibri"/>
              </a:rPr>
              <a:t>stack trace:</a:t>
            </a:r>
            <a:endParaRPr b="0" lang="ru-RU" sz="1800" spc="-1" strike="noStrike">
              <a:latin typeface="Arial"/>
            </a:endParaRPr>
          </a:p>
          <a:p>
            <a:pPr>
              <a:lnSpc>
                <a:spcPct val="100000"/>
              </a:lnSpc>
            </a:pPr>
            <a:r>
              <a:rPr b="0" lang="ru-RU" sz="1800" spc="-1" strike="noStrike">
                <a:solidFill>
                  <a:srgbClr val="000000"/>
                </a:solidFill>
                <a:latin typeface="Calibri"/>
              </a:rPr>
              <a:t>stack trace:</a:t>
            </a:r>
            <a:endParaRPr b="0" lang="ru-RU" sz="1800" spc="-1" strike="noStrike">
              <a:latin typeface="Arial"/>
            </a:endParaRPr>
          </a:p>
          <a:p>
            <a:pPr>
              <a:lnSpc>
                <a:spcPct val="100000"/>
              </a:lnSpc>
            </a:pPr>
            <a:endParaRPr b="0" lang="ru-RU" sz="1800" spc="-1" strike="noStrike">
              <a:latin typeface="Arial"/>
            </a:endParaRPr>
          </a:p>
          <a:p>
            <a:pPr>
              <a:lnSpc>
                <a:spcPct val="100000"/>
              </a:lnSpc>
            </a:pPr>
            <a:endParaRPr b="0" lang="ru-RU" sz="1800" spc="-1" strike="noStrike">
              <a:latin typeface="Arial"/>
            </a:endParaRPr>
          </a:p>
        </p:txBody>
      </p:sp>
      <p:sp>
        <p:nvSpPr>
          <p:cNvPr id="386" name="CustomShape 2"/>
          <p:cNvSpPr/>
          <p:nvPr/>
        </p:nvSpPr>
        <p:spPr>
          <a:xfrm>
            <a:off x="714240" y="5572080"/>
            <a:ext cx="7429320" cy="456120"/>
          </a:xfrm>
          <a:prstGeom prst="rect">
            <a:avLst/>
          </a:prstGeom>
          <a:solidFill>
            <a:srgbClr val="ffff00"/>
          </a:solidFill>
          <a:ln>
            <a:noFill/>
          </a:ln>
        </p:spPr>
        <p:style>
          <a:lnRef idx="0"/>
          <a:fillRef idx="0"/>
          <a:effectRef idx="0"/>
          <a:fontRef idx="minor"/>
        </p:style>
        <p:txBody>
          <a:bodyPr lIns="90000" rIns="90000" tIns="45000" bIns="45000">
            <a:spAutoFit/>
          </a:bodyPr>
          <a:p>
            <a:pPr>
              <a:lnSpc>
                <a:spcPct val="100000"/>
              </a:lnSpc>
            </a:pPr>
            <a:r>
              <a:rPr b="1" lang="ru-RU" sz="2400" spc="-1" strike="noStrike">
                <a:solidFill>
                  <a:srgbClr val="000000"/>
                </a:solidFill>
                <a:latin typeface="Calibri"/>
              </a:rPr>
              <a:t>Запам'ятай!  Від твоїх дій залежить життя людини!!</a:t>
            </a:r>
            <a:endParaRPr b="0" lang="ru-RU" sz="2400" spc="-1" strike="noStrike">
              <a:latin typeface="Arial"/>
            </a:endParaRPr>
          </a:p>
        </p:txBody>
      </p:sp>
      <p:sp>
        <p:nvSpPr>
          <p:cNvPr id="387" name="CustomShape 3"/>
          <p:cNvSpPr/>
          <p:nvPr/>
        </p:nvSpPr>
        <p:spPr>
          <a:xfrm>
            <a:off x="7358040" y="1000080"/>
            <a:ext cx="1285560" cy="3714480"/>
          </a:xfrm>
          <a:prstGeom prst="downArrow">
            <a:avLst>
              <a:gd name="adj1" fmla="val 50000"/>
              <a:gd name="adj2" fmla="val 50000"/>
            </a:avLst>
          </a:prstGeom>
          <a:solidFill>
            <a:schemeClr val="bg2">
              <a:lumMod val="60000"/>
              <a:lumOff val="40000"/>
            </a:schemeClr>
          </a:solidFill>
          <a:ln>
            <a:round/>
          </a:ln>
        </p:spPr>
        <p:style>
          <a:lnRef idx="2">
            <a:schemeClr val="accent1">
              <a:shade val="50000"/>
            </a:schemeClr>
          </a:lnRef>
          <a:fillRef idx="1">
            <a:schemeClr val="accent1"/>
          </a:fillRef>
          <a:effectRef idx="0">
            <a:schemeClr val="accent1"/>
          </a:effectRef>
          <a:fontRef idx="minor"/>
        </p:style>
      </p:sp>
      <p:pic>
        <p:nvPicPr>
          <p:cNvPr id="388" name="Picture 2" descr=""/>
          <p:cNvPicPr/>
          <p:nvPr/>
        </p:nvPicPr>
        <p:blipFill>
          <a:blip r:embed="rId1"/>
          <a:stretch/>
        </p:blipFill>
        <p:spPr>
          <a:xfrm>
            <a:off x="179640" y="568440"/>
            <a:ext cx="7225200" cy="4638600"/>
          </a:xfrm>
          <a:prstGeom prst="rect">
            <a:avLst/>
          </a:prstGeom>
          <a:ln>
            <a:noFill/>
          </a:ln>
        </p:spPr>
      </p:pic>
    </p:spTree>
  </p:cSld>
  <p:transition spd="med">
    <p:wipe dir="d"/>
  </p:transition>
</p:sld>
</file>

<file path=ppt/slides/slide5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9" name="CustomShape 1"/>
          <p:cNvSpPr/>
          <p:nvPr/>
        </p:nvSpPr>
        <p:spPr>
          <a:xfrm>
            <a:off x="2286000" y="3105720"/>
            <a:ext cx="4571640" cy="118764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ru-RU" sz="1800" spc="-1" strike="noStrike">
                <a:solidFill>
                  <a:srgbClr val="000000"/>
                </a:solidFill>
                <a:latin typeface="Calibri"/>
              </a:rPr>
              <a:t>stack trace:</a:t>
            </a:r>
            <a:endParaRPr b="0" lang="ru-RU" sz="1800" spc="-1" strike="noStrike">
              <a:latin typeface="Arial"/>
            </a:endParaRPr>
          </a:p>
          <a:p>
            <a:pPr>
              <a:lnSpc>
                <a:spcPct val="100000"/>
              </a:lnSpc>
            </a:pPr>
            <a:r>
              <a:rPr b="0" lang="ru-RU" sz="1800" spc="-1" strike="noStrike">
                <a:solidFill>
                  <a:srgbClr val="000000"/>
                </a:solidFill>
                <a:latin typeface="Calibri"/>
              </a:rPr>
              <a:t>stack trace:</a:t>
            </a:r>
            <a:endParaRPr b="0" lang="ru-RU" sz="1800" spc="-1" strike="noStrike">
              <a:latin typeface="Arial"/>
            </a:endParaRPr>
          </a:p>
          <a:p>
            <a:pPr>
              <a:lnSpc>
                <a:spcPct val="100000"/>
              </a:lnSpc>
            </a:pPr>
            <a:endParaRPr b="0" lang="ru-RU" sz="1800" spc="-1" strike="noStrike">
              <a:latin typeface="Arial"/>
            </a:endParaRPr>
          </a:p>
          <a:p>
            <a:pPr>
              <a:lnSpc>
                <a:spcPct val="100000"/>
              </a:lnSpc>
            </a:pPr>
            <a:endParaRPr b="0" lang="ru-RU" sz="1800" spc="-1" strike="noStrike">
              <a:latin typeface="Arial"/>
            </a:endParaRPr>
          </a:p>
        </p:txBody>
      </p:sp>
      <p:sp>
        <p:nvSpPr>
          <p:cNvPr id="390" name="CustomShape 2"/>
          <p:cNvSpPr/>
          <p:nvPr/>
        </p:nvSpPr>
        <p:spPr>
          <a:xfrm>
            <a:off x="6715080" y="785880"/>
            <a:ext cx="2142720" cy="1614960"/>
          </a:xfrm>
          <a:prstGeom prst="rect">
            <a:avLst/>
          </a:prstGeom>
          <a:solidFill>
            <a:srgbClr val="ffff00"/>
          </a:solidFill>
          <a:ln>
            <a:noFill/>
          </a:ln>
        </p:spPr>
        <p:style>
          <a:lnRef idx="0"/>
          <a:fillRef idx="0"/>
          <a:effectRef idx="0"/>
          <a:fontRef idx="minor"/>
        </p:style>
        <p:txBody>
          <a:bodyPr lIns="90000" rIns="90000" tIns="45000" bIns="45000">
            <a:spAutoFit/>
          </a:bodyPr>
          <a:p>
            <a:pPr>
              <a:lnSpc>
                <a:spcPct val="100000"/>
              </a:lnSpc>
            </a:pPr>
            <a:r>
              <a:rPr b="1" lang="ru-RU" sz="2000" spc="-1" strike="noStrike">
                <a:solidFill>
                  <a:srgbClr val="000000"/>
                </a:solidFill>
                <a:latin typeface="Calibri"/>
              </a:rPr>
              <a:t>Неправильне положення потерпілого який знаходиться без свідомості</a:t>
            </a:r>
            <a:endParaRPr b="0" lang="ru-RU" sz="2000" spc="-1" strike="noStrike">
              <a:latin typeface="Arial"/>
            </a:endParaRPr>
          </a:p>
        </p:txBody>
      </p:sp>
      <p:sp>
        <p:nvSpPr>
          <p:cNvPr id="391" name="CustomShape 3"/>
          <p:cNvSpPr/>
          <p:nvPr/>
        </p:nvSpPr>
        <p:spPr>
          <a:xfrm>
            <a:off x="7072200" y="3143160"/>
            <a:ext cx="1428480" cy="3071520"/>
          </a:xfrm>
          <a:prstGeom prst="leftArrow">
            <a:avLst>
              <a:gd name="adj1" fmla="val 50000"/>
              <a:gd name="adj2" fmla="val 50000"/>
            </a:avLst>
          </a:prstGeom>
          <a:solidFill>
            <a:schemeClr val="accent2">
              <a:lumMod val="75000"/>
            </a:schemeClr>
          </a:solidFill>
          <a:ln w="57240">
            <a:solidFill>
              <a:srgbClr val="ff0000"/>
            </a:solidFill>
            <a:round/>
          </a:ln>
        </p:spPr>
        <p:style>
          <a:lnRef idx="2">
            <a:schemeClr val="accent1">
              <a:shade val="50000"/>
            </a:schemeClr>
          </a:lnRef>
          <a:fillRef idx="1">
            <a:schemeClr val="accent1"/>
          </a:fillRef>
          <a:effectRef idx="0">
            <a:schemeClr val="accent1"/>
          </a:effectRef>
          <a:fontRef idx="minor"/>
        </p:style>
      </p:sp>
      <p:pic>
        <p:nvPicPr>
          <p:cNvPr id="392" name="Picture 2" descr=""/>
          <p:cNvPicPr/>
          <p:nvPr/>
        </p:nvPicPr>
        <p:blipFill>
          <a:blip r:embed="rId1"/>
          <a:srcRect l="8940" t="7426" r="4983" b="6626"/>
          <a:stretch/>
        </p:blipFill>
        <p:spPr>
          <a:xfrm>
            <a:off x="428760" y="285840"/>
            <a:ext cx="5786280" cy="6086880"/>
          </a:xfrm>
          <a:prstGeom prst="rect">
            <a:avLst/>
          </a:prstGeom>
          <a:ln>
            <a:noFill/>
          </a:ln>
        </p:spPr>
      </p:pic>
    </p:spTree>
  </p:cSld>
  <p:transition spd="med">
    <p:dissolve/>
  </p:transition>
</p:sld>
</file>

<file path=ppt/slides/slide5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93" name="CustomShape 1"/>
          <p:cNvSpPr/>
          <p:nvPr/>
        </p:nvSpPr>
        <p:spPr>
          <a:xfrm>
            <a:off x="2286000" y="3105720"/>
            <a:ext cx="4571640" cy="118764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ru-RU" sz="1800" spc="-1" strike="noStrike">
                <a:solidFill>
                  <a:srgbClr val="000000"/>
                </a:solidFill>
                <a:latin typeface="Calibri"/>
              </a:rPr>
              <a:t>stack trace:</a:t>
            </a:r>
            <a:endParaRPr b="0" lang="ru-RU" sz="1800" spc="-1" strike="noStrike">
              <a:latin typeface="Arial"/>
            </a:endParaRPr>
          </a:p>
          <a:p>
            <a:pPr>
              <a:lnSpc>
                <a:spcPct val="100000"/>
              </a:lnSpc>
            </a:pPr>
            <a:r>
              <a:rPr b="0" lang="ru-RU" sz="1800" spc="-1" strike="noStrike">
                <a:solidFill>
                  <a:srgbClr val="000000"/>
                </a:solidFill>
                <a:latin typeface="Calibri"/>
              </a:rPr>
              <a:t>stack trace:</a:t>
            </a:r>
            <a:endParaRPr b="0" lang="ru-RU" sz="1800" spc="-1" strike="noStrike">
              <a:latin typeface="Arial"/>
            </a:endParaRPr>
          </a:p>
          <a:p>
            <a:pPr>
              <a:lnSpc>
                <a:spcPct val="100000"/>
              </a:lnSpc>
            </a:pPr>
            <a:endParaRPr b="0" lang="ru-RU" sz="1800" spc="-1" strike="noStrike">
              <a:latin typeface="Arial"/>
            </a:endParaRPr>
          </a:p>
          <a:p>
            <a:pPr>
              <a:lnSpc>
                <a:spcPct val="100000"/>
              </a:lnSpc>
            </a:pPr>
            <a:endParaRPr b="0" lang="ru-RU" sz="1800" spc="-1" strike="noStrike">
              <a:latin typeface="Arial"/>
            </a:endParaRPr>
          </a:p>
        </p:txBody>
      </p:sp>
      <p:sp>
        <p:nvSpPr>
          <p:cNvPr id="394" name="CustomShape 2"/>
          <p:cNvSpPr/>
          <p:nvPr/>
        </p:nvSpPr>
        <p:spPr>
          <a:xfrm>
            <a:off x="6286680" y="1071720"/>
            <a:ext cx="2499840" cy="1553400"/>
          </a:xfrm>
          <a:prstGeom prst="rect">
            <a:avLst/>
          </a:prstGeom>
          <a:solidFill>
            <a:srgbClr val="ffff00"/>
          </a:solidFill>
          <a:ln>
            <a:noFill/>
          </a:ln>
        </p:spPr>
        <p:style>
          <a:lnRef idx="0"/>
          <a:fillRef idx="0"/>
          <a:effectRef idx="0"/>
          <a:fontRef idx="minor"/>
        </p:style>
        <p:txBody>
          <a:bodyPr lIns="90000" rIns="90000" tIns="45000" bIns="45000">
            <a:spAutoFit/>
          </a:bodyPr>
          <a:p>
            <a:pPr>
              <a:lnSpc>
                <a:spcPct val="100000"/>
              </a:lnSpc>
            </a:pPr>
            <a:r>
              <a:rPr b="1" lang="ru-RU" sz="2400" spc="-1" strike="noStrike">
                <a:solidFill>
                  <a:srgbClr val="000000"/>
                </a:solidFill>
                <a:latin typeface="Calibri"/>
              </a:rPr>
              <a:t>А ось таке положення потерпілого – правильне !</a:t>
            </a:r>
            <a:endParaRPr b="0" lang="ru-RU" sz="2400" spc="-1" strike="noStrike">
              <a:latin typeface="Arial"/>
            </a:endParaRPr>
          </a:p>
        </p:txBody>
      </p:sp>
      <p:sp>
        <p:nvSpPr>
          <p:cNvPr id="395" name="CustomShape 3"/>
          <p:cNvSpPr/>
          <p:nvPr/>
        </p:nvSpPr>
        <p:spPr>
          <a:xfrm>
            <a:off x="6357960" y="3000240"/>
            <a:ext cx="1928520" cy="1714320"/>
          </a:xfrm>
          <a:prstGeom prst="leftArrow">
            <a:avLst>
              <a:gd name="adj1" fmla="val 50000"/>
              <a:gd name="adj2" fmla="val 50000"/>
            </a:avLst>
          </a:prstGeom>
          <a:solidFill>
            <a:schemeClr val="tx2">
              <a:lumMod val="60000"/>
              <a:lumOff val="40000"/>
            </a:schemeClr>
          </a:solidFill>
          <a:ln>
            <a:round/>
          </a:ln>
        </p:spPr>
        <p:style>
          <a:lnRef idx="2">
            <a:schemeClr val="accent1">
              <a:shade val="50000"/>
            </a:schemeClr>
          </a:lnRef>
          <a:fillRef idx="1">
            <a:schemeClr val="accent1"/>
          </a:fillRef>
          <a:effectRef idx="0">
            <a:schemeClr val="accent1"/>
          </a:effectRef>
          <a:fontRef idx="minor"/>
        </p:style>
      </p:sp>
      <p:pic>
        <p:nvPicPr>
          <p:cNvPr id="396" name="Picture 2" descr=""/>
          <p:cNvPicPr/>
          <p:nvPr/>
        </p:nvPicPr>
        <p:blipFill>
          <a:blip r:embed="rId1"/>
          <a:stretch/>
        </p:blipFill>
        <p:spPr>
          <a:xfrm>
            <a:off x="357120" y="177480"/>
            <a:ext cx="5857560" cy="6434280"/>
          </a:xfrm>
          <a:prstGeom prst="rect">
            <a:avLst/>
          </a:prstGeom>
          <a:ln>
            <a:noFill/>
          </a:ln>
        </p:spPr>
      </p:pic>
    </p:spTree>
  </p:cSld>
  <mc:AlternateContent>
    <mc:Choice Requires="p14">
      <p:transition spd="slow" p14:dur="2000"/>
    </mc:Choice>
    <mc:Fallback>
      <p:transition spd="slow"/>
    </mc:Fallback>
  </mc:AlternateContent>
</p:sld>
</file>

<file path=ppt/slides/slide5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397" name="Picture 2" descr=""/>
          <p:cNvPicPr/>
          <p:nvPr/>
        </p:nvPicPr>
        <p:blipFill>
          <a:blip r:embed="rId1"/>
          <a:stretch/>
        </p:blipFill>
        <p:spPr>
          <a:xfrm>
            <a:off x="0" y="404640"/>
            <a:ext cx="8079840" cy="4032000"/>
          </a:xfrm>
          <a:prstGeom prst="rect">
            <a:avLst/>
          </a:prstGeom>
          <a:ln w="9360">
            <a:noFill/>
          </a:ln>
        </p:spPr>
      </p:pic>
    </p:spTree>
  </p:cSld>
  <mc:AlternateContent>
    <mc:Choice Requires="p14">
      <p:transition spd="slow" p14:dur="2000"/>
    </mc:Choice>
    <mc:Fallback>
      <p:transition spd="slow"/>
    </mc:Fallback>
  </mc:AlternateContent>
</p:sld>
</file>

<file path=ppt/slides/slide5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98" name="TextShape 1"/>
          <p:cNvSpPr txBox="1"/>
          <p:nvPr/>
        </p:nvSpPr>
        <p:spPr>
          <a:xfrm>
            <a:off x="323640" y="260640"/>
            <a:ext cx="8534520" cy="596160"/>
          </a:xfrm>
          <a:prstGeom prst="rect">
            <a:avLst/>
          </a:prstGeom>
          <a:noFill/>
          <a:ln>
            <a:noFill/>
          </a:ln>
        </p:spPr>
        <p:txBody>
          <a:bodyPr anchor="ctr">
            <a:normAutofit fontScale="34000"/>
          </a:bodyPr>
          <a:p>
            <a:pPr marL="320040" indent="-319680" algn="ctr">
              <a:lnSpc>
                <a:spcPct val="100000"/>
              </a:lnSpc>
            </a:pPr>
            <a:r>
              <a:rPr b="0" lang="ru-RU" sz="4400" spc="-1" strike="noStrike">
                <a:solidFill>
                  <a:srgbClr val="000000"/>
                </a:solidFill>
                <a:latin typeface="Calibri"/>
              </a:rPr>
              <a:t> </a:t>
            </a:r>
            <a:r>
              <a:rPr b="1" lang="ru-RU" sz="3600" spc="-1" strike="noStrike">
                <a:solidFill>
                  <a:srgbClr val="ff0000"/>
                </a:solidFill>
                <a:latin typeface="Calibri"/>
              </a:rPr>
              <a:t>Стадії та етапи серцево-легеневої реанімації </a:t>
            </a:r>
            <a:endParaRPr b="0" lang="ru-RU" sz="3600" spc="-1" strike="noStrike">
              <a:solidFill>
                <a:srgbClr val="000000"/>
              </a:solidFill>
              <a:latin typeface="Calibri"/>
            </a:endParaRPr>
          </a:p>
        </p:txBody>
      </p:sp>
      <p:sp>
        <p:nvSpPr>
          <p:cNvPr id="399" name="TextShape 2"/>
          <p:cNvSpPr txBox="1"/>
          <p:nvPr/>
        </p:nvSpPr>
        <p:spPr>
          <a:xfrm>
            <a:off x="324000" y="1357200"/>
            <a:ext cx="8265600" cy="4657320"/>
          </a:xfrm>
          <a:prstGeom prst="rect">
            <a:avLst/>
          </a:prstGeom>
          <a:noFill/>
          <a:ln>
            <a:noFill/>
          </a:ln>
        </p:spPr>
        <p:txBody>
          <a:bodyPr>
            <a:noAutofit/>
          </a:bodyPr>
          <a:p>
            <a:pPr marL="46080" algn="just">
              <a:lnSpc>
                <a:spcPct val="80000"/>
              </a:lnSpc>
              <a:spcBef>
                <a:spcPts val="561"/>
              </a:spcBef>
            </a:pPr>
            <a:r>
              <a:rPr b="1" lang="ru-RU" sz="2800" spc="-1" strike="noStrike">
                <a:solidFill>
                  <a:srgbClr val="ff0000"/>
                </a:solidFill>
                <a:latin typeface="Calibri"/>
              </a:rPr>
              <a:t>При проведенні реанімації виділяють 3 стадії та 9 етапів (P. Safar, 1997р.):</a:t>
            </a:r>
            <a:endParaRPr b="0" lang="ru-RU" sz="2800" spc="-1" strike="noStrike">
              <a:solidFill>
                <a:srgbClr val="000000"/>
              </a:solidFill>
              <a:latin typeface="Calibri"/>
            </a:endParaRPr>
          </a:p>
          <a:p>
            <a:pPr marL="46080" algn="just">
              <a:lnSpc>
                <a:spcPct val="80000"/>
              </a:lnSpc>
              <a:spcBef>
                <a:spcPts val="561"/>
              </a:spcBef>
            </a:pPr>
            <a:endParaRPr b="0" lang="ru-RU" sz="2800" spc="-1" strike="noStrike">
              <a:solidFill>
                <a:srgbClr val="000000"/>
              </a:solidFill>
              <a:latin typeface="Calibri"/>
            </a:endParaRPr>
          </a:p>
          <a:p>
            <a:pPr marL="343080" indent="-342720" algn="just">
              <a:lnSpc>
                <a:spcPct val="80000"/>
              </a:lnSpc>
              <a:spcBef>
                <a:spcPts val="561"/>
              </a:spcBef>
              <a:buClr>
                <a:srgbClr val="ff0000"/>
              </a:buClr>
              <a:buFont typeface="Arial"/>
              <a:buChar char="•"/>
            </a:pPr>
            <a:r>
              <a:rPr b="1" lang="ru-RU" sz="2800" spc="-1" strike="noStrike">
                <a:solidFill>
                  <a:srgbClr val="ff0000"/>
                </a:solidFill>
                <a:latin typeface="Calibri"/>
              </a:rPr>
              <a:t>Стадія 1</a:t>
            </a:r>
            <a:r>
              <a:rPr b="1" lang="ru-RU" sz="2800" spc="-1" strike="noStrike">
                <a:solidFill>
                  <a:srgbClr val="000000"/>
                </a:solidFill>
                <a:latin typeface="Calibri"/>
              </a:rPr>
              <a:t> – елементарна підтримка життя, яка складається з 3 етапів:</a:t>
            </a:r>
            <a:endParaRPr b="0" lang="ru-RU" sz="2800" spc="-1" strike="noStrike">
              <a:solidFill>
                <a:srgbClr val="000000"/>
              </a:solidFill>
              <a:latin typeface="Calibri"/>
            </a:endParaRPr>
          </a:p>
          <a:p>
            <a:pPr marL="343080" indent="-342720" algn="just">
              <a:lnSpc>
                <a:spcPct val="80000"/>
              </a:lnSpc>
              <a:spcBef>
                <a:spcPts val="641"/>
              </a:spcBef>
              <a:buClr>
                <a:srgbClr val="000000"/>
              </a:buClr>
              <a:buFont typeface="Arial"/>
              <a:buChar char="•"/>
            </a:pPr>
            <a:r>
              <a:rPr b="1" lang="ru-RU" sz="2800" spc="-1" strike="noStrike">
                <a:solidFill>
                  <a:srgbClr val="000000"/>
                </a:solidFill>
                <a:latin typeface="Calibri"/>
              </a:rPr>
              <a:t>- </a:t>
            </a:r>
            <a:r>
              <a:rPr b="1" lang="ru-RU" sz="3200" spc="-1" strike="noStrike">
                <a:solidFill>
                  <a:srgbClr val="00b050"/>
                </a:solidFill>
                <a:latin typeface="Calibri"/>
              </a:rPr>
              <a:t>A (airway open) </a:t>
            </a:r>
            <a:r>
              <a:rPr b="1" lang="ru-RU" sz="2800" spc="-1" strike="noStrike">
                <a:solidFill>
                  <a:srgbClr val="000000"/>
                </a:solidFill>
                <a:latin typeface="Calibri"/>
              </a:rPr>
              <a:t>– відновлення прохідності дихальних шляхів;</a:t>
            </a:r>
            <a:endParaRPr b="0" lang="ru-RU" sz="2800" spc="-1" strike="noStrike">
              <a:solidFill>
                <a:srgbClr val="000000"/>
              </a:solidFill>
              <a:latin typeface="Calibri"/>
            </a:endParaRPr>
          </a:p>
          <a:p>
            <a:pPr marL="343080" indent="-342720" algn="just">
              <a:lnSpc>
                <a:spcPct val="80000"/>
              </a:lnSpc>
              <a:spcBef>
                <a:spcPts val="641"/>
              </a:spcBef>
              <a:buClr>
                <a:srgbClr val="000000"/>
              </a:buClr>
              <a:buFont typeface="Arial"/>
              <a:buChar char="•"/>
            </a:pPr>
            <a:r>
              <a:rPr b="1" lang="ru-RU" sz="2800" spc="-1" strike="noStrike">
                <a:solidFill>
                  <a:srgbClr val="000000"/>
                </a:solidFill>
                <a:latin typeface="Calibri"/>
              </a:rPr>
              <a:t>- </a:t>
            </a:r>
            <a:r>
              <a:rPr b="1" lang="ru-RU" sz="3200" spc="-1" strike="noStrike">
                <a:solidFill>
                  <a:srgbClr val="00b050"/>
                </a:solidFill>
                <a:latin typeface="Calibri"/>
              </a:rPr>
              <a:t>B (breath for victim) </a:t>
            </a:r>
            <a:r>
              <a:rPr b="1" lang="ru-RU" sz="2800" spc="-1" strike="noStrike">
                <a:solidFill>
                  <a:srgbClr val="000000"/>
                </a:solidFill>
                <a:latin typeface="Calibri"/>
              </a:rPr>
              <a:t>– штучна вентиляція легнь (ШВЛ) та оксигенація;</a:t>
            </a:r>
            <a:endParaRPr b="0" lang="ru-RU" sz="2800" spc="-1" strike="noStrike">
              <a:solidFill>
                <a:srgbClr val="000000"/>
              </a:solidFill>
              <a:latin typeface="Calibri"/>
            </a:endParaRPr>
          </a:p>
          <a:p>
            <a:pPr marL="343080" indent="-342720" algn="just">
              <a:lnSpc>
                <a:spcPct val="80000"/>
              </a:lnSpc>
              <a:spcBef>
                <a:spcPts val="641"/>
              </a:spcBef>
              <a:buClr>
                <a:srgbClr val="000000"/>
              </a:buClr>
              <a:buFont typeface="Arial"/>
              <a:buChar char="•"/>
            </a:pPr>
            <a:r>
              <a:rPr b="1" lang="ru-RU" sz="2800" spc="-1" strike="noStrike">
                <a:solidFill>
                  <a:srgbClr val="000000"/>
                </a:solidFill>
                <a:latin typeface="Calibri"/>
              </a:rPr>
              <a:t>- </a:t>
            </a:r>
            <a:r>
              <a:rPr b="1" lang="ru-RU" sz="3200" spc="-1" strike="noStrike">
                <a:solidFill>
                  <a:srgbClr val="00b050"/>
                </a:solidFill>
                <a:latin typeface="Calibri"/>
              </a:rPr>
              <a:t>C (circulation his blood) </a:t>
            </a:r>
            <a:r>
              <a:rPr b="1" lang="ru-RU" sz="2800" spc="-1" strike="noStrike">
                <a:solidFill>
                  <a:srgbClr val="000000"/>
                </a:solidFill>
                <a:latin typeface="Calibri"/>
              </a:rPr>
              <a:t>– підтримка кровообігу.</a:t>
            </a:r>
            <a:endParaRPr b="0" lang="ru-RU" sz="2800" spc="-1" strike="noStrike">
              <a:solidFill>
                <a:srgbClr val="000000"/>
              </a:solidFill>
              <a:latin typeface="Calibri"/>
            </a:endParaRPr>
          </a:p>
          <a:p>
            <a:pPr algn="just">
              <a:lnSpc>
                <a:spcPct val="80000"/>
              </a:lnSpc>
              <a:spcBef>
                <a:spcPts val="360"/>
              </a:spcBef>
            </a:pPr>
            <a:endParaRPr b="0" lang="ru-RU" sz="28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5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00" name="TextShape 1"/>
          <p:cNvSpPr txBox="1"/>
          <p:nvPr/>
        </p:nvSpPr>
        <p:spPr>
          <a:xfrm>
            <a:off x="1763640" y="260640"/>
            <a:ext cx="6512040" cy="1142640"/>
          </a:xfrm>
          <a:prstGeom prst="rect">
            <a:avLst/>
          </a:prstGeom>
          <a:noFill/>
          <a:ln>
            <a:noFill/>
          </a:ln>
        </p:spPr>
        <p:txBody>
          <a:bodyPr anchor="ctr">
            <a:noAutofit/>
          </a:bodyPr>
          <a:p>
            <a:pPr marL="320040" indent="-319680" algn="ctr">
              <a:lnSpc>
                <a:spcPct val="100000"/>
              </a:lnSpc>
            </a:pPr>
            <a:r>
              <a:rPr b="0" lang="ru-RU" sz="4400" spc="-1" strike="noStrike">
                <a:solidFill>
                  <a:srgbClr val="000000"/>
                </a:solidFill>
                <a:latin typeface="Calibri"/>
              </a:rPr>
              <a:t> </a:t>
            </a:r>
            <a:endParaRPr b="0" lang="ru-RU" sz="4400" spc="-1" strike="noStrike">
              <a:solidFill>
                <a:srgbClr val="000000"/>
              </a:solidFill>
              <a:latin typeface="Calibri"/>
            </a:endParaRPr>
          </a:p>
        </p:txBody>
      </p:sp>
      <p:sp>
        <p:nvSpPr>
          <p:cNvPr id="401" name="TextShape 2"/>
          <p:cNvSpPr txBox="1"/>
          <p:nvPr/>
        </p:nvSpPr>
        <p:spPr>
          <a:xfrm>
            <a:off x="395280" y="476280"/>
            <a:ext cx="8319600" cy="5544720"/>
          </a:xfrm>
          <a:prstGeom prst="rect">
            <a:avLst/>
          </a:prstGeom>
          <a:noFill/>
          <a:ln>
            <a:noFill/>
          </a:ln>
        </p:spPr>
        <p:txBody>
          <a:bodyPr>
            <a:noAutofit/>
          </a:bodyPr>
          <a:p>
            <a:pPr marL="46080" algn="just">
              <a:lnSpc>
                <a:spcPct val="80000"/>
              </a:lnSpc>
              <a:spcBef>
                <a:spcPts val="561"/>
              </a:spcBef>
            </a:pPr>
            <a:r>
              <a:rPr b="1" lang="ru-RU" sz="2800" spc="-1" strike="noStrike">
                <a:solidFill>
                  <a:srgbClr val="ff0000"/>
                </a:solidFill>
                <a:latin typeface="Calibri"/>
              </a:rPr>
              <a:t>Стадія 2</a:t>
            </a:r>
            <a:r>
              <a:rPr b="1" lang="ru-RU" sz="2800" spc="-1" strike="noStrike">
                <a:solidFill>
                  <a:srgbClr val="000000"/>
                </a:solidFill>
                <a:latin typeface="Calibri"/>
              </a:rPr>
              <a:t> – подальша підтримка життя.</a:t>
            </a:r>
            <a:endParaRPr b="0" lang="ru-RU" sz="2800" spc="-1" strike="noStrike">
              <a:solidFill>
                <a:srgbClr val="000000"/>
              </a:solidFill>
              <a:latin typeface="Calibri"/>
            </a:endParaRPr>
          </a:p>
          <a:p>
            <a:pPr marL="343080" indent="-342720" algn="just">
              <a:lnSpc>
                <a:spcPct val="80000"/>
              </a:lnSpc>
              <a:spcBef>
                <a:spcPts val="641"/>
              </a:spcBef>
              <a:buClr>
                <a:srgbClr val="000000"/>
              </a:buClr>
              <a:buFont typeface="Arial"/>
              <a:buChar char="•"/>
            </a:pPr>
            <a:r>
              <a:rPr b="1" lang="ru-RU" sz="2800" spc="-1" strike="noStrike">
                <a:solidFill>
                  <a:srgbClr val="000000"/>
                </a:solidFill>
                <a:latin typeface="Calibri"/>
              </a:rPr>
              <a:t>- </a:t>
            </a:r>
            <a:r>
              <a:rPr b="1" lang="ru-RU" sz="3200" spc="-1" strike="noStrike">
                <a:solidFill>
                  <a:srgbClr val="00b050"/>
                </a:solidFill>
                <a:latin typeface="Calibri"/>
              </a:rPr>
              <a:t>D (drug) </a:t>
            </a:r>
            <a:r>
              <a:rPr b="1" lang="ru-RU" sz="2800" spc="-1" strike="noStrike">
                <a:solidFill>
                  <a:srgbClr val="000000"/>
                </a:solidFill>
                <a:latin typeface="Calibri"/>
              </a:rPr>
              <a:t>– медикаментозні засоби та проведення інфузійної терапії;</a:t>
            </a:r>
            <a:endParaRPr b="0" lang="ru-RU" sz="2800" spc="-1" strike="noStrike">
              <a:solidFill>
                <a:srgbClr val="000000"/>
              </a:solidFill>
              <a:latin typeface="Calibri"/>
            </a:endParaRPr>
          </a:p>
          <a:p>
            <a:pPr marL="343080" indent="-342720" algn="just">
              <a:lnSpc>
                <a:spcPct val="80000"/>
              </a:lnSpc>
              <a:spcBef>
                <a:spcPts val="641"/>
              </a:spcBef>
              <a:buClr>
                <a:srgbClr val="000000"/>
              </a:buClr>
              <a:buFont typeface="Arial"/>
              <a:buChar char="•"/>
            </a:pPr>
            <a:r>
              <a:rPr b="1" lang="ru-RU" sz="2800" spc="-1" strike="noStrike">
                <a:solidFill>
                  <a:srgbClr val="000000"/>
                </a:solidFill>
                <a:latin typeface="Calibri"/>
              </a:rPr>
              <a:t>- </a:t>
            </a:r>
            <a:r>
              <a:rPr b="1" lang="ru-RU" sz="3200" spc="-1" strike="noStrike">
                <a:solidFill>
                  <a:srgbClr val="00b050"/>
                </a:solidFill>
                <a:latin typeface="Calibri"/>
              </a:rPr>
              <a:t>E</a:t>
            </a:r>
            <a:r>
              <a:rPr b="1" lang="ru-RU" sz="3200" spc="-1" strike="noStrike">
                <a:solidFill>
                  <a:srgbClr val="000000"/>
                </a:solidFill>
                <a:latin typeface="Calibri"/>
              </a:rPr>
              <a:t> </a:t>
            </a:r>
            <a:r>
              <a:rPr b="1" lang="ru-RU" sz="2800" spc="-1" strike="noStrike">
                <a:solidFill>
                  <a:srgbClr val="000000"/>
                </a:solidFill>
                <a:latin typeface="Calibri"/>
              </a:rPr>
              <a:t>– електрокардіоскопія та кардіографія;</a:t>
            </a:r>
            <a:endParaRPr b="0" lang="ru-RU" sz="2800" spc="-1" strike="noStrike">
              <a:solidFill>
                <a:srgbClr val="000000"/>
              </a:solidFill>
              <a:latin typeface="Calibri"/>
            </a:endParaRPr>
          </a:p>
          <a:p>
            <a:pPr marL="343080" indent="-342720" algn="just">
              <a:lnSpc>
                <a:spcPct val="80000"/>
              </a:lnSpc>
              <a:spcBef>
                <a:spcPts val="641"/>
              </a:spcBef>
              <a:buClr>
                <a:srgbClr val="000000"/>
              </a:buClr>
              <a:buFont typeface="Arial"/>
              <a:buChar char="•"/>
            </a:pPr>
            <a:r>
              <a:rPr b="1" lang="ru-RU" sz="3200" spc="-1" strike="noStrike">
                <a:solidFill>
                  <a:srgbClr val="000000"/>
                </a:solidFill>
                <a:latin typeface="Calibri"/>
              </a:rPr>
              <a:t>- </a:t>
            </a:r>
            <a:r>
              <a:rPr b="1" lang="ru-RU" sz="3200" spc="-1" strike="noStrike">
                <a:solidFill>
                  <a:srgbClr val="00b050"/>
                </a:solidFill>
                <a:latin typeface="Calibri"/>
              </a:rPr>
              <a:t>F</a:t>
            </a:r>
            <a:r>
              <a:rPr b="1" lang="ru-RU" sz="2800" spc="-1" strike="noStrike">
                <a:solidFill>
                  <a:srgbClr val="00b050"/>
                </a:solidFill>
                <a:latin typeface="Calibri"/>
              </a:rPr>
              <a:t> </a:t>
            </a:r>
            <a:r>
              <a:rPr b="1" lang="ru-RU" sz="2800" spc="-1" strike="noStrike">
                <a:solidFill>
                  <a:srgbClr val="000000"/>
                </a:solidFill>
                <a:latin typeface="Calibri"/>
              </a:rPr>
              <a:t>– дефібриляція.</a:t>
            </a:r>
            <a:endParaRPr b="0" lang="ru-RU" sz="2800" spc="-1" strike="noStrike">
              <a:solidFill>
                <a:srgbClr val="000000"/>
              </a:solidFill>
              <a:latin typeface="Calibri"/>
            </a:endParaRPr>
          </a:p>
          <a:p>
            <a:pPr algn="just">
              <a:lnSpc>
                <a:spcPct val="80000"/>
              </a:lnSpc>
              <a:spcBef>
                <a:spcPts val="561"/>
              </a:spcBef>
            </a:pPr>
            <a:endParaRPr b="0" lang="ru-RU" sz="2800" spc="-1" strike="noStrike">
              <a:solidFill>
                <a:srgbClr val="000000"/>
              </a:solidFill>
              <a:latin typeface="Calibri"/>
            </a:endParaRPr>
          </a:p>
          <a:p>
            <a:pPr marL="46080" algn="just">
              <a:lnSpc>
                <a:spcPct val="80000"/>
              </a:lnSpc>
              <a:spcBef>
                <a:spcPts val="561"/>
              </a:spcBef>
            </a:pPr>
            <a:r>
              <a:rPr b="1" lang="ru-RU" sz="2800" spc="-1" strike="noStrike">
                <a:solidFill>
                  <a:srgbClr val="ff0000"/>
                </a:solidFill>
                <a:latin typeface="Calibri"/>
              </a:rPr>
              <a:t>Стадія 3</a:t>
            </a:r>
            <a:r>
              <a:rPr b="1" lang="ru-RU" sz="2800" spc="-1" strike="noStrike">
                <a:solidFill>
                  <a:srgbClr val="000000"/>
                </a:solidFill>
                <a:latin typeface="Calibri"/>
              </a:rPr>
              <a:t> – тривала підтримка життя, яка охоплює післяреанімаційну інтенсивну терапію:</a:t>
            </a:r>
            <a:endParaRPr b="0" lang="ru-RU" sz="2800" spc="-1" strike="noStrike">
              <a:solidFill>
                <a:srgbClr val="000000"/>
              </a:solidFill>
              <a:latin typeface="Calibri"/>
            </a:endParaRPr>
          </a:p>
          <a:p>
            <a:pPr marL="343080" indent="-342720" algn="just">
              <a:lnSpc>
                <a:spcPct val="80000"/>
              </a:lnSpc>
              <a:spcBef>
                <a:spcPts val="561"/>
              </a:spcBef>
              <a:buClr>
                <a:srgbClr val="000000"/>
              </a:buClr>
              <a:buFont typeface="Arial"/>
              <a:buChar char="•"/>
            </a:pPr>
            <a:r>
              <a:rPr b="1" lang="ru-RU" sz="2800" spc="-1" strike="noStrike">
                <a:solidFill>
                  <a:srgbClr val="000000"/>
                </a:solidFill>
                <a:latin typeface="Calibri"/>
              </a:rPr>
              <a:t>- </a:t>
            </a:r>
            <a:r>
              <a:rPr b="1" lang="ru-RU" sz="2800" spc="-1" strike="noStrike">
                <a:solidFill>
                  <a:srgbClr val="00b050"/>
                </a:solidFill>
                <a:latin typeface="Calibri"/>
              </a:rPr>
              <a:t>G</a:t>
            </a:r>
            <a:r>
              <a:rPr b="1" lang="ru-RU" sz="2800" spc="-1" strike="noStrike">
                <a:solidFill>
                  <a:srgbClr val="000000"/>
                </a:solidFill>
                <a:latin typeface="Calibri"/>
              </a:rPr>
              <a:t> – оцінка стану;</a:t>
            </a:r>
            <a:endParaRPr b="0" lang="ru-RU" sz="2800" spc="-1" strike="noStrike">
              <a:solidFill>
                <a:srgbClr val="000000"/>
              </a:solidFill>
              <a:latin typeface="Calibri"/>
            </a:endParaRPr>
          </a:p>
          <a:p>
            <a:pPr marL="343080" indent="-342720" algn="just">
              <a:lnSpc>
                <a:spcPct val="80000"/>
              </a:lnSpc>
              <a:spcBef>
                <a:spcPts val="561"/>
              </a:spcBef>
              <a:buClr>
                <a:srgbClr val="000000"/>
              </a:buClr>
              <a:buFont typeface="Arial"/>
              <a:buChar char="•"/>
            </a:pPr>
            <a:r>
              <a:rPr b="1" lang="ru-RU" sz="2800" spc="-1" strike="noStrike">
                <a:solidFill>
                  <a:srgbClr val="000000"/>
                </a:solidFill>
                <a:latin typeface="Calibri"/>
              </a:rPr>
              <a:t>- </a:t>
            </a:r>
            <a:r>
              <a:rPr b="1" lang="ru-RU" sz="2800" spc="-1" strike="noStrike">
                <a:solidFill>
                  <a:srgbClr val="00b050"/>
                </a:solidFill>
                <a:latin typeface="Calibri"/>
              </a:rPr>
              <a:t>H</a:t>
            </a:r>
            <a:r>
              <a:rPr b="1" lang="ru-RU" sz="2800" spc="-1" strike="noStrike">
                <a:solidFill>
                  <a:srgbClr val="000000"/>
                </a:solidFill>
                <a:latin typeface="Calibri"/>
              </a:rPr>
              <a:t> – відновлення свідомості;</a:t>
            </a:r>
            <a:endParaRPr b="0" lang="ru-RU" sz="2800" spc="-1" strike="noStrike">
              <a:solidFill>
                <a:srgbClr val="000000"/>
              </a:solidFill>
              <a:latin typeface="Calibri"/>
            </a:endParaRPr>
          </a:p>
          <a:p>
            <a:pPr marL="343080" indent="-342720" algn="just">
              <a:lnSpc>
                <a:spcPct val="80000"/>
              </a:lnSpc>
              <a:spcBef>
                <a:spcPts val="561"/>
              </a:spcBef>
              <a:buClr>
                <a:srgbClr val="000000"/>
              </a:buClr>
              <a:buFont typeface="Arial"/>
              <a:buChar char="•"/>
            </a:pPr>
            <a:r>
              <a:rPr b="1" lang="ru-RU" sz="2800" spc="-1" strike="noStrike">
                <a:solidFill>
                  <a:srgbClr val="000000"/>
                </a:solidFill>
                <a:latin typeface="Calibri"/>
              </a:rPr>
              <a:t>- </a:t>
            </a:r>
            <a:r>
              <a:rPr b="1" lang="ru-RU" sz="2800" spc="-1" strike="noStrike">
                <a:solidFill>
                  <a:srgbClr val="00b050"/>
                </a:solidFill>
                <a:latin typeface="Calibri"/>
              </a:rPr>
              <a:t>I</a:t>
            </a:r>
            <a:r>
              <a:rPr b="1" lang="ru-RU" sz="2800" spc="-1" strike="noStrike">
                <a:solidFill>
                  <a:srgbClr val="000000"/>
                </a:solidFill>
                <a:latin typeface="Calibri"/>
              </a:rPr>
              <a:t> – корекція недостатності функцій органів.</a:t>
            </a:r>
            <a:endParaRPr b="0" lang="ru-RU" sz="2800" spc="-1" strike="noStrike">
              <a:solidFill>
                <a:srgbClr val="000000"/>
              </a:solidFill>
              <a:latin typeface="Calibri"/>
            </a:endParaRPr>
          </a:p>
          <a:p>
            <a:pPr algn="just">
              <a:lnSpc>
                <a:spcPct val="80000"/>
              </a:lnSpc>
              <a:spcBef>
                <a:spcPts val="360"/>
              </a:spcBef>
            </a:pPr>
            <a:endParaRPr b="0" lang="ru-RU" sz="28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6" name="CustomShape 1"/>
          <p:cNvSpPr/>
          <p:nvPr/>
        </p:nvSpPr>
        <p:spPr>
          <a:xfrm>
            <a:off x="357120" y="214200"/>
            <a:ext cx="8500680" cy="6125400"/>
          </a:xfrm>
          <a:prstGeom prst="rect">
            <a:avLst/>
          </a:prstGeom>
          <a:noFill/>
          <a:ln>
            <a:noFill/>
          </a:ln>
        </p:spPr>
        <p:style>
          <a:lnRef idx="0"/>
          <a:fillRef idx="0"/>
          <a:effectRef idx="0"/>
          <a:fontRef idx="minor"/>
        </p:style>
        <p:txBody>
          <a:bodyPr lIns="90000" rIns="90000" tIns="45000" bIns="45000">
            <a:spAutoFit/>
          </a:bodyPr>
          <a:p>
            <a:pPr algn="ctr">
              <a:lnSpc>
                <a:spcPct val="100000"/>
              </a:lnSpc>
            </a:pPr>
            <a:r>
              <a:rPr b="1" i="1" lang="ru-RU" sz="2400" spc="-1" strike="noStrike">
                <a:solidFill>
                  <a:srgbClr val="ff0000"/>
                </a:solidFill>
                <a:latin typeface="Arial Black"/>
              </a:rPr>
              <a:t>Алгоритм дій для порятунку життя та збереження здоров'я потерпілого повинен бути таким:</a:t>
            </a:r>
            <a:endParaRPr b="0" lang="ru-RU" sz="2400" spc="-1" strike="noStrike">
              <a:latin typeface="Arial"/>
            </a:endParaRPr>
          </a:p>
          <a:p>
            <a:pPr indent="180000" algn="just">
              <a:lnSpc>
                <a:spcPct val="100000"/>
              </a:lnSpc>
              <a:buClr>
                <a:srgbClr val="000000"/>
              </a:buClr>
              <a:buFont typeface="Wingdings" charset="2"/>
              <a:buChar char=""/>
            </a:pPr>
            <a:r>
              <a:rPr b="0" lang="ru-RU" sz="1800" spc="-1" strike="noStrike">
                <a:solidFill>
                  <a:srgbClr val="000000"/>
                </a:solidFill>
                <a:latin typeface="Arial Black"/>
              </a:rPr>
              <a:t> </a:t>
            </a:r>
            <a:r>
              <a:rPr b="0" lang="ru-RU" sz="1800" spc="-1" strike="noStrike">
                <a:solidFill>
                  <a:srgbClr val="000000"/>
                </a:solidFill>
                <a:latin typeface="Arial Black"/>
              </a:rPr>
              <a:t>застосування рятувальником засобів індивідуального захисту (за необхідності та залежно від ситуації);</a:t>
            </a:r>
            <a:endParaRPr b="0" lang="ru-RU" sz="1800" spc="-1" strike="noStrike">
              <a:latin typeface="Arial"/>
            </a:endParaRPr>
          </a:p>
          <a:p>
            <a:pPr indent="180000" algn="just">
              <a:lnSpc>
                <a:spcPct val="100000"/>
              </a:lnSpc>
              <a:buClr>
                <a:srgbClr val="000000"/>
              </a:buClr>
              <a:buFont typeface="Wingdings" charset="2"/>
              <a:buChar char=""/>
            </a:pPr>
            <a:r>
              <a:rPr b="0" lang="ru-RU" sz="1800" spc="-1" strike="noStrike">
                <a:solidFill>
                  <a:srgbClr val="000000"/>
                </a:solidFill>
                <a:latin typeface="Arial Black"/>
              </a:rPr>
              <a:t> </a:t>
            </a:r>
            <a:r>
              <a:rPr b="0" lang="ru-RU" sz="1800" spc="-1" strike="noStrike">
                <a:solidFill>
                  <a:srgbClr val="000000"/>
                </a:solidFill>
                <a:latin typeface="Arial Black"/>
              </a:rPr>
              <a:t>усунення причин впливу загрозливих факторів: виведення постраждалого із загазованої зони, звільнення від дії електричного струму, витягнення потопаючого з води, з-під завалу тощо;</a:t>
            </a:r>
            <a:endParaRPr b="0" lang="ru-RU" sz="1800" spc="-1" strike="noStrike">
              <a:latin typeface="Arial"/>
            </a:endParaRPr>
          </a:p>
          <a:p>
            <a:pPr indent="180000" algn="just">
              <a:lnSpc>
                <a:spcPct val="100000"/>
              </a:lnSpc>
              <a:buClr>
                <a:srgbClr val="000000"/>
              </a:buClr>
              <a:buFont typeface="Wingdings" charset="2"/>
              <a:buChar char=""/>
            </a:pPr>
            <a:r>
              <a:rPr b="0" lang="ru-RU" sz="1800" spc="-1" strike="noStrike">
                <a:solidFill>
                  <a:srgbClr val="000000"/>
                </a:solidFill>
                <a:latin typeface="Arial Black"/>
              </a:rPr>
              <a:t> </a:t>
            </a:r>
            <a:r>
              <a:rPr b="0" lang="ru-RU" sz="1800" spc="-1" strike="noStrike">
                <a:solidFill>
                  <a:srgbClr val="000000"/>
                </a:solidFill>
                <a:latin typeface="Arial Black"/>
              </a:rPr>
              <a:t>термінова оцінка стану потерпілого: візуальний огляд, з'ясування самопочуття, визначення наявності ознак життя;</a:t>
            </a:r>
            <a:endParaRPr b="0" lang="ru-RU" sz="1800" spc="-1" strike="noStrike">
              <a:latin typeface="Arial"/>
            </a:endParaRPr>
          </a:p>
          <a:p>
            <a:pPr indent="180000" algn="just">
              <a:lnSpc>
                <a:spcPct val="100000"/>
              </a:lnSpc>
              <a:buClr>
                <a:srgbClr val="000000"/>
              </a:buClr>
              <a:buFont typeface="Wingdings" charset="2"/>
              <a:buChar char=""/>
            </a:pPr>
            <a:r>
              <a:rPr b="0" lang="ru-RU" sz="1800" spc="-1" strike="noStrike">
                <a:solidFill>
                  <a:srgbClr val="000000"/>
                </a:solidFill>
                <a:latin typeface="Arial Black"/>
              </a:rPr>
              <a:t> </a:t>
            </a:r>
            <a:r>
              <a:rPr b="0" lang="ru-RU" sz="1800" spc="-1" strike="noStrike">
                <a:solidFill>
                  <a:srgbClr val="000000"/>
                </a:solidFill>
                <a:latin typeface="Arial Black"/>
              </a:rPr>
              <a:t>покликати на допомогу оточуючих, попросити викликати бригаду швидкої допомоги;</a:t>
            </a:r>
            <a:endParaRPr b="0" lang="ru-RU" sz="1800" spc="-1" strike="noStrike">
              <a:latin typeface="Arial"/>
            </a:endParaRPr>
          </a:p>
          <a:p>
            <a:pPr indent="180000" algn="just">
              <a:lnSpc>
                <a:spcPct val="100000"/>
              </a:lnSpc>
              <a:buClr>
                <a:srgbClr val="000000"/>
              </a:buClr>
              <a:buFont typeface="Wingdings" charset="2"/>
              <a:buChar char=""/>
            </a:pPr>
            <a:r>
              <a:rPr b="0" lang="ru-RU" sz="1800" spc="-1" strike="noStrike">
                <a:solidFill>
                  <a:srgbClr val="000000"/>
                </a:solidFill>
                <a:latin typeface="Arial Black"/>
              </a:rPr>
              <a:t> </a:t>
            </a:r>
            <a:r>
              <a:rPr b="0" lang="ru-RU" sz="1800" spc="-1" strike="noStrike">
                <a:solidFill>
                  <a:srgbClr val="000000"/>
                </a:solidFill>
                <a:latin typeface="Arial Black"/>
              </a:rPr>
              <a:t>надання потерпілому безпечного для кожного конкретного випадку положення;</a:t>
            </a:r>
            <a:endParaRPr b="0" lang="ru-RU" sz="1800" spc="-1" strike="noStrike">
              <a:latin typeface="Arial"/>
            </a:endParaRPr>
          </a:p>
          <a:p>
            <a:pPr indent="180000" algn="just">
              <a:lnSpc>
                <a:spcPct val="100000"/>
              </a:lnSpc>
              <a:buClr>
                <a:srgbClr val="000000"/>
              </a:buClr>
              <a:buFont typeface="Wingdings" charset="2"/>
              <a:buChar char=""/>
            </a:pPr>
            <a:r>
              <a:rPr b="0" lang="ru-RU" sz="1800" spc="-1" strike="noStrike">
                <a:solidFill>
                  <a:srgbClr val="000000"/>
                </a:solidFill>
                <a:latin typeface="Arial Black"/>
              </a:rPr>
              <a:t> </a:t>
            </a:r>
            <a:r>
              <a:rPr b="0" lang="ru-RU" sz="1800" spc="-1" strike="noStrike">
                <a:solidFill>
                  <a:srgbClr val="000000"/>
                </a:solidFill>
                <a:latin typeface="Arial Black"/>
              </a:rPr>
              <a:t>вжиття заходів щодо усунення небезпечних для життя станів: проведення реанімаційних заходів, зупинка кровотечі та ін.;</a:t>
            </a:r>
            <a:endParaRPr b="0" lang="ru-RU" sz="1800" spc="-1" strike="noStrike">
              <a:latin typeface="Arial"/>
            </a:endParaRPr>
          </a:p>
          <a:p>
            <a:pPr indent="180000" algn="just">
              <a:lnSpc>
                <a:spcPct val="100000"/>
              </a:lnSpc>
              <a:buClr>
                <a:srgbClr val="000000"/>
              </a:buClr>
              <a:buFont typeface="Wingdings" charset="2"/>
              <a:buChar char=""/>
            </a:pPr>
            <a:r>
              <a:rPr b="0" lang="ru-RU" sz="1800" spc="-1" strike="noStrike">
                <a:solidFill>
                  <a:srgbClr val="000000"/>
                </a:solidFill>
                <a:latin typeface="Arial Black"/>
              </a:rPr>
              <a:t> </a:t>
            </a:r>
            <a:r>
              <a:rPr b="0" lang="ru-RU" sz="1800" spc="-1" strike="noStrike">
                <a:solidFill>
                  <a:srgbClr val="000000"/>
                </a:solidFill>
                <a:latin typeface="Arial Black"/>
              </a:rPr>
              <a:t>не можна залишати потерпілого без уваги, потрібно постійно контролювати його стан, продовжувати підтримувати життєві функції організму до прибуття медичних працівників.</a:t>
            </a:r>
            <a:endParaRPr b="0" lang="ru-RU" sz="1800" spc="-1" strike="noStrike">
              <a:latin typeface="Arial"/>
            </a:endParaRPr>
          </a:p>
        </p:txBody>
      </p:sp>
    </p:spTree>
  </p:cSld>
  <mc:AlternateContent>
    <mc:Choice Requires="p14">
      <p:transition spd="slow" p14:dur="2000"/>
    </mc:Choice>
    <mc:Fallback>
      <p:transition spd="slow"/>
    </mc:Fallback>
  </mc:AlternateContent>
</p:sld>
</file>

<file path=ppt/slides/slide6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02" name="TextShape 1"/>
          <p:cNvSpPr txBox="1"/>
          <p:nvPr/>
        </p:nvSpPr>
        <p:spPr>
          <a:xfrm>
            <a:off x="500040" y="0"/>
            <a:ext cx="8643600" cy="856800"/>
          </a:xfrm>
          <a:prstGeom prst="rect">
            <a:avLst/>
          </a:prstGeom>
          <a:noFill/>
          <a:ln>
            <a:noFill/>
          </a:ln>
        </p:spPr>
        <p:txBody>
          <a:bodyPr anchor="ctr">
            <a:normAutofit/>
          </a:bodyPr>
          <a:p>
            <a:pPr marL="320040" indent="-319680" algn="ctr">
              <a:lnSpc>
                <a:spcPct val="100000"/>
              </a:lnSpc>
            </a:pPr>
            <a:r>
              <a:rPr b="1" lang="ru-RU" sz="2800" spc="-1" strike="noStrike">
                <a:solidFill>
                  <a:srgbClr val="00b050"/>
                </a:solidFill>
                <a:latin typeface="Calibri"/>
              </a:rPr>
              <a:t>A (airway open) </a:t>
            </a:r>
            <a:r>
              <a:rPr b="1" lang="ru-RU" sz="2800" spc="-1" strike="noStrike">
                <a:solidFill>
                  <a:srgbClr val="000000"/>
                </a:solidFill>
                <a:latin typeface="Calibri"/>
              </a:rPr>
              <a:t>– відновлення прохідності дихальних шляхів</a:t>
            </a:r>
            <a:endParaRPr b="0" lang="ru-RU" sz="2800" spc="-1" strike="noStrike">
              <a:solidFill>
                <a:srgbClr val="000000"/>
              </a:solidFill>
              <a:latin typeface="Calibri"/>
            </a:endParaRPr>
          </a:p>
        </p:txBody>
      </p:sp>
      <p:sp>
        <p:nvSpPr>
          <p:cNvPr id="403" name="TextShape 2"/>
          <p:cNvSpPr txBox="1"/>
          <p:nvPr/>
        </p:nvSpPr>
        <p:spPr>
          <a:xfrm>
            <a:off x="108000" y="1000080"/>
            <a:ext cx="8678520" cy="5857560"/>
          </a:xfrm>
          <a:prstGeom prst="rect">
            <a:avLst/>
          </a:prstGeom>
          <a:noFill/>
          <a:ln>
            <a:noFill/>
          </a:ln>
        </p:spPr>
        <p:txBody>
          <a:bodyPr>
            <a:normAutofit fontScale="95000"/>
          </a:bodyPr>
          <a:p>
            <a:pPr marL="46080">
              <a:lnSpc>
                <a:spcPct val="100000"/>
              </a:lnSpc>
              <a:spcBef>
                <a:spcPts val="519"/>
              </a:spcBef>
            </a:pPr>
            <a:r>
              <a:rPr b="1" lang="ru-RU" sz="2600" spc="-1" strike="noStrike" u="sng">
                <a:solidFill>
                  <a:srgbClr val="000000"/>
                </a:solidFill>
                <a:uFillTx/>
                <a:latin typeface="Calibri"/>
              </a:rPr>
              <a:t>причини:</a:t>
            </a:r>
            <a:endParaRPr b="0" lang="ru-RU" sz="2600" spc="-1" strike="noStrike">
              <a:solidFill>
                <a:srgbClr val="000000"/>
              </a:solidFill>
              <a:latin typeface="Calibri"/>
            </a:endParaRPr>
          </a:p>
          <a:p>
            <a:pPr marL="343080" indent="-342720" algn="just">
              <a:lnSpc>
                <a:spcPct val="100000"/>
              </a:lnSpc>
              <a:spcBef>
                <a:spcPts val="519"/>
              </a:spcBef>
              <a:buClr>
                <a:srgbClr val="000000"/>
              </a:buClr>
              <a:buFont typeface="Arial"/>
              <a:buChar char="•"/>
            </a:pPr>
            <a:r>
              <a:rPr b="1" lang="ru-RU" sz="2600" spc="-1" strike="noStrike">
                <a:solidFill>
                  <a:srgbClr val="000000"/>
                </a:solidFill>
                <a:latin typeface="Calibri"/>
              </a:rPr>
              <a:t>1. Зміщення кореня язика до задньої стінки ротоглотки та </a:t>
            </a:r>
            <a:r>
              <a:rPr b="1" lang="ru-RU" sz="2600" spc="-1" strike="noStrike">
                <a:solidFill>
                  <a:srgbClr val="ff0000"/>
                </a:solidFill>
                <a:latin typeface="Calibri"/>
              </a:rPr>
              <a:t>западання язика</a:t>
            </a:r>
            <a:endParaRPr b="0" lang="ru-RU" sz="2600" spc="-1" strike="noStrike">
              <a:solidFill>
                <a:srgbClr val="000000"/>
              </a:solidFill>
              <a:latin typeface="Calibri"/>
            </a:endParaRPr>
          </a:p>
          <a:p>
            <a:pPr marL="343080" indent="-342720" algn="just">
              <a:lnSpc>
                <a:spcPct val="100000"/>
              </a:lnSpc>
              <a:spcBef>
                <a:spcPts val="519"/>
              </a:spcBef>
              <a:buClr>
                <a:srgbClr val="000000"/>
              </a:buClr>
              <a:buFont typeface="Arial"/>
              <a:buChar char="•"/>
            </a:pPr>
            <a:r>
              <a:rPr b="1" lang="ru-RU" sz="2600" spc="-1" strike="noStrike">
                <a:solidFill>
                  <a:srgbClr val="000000"/>
                </a:solidFill>
                <a:latin typeface="Calibri"/>
              </a:rPr>
              <a:t>2. </a:t>
            </a:r>
            <a:r>
              <a:rPr b="1" lang="ru-RU" sz="2600" spc="-1" strike="noStrike">
                <a:solidFill>
                  <a:srgbClr val="ff0000"/>
                </a:solidFill>
                <a:latin typeface="Calibri"/>
              </a:rPr>
              <a:t>Ларингоспазм</a:t>
            </a:r>
            <a:r>
              <a:rPr b="1" lang="ru-RU" sz="2600" spc="-1" strike="noStrike">
                <a:solidFill>
                  <a:srgbClr val="000000"/>
                </a:solidFill>
                <a:latin typeface="Calibri"/>
              </a:rPr>
              <a:t>, набряк гортані</a:t>
            </a:r>
            <a:endParaRPr b="0" lang="ru-RU" sz="2600" spc="-1" strike="noStrike">
              <a:solidFill>
                <a:srgbClr val="000000"/>
              </a:solidFill>
              <a:latin typeface="Calibri"/>
            </a:endParaRPr>
          </a:p>
          <a:p>
            <a:pPr marL="343080" indent="-342720" algn="just">
              <a:lnSpc>
                <a:spcPct val="100000"/>
              </a:lnSpc>
              <a:spcBef>
                <a:spcPts val="519"/>
              </a:spcBef>
              <a:buClr>
                <a:srgbClr val="000000"/>
              </a:buClr>
              <a:buFont typeface="Arial"/>
              <a:buChar char="•"/>
            </a:pPr>
            <a:r>
              <a:rPr b="1" lang="ru-RU" sz="2600" spc="-1" strike="noStrike">
                <a:solidFill>
                  <a:srgbClr val="000000"/>
                </a:solidFill>
                <a:latin typeface="Calibri"/>
              </a:rPr>
              <a:t>3. </a:t>
            </a:r>
            <a:r>
              <a:rPr b="1" lang="ru-RU" sz="2600" spc="-1" strike="noStrike">
                <a:solidFill>
                  <a:srgbClr val="ff0000"/>
                </a:solidFill>
                <a:latin typeface="Calibri"/>
              </a:rPr>
              <a:t>Стороннє тіло</a:t>
            </a:r>
            <a:r>
              <a:rPr b="1" lang="ru-RU" sz="2600" spc="-1" strike="noStrike">
                <a:solidFill>
                  <a:srgbClr val="000000"/>
                </a:solidFill>
                <a:latin typeface="Calibri"/>
              </a:rPr>
              <a:t>: їжа, кров, слина, слиз, мокротиння, блювотні маси, зубні протези тощо (при збереженні залишкових спонтанних дихальних рухів – напад кашлю).</a:t>
            </a:r>
            <a:endParaRPr b="0" lang="ru-RU" sz="2600" spc="-1" strike="noStrike">
              <a:solidFill>
                <a:srgbClr val="000000"/>
              </a:solidFill>
              <a:latin typeface="Calibri"/>
            </a:endParaRPr>
          </a:p>
          <a:p>
            <a:pPr marL="343080" indent="-342720" algn="just">
              <a:lnSpc>
                <a:spcPct val="100000"/>
              </a:lnSpc>
              <a:spcBef>
                <a:spcPts val="519"/>
              </a:spcBef>
              <a:buClr>
                <a:srgbClr val="000000"/>
              </a:buClr>
              <a:buFont typeface="Arial"/>
              <a:buChar char="•"/>
            </a:pPr>
            <a:r>
              <a:rPr b="1" lang="ru-RU" sz="2600" spc="-1" strike="noStrike">
                <a:solidFill>
                  <a:srgbClr val="000000"/>
                </a:solidFill>
                <a:latin typeface="Calibri"/>
              </a:rPr>
              <a:t>4. </a:t>
            </a:r>
            <a:r>
              <a:rPr b="1" lang="ru-RU" sz="2600" spc="-1" strike="noStrike">
                <a:solidFill>
                  <a:srgbClr val="ff0000"/>
                </a:solidFill>
                <a:latin typeface="Calibri"/>
              </a:rPr>
              <a:t>Бронхоспазм</a:t>
            </a:r>
            <a:r>
              <a:rPr b="1" lang="ru-RU" sz="2600" spc="-1" strike="noStrike">
                <a:solidFill>
                  <a:srgbClr val="000000"/>
                </a:solidFill>
                <a:latin typeface="Calibri"/>
              </a:rPr>
              <a:t> – різко утруднений видих, а потім і вдих внаслідок переповнення альвеол повітрям (аускультативно – у легенях вислуховуються сухі хрипи).</a:t>
            </a:r>
            <a:endParaRPr b="0" lang="ru-RU" sz="2600" spc="-1" strike="noStrike">
              <a:solidFill>
                <a:srgbClr val="000000"/>
              </a:solidFill>
              <a:latin typeface="Calibri"/>
            </a:endParaRPr>
          </a:p>
          <a:p>
            <a:pPr marL="343080" indent="-342720" algn="just">
              <a:lnSpc>
                <a:spcPct val="100000"/>
              </a:lnSpc>
              <a:spcBef>
                <a:spcPts val="601"/>
              </a:spcBef>
              <a:buClr>
                <a:srgbClr val="7030a0"/>
              </a:buClr>
              <a:buFont typeface="Arial"/>
              <a:buChar char="•"/>
            </a:pPr>
            <a:r>
              <a:rPr b="1" lang="ru-RU" sz="2400" spc="-1" strike="noStrike">
                <a:solidFill>
                  <a:srgbClr val="7030a0"/>
                </a:solidFill>
                <a:latin typeface="Calibri"/>
              </a:rPr>
              <a:t>Для відновлення прохідності верхніх дихальних шляхів застосовують </a:t>
            </a:r>
            <a:r>
              <a:rPr b="1" lang="ru-RU" sz="3000" spc="-1" strike="noStrike">
                <a:solidFill>
                  <a:srgbClr val="ff0000"/>
                </a:solidFill>
                <a:latin typeface="Calibri"/>
              </a:rPr>
              <a:t>потрійний прийом Safar</a:t>
            </a:r>
            <a:r>
              <a:rPr b="1" lang="ru-RU" sz="2400" spc="-1" strike="noStrike">
                <a:solidFill>
                  <a:srgbClr val="000000"/>
                </a:solidFill>
                <a:latin typeface="Calibri"/>
              </a:rPr>
              <a:t>, для чого </a:t>
            </a:r>
            <a:r>
              <a:rPr b="1" lang="ru-RU" sz="2400" spc="-1" strike="noStrike">
                <a:solidFill>
                  <a:srgbClr val="7030a0"/>
                </a:solidFill>
                <a:latin typeface="Calibri"/>
              </a:rPr>
              <a:t>постраждалого необхідно покласти на спину на тверду поверхню у позу Trendelenburg </a:t>
            </a:r>
            <a:r>
              <a:rPr b="1" lang="ru-RU" sz="2400" spc="-1" strike="noStrike">
                <a:solidFill>
                  <a:srgbClr val="000000"/>
                </a:solidFill>
                <a:latin typeface="Calibri"/>
              </a:rPr>
              <a:t>(підняти ноги, що посилює венозне повернення до серця та зменшує депонування крові у венозному руслі).</a:t>
            </a:r>
            <a:endParaRPr b="0" lang="ru-RU" sz="24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6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04" name="CustomShape 1"/>
          <p:cNvSpPr/>
          <p:nvPr/>
        </p:nvSpPr>
        <p:spPr>
          <a:xfrm>
            <a:off x="214200" y="0"/>
            <a:ext cx="8643600" cy="2345040"/>
          </a:xfrm>
          <a:prstGeom prst="rect">
            <a:avLst/>
          </a:prstGeom>
          <a:noFill/>
          <a:ln>
            <a:noFill/>
          </a:ln>
        </p:spPr>
        <p:style>
          <a:lnRef idx="0"/>
          <a:fillRef idx="0"/>
          <a:effectRef idx="0"/>
          <a:fontRef idx="minor"/>
        </p:style>
        <p:txBody>
          <a:bodyPr lIns="90000" rIns="90000" tIns="45000" bIns="45000">
            <a:spAutoFit/>
          </a:bodyPr>
          <a:p>
            <a:pPr algn="just">
              <a:lnSpc>
                <a:spcPct val="100000"/>
              </a:lnSpc>
            </a:pPr>
            <a:r>
              <a:rPr b="1" lang="ru-RU" sz="3200" spc="-1" strike="noStrike">
                <a:solidFill>
                  <a:srgbClr val="7030a0"/>
                </a:solidFill>
                <a:latin typeface="Calibri"/>
              </a:rPr>
              <a:t>Методика виконання потрійного прийому Safar містить такі етапи:</a:t>
            </a:r>
            <a:endParaRPr b="0" lang="ru-RU" sz="3200" spc="-1" strike="noStrike">
              <a:latin typeface="Arial"/>
            </a:endParaRPr>
          </a:p>
          <a:p>
            <a:pPr algn="just">
              <a:lnSpc>
                <a:spcPct val="100000"/>
              </a:lnSpc>
            </a:pPr>
            <a:r>
              <a:rPr b="1" lang="ru-RU" sz="2800" spc="-1" strike="noStrike">
                <a:solidFill>
                  <a:srgbClr val="000000"/>
                </a:solidFill>
                <a:latin typeface="Calibri"/>
              </a:rPr>
              <a:t>1. Закинути голову постраждалого назад.</a:t>
            </a:r>
            <a:endParaRPr b="0" lang="ru-RU" sz="2800" spc="-1" strike="noStrike">
              <a:latin typeface="Arial"/>
            </a:endParaRPr>
          </a:p>
          <a:p>
            <a:pPr algn="just">
              <a:lnSpc>
                <a:spcPct val="100000"/>
              </a:lnSpc>
            </a:pPr>
            <a:r>
              <a:rPr b="1" lang="ru-RU" sz="2800" spc="-1" strike="noStrike">
                <a:solidFill>
                  <a:srgbClr val="000000"/>
                </a:solidFill>
                <a:latin typeface="Calibri"/>
              </a:rPr>
              <a:t>2. Висунути нижню щелепу вперед та донизу.</a:t>
            </a:r>
            <a:endParaRPr b="0" lang="ru-RU" sz="2800" spc="-1" strike="noStrike">
              <a:latin typeface="Arial"/>
            </a:endParaRPr>
          </a:p>
          <a:p>
            <a:pPr algn="just">
              <a:lnSpc>
                <a:spcPct val="100000"/>
              </a:lnSpc>
            </a:pPr>
            <a:r>
              <a:rPr b="1" lang="ru-RU" sz="2800" spc="-1" strike="noStrike">
                <a:solidFill>
                  <a:srgbClr val="000000"/>
                </a:solidFill>
                <a:latin typeface="Calibri"/>
              </a:rPr>
              <a:t>3. Відкрити постраждалому рота.</a:t>
            </a:r>
            <a:endParaRPr b="0" lang="ru-RU" sz="2800" spc="-1" strike="noStrike">
              <a:latin typeface="Arial"/>
            </a:endParaRPr>
          </a:p>
        </p:txBody>
      </p:sp>
      <p:pic>
        <p:nvPicPr>
          <p:cNvPr id="405" name="Picture 2" descr=""/>
          <p:cNvPicPr/>
          <p:nvPr/>
        </p:nvPicPr>
        <p:blipFill>
          <a:blip r:embed="rId1"/>
          <a:srcRect l="13280" t="22913" r="9374" b="12499"/>
          <a:stretch/>
        </p:blipFill>
        <p:spPr>
          <a:xfrm>
            <a:off x="1214280" y="2347920"/>
            <a:ext cx="6970680" cy="4365360"/>
          </a:xfrm>
          <a:prstGeom prst="rect">
            <a:avLst/>
          </a:prstGeom>
          <a:ln>
            <a:noFill/>
          </a:ln>
        </p:spPr>
      </p:pic>
    </p:spTree>
  </p:cSld>
  <mc:AlternateContent>
    <mc:Choice Requires="p14">
      <p:transition spd="slow" p14:dur="2000"/>
    </mc:Choice>
    <mc:Fallback>
      <p:transition spd="slow"/>
    </mc:Fallback>
  </mc:AlternateContent>
</p:sld>
</file>

<file path=ppt/slides/slide6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06" name="Picture 2" descr=""/>
          <p:cNvPicPr/>
          <p:nvPr/>
        </p:nvPicPr>
        <p:blipFill>
          <a:blip r:embed="rId1"/>
          <a:stretch/>
        </p:blipFill>
        <p:spPr>
          <a:xfrm>
            <a:off x="0" y="157320"/>
            <a:ext cx="4932000" cy="4093920"/>
          </a:xfrm>
          <a:prstGeom prst="rect">
            <a:avLst/>
          </a:prstGeom>
          <a:ln w="9360">
            <a:noFill/>
          </a:ln>
        </p:spPr>
      </p:pic>
      <p:pic>
        <p:nvPicPr>
          <p:cNvPr id="407" name="Picture 3" descr=""/>
          <p:cNvPicPr/>
          <p:nvPr/>
        </p:nvPicPr>
        <p:blipFill>
          <a:blip r:embed="rId2"/>
          <a:stretch/>
        </p:blipFill>
        <p:spPr>
          <a:xfrm>
            <a:off x="4413240" y="2806560"/>
            <a:ext cx="4730400" cy="3925440"/>
          </a:xfrm>
          <a:prstGeom prst="rect">
            <a:avLst/>
          </a:prstGeom>
          <a:ln w="9360">
            <a:noFill/>
          </a:ln>
        </p:spPr>
      </p:pic>
    </p:spTree>
  </p:cSld>
  <mc:AlternateContent>
    <mc:Choice Requires="p14">
      <p:transition spd="slow" p14:dur="2000"/>
    </mc:Choice>
    <mc:Fallback>
      <p:transition spd="slow"/>
    </mc:Fallback>
  </mc:AlternateContent>
</p:sld>
</file>

<file path=ppt/slides/slide6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08" name="TextShape 1"/>
          <p:cNvSpPr txBox="1"/>
          <p:nvPr/>
        </p:nvSpPr>
        <p:spPr>
          <a:xfrm>
            <a:off x="29520" y="3786120"/>
            <a:ext cx="8934480" cy="571320"/>
          </a:xfrm>
          <a:prstGeom prst="rect">
            <a:avLst/>
          </a:prstGeom>
          <a:noFill/>
          <a:ln>
            <a:noFill/>
          </a:ln>
        </p:spPr>
        <p:txBody>
          <a:bodyPr anchor="ctr">
            <a:normAutofit fontScale="69000"/>
          </a:bodyPr>
          <a:p>
            <a:pPr marL="320040" indent="-319680">
              <a:lnSpc>
                <a:spcPct val="100000"/>
              </a:lnSpc>
            </a:pPr>
            <a:r>
              <a:rPr b="1" lang="ru-RU" sz="2400" spc="-1" strike="noStrike">
                <a:solidFill>
                  <a:srgbClr val="7030a0"/>
                </a:solidFill>
                <a:latin typeface="Calibri"/>
              </a:rPr>
              <a:t>Виконання прийому Safar (крок 1 та 2),                  крок 3</a:t>
            </a:r>
            <a:br/>
            <a:endParaRPr b="0" lang="ru-RU" sz="2400" spc="-1" strike="noStrike">
              <a:solidFill>
                <a:srgbClr val="000000"/>
              </a:solidFill>
              <a:latin typeface="Calibri"/>
            </a:endParaRPr>
          </a:p>
        </p:txBody>
      </p:sp>
      <p:pic>
        <p:nvPicPr>
          <p:cNvPr id="409" name="Picture 2" descr=""/>
          <p:cNvPicPr/>
          <p:nvPr/>
        </p:nvPicPr>
        <p:blipFill>
          <a:blip r:embed="rId1"/>
          <a:stretch/>
        </p:blipFill>
        <p:spPr>
          <a:xfrm>
            <a:off x="250920" y="404640"/>
            <a:ext cx="4401720" cy="3311280"/>
          </a:xfrm>
          <a:prstGeom prst="rect">
            <a:avLst/>
          </a:prstGeom>
          <a:ln>
            <a:noFill/>
          </a:ln>
        </p:spPr>
      </p:pic>
      <p:pic>
        <p:nvPicPr>
          <p:cNvPr id="410" name="Picture 3" descr=""/>
          <p:cNvPicPr/>
          <p:nvPr/>
        </p:nvPicPr>
        <p:blipFill>
          <a:blip r:embed="rId2"/>
          <a:stretch/>
        </p:blipFill>
        <p:spPr>
          <a:xfrm>
            <a:off x="4643280" y="428760"/>
            <a:ext cx="4311360" cy="3242880"/>
          </a:xfrm>
          <a:prstGeom prst="rect">
            <a:avLst/>
          </a:prstGeom>
          <a:ln w="9360">
            <a:noFill/>
          </a:ln>
        </p:spPr>
      </p:pic>
      <p:sp>
        <p:nvSpPr>
          <p:cNvPr id="411" name="CustomShape 2"/>
          <p:cNvSpPr/>
          <p:nvPr/>
        </p:nvSpPr>
        <p:spPr>
          <a:xfrm>
            <a:off x="571320" y="4429080"/>
            <a:ext cx="8286480" cy="1919160"/>
          </a:xfrm>
          <a:prstGeom prst="rect">
            <a:avLst/>
          </a:prstGeom>
          <a:noFill/>
          <a:ln>
            <a:noFill/>
          </a:ln>
        </p:spPr>
        <p:style>
          <a:lnRef idx="0"/>
          <a:fillRef idx="0"/>
          <a:effectRef idx="0"/>
          <a:fontRef idx="minor"/>
        </p:style>
        <p:txBody>
          <a:bodyPr lIns="90000" rIns="90000" tIns="45000" bIns="45000">
            <a:spAutoFit/>
          </a:bodyPr>
          <a:p>
            <a:pPr algn="just">
              <a:lnSpc>
                <a:spcPct val="100000"/>
              </a:lnSpc>
            </a:pPr>
            <a:r>
              <a:rPr b="1" lang="ru-RU" sz="2400" spc="-1" strike="noStrike">
                <a:solidFill>
                  <a:srgbClr val="ff0000"/>
                </a:solidFill>
                <a:latin typeface="Calibri"/>
              </a:rPr>
              <a:t>За допомогою марлевої серветки (носової хустинки), намотаної на другий-третій палець правої кисті, прочищають верхні поверхи повітроносних шляхів, одночасно проводячи візуальний огляд на наявність стороннього тіла.</a:t>
            </a:r>
            <a:endParaRPr b="0" lang="ru-RU" sz="2400" spc="-1" strike="noStrike">
              <a:latin typeface="Arial"/>
            </a:endParaRPr>
          </a:p>
        </p:txBody>
      </p:sp>
    </p:spTree>
  </p:cSld>
  <mc:AlternateContent>
    <mc:Choice Requires="p14">
      <p:transition spd="slow" p14:dur="2000"/>
    </mc:Choice>
    <mc:Fallback>
      <p:transition spd="slow"/>
    </mc:Fallback>
  </mc:AlternateContent>
</p:sld>
</file>

<file path=ppt/slides/slide6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12" name="Picture 2" descr=""/>
          <p:cNvPicPr/>
          <p:nvPr/>
        </p:nvPicPr>
        <p:blipFill>
          <a:blip r:embed="rId1"/>
          <a:stretch/>
        </p:blipFill>
        <p:spPr>
          <a:xfrm>
            <a:off x="1403280" y="-674640"/>
            <a:ext cx="6743520" cy="9707040"/>
          </a:xfrm>
          <a:prstGeom prst="rect">
            <a:avLst/>
          </a:prstGeom>
          <a:ln>
            <a:noFill/>
          </a:ln>
        </p:spPr>
      </p:pic>
    </p:spTree>
  </p:cSld>
  <mc:AlternateContent>
    <mc:Choice Requires="p14">
      <p:transition spd="slow" p14:dur="2000"/>
    </mc:Choice>
    <mc:Fallback>
      <p:transition spd="slow"/>
    </mc:Fallback>
  </mc:AlternateContent>
</p:sld>
</file>

<file path=ppt/slides/slide6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3" name="TextShape 1"/>
          <p:cNvSpPr txBox="1"/>
          <p:nvPr/>
        </p:nvSpPr>
        <p:spPr>
          <a:xfrm>
            <a:off x="214200" y="0"/>
            <a:ext cx="8424720" cy="791640"/>
          </a:xfrm>
          <a:prstGeom prst="rect">
            <a:avLst/>
          </a:prstGeom>
          <a:noFill/>
          <a:ln>
            <a:noFill/>
          </a:ln>
        </p:spPr>
        <p:txBody>
          <a:bodyPr anchor="ctr">
            <a:noAutofit/>
          </a:bodyPr>
          <a:p>
            <a:pPr marL="320040" indent="-319680" algn="ctr">
              <a:lnSpc>
                <a:spcPct val="100000"/>
              </a:lnSpc>
            </a:pPr>
            <a:r>
              <a:rPr b="1" lang="ru-RU" sz="3200" spc="-1" strike="noStrike">
                <a:solidFill>
                  <a:srgbClr val="00b050"/>
                </a:solidFill>
                <a:latin typeface="Calibri"/>
              </a:rPr>
              <a:t>Етап В(brithing) </a:t>
            </a:r>
            <a:r>
              <a:rPr b="1" lang="ru-RU" sz="3200" spc="-1" strike="noStrike">
                <a:solidFill>
                  <a:srgbClr val="ff0000"/>
                </a:solidFill>
                <a:latin typeface="Calibri"/>
              </a:rPr>
              <a:t>- штучна вентиляція легень </a:t>
            </a:r>
            <a:endParaRPr b="0" lang="ru-RU" sz="3200" spc="-1" strike="noStrike">
              <a:solidFill>
                <a:srgbClr val="000000"/>
              </a:solidFill>
              <a:latin typeface="Calibri"/>
            </a:endParaRPr>
          </a:p>
        </p:txBody>
      </p:sp>
      <p:sp>
        <p:nvSpPr>
          <p:cNvPr id="414" name="TextShape 2"/>
          <p:cNvSpPr txBox="1"/>
          <p:nvPr/>
        </p:nvSpPr>
        <p:spPr>
          <a:xfrm>
            <a:off x="-7920" y="714240"/>
            <a:ext cx="6294240" cy="6027480"/>
          </a:xfrm>
          <a:prstGeom prst="rect">
            <a:avLst/>
          </a:prstGeom>
          <a:noFill/>
          <a:ln>
            <a:noFill/>
          </a:ln>
        </p:spPr>
        <p:txBody>
          <a:bodyPr>
            <a:normAutofit fontScale="87000"/>
          </a:bodyPr>
          <a:p>
            <a:pPr marL="46080">
              <a:lnSpc>
                <a:spcPct val="100000"/>
              </a:lnSpc>
              <a:spcBef>
                <a:spcPts val="561"/>
              </a:spcBef>
            </a:pPr>
            <a:r>
              <a:rPr b="1" lang="ru-RU" sz="2800" spc="-1" strike="noStrike">
                <a:solidFill>
                  <a:srgbClr val="ff0000"/>
                </a:solidFill>
                <a:latin typeface="Calibri"/>
              </a:rPr>
              <a:t>ШВЛ здійснюється: </a:t>
            </a:r>
            <a:endParaRPr b="0" lang="ru-RU" sz="2800" spc="-1" strike="noStrike">
              <a:solidFill>
                <a:srgbClr val="000000"/>
              </a:solidFill>
              <a:latin typeface="Calibri"/>
            </a:endParaRPr>
          </a:p>
          <a:p>
            <a:pPr marL="343080" indent="-342720">
              <a:lnSpc>
                <a:spcPct val="100000"/>
              </a:lnSpc>
              <a:spcBef>
                <a:spcPts val="561"/>
              </a:spcBef>
              <a:buClr>
                <a:srgbClr val="000000"/>
              </a:buClr>
              <a:buFont typeface="Arial"/>
              <a:buChar char="•"/>
            </a:pPr>
            <a:r>
              <a:rPr b="1" lang="ru-RU" sz="2800" spc="-1" strike="noStrike">
                <a:solidFill>
                  <a:srgbClr val="000000"/>
                </a:solidFill>
                <a:latin typeface="Calibri"/>
              </a:rPr>
              <a:t>з рота в рот, </a:t>
            </a:r>
            <a:endParaRPr b="0" lang="ru-RU" sz="2800" spc="-1" strike="noStrike">
              <a:solidFill>
                <a:srgbClr val="000000"/>
              </a:solidFill>
              <a:latin typeface="Calibri"/>
            </a:endParaRPr>
          </a:p>
          <a:p>
            <a:pPr marL="343080" indent="-342720">
              <a:lnSpc>
                <a:spcPct val="100000"/>
              </a:lnSpc>
              <a:spcBef>
                <a:spcPts val="561"/>
              </a:spcBef>
              <a:buClr>
                <a:srgbClr val="000000"/>
              </a:buClr>
              <a:buFont typeface="Arial"/>
              <a:buChar char="•"/>
            </a:pPr>
            <a:r>
              <a:rPr b="1" lang="ru-RU" sz="2800" spc="-1" strike="noStrike">
                <a:solidFill>
                  <a:srgbClr val="000000"/>
                </a:solidFill>
                <a:latin typeface="Calibri"/>
              </a:rPr>
              <a:t>з рота в ніс, </a:t>
            </a:r>
            <a:endParaRPr b="0" lang="ru-RU" sz="2800" spc="-1" strike="noStrike">
              <a:solidFill>
                <a:srgbClr val="000000"/>
              </a:solidFill>
              <a:latin typeface="Calibri"/>
            </a:endParaRPr>
          </a:p>
          <a:p>
            <a:pPr marL="343080" indent="-342720">
              <a:lnSpc>
                <a:spcPct val="100000"/>
              </a:lnSpc>
              <a:spcBef>
                <a:spcPts val="561"/>
              </a:spcBef>
              <a:buClr>
                <a:srgbClr val="000000"/>
              </a:buClr>
              <a:buFont typeface="Arial"/>
              <a:buChar char="•"/>
            </a:pPr>
            <a:r>
              <a:rPr b="1" lang="ru-RU" sz="2800" spc="-1" strike="noStrike">
                <a:solidFill>
                  <a:srgbClr val="000000"/>
                </a:solidFill>
                <a:latin typeface="Calibri"/>
              </a:rPr>
              <a:t>з рота в ніс та в рот одночасно, </a:t>
            </a:r>
            <a:endParaRPr b="0" lang="ru-RU" sz="2800" spc="-1" strike="noStrike">
              <a:solidFill>
                <a:srgbClr val="000000"/>
              </a:solidFill>
              <a:latin typeface="Calibri"/>
            </a:endParaRPr>
          </a:p>
          <a:p>
            <a:pPr marL="343080" indent="-342720">
              <a:lnSpc>
                <a:spcPct val="100000"/>
              </a:lnSpc>
              <a:spcBef>
                <a:spcPts val="561"/>
              </a:spcBef>
              <a:buClr>
                <a:srgbClr val="000000"/>
              </a:buClr>
              <a:buFont typeface="Arial"/>
              <a:buChar char="•"/>
            </a:pPr>
            <a:r>
              <a:rPr b="1" lang="ru-RU" sz="2800" spc="-1" strike="noStrike">
                <a:solidFill>
                  <a:srgbClr val="000000"/>
                </a:solidFill>
                <a:latin typeface="Calibri"/>
              </a:rPr>
              <a:t>з рота в повітровід, </a:t>
            </a:r>
            <a:endParaRPr b="0" lang="ru-RU" sz="2800" spc="-1" strike="noStrike">
              <a:solidFill>
                <a:srgbClr val="000000"/>
              </a:solidFill>
              <a:latin typeface="Calibri"/>
            </a:endParaRPr>
          </a:p>
          <a:p>
            <a:pPr marL="343080" indent="-342720">
              <a:lnSpc>
                <a:spcPct val="100000"/>
              </a:lnSpc>
              <a:spcBef>
                <a:spcPts val="561"/>
              </a:spcBef>
              <a:buClr>
                <a:srgbClr val="000000"/>
              </a:buClr>
              <a:buFont typeface="Arial"/>
              <a:buChar char="•"/>
            </a:pPr>
            <a:r>
              <a:rPr b="1" lang="ru-RU" sz="2800" spc="-1" strike="noStrike">
                <a:solidFill>
                  <a:srgbClr val="000000"/>
                </a:solidFill>
                <a:latin typeface="Calibri"/>
              </a:rPr>
              <a:t>з рота в інтубаційну трубку,</a:t>
            </a:r>
            <a:endParaRPr b="0" lang="ru-RU" sz="2800" spc="-1" strike="noStrike">
              <a:solidFill>
                <a:srgbClr val="000000"/>
              </a:solidFill>
              <a:latin typeface="Calibri"/>
            </a:endParaRPr>
          </a:p>
          <a:p>
            <a:pPr marL="343080" indent="-342720">
              <a:lnSpc>
                <a:spcPct val="100000"/>
              </a:lnSpc>
              <a:spcBef>
                <a:spcPts val="561"/>
              </a:spcBef>
              <a:buClr>
                <a:srgbClr val="000000"/>
              </a:buClr>
              <a:buFont typeface="Arial"/>
              <a:buChar char="•"/>
            </a:pPr>
            <a:r>
              <a:rPr b="1" lang="ru-RU" sz="2800" spc="-1" strike="noStrike">
                <a:solidFill>
                  <a:srgbClr val="000000"/>
                </a:solidFill>
                <a:latin typeface="Calibri"/>
              </a:rPr>
              <a:t> </a:t>
            </a:r>
            <a:r>
              <a:rPr b="1" lang="ru-RU" sz="2800" spc="-1" strike="noStrike">
                <a:solidFill>
                  <a:srgbClr val="000000"/>
                </a:solidFill>
                <a:latin typeface="Calibri"/>
              </a:rPr>
              <a:t>з рота в трахеостомічну канюлю, </a:t>
            </a:r>
            <a:endParaRPr b="0" lang="ru-RU" sz="2800" spc="-1" strike="noStrike">
              <a:solidFill>
                <a:srgbClr val="000000"/>
              </a:solidFill>
              <a:latin typeface="Calibri"/>
            </a:endParaRPr>
          </a:p>
          <a:p>
            <a:pPr marL="343080" indent="-342720">
              <a:lnSpc>
                <a:spcPct val="100000"/>
              </a:lnSpc>
              <a:spcBef>
                <a:spcPts val="561"/>
              </a:spcBef>
              <a:buClr>
                <a:srgbClr val="000000"/>
              </a:buClr>
              <a:buFont typeface="Arial"/>
              <a:buChar char="•"/>
            </a:pPr>
            <a:r>
              <a:rPr b="1" lang="ru-RU" sz="2800" spc="-1" strike="noStrike">
                <a:solidFill>
                  <a:srgbClr val="000000"/>
                </a:solidFill>
                <a:latin typeface="Calibri"/>
              </a:rPr>
              <a:t>а також за допомогою мішка Аmbu.</a:t>
            </a:r>
            <a:endParaRPr b="0" lang="ru-RU" sz="2800" spc="-1" strike="noStrike">
              <a:solidFill>
                <a:srgbClr val="000000"/>
              </a:solidFill>
              <a:latin typeface="Calibri"/>
            </a:endParaRPr>
          </a:p>
          <a:p>
            <a:pPr marL="343080" indent="-342720">
              <a:lnSpc>
                <a:spcPct val="100000"/>
              </a:lnSpc>
              <a:spcBef>
                <a:spcPts val="561"/>
              </a:spcBef>
              <a:buClr>
                <a:srgbClr val="ff0000"/>
              </a:buClr>
              <a:buFont typeface="Arial"/>
              <a:buChar char="•"/>
            </a:pPr>
            <a:r>
              <a:rPr b="1" lang="ru-RU" sz="2800" spc="-1" strike="noStrike">
                <a:solidFill>
                  <a:srgbClr val="ff0000"/>
                </a:solidFill>
                <a:latin typeface="Calibri"/>
              </a:rPr>
              <a:t>Для виявлення порушення прохідності дихальних шляхів:</a:t>
            </a:r>
            <a:endParaRPr b="0" lang="ru-RU" sz="2800" spc="-1" strike="noStrike">
              <a:solidFill>
                <a:srgbClr val="000000"/>
              </a:solidFill>
              <a:latin typeface="Calibri"/>
            </a:endParaRPr>
          </a:p>
          <a:p>
            <a:pPr marL="343080" indent="-342720">
              <a:lnSpc>
                <a:spcPct val="100000"/>
              </a:lnSpc>
              <a:spcBef>
                <a:spcPts val="561"/>
              </a:spcBef>
              <a:buClr>
                <a:srgbClr val="000000"/>
              </a:buClr>
              <a:buFont typeface="Arial"/>
              <a:buChar char="•"/>
            </a:pPr>
            <a:r>
              <a:rPr b="1" lang="ru-RU" sz="2800" spc="-1" strike="noStrike">
                <a:solidFill>
                  <a:srgbClr val="000000"/>
                </a:solidFill>
                <a:latin typeface="Calibri"/>
              </a:rPr>
              <a:t>- "</a:t>
            </a:r>
            <a:r>
              <a:rPr b="1" lang="ru-RU" sz="2800" spc="-1" strike="noStrike">
                <a:solidFill>
                  <a:srgbClr val="00b050"/>
                </a:solidFill>
                <a:latin typeface="Calibri"/>
              </a:rPr>
              <a:t>дивись</a:t>
            </a:r>
            <a:r>
              <a:rPr b="1" lang="ru-RU" sz="2800" spc="-1" strike="noStrike">
                <a:solidFill>
                  <a:srgbClr val="000000"/>
                </a:solidFill>
                <a:latin typeface="Calibri"/>
              </a:rPr>
              <a:t>" – спостереження за рухами грудної клітки</a:t>
            </a:r>
            <a:endParaRPr b="0" lang="ru-RU" sz="2800" spc="-1" strike="noStrike">
              <a:solidFill>
                <a:srgbClr val="000000"/>
              </a:solidFill>
              <a:latin typeface="Calibri"/>
            </a:endParaRPr>
          </a:p>
          <a:p>
            <a:pPr marL="343080" indent="-342720">
              <a:lnSpc>
                <a:spcPct val="100000"/>
              </a:lnSpc>
              <a:spcBef>
                <a:spcPts val="561"/>
              </a:spcBef>
              <a:buClr>
                <a:srgbClr val="000000"/>
              </a:buClr>
              <a:buFont typeface="Arial"/>
              <a:buChar char="•"/>
            </a:pPr>
            <a:r>
              <a:rPr b="1" lang="ru-RU" sz="2800" spc="-1" strike="noStrike">
                <a:solidFill>
                  <a:srgbClr val="000000"/>
                </a:solidFill>
                <a:latin typeface="Calibri"/>
              </a:rPr>
              <a:t>- "</a:t>
            </a:r>
            <a:r>
              <a:rPr b="1" lang="ru-RU" sz="2800" spc="-1" strike="noStrike">
                <a:solidFill>
                  <a:srgbClr val="00b050"/>
                </a:solidFill>
                <a:latin typeface="Calibri"/>
              </a:rPr>
              <a:t>слухай</a:t>
            </a:r>
            <a:r>
              <a:rPr b="1" lang="ru-RU" sz="2800" spc="-1" strike="noStrike">
                <a:solidFill>
                  <a:srgbClr val="000000"/>
                </a:solidFill>
                <a:latin typeface="Calibri"/>
              </a:rPr>
              <a:t>" – вислуховування дихальних шумів</a:t>
            </a:r>
            <a:endParaRPr b="0" lang="ru-RU" sz="2800" spc="-1" strike="noStrike">
              <a:solidFill>
                <a:srgbClr val="000000"/>
              </a:solidFill>
              <a:latin typeface="Calibri"/>
            </a:endParaRPr>
          </a:p>
          <a:p>
            <a:pPr marL="343080" indent="-342720">
              <a:lnSpc>
                <a:spcPct val="100000"/>
              </a:lnSpc>
              <a:spcBef>
                <a:spcPts val="561"/>
              </a:spcBef>
              <a:buClr>
                <a:srgbClr val="000000"/>
              </a:buClr>
              <a:buFont typeface="Arial"/>
              <a:buChar char="•"/>
            </a:pPr>
            <a:r>
              <a:rPr b="1" lang="ru-RU" sz="2800" spc="-1" strike="noStrike">
                <a:solidFill>
                  <a:srgbClr val="000000"/>
                </a:solidFill>
                <a:latin typeface="Calibri"/>
              </a:rPr>
              <a:t>- "</a:t>
            </a:r>
            <a:r>
              <a:rPr b="1" lang="ru-RU" sz="2800" spc="-1" strike="noStrike">
                <a:solidFill>
                  <a:srgbClr val="00b050"/>
                </a:solidFill>
                <a:latin typeface="Calibri"/>
              </a:rPr>
              <a:t>відчувай</a:t>
            </a:r>
            <a:r>
              <a:rPr b="1" lang="ru-RU" sz="2800" spc="-1" strike="noStrike">
                <a:solidFill>
                  <a:srgbClr val="000000"/>
                </a:solidFill>
                <a:latin typeface="Calibri"/>
              </a:rPr>
              <a:t>" – відчуття руху повітря по щоках реаніматора.</a:t>
            </a:r>
            <a:endParaRPr b="0" lang="ru-RU" sz="2800" spc="-1" strike="noStrike">
              <a:solidFill>
                <a:srgbClr val="000000"/>
              </a:solidFill>
              <a:latin typeface="Calibri"/>
            </a:endParaRPr>
          </a:p>
        </p:txBody>
      </p:sp>
      <p:pic>
        <p:nvPicPr>
          <p:cNvPr id="415" name="Picture 2" descr=""/>
          <p:cNvPicPr/>
          <p:nvPr/>
        </p:nvPicPr>
        <p:blipFill>
          <a:blip r:embed="rId1"/>
          <a:stretch/>
        </p:blipFill>
        <p:spPr>
          <a:xfrm>
            <a:off x="5786280" y="1143000"/>
            <a:ext cx="3357360" cy="2693520"/>
          </a:xfrm>
          <a:prstGeom prst="rect">
            <a:avLst/>
          </a:prstGeom>
          <a:ln w="9360">
            <a:noFill/>
          </a:ln>
        </p:spPr>
      </p:pic>
    </p:spTree>
  </p:cSld>
  <mc:AlternateContent>
    <mc:Choice Requires="p14">
      <p:transition spd="slow" p14:dur="2000"/>
    </mc:Choice>
    <mc:Fallback>
      <p:transition spd="slow"/>
    </mc:Fallback>
  </mc:AlternateContent>
</p:sld>
</file>

<file path=ppt/slides/slide6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6" name="TextShape 1"/>
          <p:cNvSpPr txBox="1"/>
          <p:nvPr/>
        </p:nvSpPr>
        <p:spPr>
          <a:xfrm>
            <a:off x="179280" y="857160"/>
            <a:ext cx="8821440" cy="3349440"/>
          </a:xfrm>
          <a:prstGeom prst="rect">
            <a:avLst/>
          </a:prstGeom>
          <a:noFill/>
          <a:ln>
            <a:noFill/>
          </a:ln>
        </p:spPr>
        <p:txBody>
          <a:bodyPr>
            <a:normAutofit fontScale="51000"/>
          </a:bodyPr>
          <a:p>
            <a:pPr marL="343080" indent="-342720" algn="just">
              <a:lnSpc>
                <a:spcPct val="100000"/>
              </a:lnSpc>
              <a:buClr>
                <a:srgbClr val="ff0000"/>
              </a:buClr>
              <a:buFont typeface="Arial"/>
              <a:buChar char="•"/>
            </a:pPr>
            <a:r>
              <a:rPr b="1" lang="ru-RU" sz="2400" spc="-1" strike="noStrike">
                <a:solidFill>
                  <a:srgbClr val="ff0000"/>
                </a:solidFill>
                <a:latin typeface="Calibri"/>
              </a:rPr>
              <a:t>Вентиляція легень методом "</a:t>
            </a:r>
            <a:r>
              <a:rPr b="1" lang="ru-RU" sz="2400" spc="-1" strike="noStrike">
                <a:solidFill>
                  <a:srgbClr val="00b050"/>
                </a:solidFill>
                <a:latin typeface="Calibri"/>
              </a:rPr>
              <a:t>рот в ніс </a:t>
            </a:r>
            <a:r>
              <a:rPr b="1" lang="ru-RU" sz="2400" spc="-1" strike="noStrike">
                <a:solidFill>
                  <a:srgbClr val="ff0000"/>
                </a:solidFill>
                <a:latin typeface="Calibri"/>
              </a:rPr>
              <a:t>" на догоспітальному етапі - метод вибору, так як має переваги:</a:t>
            </a:r>
            <a:endParaRPr b="0" lang="ru-RU" sz="2400" spc="-1" strike="noStrike">
              <a:solidFill>
                <a:srgbClr val="000000"/>
              </a:solidFill>
              <a:latin typeface="Calibri"/>
            </a:endParaRPr>
          </a:p>
          <a:p>
            <a:pPr marL="343080" indent="-342720" algn="just">
              <a:lnSpc>
                <a:spcPct val="100000"/>
              </a:lnSpc>
              <a:buClr>
                <a:srgbClr val="000000"/>
              </a:buClr>
              <a:buFont typeface="Arial"/>
              <a:buChar char="•"/>
            </a:pPr>
            <a:r>
              <a:rPr b="1" lang="ru-RU" sz="2400" spc="-1" strike="noStrike">
                <a:solidFill>
                  <a:srgbClr val="000000"/>
                </a:solidFill>
                <a:latin typeface="Calibri"/>
              </a:rPr>
              <a:t>- більш надійне відновлення дихальних шляхів пацієнта при закритому роті і піднятій нижній щелепі</a:t>
            </a:r>
            <a:endParaRPr b="0" lang="ru-RU" sz="2400" spc="-1" strike="noStrike">
              <a:solidFill>
                <a:srgbClr val="000000"/>
              </a:solidFill>
              <a:latin typeface="Calibri"/>
            </a:endParaRPr>
          </a:p>
          <a:p>
            <a:pPr marL="343080" indent="-342720" algn="just">
              <a:lnSpc>
                <a:spcPct val="100000"/>
              </a:lnSpc>
              <a:buClr>
                <a:srgbClr val="000000"/>
              </a:buClr>
              <a:buFont typeface="Arial"/>
              <a:buChar char="•"/>
            </a:pPr>
            <a:r>
              <a:rPr b="1" lang="ru-RU" sz="2400" spc="-1" strike="noStrike">
                <a:solidFill>
                  <a:srgbClr val="000000"/>
                </a:solidFill>
                <a:latin typeface="Calibri"/>
              </a:rPr>
              <a:t>- рятувальнику зручніше щільно охоплювати ніс пацієнта ротом</a:t>
            </a:r>
            <a:endParaRPr b="0" lang="ru-RU" sz="2400" spc="-1" strike="noStrike">
              <a:solidFill>
                <a:srgbClr val="000000"/>
              </a:solidFill>
              <a:latin typeface="Calibri"/>
            </a:endParaRPr>
          </a:p>
          <a:p>
            <a:pPr marL="343080" indent="-342720" algn="just">
              <a:lnSpc>
                <a:spcPct val="100000"/>
              </a:lnSpc>
              <a:buClr>
                <a:srgbClr val="000000"/>
              </a:buClr>
              <a:buFont typeface="Arial"/>
              <a:buChar char="•"/>
            </a:pPr>
            <a:r>
              <a:rPr b="1" lang="ru-RU" sz="2400" spc="-1" strike="noStrike">
                <a:solidFill>
                  <a:srgbClr val="000000"/>
                </a:solidFill>
                <a:latin typeface="Calibri"/>
              </a:rPr>
              <a:t>- тиск вдування знижуються за рахунок приносових пазух, що значно зменшує ризик роздування шлунку і регургітації.</a:t>
            </a:r>
            <a:endParaRPr b="0" lang="ru-RU" sz="2400" spc="-1" strike="noStrike">
              <a:solidFill>
                <a:srgbClr val="000000"/>
              </a:solidFill>
              <a:latin typeface="Calibri"/>
            </a:endParaRPr>
          </a:p>
          <a:p>
            <a:pPr marL="343080" indent="-342720">
              <a:lnSpc>
                <a:spcPct val="100000"/>
              </a:lnSpc>
              <a:spcBef>
                <a:spcPts val="479"/>
              </a:spcBef>
              <a:buClr>
                <a:srgbClr val="000000"/>
              </a:buClr>
              <a:buFont typeface="Arial"/>
              <a:buChar char="•"/>
            </a:pPr>
            <a:r>
              <a:rPr b="1" lang="ru-RU" sz="2400" spc="-1" strike="noStrike">
                <a:solidFill>
                  <a:srgbClr val="000000"/>
                </a:solidFill>
                <a:latin typeface="Calibri"/>
              </a:rPr>
              <a:t>Методика:</a:t>
            </a:r>
            <a:r>
              <a:rPr b="0" lang="ru-RU" sz="2400" spc="-1" strike="noStrike">
                <a:solidFill>
                  <a:srgbClr val="000000"/>
                </a:solidFill>
                <a:latin typeface="Calibri"/>
              </a:rPr>
              <a:t> стати на коліна збоку голови пацієнта. При розгинанні голови - одна рука на лобі, друга - під підборіддям, висовуючи і фіксуючи нижню щелепу, рот закритий шляхом тиску великого пальця під нижню губу.</a:t>
            </a:r>
            <a:endParaRPr b="0" lang="ru-RU" sz="2400" spc="-1" strike="noStrike">
              <a:solidFill>
                <a:srgbClr val="000000"/>
              </a:solidFill>
              <a:latin typeface="Calibri"/>
            </a:endParaRPr>
          </a:p>
          <a:p>
            <a:pPr marL="343080" indent="-342720">
              <a:lnSpc>
                <a:spcPct val="100000"/>
              </a:lnSpc>
              <a:spcBef>
                <a:spcPts val="479"/>
              </a:spcBef>
              <a:buClr>
                <a:srgbClr val="000000"/>
              </a:buClr>
              <a:buFont typeface="Arial"/>
              <a:buChar char="•"/>
            </a:pPr>
            <a:r>
              <a:rPr b="0" lang="ru-RU" sz="2400" spc="-1" strike="noStrike">
                <a:solidFill>
                  <a:srgbClr val="000000"/>
                </a:solidFill>
                <a:latin typeface="Calibri"/>
              </a:rPr>
              <a:t>Рятувальник робить вдих, відкриває рот, щільно охоплює губами ніс пацієнта і повільно вдихає в пацієнта близько 500-600 мл повітря приблизно за 2 сек. (контролем служить підняття та опускання грудної клітки).</a:t>
            </a:r>
            <a:endParaRPr b="0" lang="ru-RU" sz="2400" spc="-1" strike="noStrike">
              <a:solidFill>
                <a:srgbClr val="000000"/>
              </a:solidFill>
              <a:latin typeface="Calibri"/>
            </a:endParaRPr>
          </a:p>
        </p:txBody>
      </p:sp>
      <p:sp>
        <p:nvSpPr>
          <p:cNvPr id="417" name="CustomShape 2"/>
          <p:cNvSpPr/>
          <p:nvPr/>
        </p:nvSpPr>
        <p:spPr>
          <a:xfrm>
            <a:off x="827640" y="214200"/>
            <a:ext cx="7632360" cy="499680"/>
          </a:xfrm>
          <a:prstGeom prst="roundRect">
            <a:avLst>
              <a:gd name="adj" fmla="val 16667"/>
            </a:avLst>
          </a:prstGeom>
          <a:solidFill>
            <a:srgbClr val="ffff00"/>
          </a:solidFill>
          <a:ln>
            <a:round/>
          </a:ln>
          <a:scene3d>
            <a:camera prst="orthographicFront"/>
            <a:lightRig dir="t" rig="threePt"/>
          </a:scene3d>
          <a:sp3d>
            <a:bevelT prst="divot" w="139700" h="139700"/>
          </a:sp3d>
        </p:spPr>
        <p:style>
          <a:lnRef idx="2">
            <a:schemeClr val="accent1">
              <a:shade val="50000"/>
            </a:schemeClr>
          </a:lnRef>
          <a:fillRef idx="1">
            <a:schemeClr val="accent1"/>
          </a:fillRef>
          <a:effectRef idx="0">
            <a:schemeClr val="accent1"/>
          </a:effectRef>
          <a:fontRef idx="minor"/>
        </p:style>
        <p:txBody>
          <a:bodyPr lIns="90000" rIns="90000" tIns="45000" bIns="45000" anchor="ctr">
            <a:noAutofit/>
          </a:bodyPr>
          <a:p>
            <a:pPr algn="ctr">
              <a:lnSpc>
                <a:spcPct val="100000"/>
              </a:lnSpc>
            </a:pPr>
            <a:r>
              <a:rPr b="1" i="1" lang="ru-RU" sz="3200" spc="-1" strike="noStrike">
                <a:solidFill>
                  <a:srgbClr val="376092"/>
                </a:solidFill>
                <a:latin typeface="Georgia"/>
              </a:rPr>
              <a:t>Штучна вентиляція легень</a:t>
            </a:r>
            <a:endParaRPr b="0" lang="ru-RU" sz="3200" spc="-1" strike="noStrike">
              <a:latin typeface="Arial"/>
            </a:endParaRPr>
          </a:p>
        </p:txBody>
      </p:sp>
      <p:pic>
        <p:nvPicPr>
          <p:cNvPr id="418" name="Picture 2" descr=""/>
          <p:cNvPicPr/>
          <p:nvPr/>
        </p:nvPicPr>
        <p:blipFill>
          <a:blip r:embed="rId1"/>
          <a:stretch/>
        </p:blipFill>
        <p:spPr>
          <a:xfrm>
            <a:off x="1857240" y="4071960"/>
            <a:ext cx="6265440" cy="2642760"/>
          </a:xfrm>
          <a:prstGeom prst="rect">
            <a:avLst/>
          </a:prstGeom>
          <a:ln>
            <a:noFill/>
          </a:ln>
        </p:spPr>
      </p:pic>
    </p:spTree>
  </p:cSld>
  <mc:AlternateContent>
    <mc:Choice Requires="p14">
      <p:transition spd="slow" p14:dur="2000"/>
    </mc:Choice>
    <mc:Fallback>
      <p:transition spd="slow"/>
    </mc:Fallback>
  </mc:AlternateContent>
</p:sld>
</file>

<file path=ppt/slides/slide6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9" name="CustomShape 1"/>
          <p:cNvSpPr/>
          <p:nvPr/>
        </p:nvSpPr>
        <p:spPr>
          <a:xfrm>
            <a:off x="642960" y="3286080"/>
            <a:ext cx="7959960" cy="2224800"/>
          </a:xfrm>
          <a:prstGeom prst="rect">
            <a:avLst/>
          </a:prstGeom>
          <a:noFill/>
          <a:ln>
            <a:noFill/>
          </a:ln>
        </p:spPr>
        <p:style>
          <a:lnRef idx="0"/>
          <a:fillRef idx="0"/>
          <a:effectRef idx="0"/>
          <a:fontRef idx="minor"/>
        </p:style>
        <p:txBody>
          <a:bodyPr lIns="90000" rIns="90000" tIns="45000" bIns="45000">
            <a:spAutoFit/>
          </a:bodyPr>
          <a:p>
            <a:pPr algn="just">
              <a:lnSpc>
                <a:spcPct val="100000"/>
              </a:lnSpc>
            </a:pPr>
            <a:r>
              <a:rPr b="1" lang="ru-RU" sz="2000" spc="-1" strike="noStrike">
                <a:solidFill>
                  <a:srgbClr val="00b050"/>
                </a:solidFill>
                <a:latin typeface="Georgia"/>
              </a:rPr>
              <a:t>“</a:t>
            </a:r>
            <a:r>
              <a:rPr b="1" lang="ru-RU" sz="2000" spc="-1" strike="noStrike">
                <a:solidFill>
                  <a:srgbClr val="00b050"/>
                </a:solidFill>
                <a:latin typeface="Georgia"/>
              </a:rPr>
              <a:t>Рот в рот”</a:t>
            </a:r>
            <a:endParaRPr b="0" lang="ru-RU" sz="2000" spc="-1" strike="noStrike">
              <a:latin typeface="Arial"/>
            </a:endParaRPr>
          </a:p>
          <a:p>
            <a:pPr algn="just">
              <a:lnSpc>
                <a:spcPct val="100000"/>
              </a:lnSpc>
            </a:pPr>
            <a:r>
              <a:rPr b="1" lang="ru-RU" sz="2000" spc="-1" strike="noStrike">
                <a:solidFill>
                  <a:srgbClr val="000000"/>
                </a:solidFill>
                <a:latin typeface="Georgia"/>
              </a:rPr>
              <a:t>Зробивши глибокий вдих і затиснувши ніс потерпілого пальцями розташованої на чолі руки, вдуває впродовж 1,5-2 секунд повітря до рота хворого об’ємом близько 500 мл. </a:t>
            </a:r>
            <a:endParaRPr b="0" lang="ru-RU" sz="2000" spc="-1" strike="noStrike">
              <a:latin typeface="Arial"/>
            </a:endParaRPr>
          </a:p>
          <a:p>
            <a:pPr algn="just">
              <a:lnSpc>
                <a:spcPct val="100000"/>
              </a:lnSpc>
            </a:pPr>
            <a:r>
              <a:rPr b="1" lang="ru-RU" sz="2000" spc="-1" strike="noStrike">
                <a:solidFill>
                  <a:srgbClr val="000000"/>
                </a:solidFill>
                <a:latin typeface="Georgia"/>
              </a:rPr>
              <a:t>Видих відбувається пасивно після припинення вдихання.</a:t>
            </a:r>
            <a:endParaRPr b="0" lang="ru-RU" sz="2000" spc="-1" strike="noStrike">
              <a:latin typeface="Arial"/>
            </a:endParaRPr>
          </a:p>
        </p:txBody>
      </p:sp>
      <p:pic>
        <p:nvPicPr>
          <p:cNvPr id="420" name="Picture 4" descr=""/>
          <p:cNvPicPr/>
          <p:nvPr/>
        </p:nvPicPr>
        <p:blipFill>
          <a:blip r:embed="rId1"/>
          <a:stretch/>
        </p:blipFill>
        <p:spPr>
          <a:xfrm>
            <a:off x="1500120" y="357120"/>
            <a:ext cx="6500520" cy="2597040"/>
          </a:xfrm>
          <a:prstGeom prst="rect">
            <a:avLst/>
          </a:prstGeom>
          <a:ln>
            <a:noFill/>
          </a:ln>
        </p:spPr>
      </p:pic>
    </p:spTree>
  </p:cSld>
  <mc:AlternateContent>
    <mc:Choice Requires="p14">
      <p:transition spd="slow" p14:dur="2000"/>
    </mc:Choice>
    <mc:Fallback>
      <p:transition spd="slow"/>
    </mc:Fallback>
  </mc:AlternateContent>
</p:sld>
</file>

<file path=ppt/slides/slide6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21" name="CustomShape 1"/>
          <p:cNvSpPr/>
          <p:nvPr/>
        </p:nvSpPr>
        <p:spPr>
          <a:xfrm>
            <a:off x="2286000" y="3105720"/>
            <a:ext cx="4571640" cy="118764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ru-RU" sz="1800" spc="-1" strike="noStrike">
                <a:solidFill>
                  <a:srgbClr val="000000"/>
                </a:solidFill>
                <a:latin typeface="Calibri"/>
              </a:rPr>
              <a:t>stack trace:</a:t>
            </a:r>
            <a:endParaRPr b="0" lang="ru-RU" sz="1800" spc="-1" strike="noStrike">
              <a:latin typeface="Arial"/>
            </a:endParaRPr>
          </a:p>
          <a:p>
            <a:pPr>
              <a:lnSpc>
                <a:spcPct val="100000"/>
              </a:lnSpc>
            </a:pPr>
            <a:r>
              <a:rPr b="0" lang="ru-RU" sz="1800" spc="-1" strike="noStrike">
                <a:solidFill>
                  <a:srgbClr val="000000"/>
                </a:solidFill>
                <a:latin typeface="Calibri"/>
              </a:rPr>
              <a:t>stack trace:</a:t>
            </a:r>
            <a:endParaRPr b="0" lang="ru-RU" sz="1800" spc="-1" strike="noStrike">
              <a:latin typeface="Arial"/>
            </a:endParaRPr>
          </a:p>
          <a:p>
            <a:pPr>
              <a:lnSpc>
                <a:spcPct val="100000"/>
              </a:lnSpc>
            </a:pPr>
            <a:endParaRPr b="0" lang="ru-RU" sz="1800" spc="-1" strike="noStrike">
              <a:latin typeface="Arial"/>
            </a:endParaRPr>
          </a:p>
          <a:p>
            <a:pPr>
              <a:lnSpc>
                <a:spcPct val="100000"/>
              </a:lnSpc>
            </a:pPr>
            <a:endParaRPr b="0" lang="ru-RU" sz="1800" spc="-1" strike="noStrike">
              <a:latin typeface="Arial"/>
            </a:endParaRPr>
          </a:p>
        </p:txBody>
      </p:sp>
      <p:sp>
        <p:nvSpPr>
          <p:cNvPr id="422" name="CustomShape 2"/>
          <p:cNvSpPr/>
          <p:nvPr/>
        </p:nvSpPr>
        <p:spPr>
          <a:xfrm>
            <a:off x="323640" y="6127200"/>
            <a:ext cx="8500680" cy="456120"/>
          </a:xfrm>
          <a:prstGeom prst="rect">
            <a:avLst/>
          </a:prstGeom>
          <a:solidFill>
            <a:srgbClr val="ffff00"/>
          </a:solidFill>
          <a:ln>
            <a:noFill/>
          </a:ln>
        </p:spPr>
        <p:style>
          <a:lnRef idx="0"/>
          <a:fillRef idx="0"/>
          <a:effectRef idx="0"/>
          <a:fontRef idx="minor"/>
        </p:style>
        <p:txBody>
          <a:bodyPr lIns="90000" rIns="90000" tIns="45000" bIns="45000">
            <a:spAutoFit/>
          </a:bodyPr>
          <a:p>
            <a:pPr algn="ctr">
              <a:lnSpc>
                <a:spcPct val="100000"/>
              </a:lnSpc>
            </a:pPr>
            <a:r>
              <a:rPr b="1" lang="ru-RU" sz="2400" spc="-1" strike="noStrike">
                <a:solidFill>
                  <a:srgbClr val="000000"/>
                </a:solidFill>
                <a:latin typeface="Calibri"/>
              </a:rPr>
              <a:t>Штучна вентиляція легенів</a:t>
            </a:r>
            <a:endParaRPr b="0" lang="ru-RU" sz="2400" spc="-1" strike="noStrike">
              <a:latin typeface="Arial"/>
            </a:endParaRPr>
          </a:p>
        </p:txBody>
      </p:sp>
      <p:pic>
        <p:nvPicPr>
          <p:cNvPr id="423" name="Picture 2" descr=""/>
          <p:cNvPicPr/>
          <p:nvPr/>
        </p:nvPicPr>
        <p:blipFill>
          <a:blip r:embed="rId1"/>
          <a:stretch/>
        </p:blipFill>
        <p:spPr>
          <a:xfrm>
            <a:off x="395640" y="260640"/>
            <a:ext cx="8284680" cy="5382720"/>
          </a:xfrm>
          <a:prstGeom prst="rect">
            <a:avLst/>
          </a:prstGeom>
          <a:ln>
            <a:noFill/>
          </a:ln>
        </p:spPr>
      </p:pic>
    </p:spTree>
  </p:cSld>
  <p:transition spd="med">
    <p:dissolve/>
  </p:transition>
</p:sld>
</file>

<file path=ppt/slides/slide6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24" name="CustomShape 1"/>
          <p:cNvSpPr/>
          <p:nvPr/>
        </p:nvSpPr>
        <p:spPr>
          <a:xfrm>
            <a:off x="2286000" y="3105720"/>
            <a:ext cx="4571640" cy="118764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ru-RU" sz="1800" spc="-1" strike="noStrike">
                <a:solidFill>
                  <a:srgbClr val="000000"/>
                </a:solidFill>
                <a:latin typeface="Calibri"/>
              </a:rPr>
              <a:t>stack trace:</a:t>
            </a:r>
            <a:endParaRPr b="0" lang="ru-RU" sz="1800" spc="-1" strike="noStrike">
              <a:latin typeface="Arial"/>
            </a:endParaRPr>
          </a:p>
          <a:p>
            <a:pPr>
              <a:lnSpc>
                <a:spcPct val="100000"/>
              </a:lnSpc>
            </a:pPr>
            <a:r>
              <a:rPr b="0" lang="ru-RU" sz="1800" spc="-1" strike="noStrike">
                <a:solidFill>
                  <a:srgbClr val="000000"/>
                </a:solidFill>
                <a:latin typeface="Calibri"/>
              </a:rPr>
              <a:t>stack trace:</a:t>
            </a:r>
            <a:endParaRPr b="0" lang="ru-RU" sz="1800" spc="-1" strike="noStrike">
              <a:latin typeface="Arial"/>
            </a:endParaRPr>
          </a:p>
          <a:p>
            <a:pPr>
              <a:lnSpc>
                <a:spcPct val="100000"/>
              </a:lnSpc>
            </a:pPr>
            <a:endParaRPr b="0" lang="ru-RU" sz="1800" spc="-1" strike="noStrike">
              <a:latin typeface="Arial"/>
            </a:endParaRPr>
          </a:p>
          <a:p>
            <a:pPr>
              <a:lnSpc>
                <a:spcPct val="100000"/>
              </a:lnSpc>
            </a:pPr>
            <a:endParaRPr b="0" lang="ru-RU" sz="1800" spc="-1" strike="noStrike">
              <a:latin typeface="Arial"/>
            </a:endParaRPr>
          </a:p>
        </p:txBody>
      </p:sp>
      <p:sp>
        <p:nvSpPr>
          <p:cNvPr id="425" name="CustomShape 2"/>
          <p:cNvSpPr/>
          <p:nvPr/>
        </p:nvSpPr>
        <p:spPr>
          <a:xfrm>
            <a:off x="357120" y="5857920"/>
            <a:ext cx="8429400" cy="456120"/>
          </a:xfrm>
          <a:prstGeom prst="rect">
            <a:avLst/>
          </a:prstGeom>
          <a:solidFill>
            <a:srgbClr val="ffff00"/>
          </a:solidFill>
          <a:ln>
            <a:noFill/>
          </a:ln>
        </p:spPr>
        <p:style>
          <a:lnRef idx="0"/>
          <a:fillRef idx="0"/>
          <a:effectRef idx="0"/>
          <a:fontRef idx="minor"/>
        </p:style>
        <p:txBody>
          <a:bodyPr lIns="90000" rIns="90000" tIns="45000" bIns="45000">
            <a:spAutoFit/>
          </a:bodyPr>
          <a:p>
            <a:pPr>
              <a:lnSpc>
                <a:spcPct val="100000"/>
              </a:lnSpc>
            </a:pPr>
            <a:r>
              <a:rPr b="1" lang="ru-RU" sz="2400" spc="-1" strike="noStrike">
                <a:solidFill>
                  <a:srgbClr val="000000"/>
                </a:solidFill>
                <a:latin typeface="Calibri"/>
              </a:rPr>
              <a:t>В якості клапана можна використати носовичок</a:t>
            </a:r>
            <a:endParaRPr b="0" lang="ru-RU" sz="2400" spc="-1" strike="noStrike">
              <a:latin typeface="Arial"/>
            </a:endParaRPr>
          </a:p>
        </p:txBody>
      </p:sp>
      <p:pic>
        <p:nvPicPr>
          <p:cNvPr id="426" name="Picture 2" descr=""/>
          <p:cNvPicPr/>
          <p:nvPr/>
        </p:nvPicPr>
        <p:blipFill>
          <a:blip r:embed="rId1"/>
          <a:stretch/>
        </p:blipFill>
        <p:spPr>
          <a:xfrm>
            <a:off x="296280" y="476640"/>
            <a:ext cx="8519760" cy="5003280"/>
          </a:xfrm>
          <a:prstGeom prst="rect">
            <a:avLst/>
          </a:prstGeom>
          <a:ln>
            <a:noFill/>
          </a:ln>
        </p:spPr>
      </p:pic>
    </p:spTree>
  </p:cSld>
  <p:transition spd="med">
    <p:split dir="in" orient="horz"/>
  </p:transition>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227" name="Picture 5" descr=""/>
          <p:cNvPicPr/>
          <p:nvPr/>
        </p:nvPicPr>
        <p:blipFill>
          <a:blip r:embed="rId1"/>
          <a:stretch/>
        </p:blipFill>
        <p:spPr>
          <a:xfrm>
            <a:off x="155520" y="142920"/>
            <a:ext cx="8988120" cy="6760800"/>
          </a:xfrm>
          <a:prstGeom prst="rect">
            <a:avLst/>
          </a:prstGeom>
          <a:ln>
            <a:noFill/>
          </a:ln>
        </p:spPr>
      </p:pic>
    </p:spTree>
  </p:cSld>
  <mc:AlternateContent>
    <mc:Choice Requires="p14">
      <p:transition spd="slow" p14:dur="2000"/>
    </mc:Choice>
    <mc:Fallback>
      <p:transition spd="slow"/>
    </mc:Fallback>
  </mc:AlternateContent>
</p:sld>
</file>

<file path=ppt/slides/slide7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27" name="TextShape 1"/>
          <p:cNvSpPr txBox="1"/>
          <p:nvPr/>
        </p:nvSpPr>
        <p:spPr>
          <a:xfrm>
            <a:off x="323640" y="188640"/>
            <a:ext cx="8605800" cy="739800"/>
          </a:xfrm>
          <a:prstGeom prst="rect">
            <a:avLst/>
          </a:prstGeom>
          <a:noFill/>
          <a:ln>
            <a:noFill/>
          </a:ln>
        </p:spPr>
        <p:txBody>
          <a:bodyPr anchor="ctr">
            <a:normAutofit/>
          </a:bodyPr>
          <a:p>
            <a:pPr marL="320040" indent="-319680" algn="ctr">
              <a:lnSpc>
                <a:spcPct val="100000"/>
              </a:lnSpc>
            </a:pPr>
            <a:r>
              <a:rPr b="1" lang="ru-RU" sz="2800" spc="-1" strike="noStrike">
                <a:solidFill>
                  <a:srgbClr val="00b050"/>
                </a:solidFill>
                <a:latin typeface="Calibri"/>
              </a:rPr>
              <a:t>Етап С (circulation his blood ) </a:t>
            </a:r>
            <a:r>
              <a:rPr b="1" lang="ru-RU" sz="2800" spc="-1" strike="noStrike">
                <a:solidFill>
                  <a:srgbClr val="000000"/>
                </a:solidFill>
                <a:latin typeface="Calibri"/>
              </a:rPr>
              <a:t>- непрямий масаж серця </a:t>
            </a:r>
            <a:endParaRPr b="0" lang="ru-RU" sz="2800" spc="-1" strike="noStrike">
              <a:solidFill>
                <a:srgbClr val="000000"/>
              </a:solidFill>
              <a:latin typeface="Calibri"/>
            </a:endParaRPr>
          </a:p>
        </p:txBody>
      </p:sp>
      <p:sp>
        <p:nvSpPr>
          <p:cNvPr id="428" name="TextShape 2"/>
          <p:cNvSpPr txBox="1"/>
          <p:nvPr/>
        </p:nvSpPr>
        <p:spPr>
          <a:xfrm>
            <a:off x="539640" y="857160"/>
            <a:ext cx="8461080" cy="3214440"/>
          </a:xfrm>
          <a:prstGeom prst="rect">
            <a:avLst/>
          </a:prstGeom>
          <a:noFill/>
          <a:ln>
            <a:noFill/>
          </a:ln>
        </p:spPr>
        <p:txBody>
          <a:bodyPr>
            <a:normAutofit fontScale="80000"/>
          </a:bodyPr>
          <a:p>
            <a:pPr marL="46080">
              <a:lnSpc>
                <a:spcPct val="100000"/>
              </a:lnSpc>
              <a:spcBef>
                <a:spcPts val="641"/>
              </a:spcBef>
            </a:pPr>
            <a:r>
              <a:rPr b="1" lang="ru-RU" sz="3200" spc="-1" strike="noStrike">
                <a:solidFill>
                  <a:srgbClr val="ff0000"/>
                </a:solidFill>
                <a:latin typeface="Calibri"/>
              </a:rPr>
              <a:t>Методика проведення:</a:t>
            </a:r>
            <a:endParaRPr b="0" lang="ru-RU" sz="3200" spc="-1" strike="noStrike">
              <a:solidFill>
                <a:srgbClr val="000000"/>
              </a:solidFill>
              <a:latin typeface="Calibri"/>
            </a:endParaRPr>
          </a:p>
          <a:p>
            <a:pPr marL="343080" indent="-342720">
              <a:lnSpc>
                <a:spcPct val="100000"/>
              </a:lnSpc>
              <a:spcBef>
                <a:spcPts val="641"/>
              </a:spcBef>
              <a:buClr>
                <a:srgbClr val="000000"/>
              </a:buClr>
              <a:buFont typeface="Arial"/>
              <a:buChar char="•"/>
            </a:pPr>
            <a:r>
              <a:rPr b="1" lang="ru-RU" sz="3200" spc="-1" strike="noStrike">
                <a:solidFill>
                  <a:srgbClr val="000000"/>
                </a:solidFill>
                <a:latin typeface="Calibri"/>
              </a:rPr>
              <a:t>- покладіть пацієнта на тверде підґрунтя</a:t>
            </a:r>
            <a:endParaRPr b="0" lang="ru-RU" sz="3200" spc="-1" strike="noStrike">
              <a:solidFill>
                <a:srgbClr val="000000"/>
              </a:solidFill>
              <a:latin typeface="Calibri"/>
            </a:endParaRPr>
          </a:p>
          <a:p>
            <a:pPr marL="343080" indent="-342720">
              <a:lnSpc>
                <a:spcPct val="100000"/>
              </a:lnSpc>
              <a:spcBef>
                <a:spcPts val="641"/>
              </a:spcBef>
              <a:buClr>
                <a:srgbClr val="000000"/>
              </a:buClr>
              <a:buFont typeface="Arial"/>
              <a:buChar char="•"/>
            </a:pPr>
            <a:r>
              <a:rPr b="1" lang="ru-RU" sz="3200" spc="-1" strike="noStrike">
                <a:solidFill>
                  <a:srgbClr val="000000"/>
                </a:solidFill>
                <a:latin typeface="Calibri"/>
              </a:rPr>
              <a:t>- за допомогою вказівного чи середнього пальця знайдіть краї нижніх ребер</a:t>
            </a:r>
            <a:endParaRPr b="0" lang="ru-RU" sz="3200" spc="-1" strike="noStrike">
              <a:solidFill>
                <a:srgbClr val="000000"/>
              </a:solidFill>
              <a:latin typeface="Calibri"/>
            </a:endParaRPr>
          </a:p>
          <a:p>
            <a:pPr marL="343080" indent="-342720">
              <a:lnSpc>
                <a:spcPct val="100000"/>
              </a:lnSpc>
              <a:spcBef>
                <a:spcPts val="641"/>
              </a:spcBef>
              <a:buClr>
                <a:srgbClr val="000000"/>
              </a:buClr>
              <a:buFont typeface="Arial"/>
              <a:buChar char="•"/>
            </a:pPr>
            <a:r>
              <a:rPr b="1" lang="ru-RU" sz="3200" spc="-1" strike="noStrike">
                <a:solidFill>
                  <a:srgbClr val="000000"/>
                </a:solidFill>
                <a:latin typeface="Calibri"/>
              </a:rPr>
              <a:t>- тримаючи пальці разом, пересувайте їх до точки, де вони з'єднуються з грудиною</a:t>
            </a:r>
            <a:endParaRPr b="0" lang="ru-RU" sz="3200" spc="-1" strike="noStrike">
              <a:solidFill>
                <a:srgbClr val="000000"/>
              </a:solidFill>
              <a:latin typeface="Calibri"/>
            </a:endParaRPr>
          </a:p>
          <a:p>
            <a:pPr marL="343080" indent="-342720">
              <a:lnSpc>
                <a:spcPct val="100000"/>
              </a:lnSpc>
              <a:spcBef>
                <a:spcPts val="641"/>
              </a:spcBef>
              <a:buClr>
                <a:srgbClr val="000000"/>
              </a:buClr>
              <a:buFont typeface="Arial"/>
              <a:buChar char="•"/>
            </a:pPr>
            <a:r>
              <a:rPr b="1" lang="ru-RU" sz="3200" spc="-1" strike="noStrike">
                <a:solidFill>
                  <a:srgbClr val="000000"/>
                </a:solidFill>
                <a:latin typeface="Calibri"/>
              </a:rPr>
              <a:t>- зімкнутими пальцями визначте місце з'єднання ребер з грудиною</a:t>
            </a:r>
            <a:endParaRPr b="0" lang="ru-RU" sz="3200" spc="-1" strike="noStrike">
              <a:solidFill>
                <a:srgbClr val="000000"/>
              </a:solidFill>
              <a:latin typeface="Calibri"/>
            </a:endParaRPr>
          </a:p>
        </p:txBody>
      </p:sp>
      <p:pic>
        <p:nvPicPr>
          <p:cNvPr id="429" name="Picture 2" descr=""/>
          <p:cNvPicPr/>
          <p:nvPr/>
        </p:nvPicPr>
        <p:blipFill>
          <a:blip r:embed="rId1"/>
          <a:stretch/>
        </p:blipFill>
        <p:spPr>
          <a:xfrm>
            <a:off x="1357200" y="4097160"/>
            <a:ext cx="2785680" cy="2760480"/>
          </a:xfrm>
          <a:prstGeom prst="rect">
            <a:avLst/>
          </a:prstGeom>
          <a:ln w="9360">
            <a:noFill/>
          </a:ln>
        </p:spPr>
      </p:pic>
      <p:pic>
        <p:nvPicPr>
          <p:cNvPr id="430" name="Picture 3" descr=""/>
          <p:cNvPicPr/>
          <p:nvPr/>
        </p:nvPicPr>
        <p:blipFill>
          <a:blip r:embed="rId2"/>
          <a:stretch/>
        </p:blipFill>
        <p:spPr>
          <a:xfrm>
            <a:off x="5357880" y="4075200"/>
            <a:ext cx="2714400" cy="2782440"/>
          </a:xfrm>
          <a:prstGeom prst="rect">
            <a:avLst/>
          </a:prstGeom>
          <a:ln w="9360">
            <a:noFill/>
          </a:ln>
        </p:spPr>
      </p:pic>
    </p:spTree>
  </p:cSld>
  <mc:AlternateContent>
    <mc:Choice Requires="p14">
      <p:transition spd="slow" p14:dur="2000"/>
    </mc:Choice>
    <mc:Fallback>
      <p:transition spd="slow"/>
    </mc:Fallback>
  </mc:AlternateContent>
</p:sld>
</file>

<file path=ppt/slides/slide7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31" name="TextShape 1"/>
          <p:cNvSpPr txBox="1"/>
          <p:nvPr/>
        </p:nvSpPr>
        <p:spPr>
          <a:xfrm>
            <a:off x="250920" y="260280"/>
            <a:ext cx="8607240" cy="2811240"/>
          </a:xfrm>
          <a:prstGeom prst="rect">
            <a:avLst/>
          </a:prstGeom>
          <a:noFill/>
          <a:ln>
            <a:noFill/>
          </a:ln>
        </p:spPr>
        <p:txBody>
          <a:bodyPr>
            <a:normAutofit fontScale="30000"/>
          </a:bodyPr>
          <a:p>
            <a:pPr marL="343080" indent="-342720" algn="just">
              <a:lnSpc>
                <a:spcPct val="100000"/>
              </a:lnSpc>
              <a:spcBef>
                <a:spcPts val="641"/>
              </a:spcBef>
              <a:buClr>
                <a:srgbClr val="000000"/>
              </a:buClr>
              <a:buFont typeface="Arial"/>
              <a:buChar char="•"/>
            </a:pPr>
            <a:r>
              <a:rPr b="1" lang="ru-RU" sz="3200" spc="-1" strike="noStrike">
                <a:solidFill>
                  <a:srgbClr val="000000"/>
                </a:solidFill>
                <a:latin typeface="Calibri"/>
              </a:rPr>
              <a:t>тримайте середній палець в цій точці, а вказівний на грудині</a:t>
            </a:r>
            <a:endParaRPr b="0" lang="ru-RU" sz="3200" spc="-1" strike="noStrike">
              <a:solidFill>
                <a:srgbClr val="000000"/>
              </a:solidFill>
              <a:latin typeface="Calibri"/>
            </a:endParaRPr>
          </a:p>
          <a:p>
            <a:pPr marL="343080" indent="-342720" algn="just">
              <a:lnSpc>
                <a:spcPct val="100000"/>
              </a:lnSpc>
              <a:spcBef>
                <a:spcPts val="641"/>
              </a:spcBef>
              <a:buClr>
                <a:srgbClr val="000000"/>
              </a:buClr>
              <a:buFont typeface="Arial"/>
              <a:buChar char="•"/>
            </a:pPr>
            <a:r>
              <a:rPr b="1" lang="ru-RU" sz="3200" spc="-1" strike="noStrike">
                <a:solidFill>
                  <a:srgbClr val="000000"/>
                </a:solidFill>
                <a:latin typeface="Calibri"/>
              </a:rPr>
              <a:t>- пересувайте проксимальну частину долоні іншої руки вниз по грудині, поки не досягнете вказівного пальця. Тут повинна бути середина нижньої половини грудини (</a:t>
            </a:r>
            <a:r>
              <a:rPr b="1" lang="ru-RU" sz="3200" spc="-1" strike="noStrike">
                <a:solidFill>
                  <a:srgbClr val="ff0000"/>
                </a:solidFill>
                <a:latin typeface="Calibri"/>
              </a:rPr>
              <a:t>нижня третина</a:t>
            </a:r>
            <a:r>
              <a:rPr b="1" lang="ru-RU" sz="3200" spc="-1" strike="noStrike">
                <a:solidFill>
                  <a:srgbClr val="000000"/>
                </a:solidFill>
                <a:latin typeface="Calibri"/>
              </a:rPr>
              <a:t>)</a:t>
            </a:r>
            <a:endParaRPr b="0" lang="ru-RU" sz="3200" spc="-1" strike="noStrike">
              <a:solidFill>
                <a:srgbClr val="000000"/>
              </a:solidFill>
              <a:latin typeface="Calibri"/>
            </a:endParaRPr>
          </a:p>
          <a:p>
            <a:pPr marL="343080" indent="-342720" algn="just">
              <a:lnSpc>
                <a:spcPct val="100000"/>
              </a:lnSpc>
              <a:spcBef>
                <a:spcPts val="641"/>
              </a:spcBef>
              <a:buClr>
                <a:srgbClr val="000000"/>
              </a:buClr>
              <a:buFont typeface="Arial"/>
              <a:buChar char="•"/>
            </a:pPr>
            <a:r>
              <a:rPr b="1" lang="ru-RU" sz="3200" spc="-1" strike="noStrike">
                <a:solidFill>
                  <a:srgbClr val="000000"/>
                </a:solidFill>
                <a:latin typeface="Calibri"/>
              </a:rPr>
              <a:t>- розташуйте проксимальну частину долоні однієї руки в цьому місці, іншу руку покладіть зверху на першу навхрест, або паралельно, схрещуючи пальці</a:t>
            </a:r>
            <a:endParaRPr b="0" lang="ru-RU" sz="3200" spc="-1" strike="noStrike">
              <a:solidFill>
                <a:srgbClr val="000000"/>
              </a:solidFill>
              <a:latin typeface="Calibri"/>
            </a:endParaRPr>
          </a:p>
          <a:p>
            <a:pPr marL="343080" indent="-342720" algn="just">
              <a:lnSpc>
                <a:spcPct val="100000"/>
              </a:lnSpc>
              <a:spcBef>
                <a:spcPts val="641"/>
              </a:spcBef>
              <a:buClr>
                <a:srgbClr val="000000"/>
              </a:buClr>
              <a:buFont typeface="Arial"/>
              <a:buChar char="•"/>
            </a:pPr>
            <a:r>
              <a:rPr b="1" lang="ru-RU" sz="3200" spc="-1" strike="noStrike">
                <a:solidFill>
                  <a:srgbClr val="000000"/>
                </a:solidFill>
                <a:latin typeface="Calibri"/>
              </a:rPr>
              <a:t>- розмістіть одну руку на іншій на середині нижньої половини грудини для початку компресій грудної клітки</a:t>
            </a:r>
            <a:endParaRPr b="0" lang="ru-RU" sz="3200" spc="-1" strike="noStrike">
              <a:solidFill>
                <a:srgbClr val="000000"/>
              </a:solidFill>
              <a:latin typeface="Calibri"/>
            </a:endParaRPr>
          </a:p>
        </p:txBody>
      </p:sp>
      <p:pic>
        <p:nvPicPr>
          <p:cNvPr id="432" name="Picture 2" descr=""/>
          <p:cNvPicPr/>
          <p:nvPr/>
        </p:nvPicPr>
        <p:blipFill>
          <a:blip r:embed="rId1"/>
          <a:stretch/>
        </p:blipFill>
        <p:spPr>
          <a:xfrm>
            <a:off x="1285920" y="3214800"/>
            <a:ext cx="3071520" cy="3125160"/>
          </a:xfrm>
          <a:prstGeom prst="rect">
            <a:avLst/>
          </a:prstGeom>
          <a:ln w="9360">
            <a:noFill/>
          </a:ln>
        </p:spPr>
      </p:pic>
      <p:pic>
        <p:nvPicPr>
          <p:cNvPr id="433" name="Picture 3" descr=""/>
          <p:cNvPicPr/>
          <p:nvPr/>
        </p:nvPicPr>
        <p:blipFill>
          <a:blip r:embed="rId2"/>
          <a:stretch/>
        </p:blipFill>
        <p:spPr>
          <a:xfrm>
            <a:off x="4857840" y="3143160"/>
            <a:ext cx="3521520" cy="3353760"/>
          </a:xfrm>
          <a:prstGeom prst="rect">
            <a:avLst/>
          </a:prstGeom>
          <a:ln w="9360">
            <a:noFill/>
          </a:ln>
        </p:spPr>
      </p:pic>
    </p:spTree>
  </p:cSld>
  <mc:AlternateContent>
    <mc:Choice Requires="p14">
      <p:transition spd="slow" p14:dur="2000"/>
    </mc:Choice>
    <mc:Fallback>
      <p:transition spd="slow"/>
    </mc:Fallback>
  </mc:AlternateContent>
</p:sld>
</file>

<file path=ppt/slides/slide7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34" name="TextShape 1"/>
          <p:cNvSpPr txBox="1"/>
          <p:nvPr/>
        </p:nvSpPr>
        <p:spPr>
          <a:xfrm>
            <a:off x="428760" y="357120"/>
            <a:ext cx="8500680" cy="2857320"/>
          </a:xfrm>
          <a:prstGeom prst="rect">
            <a:avLst/>
          </a:prstGeom>
          <a:noFill/>
          <a:ln>
            <a:noFill/>
          </a:ln>
        </p:spPr>
        <p:txBody>
          <a:bodyPr>
            <a:normAutofit fontScale="87000"/>
          </a:bodyPr>
          <a:p>
            <a:pPr marL="343080" indent="-342720">
              <a:lnSpc>
                <a:spcPct val="100000"/>
              </a:lnSpc>
              <a:spcBef>
                <a:spcPts val="641"/>
              </a:spcBef>
              <a:buClr>
                <a:srgbClr val="000000"/>
              </a:buClr>
              <a:buFont typeface="Arial"/>
              <a:buChar char="•"/>
            </a:pPr>
            <a:r>
              <a:rPr b="1" lang="ru-RU" sz="3200" spc="-1" strike="noStrike">
                <a:solidFill>
                  <a:srgbClr val="000000"/>
                </a:solidFill>
                <a:latin typeface="Calibri"/>
              </a:rPr>
              <a:t>Не прикладайте тиск на верхню частину живота і на кінець грудини.</a:t>
            </a:r>
            <a:endParaRPr b="0" lang="ru-RU" sz="3200" spc="-1" strike="noStrike">
              <a:solidFill>
                <a:srgbClr val="000000"/>
              </a:solidFill>
              <a:latin typeface="Calibri"/>
            </a:endParaRPr>
          </a:p>
          <a:p>
            <a:pPr marL="343080" indent="-342720">
              <a:lnSpc>
                <a:spcPct val="100000"/>
              </a:lnSpc>
              <a:spcBef>
                <a:spcPts val="641"/>
              </a:spcBef>
              <a:buClr>
                <a:srgbClr val="000000"/>
              </a:buClr>
              <a:buFont typeface="Arial"/>
              <a:buChar char="•"/>
            </a:pPr>
            <a:r>
              <a:rPr b="1" lang="ru-RU" sz="3200" spc="-1" strike="noStrike">
                <a:solidFill>
                  <a:srgbClr val="000000"/>
                </a:solidFill>
                <a:latin typeface="Calibri"/>
              </a:rPr>
              <a:t>- ваше положення: строго вертикально над грудною кліткою випрямленими руками натискайте на грудину (на 4 – 5 см углиб).</a:t>
            </a:r>
            <a:endParaRPr b="0" lang="ru-RU" sz="3200" spc="-1" strike="noStrike">
              <a:solidFill>
                <a:srgbClr val="000000"/>
              </a:solidFill>
              <a:latin typeface="Calibri"/>
            </a:endParaRPr>
          </a:p>
          <a:p>
            <a:pPr marL="343080" indent="-342720">
              <a:lnSpc>
                <a:spcPct val="100000"/>
              </a:lnSpc>
              <a:spcBef>
                <a:spcPts val="641"/>
              </a:spcBef>
              <a:buClr>
                <a:srgbClr val="000000"/>
              </a:buClr>
              <a:buFont typeface="Arial"/>
              <a:buChar char="•"/>
            </a:pPr>
            <a:r>
              <a:rPr b="1" lang="ru-RU" sz="3200" spc="-1" strike="noStrike">
                <a:solidFill>
                  <a:srgbClr val="000000"/>
                </a:solidFill>
                <a:latin typeface="Calibri"/>
              </a:rPr>
              <a:t>Частота компресій – 100 на хвилину (менше 2 компресій за секунду).</a:t>
            </a:r>
            <a:endParaRPr b="0" lang="ru-RU" sz="3200" spc="-1" strike="noStrike">
              <a:solidFill>
                <a:srgbClr val="000000"/>
              </a:solidFill>
              <a:latin typeface="Calibri"/>
            </a:endParaRPr>
          </a:p>
        </p:txBody>
      </p:sp>
      <p:pic>
        <p:nvPicPr>
          <p:cNvPr id="435" name="Picture 2" descr=""/>
          <p:cNvPicPr/>
          <p:nvPr/>
        </p:nvPicPr>
        <p:blipFill>
          <a:blip r:embed="rId1"/>
          <a:stretch/>
        </p:blipFill>
        <p:spPr>
          <a:xfrm>
            <a:off x="0" y="3214800"/>
            <a:ext cx="4571640" cy="3479400"/>
          </a:xfrm>
          <a:prstGeom prst="rect">
            <a:avLst/>
          </a:prstGeom>
          <a:ln w="9360">
            <a:noFill/>
          </a:ln>
        </p:spPr>
      </p:pic>
      <p:pic>
        <p:nvPicPr>
          <p:cNvPr id="436" name="Picture 3" descr=""/>
          <p:cNvPicPr/>
          <p:nvPr/>
        </p:nvPicPr>
        <p:blipFill>
          <a:blip r:embed="rId2"/>
          <a:stretch/>
        </p:blipFill>
        <p:spPr>
          <a:xfrm>
            <a:off x="4500720" y="3357720"/>
            <a:ext cx="4532400" cy="3214440"/>
          </a:xfrm>
          <a:prstGeom prst="rect">
            <a:avLst/>
          </a:prstGeom>
          <a:ln w="9360">
            <a:noFill/>
          </a:ln>
        </p:spPr>
      </p:pic>
    </p:spTree>
  </p:cSld>
  <mc:AlternateContent>
    <mc:Choice Requires="p14">
      <p:transition spd="slow" p14:dur="2000"/>
    </mc:Choice>
    <mc:Fallback>
      <p:transition spd="slow"/>
    </mc:Fallback>
  </mc:AlternateContent>
</p:sld>
</file>

<file path=ppt/slides/slide7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37" name="Picture 2" descr=""/>
          <p:cNvPicPr/>
          <p:nvPr/>
        </p:nvPicPr>
        <p:blipFill>
          <a:blip r:embed="rId1"/>
          <a:stretch/>
        </p:blipFill>
        <p:spPr>
          <a:xfrm>
            <a:off x="285840" y="619920"/>
            <a:ext cx="8561160" cy="4737600"/>
          </a:xfrm>
          <a:prstGeom prst="rect">
            <a:avLst/>
          </a:prstGeom>
          <a:ln>
            <a:noFill/>
          </a:ln>
        </p:spPr>
      </p:pic>
    </p:spTree>
  </p:cSld>
  <mc:AlternateContent>
    <mc:Choice Requires="p14">
      <p:transition spd="slow" p14:dur="2000"/>
    </mc:Choice>
    <mc:Fallback>
      <p:transition spd="slow"/>
    </mc:Fallback>
  </mc:AlternateContent>
</p:sld>
</file>

<file path=ppt/slides/slide7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38" name="TextShape 1"/>
          <p:cNvSpPr txBox="1"/>
          <p:nvPr/>
        </p:nvSpPr>
        <p:spPr>
          <a:xfrm>
            <a:off x="457200" y="317520"/>
            <a:ext cx="8232480" cy="1056960"/>
          </a:xfrm>
          <a:prstGeom prst="rect">
            <a:avLst/>
          </a:prstGeom>
          <a:noFill/>
          <a:ln>
            <a:noFill/>
          </a:ln>
        </p:spPr>
        <p:txBody>
          <a:bodyPr lIns="90000" rIns="90000" tIns="46800" bIns="46800" anchor="ctr">
            <a:noAutofit/>
          </a:bodyPr>
          <a:p>
            <a:pPr algn="ctr">
              <a:lnSpc>
                <a:spcPct val="100000"/>
              </a:lnSpc>
            </a:pPr>
            <a:r>
              <a:rPr b="0" lang="ru-RU" sz="4400" spc="-1" strike="noStrike">
                <a:solidFill>
                  <a:srgbClr val="ff0000"/>
                </a:solidFill>
                <a:latin typeface="Calibri"/>
              </a:rPr>
              <a:t>Компресія грудної клітки</a:t>
            </a:r>
            <a:endParaRPr b="0" lang="ru-RU" sz="4400" spc="-1" strike="noStrike">
              <a:solidFill>
                <a:srgbClr val="000000"/>
              </a:solidFill>
              <a:latin typeface="Calibri"/>
            </a:endParaRPr>
          </a:p>
        </p:txBody>
      </p:sp>
      <p:pic>
        <p:nvPicPr>
          <p:cNvPr id="439" name="Picture 3" descr=""/>
          <p:cNvPicPr/>
          <p:nvPr/>
        </p:nvPicPr>
        <p:blipFill>
          <a:blip r:embed="rId1"/>
          <a:stretch/>
        </p:blipFill>
        <p:spPr>
          <a:xfrm>
            <a:off x="684360" y="1460160"/>
            <a:ext cx="7459200" cy="5397480"/>
          </a:xfrm>
          <a:prstGeom prst="rect">
            <a:avLst/>
          </a:prstGeom>
          <a:ln w="9360">
            <a:noFill/>
          </a:ln>
        </p:spPr>
      </p:pic>
    </p:spTree>
  </p:cSld>
  <mc:AlternateContent>
    <mc:Choice Requires="p14">
      <p:transition spd="slow" p14:dur="2000"/>
    </mc:Choice>
    <mc:Fallback>
      <p:transition spd="slow"/>
    </mc:Fallback>
  </mc:AlternateContent>
</p:sld>
</file>

<file path=ppt/slides/slide7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40" name="Picture 6" descr=""/>
          <p:cNvPicPr/>
          <p:nvPr/>
        </p:nvPicPr>
        <p:blipFill>
          <a:blip r:embed="rId1"/>
          <a:stretch/>
        </p:blipFill>
        <p:spPr>
          <a:xfrm>
            <a:off x="7715160" y="0"/>
            <a:ext cx="1428480" cy="1428480"/>
          </a:xfrm>
          <a:prstGeom prst="rect">
            <a:avLst/>
          </a:prstGeom>
          <a:ln w="9360">
            <a:noFill/>
          </a:ln>
        </p:spPr>
      </p:pic>
      <p:sp>
        <p:nvSpPr>
          <p:cNvPr id="441" name="CustomShape 1"/>
          <p:cNvSpPr/>
          <p:nvPr/>
        </p:nvSpPr>
        <p:spPr>
          <a:xfrm>
            <a:off x="4859280" y="1776240"/>
            <a:ext cx="4284360" cy="3497760"/>
          </a:xfrm>
          <a:prstGeom prst="rect">
            <a:avLst/>
          </a:prstGeom>
          <a:noFill/>
          <a:ln w="9360">
            <a:noFill/>
          </a:ln>
        </p:spPr>
        <p:style>
          <a:lnRef idx="0"/>
          <a:fillRef idx="0"/>
          <a:effectRef idx="0"/>
          <a:fontRef idx="minor"/>
        </p:style>
        <p:txBody>
          <a:bodyPr lIns="90000" rIns="90000" tIns="45000" bIns="45000">
            <a:spAutoFit/>
          </a:bodyPr>
          <a:p>
            <a:pPr marL="266760" indent="-266400">
              <a:lnSpc>
                <a:spcPct val="100000"/>
              </a:lnSpc>
              <a:buClr>
                <a:srgbClr val="000000"/>
              </a:buClr>
              <a:buFont typeface="StarSymbol"/>
              <a:buAutoNum type="arabicPeriod"/>
            </a:pPr>
            <a:r>
              <a:rPr b="1" lang="ru-RU" sz="2400" spc="-1" strike="noStrike">
                <a:solidFill>
                  <a:srgbClr val="000000"/>
                </a:solidFill>
                <a:latin typeface="Calibri"/>
              </a:rPr>
              <a:t>Визначіть точку</a:t>
            </a:r>
            <a:endParaRPr b="0" lang="ru-RU" sz="2400" spc="-1" strike="noStrike">
              <a:latin typeface="Arial"/>
            </a:endParaRPr>
          </a:p>
          <a:p>
            <a:pPr marL="266760" indent="-266400">
              <a:lnSpc>
                <a:spcPct val="100000"/>
              </a:lnSpc>
            </a:pPr>
            <a:r>
              <a:rPr b="1" lang="ru-RU" sz="2400" spc="-1" strike="noStrike">
                <a:solidFill>
                  <a:srgbClr val="000000"/>
                </a:solidFill>
                <a:latin typeface="Calibri"/>
              </a:rPr>
              <a:t>    </a:t>
            </a:r>
            <a:r>
              <a:rPr b="1" lang="ru-RU" sz="2400" spc="-1" strike="noStrike">
                <a:solidFill>
                  <a:srgbClr val="000000"/>
                </a:solidFill>
                <a:latin typeface="Calibri"/>
              </a:rPr>
              <a:t>прикладання рук.  </a:t>
            </a:r>
            <a:endParaRPr b="0" lang="ru-RU" sz="2400" spc="-1" strike="noStrike">
              <a:latin typeface="Arial"/>
            </a:endParaRPr>
          </a:p>
          <a:p>
            <a:pPr marL="266760" indent="-266400">
              <a:lnSpc>
                <a:spcPct val="100000"/>
              </a:lnSpc>
            </a:pPr>
            <a:r>
              <a:rPr b="1" lang="ru-RU" sz="2400" spc="-1" strike="noStrike">
                <a:solidFill>
                  <a:srgbClr val="000000"/>
                </a:solidFill>
                <a:latin typeface="Calibri"/>
              </a:rPr>
              <a:t>2. Нанесіть імпульсний удар кулаком на рівні середньої третини груднини з висоти 20 – 30 см. </a:t>
            </a:r>
            <a:endParaRPr b="0" lang="ru-RU" sz="2400" spc="-1" strike="noStrike">
              <a:latin typeface="Arial"/>
            </a:endParaRPr>
          </a:p>
          <a:p>
            <a:pPr marL="266760" indent="-266400">
              <a:lnSpc>
                <a:spcPct val="100000"/>
              </a:lnSpc>
            </a:pPr>
            <a:r>
              <a:rPr b="1" lang="ru-RU" sz="2400" spc="-1" strike="noStrike">
                <a:solidFill>
                  <a:srgbClr val="000000"/>
                </a:solidFill>
                <a:latin typeface="Calibri"/>
              </a:rPr>
              <a:t>3. Після удару перевірте пульс на сонній артерії.</a:t>
            </a:r>
            <a:endParaRPr b="0" lang="ru-RU" sz="2400" spc="-1" strike="noStrike">
              <a:latin typeface="Arial"/>
            </a:endParaRPr>
          </a:p>
          <a:p>
            <a:pPr marL="266760" indent="-266400">
              <a:lnSpc>
                <a:spcPct val="90000"/>
              </a:lnSpc>
              <a:spcBef>
                <a:spcPts val="1199"/>
              </a:spcBef>
            </a:pPr>
            <a:endParaRPr b="0" lang="ru-RU" sz="2400" spc="-1" strike="noStrike">
              <a:latin typeface="Arial"/>
            </a:endParaRPr>
          </a:p>
        </p:txBody>
      </p:sp>
      <p:pic>
        <p:nvPicPr>
          <p:cNvPr id="442" name="Рисунок 1" descr=""/>
          <p:cNvPicPr/>
          <p:nvPr/>
        </p:nvPicPr>
        <p:blipFill>
          <a:blip r:embed="rId2"/>
          <a:stretch/>
        </p:blipFill>
        <p:spPr>
          <a:xfrm>
            <a:off x="347760" y="1571760"/>
            <a:ext cx="4511160" cy="4809600"/>
          </a:xfrm>
          <a:prstGeom prst="rect">
            <a:avLst/>
          </a:prstGeom>
          <a:ln w="9360">
            <a:noFill/>
          </a:ln>
        </p:spPr>
      </p:pic>
      <p:sp>
        <p:nvSpPr>
          <p:cNvPr id="443" name="CustomShape 2"/>
          <p:cNvSpPr/>
          <p:nvPr/>
        </p:nvSpPr>
        <p:spPr>
          <a:xfrm>
            <a:off x="1403280" y="620640"/>
            <a:ext cx="5832000" cy="577800"/>
          </a:xfrm>
          <a:prstGeom prst="rect">
            <a:avLst/>
          </a:prstGeom>
          <a:noFill/>
          <a:ln w="9360">
            <a:noFill/>
          </a:ln>
        </p:spPr>
        <p:style>
          <a:lnRef idx="0"/>
          <a:fillRef idx="0"/>
          <a:effectRef idx="0"/>
          <a:fontRef idx="minor"/>
        </p:style>
        <p:txBody>
          <a:bodyPr lIns="90000" rIns="90000" tIns="45000" bIns="45000">
            <a:spAutoFit/>
          </a:bodyPr>
          <a:p>
            <a:pPr algn="ctr">
              <a:lnSpc>
                <a:spcPct val="100000"/>
              </a:lnSpc>
              <a:spcBef>
                <a:spcPts val="1599"/>
              </a:spcBef>
            </a:pPr>
            <a:r>
              <a:rPr b="1" lang="ru-RU" sz="3200" spc="-1" strike="noStrike">
                <a:solidFill>
                  <a:srgbClr val="ff0000"/>
                </a:solidFill>
                <a:latin typeface="Calibri"/>
              </a:rPr>
              <a:t>Прекардіальний удар</a:t>
            </a:r>
            <a:endParaRPr b="0" lang="ru-RU" sz="3200" spc="-1" strike="noStrike">
              <a:latin typeface="Arial"/>
            </a:endParaRPr>
          </a:p>
        </p:txBody>
      </p:sp>
    </p:spTree>
  </p:cSld>
  <mc:AlternateContent>
    <mc:Choice Requires="p14">
      <p:transition spd="slow" p14:dur="2000"/>
    </mc:Choice>
    <mc:Fallback>
      <p:transition spd="slow"/>
    </mc:Fallback>
  </mc:AlternateContent>
</p:sld>
</file>

<file path=ppt/slides/slide7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4" name="TextShape 1"/>
          <p:cNvSpPr txBox="1"/>
          <p:nvPr/>
        </p:nvSpPr>
        <p:spPr>
          <a:xfrm>
            <a:off x="357120" y="116640"/>
            <a:ext cx="8786520" cy="597240"/>
          </a:xfrm>
          <a:prstGeom prst="rect">
            <a:avLst/>
          </a:prstGeom>
          <a:solidFill>
            <a:srgbClr val="ffff00"/>
          </a:solidFill>
          <a:ln>
            <a:noFill/>
          </a:ln>
        </p:spPr>
        <p:txBody>
          <a:bodyPr anchor="ctr">
            <a:normAutofit/>
          </a:bodyPr>
          <a:p>
            <a:pPr marL="320040" indent="-319680" algn="ctr">
              <a:lnSpc>
                <a:spcPct val="100000"/>
              </a:lnSpc>
            </a:pPr>
            <a:r>
              <a:rPr b="1" lang="ru-RU" sz="2800" spc="-1" strike="noStrike">
                <a:solidFill>
                  <a:srgbClr val="000000"/>
                </a:solidFill>
                <a:latin typeface="Calibri"/>
              </a:rPr>
              <a:t>Послідовність проведення СЛР одним рятувальником</a:t>
            </a:r>
            <a:endParaRPr b="0" lang="ru-RU" sz="2800" spc="-1" strike="noStrike">
              <a:solidFill>
                <a:srgbClr val="000000"/>
              </a:solidFill>
              <a:latin typeface="Calibri"/>
            </a:endParaRPr>
          </a:p>
        </p:txBody>
      </p:sp>
      <p:sp>
        <p:nvSpPr>
          <p:cNvPr id="445" name="TextShape 2"/>
          <p:cNvSpPr txBox="1"/>
          <p:nvPr/>
        </p:nvSpPr>
        <p:spPr>
          <a:xfrm>
            <a:off x="214200" y="857160"/>
            <a:ext cx="8929440" cy="2499840"/>
          </a:xfrm>
          <a:prstGeom prst="rect">
            <a:avLst/>
          </a:prstGeom>
          <a:noFill/>
          <a:ln>
            <a:noFill/>
          </a:ln>
        </p:spPr>
        <p:txBody>
          <a:bodyPr>
            <a:normAutofit fontScale="67000"/>
          </a:bodyPr>
          <a:p>
            <a:pPr marL="343080" indent="-342720">
              <a:lnSpc>
                <a:spcPct val="100000"/>
              </a:lnSpc>
              <a:spcBef>
                <a:spcPts val="641"/>
              </a:spcBef>
              <a:buClr>
                <a:srgbClr val="000000"/>
              </a:buClr>
              <a:buFont typeface="Arial"/>
              <a:buChar char="•"/>
            </a:pPr>
            <a:r>
              <a:rPr b="1" lang="ru-RU" sz="3200" spc="-1" strike="noStrike">
                <a:solidFill>
                  <a:srgbClr val="000000"/>
                </a:solidFill>
                <a:latin typeface="Calibri"/>
              </a:rPr>
              <a:t>- після відновлення прохідності верхніх дихальних шляхів провести </a:t>
            </a:r>
            <a:r>
              <a:rPr b="1" lang="ru-RU" sz="3200" spc="-1" strike="noStrike">
                <a:solidFill>
                  <a:srgbClr val="ff0000"/>
                </a:solidFill>
                <a:latin typeface="Calibri"/>
              </a:rPr>
              <a:t>3-4 вдування</a:t>
            </a:r>
            <a:endParaRPr b="0" lang="ru-RU" sz="3200" spc="-1" strike="noStrike">
              <a:solidFill>
                <a:srgbClr val="000000"/>
              </a:solidFill>
              <a:latin typeface="Calibri"/>
            </a:endParaRPr>
          </a:p>
          <a:p>
            <a:pPr marL="343080" indent="-342720">
              <a:lnSpc>
                <a:spcPct val="100000"/>
              </a:lnSpc>
              <a:spcBef>
                <a:spcPts val="641"/>
              </a:spcBef>
              <a:buClr>
                <a:srgbClr val="000000"/>
              </a:buClr>
              <a:buFont typeface="Arial"/>
              <a:buChar char="•"/>
            </a:pPr>
            <a:r>
              <a:rPr b="1" lang="ru-RU" sz="3200" spc="-1" strike="noStrike">
                <a:solidFill>
                  <a:srgbClr val="000000"/>
                </a:solidFill>
                <a:latin typeface="Calibri"/>
              </a:rPr>
              <a:t>- проводити </a:t>
            </a:r>
            <a:r>
              <a:rPr b="1" lang="ru-RU" sz="3200" spc="-1" strike="noStrike">
                <a:solidFill>
                  <a:srgbClr val="ff0000"/>
                </a:solidFill>
                <a:latin typeface="Calibri"/>
              </a:rPr>
              <a:t>компресії грудної клітки протягом 2 хв.</a:t>
            </a:r>
            <a:endParaRPr b="0" lang="ru-RU" sz="3200" spc="-1" strike="noStrike">
              <a:solidFill>
                <a:srgbClr val="000000"/>
              </a:solidFill>
              <a:latin typeface="Calibri"/>
            </a:endParaRPr>
          </a:p>
          <a:p>
            <a:pPr marL="343080" indent="-342720">
              <a:lnSpc>
                <a:spcPct val="100000"/>
              </a:lnSpc>
              <a:spcBef>
                <a:spcPts val="641"/>
              </a:spcBef>
              <a:buClr>
                <a:srgbClr val="000000"/>
              </a:buClr>
              <a:buFont typeface="Arial"/>
              <a:buChar char="•"/>
            </a:pPr>
            <a:r>
              <a:rPr b="1" lang="ru-RU" sz="3200" spc="-1" strike="noStrike">
                <a:solidFill>
                  <a:srgbClr val="000000"/>
                </a:solidFill>
                <a:latin typeface="Calibri"/>
              </a:rPr>
              <a:t>- подальша комбінація штучного дихання та компресії грудної клітки у співвідношенні: </a:t>
            </a:r>
            <a:endParaRPr b="0" lang="ru-RU" sz="3200" spc="-1" strike="noStrike">
              <a:solidFill>
                <a:srgbClr val="000000"/>
              </a:solidFill>
              <a:latin typeface="Calibri"/>
            </a:endParaRPr>
          </a:p>
          <a:p>
            <a:pPr marL="343080" indent="-342720">
              <a:lnSpc>
                <a:spcPct val="100000"/>
              </a:lnSpc>
              <a:spcBef>
                <a:spcPts val="641"/>
              </a:spcBef>
            </a:pPr>
            <a:r>
              <a:rPr b="1" lang="ru-RU" sz="3200" spc="-1" strike="noStrike">
                <a:solidFill>
                  <a:srgbClr val="ff0000"/>
                </a:solidFill>
                <a:latin typeface="Calibri"/>
              </a:rPr>
              <a:t>     </a:t>
            </a:r>
            <a:r>
              <a:rPr b="1" lang="ru-RU" sz="3200" spc="-1" strike="noStrike">
                <a:solidFill>
                  <a:srgbClr val="ff0000"/>
                </a:solidFill>
                <a:latin typeface="Calibri"/>
              </a:rPr>
              <a:t>2 вдування : 15 компресій</a:t>
            </a:r>
            <a:endParaRPr b="0" lang="ru-RU" sz="3200" spc="-1" strike="noStrike">
              <a:solidFill>
                <a:srgbClr val="000000"/>
              </a:solidFill>
              <a:latin typeface="Calibri"/>
            </a:endParaRPr>
          </a:p>
        </p:txBody>
      </p:sp>
      <p:pic>
        <p:nvPicPr>
          <p:cNvPr id="446" name="Picture 2" descr=""/>
          <p:cNvPicPr/>
          <p:nvPr/>
        </p:nvPicPr>
        <p:blipFill>
          <a:blip r:embed="rId1"/>
          <a:stretch/>
        </p:blipFill>
        <p:spPr>
          <a:xfrm>
            <a:off x="214200" y="3214800"/>
            <a:ext cx="4857480" cy="3357360"/>
          </a:xfrm>
          <a:prstGeom prst="rect">
            <a:avLst/>
          </a:prstGeom>
          <a:ln w="9360">
            <a:noFill/>
          </a:ln>
        </p:spPr>
      </p:pic>
      <p:pic>
        <p:nvPicPr>
          <p:cNvPr id="447" name="Picture 4" descr=""/>
          <p:cNvPicPr/>
          <p:nvPr/>
        </p:nvPicPr>
        <p:blipFill>
          <a:blip r:embed="rId2"/>
          <a:stretch/>
        </p:blipFill>
        <p:spPr>
          <a:xfrm>
            <a:off x="5000760" y="3500280"/>
            <a:ext cx="4142880" cy="2991960"/>
          </a:xfrm>
          <a:prstGeom prst="rect">
            <a:avLst/>
          </a:prstGeom>
          <a:ln>
            <a:noFill/>
          </a:ln>
        </p:spPr>
      </p:pic>
    </p:spTree>
  </p:cSld>
  <mc:AlternateContent>
    <mc:Choice Requires="p14">
      <p:transition spd="slow" p14:dur="2000"/>
    </mc:Choice>
    <mc:Fallback>
      <p:transition spd="slow"/>
    </mc:Fallback>
  </mc:AlternateContent>
</p:sld>
</file>

<file path=ppt/slides/slide7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48" name="TextShape 1"/>
          <p:cNvSpPr txBox="1"/>
          <p:nvPr/>
        </p:nvSpPr>
        <p:spPr>
          <a:xfrm>
            <a:off x="285840" y="214200"/>
            <a:ext cx="8715240" cy="856800"/>
          </a:xfrm>
          <a:prstGeom prst="rect">
            <a:avLst/>
          </a:prstGeom>
          <a:solidFill>
            <a:srgbClr val="ffff00"/>
          </a:solidFill>
          <a:ln>
            <a:noFill/>
          </a:ln>
        </p:spPr>
        <p:txBody>
          <a:bodyPr anchor="ctr">
            <a:normAutofit fontScale="90000"/>
          </a:bodyPr>
          <a:p>
            <a:pPr marL="320040" indent="-319680" algn="ctr">
              <a:lnSpc>
                <a:spcPct val="100000"/>
              </a:lnSpc>
            </a:pPr>
            <a:r>
              <a:rPr b="1" lang="ru-RU" sz="3200" spc="-1" strike="noStrike">
                <a:solidFill>
                  <a:srgbClr val="000000"/>
                </a:solidFill>
                <a:latin typeface="Calibri"/>
              </a:rPr>
              <a:t>Послідовність проведення СЛР двома рятувальниками </a:t>
            </a:r>
            <a:endParaRPr b="0" lang="ru-RU" sz="3200" spc="-1" strike="noStrike">
              <a:solidFill>
                <a:srgbClr val="000000"/>
              </a:solidFill>
              <a:latin typeface="Calibri"/>
            </a:endParaRPr>
          </a:p>
        </p:txBody>
      </p:sp>
      <p:sp>
        <p:nvSpPr>
          <p:cNvPr id="449" name="TextShape 2"/>
          <p:cNvSpPr txBox="1"/>
          <p:nvPr/>
        </p:nvSpPr>
        <p:spPr>
          <a:xfrm>
            <a:off x="250920" y="1214280"/>
            <a:ext cx="8784720" cy="2214360"/>
          </a:xfrm>
          <a:prstGeom prst="rect">
            <a:avLst/>
          </a:prstGeom>
          <a:noFill/>
          <a:ln>
            <a:noFill/>
          </a:ln>
        </p:spPr>
        <p:txBody>
          <a:bodyPr>
            <a:normAutofit fontScale="26000"/>
          </a:bodyPr>
          <a:p>
            <a:pPr marL="343080" indent="-342720">
              <a:lnSpc>
                <a:spcPct val="100000"/>
              </a:lnSpc>
              <a:spcBef>
                <a:spcPts val="641"/>
              </a:spcBef>
              <a:buClr>
                <a:srgbClr val="ff0000"/>
              </a:buClr>
              <a:buFont typeface="Arial"/>
              <a:buChar char="•"/>
            </a:pPr>
            <a:r>
              <a:rPr b="1" lang="ru-RU" sz="3200" spc="-1" strike="noStrike">
                <a:solidFill>
                  <a:srgbClr val="ff0000"/>
                </a:solidFill>
                <a:latin typeface="Calibri"/>
              </a:rPr>
              <a:t>один</a:t>
            </a:r>
            <a:r>
              <a:rPr b="1" lang="ru-RU" sz="3200" spc="-1" strike="noStrike">
                <a:solidFill>
                  <a:srgbClr val="000000"/>
                </a:solidFill>
                <a:latin typeface="Calibri"/>
              </a:rPr>
              <a:t> рятувальник проводить </a:t>
            </a:r>
            <a:r>
              <a:rPr b="1" lang="ru-RU" sz="3200" spc="-1" strike="noStrike">
                <a:solidFill>
                  <a:srgbClr val="ff0000"/>
                </a:solidFill>
                <a:latin typeface="Calibri"/>
              </a:rPr>
              <a:t>закритий масаж серця (5 натискань)</a:t>
            </a:r>
            <a:r>
              <a:rPr b="1" lang="ru-RU" sz="3200" spc="-1" strike="noStrike">
                <a:solidFill>
                  <a:srgbClr val="000000"/>
                </a:solidFill>
                <a:latin typeface="Calibri"/>
              </a:rPr>
              <a:t>,</a:t>
            </a:r>
            <a:endParaRPr b="0" lang="ru-RU" sz="3200" spc="-1" strike="noStrike">
              <a:solidFill>
                <a:srgbClr val="000000"/>
              </a:solidFill>
              <a:latin typeface="Calibri"/>
            </a:endParaRPr>
          </a:p>
          <a:p>
            <a:pPr marL="343080" indent="-342720">
              <a:lnSpc>
                <a:spcPct val="100000"/>
              </a:lnSpc>
              <a:spcBef>
                <a:spcPts val="641"/>
              </a:spcBef>
              <a:buClr>
                <a:srgbClr val="000000"/>
              </a:buClr>
              <a:buFont typeface="Arial"/>
              <a:buChar char="•"/>
            </a:pPr>
            <a:r>
              <a:rPr b="1" lang="ru-RU" sz="3200" spc="-1" strike="noStrike">
                <a:solidFill>
                  <a:srgbClr val="000000"/>
                </a:solidFill>
                <a:latin typeface="Calibri"/>
              </a:rPr>
              <a:t>- </a:t>
            </a:r>
            <a:r>
              <a:rPr b="1" lang="ru-RU" sz="3200" spc="-1" strike="noStrike">
                <a:solidFill>
                  <a:srgbClr val="ff0000"/>
                </a:solidFill>
                <a:latin typeface="Calibri"/>
              </a:rPr>
              <a:t>другий</a:t>
            </a:r>
            <a:r>
              <a:rPr b="1" lang="ru-RU" sz="3200" spc="-1" strike="noStrike">
                <a:solidFill>
                  <a:srgbClr val="000000"/>
                </a:solidFill>
                <a:latin typeface="Calibri"/>
              </a:rPr>
              <a:t> – </a:t>
            </a:r>
            <a:r>
              <a:rPr b="1" lang="ru-RU" sz="3200" spc="-1" strike="noStrike">
                <a:solidFill>
                  <a:srgbClr val="ff0000"/>
                </a:solidFill>
                <a:latin typeface="Calibri"/>
              </a:rPr>
              <a:t>штучну вентиляцію легенів (1 вдих)</a:t>
            </a:r>
            <a:endParaRPr b="0" lang="ru-RU" sz="3200" spc="-1" strike="noStrike">
              <a:solidFill>
                <a:srgbClr val="000000"/>
              </a:solidFill>
              <a:latin typeface="Calibri"/>
            </a:endParaRPr>
          </a:p>
          <a:p>
            <a:pPr marL="343080" indent="-342720">
              <a:lnSpc>
                <a:spcPct val="100000"/>
              </a:lnSpc>
              <a:spcBef>
                <a:spcPts val="641"/>
              </a:spcBef>
              <a:buClr>
                <a:srgbClr val="000000"/>
              </a:buClr>
              <a:buFont typeface="Arial"/>
              <a:buChar char="•"/>
            </a:pPr>
            <a:r>
              <a:rPr b="1" lang="ru-RU" sz="3200" spc="-1" strike="noStrike">
                <a:solidFill>
                  <a:srgbClr val="000000"/>
                </a:solidFill>
                <a:latin typeface="Calibri"/>
              </a:rPr>
              <a:t>- оптимальне співвідношення </a:t>
            </a:r>
            <a:r>
              <a:rPr b="1" lang="ru-RU" sz="3200" spc="-1" strike="noStrike">
                <a:solidFill>
                  <a:srgbClr val="ff0000"/>
                </a:solidFill>
                <a:latin typeface="Calibri"/>
              </a:rPr>
              <a:t>вдувань і компресій - 1:5 (або 2:15).</a:t>
            </a:r>
            <a:endParaRPr b="0" lang="ru-RU" sz="3200" spc="-1" strike="noStrike">
              <a:solidFill>
                <a:srgbClr val="000000"/>
              </a:solidFill>
              <a:latin typeface="Calibri"/>
            </a:endParaRPr>
          </a:p>
          <a:p>
            <a:pPr marL="343080" indent="-342720" algn="just">
              <a:lnSpc>
                <a:spcPct val="100000"/>
              </a:lnSpc>
              <a:spcBef>
                <a:spcPts val="641"/>
              </a:spcBef>
              <a:buClr>
                <a:srgbClr val="000000"/>
              </a:buClr>
              <a:buFont typeface="Wingdings" charset="2"/>
              <a:buChar char=""/>
            </a:pPr>
            <a:r>
              <a:rPr b="1" i="1" lang="ru-RU" sz="3200" spc="-1" strike="noStrike">
                <a:solidFill>
                  <a:srgbClr val="000000"/>
                </a:solidFill>
                <a:latin typeface="Georgia"/>
              </a:rPr>
              <a:t>Реаніматор який здійснює ШВЛ, періодично </a:t>
            </a:r>
            <a:r>
              <a:rPr b="1" i="1" lang="ru-RU" sz="3200" spc="-1" strike="noStrike">
                <a:solidFill>
                  <a:srgbClr val="ff0000"/>
                </a:solidFill>
                <a:latin typeface="Georgia"/>
              </a:rPr>
              <a:t>перевіряє пульс на сонній артерії і спостерігає за діаметром зіниць.</a:t>
            </a:r>
            <a:endParaRPr b="0" lang="ru-RU" sz="3200" spc="-1" strike="noStrike">
              <a:solidFill>
                <a:srgbClr val="000000"/>
              </a:solidFill>
              <a:latin typeface="Calibri"/>
            </a:endParaRPr>
          </a:p>
          <a:p>
            <a:pPr marL="343080" indent="-342720" algn="just">
              <a:lnSpc>
                <a:spcPct val="100000"/>
              </a:lnSpc>
              <a:spcBef>
                <a:spcPts val="641"/>
              </a:spcBef>
              <a:buClr>
                <a:srgbClr val="000000"/>
              </a:buClr>
              <a:buFont typeface="Wingdings" charset="2"/>
              <a:buChar char=""/>
            </a:pPr>
            <a:r>
              <a:rPr b="1" i="1" lang="ru-RU" sz="3200" spc="-1" strike="noStrike">
                <a:solidFill>
                  <a:srgbClr val="000000"/>
                </a:solidFill>
                <a:latin typeface="Georgia"/>
              </a:rPr>
              <a:t>При появі дихання реанімаційна допомога припиняється.</a:t>
            </a:r>
            <a:endParaRPr b="0" lang="ru-RU" sz="3200" spc="-1" strike="noStrike">
              <a:solidFill>
                <a:srgbClr val="000000"/>
              </a:solidFill>
              <a:latin typeface="Calibri"/>
            </a:endParaRPr>
          </a:p>
          <a:p>
            <a:pPr>
              <a:lnSpc>
                <a:spcPct val="100000"/>
              </a:lnSpc>
              <a:spcBef>
                <a:spcPts val="641"/>
              </a:spcBef>
            </a:pPr>
            <a:endParaRPr b="0" lang="ru-RU" sz="3200" spc="-1" strike="noStrike">
              <a:solidFill>
                <a:srgbClr val="000000"/>
              </a:solidFill>
              <a:latin typeface="Calibri"/>
            </a:endParaRPr>
          </a:p>
        </p:txBody>
      </p:sp>
      <p:pic>
        <p:nvPicPr>
          <p:cNvPr id="450" name="Picture 4" descr=""/>
          <p:cNvPicPr/>
          <p:nvPr/>
        </p:nvPicPr>
        <p:blipFill>
          <a:blip r:embed="rId1"/>
          <a:stretch/>
        </p:blipFill>
        <p:spPr>
          <a:xfrm>
            <a:off x="1500120" y="3307680"/>
            <a:ext cx="6214680" cy="3549960"/>
          </a:xfrm>
          <a:prstGeom prst="rect">
            <a:avLst/>
          </a:prstGeom>
          <a:ln w="9360">
            <a:noFill/>
          </a:ln>
        </p:spPr>
      </p:pic>
    </p:spTree>
  </p:cSld>
  <mc:AlternateContent>
    <mc:Choice Requires="p14">
      <p:transition spd="slow" p14:dur="2000"/>
    </mc:Choice>
    <mc:Fallback>
      <p:transition spd="slow"/>
    </mc:Fallback>
  </mc:AlternateContent>
</p:sld>
</file>

<file path=ppt/slides/slide7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1" name="CustomShape 1"/>
          <p:cNvSpPr/>
          <p:nvPr/>
        </p:nvSpPr>
        <p:spPr>
          <a:xfrm>
            <a:off x="2286000" y="3105720"/>
            <a:ext cx="4571640" cy="118764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ru-RU" sz="1800" spc="-1" strike="noStrike">
                <a:solidFill>
                  <a:srgbClr val="000000"/>
                </a:solidFill>
                <a:latin typeface="Calibri"/>
              </a:rPr>
              <a:t>stack trace:</a:t>
            </a:r>
            <a:endParaRPr b="0" lang="ru-RU" sz="1800" spc="-1" strike="noStrike">
              <a:latin typeface="Arial"/>
            </a:endParaRPr>
          </a:p>
          <a:p>
            <a:pPr>
              <a:lnSpc>
                <a:spcPct val="100000"/>
              </a:lnSpc>
            </a:pPr>
            <a:r>
              <a:rPr b="0" lang="ru-RU" sz="1800" spc="-1" strike="noStrike">
                <a:solidFill>
                  <a:srgbClr val="000000"/>
                </a:solidFill>
                <a:latin typeface="Calibri"/>
              </a:rPr>
              <a:t>stack trace:</a:t>
            </a:r>
            <a:endParaRPr b="0" lang="ru-RU" sz="1800" spc="-1" strike="noStrike">
              <a:latin typeface="Arial"/>
            </a:endParaRPr>
          </a:p>
          <a:p>
            <a:pPr>
              <a:lnSpc>
                <a:spcPct val="100000"/>
              </a:lnSpc>
            </a:pPr>
            <a:endParaRPr b="0" lang="ru-RU" sz="1800" spc="-1" strike="noStrike">
              <a:latin typeface="Arial"/>
            </a:endParaRPr>
          </a:p>
          <a:p>
            <a:pPr>
              <a:lnSpc>
                <a:spcPct val="100000"/>
              </a:lnSpc>
            </a:pPr>
            <a:endParaRPr b="0" lang="ru-RU" sz="1800" spc="-1" strike="noStrike">
              <a:latin typeface="Arial"/>
            </a:endParaRPr>
          </a:p>
        </p:txBody>
      </p:sp>
      <p:sp>
        <p:nvSpPr>
          <p:cNvPr id="452" name="CustomShape 2"/>
          <p:cNvSpPr/>
          <p:nvPr/>
        </p:nvSpPr>
        <p:spPr>
          <a:xfrm>
            <a:off x="500040" y="6283800"/>
            <a:ext cx="8143560" cy="395280"/>
          </a:xfrm>
          <a:prstGeom prst="rect">
            <a:avLst/>
          </a:prstGeom>
          <a:solidFill>
            <a:srgbClr val="ffff00"/>
          </a:solidFill>
          <a:ln>
            <a:noFill/>
          </a:ln>
        </p:spPr>
        <p:style>
          <a:lnRef idx="0"/>
          <a:fillRef idx="0"/>
          <a:effectRef idx="0"/>
          <a:fontRef idx="minor"/>
        </p:style>
        <p:txBody>
          <a:bodyPr lIns="90000" rIns="90000" tIns="45000" bIns="45000">
            <a:spAutoFit/>
          </a:bodyPr>
          <a:p>
            <a:pPr>
              <a:lnSpc>
                <a:spcPct val="100000"/>
              </a:lnSpc>
            </a:pPr>
            <a:r>
              <a:rPr b="1" lang="ru-RU" sz="2000" spc="-1" strike="noStrike">
                <a:solidFill>
                  <a:srgbClr val="000000"/>
                </a:solidFill>
                <a:latin typeface="Calibri"/>
              </a:rPr>
              <a:t>Штучна вентиляція легенів – виконується до появи перших ознак життя</a:t>
            </a:r>
            <a:endParaRPr b="0" lang="ru-RU" sz="2000" spc="-1" strike="noStrike">
              <a:latin typeface="Arial"/>
            </a:endParaRPr>
          </a:p>
        </p:txBody>
      </p:sp>
      <p:pic>
        <p:nvPicPr>
          <p:cNvPr id="453" name="Picture 2" descr=""/>
          <p:cNvPicPr/>
          <p:nvPr/>
        </p:nvPicPr>
        <p:blipFill>
          <a:blip r:embed="rId1"/>
          <a:srcRect l="1653" t="0" r="1653" b="0"/>
          <a:stretch/>
        </p:blipFill>
        <p:spPr>
          <a:xfrm>
            <a:off x="357120" y="0"/>
            <a:ext cx="8500680" cy="6000480"/>
          </a:xfrm>
          <a:prstGeom prst="rect">
            <a:avLst/>
          </a:prstGeom>
          <a:ln>
            <a:noFill/>
          </a:ln>
        </p:spPr>
      </p:pic>
    </p:spTree>
  </p:cSld>
  <p:transition spd="med">
    <p:wheel spokes="8"/>
  </p:transition>
</p:sld>
</file>

<file path=ppt/slides/slide7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4" name="TextShape 1"/>
          <p:cNvSpPr txBox="1"/>
          <p:nvPr/>
        </p:nvSpPr>
        <p:spPr>
          <a:xfrm>
            <a:off x="642960" y="188640"/>
            <a:ext cx="8352360" cy="739800"/>
          </a:xfrm>
          <a:prstGeom prst="rect">
            <a:avLst/>
          </a:prstGeom>
          <a:solidFill>
            <a:srgbClr val="ffff00"/>
          </a:solidFill>
          <a:ln>
            <a:noFill/>
          </a:ln>
        </p:spPr>
        <p:txBody>
          <a:bodyPr anchor="ctr">
            <a:noAutofit/>
          </a:bodyPr>
          <a:p>
            <a:pPr marL="320040" indent="-319680" algn="ctr">
              <a:lnSpc>
                <a:spcPct val="100000"/>
              </a:lnSpc>
            </a:pPr>
            <a:r>
              <a:rPr b="1" lang="ru-RU" sz="3600" spc="-1" strike="noStrike">
                <a:solidFill>
                  <a:srgbClr val="ff0000"/>
                </a:solidFill>
                <a:latin typeface="Calibri"/>
              </a:rPr>
              <a:t>Помилки при проведені ЗМС:</a:t>
            </a:r>
            <a:endParaRPr b="0" lang="ru-RU" sz="3600" spc="-1" strike="noStrike">
              <a:solidFill>
                <a:srgbClr val="000000"/>
              </a:solidFill>
              <a:latin typeface="Calibri"/>
            </a:endParaRPr>
          </a:p>
        </p:txBody>
      </p:sp>
      <p:sp>
        <p:nvSpPr>
          <p:cNvPr id="455" name="TextShape 2"/>
          <p:cNvSpPr txBox="1"/>
          <p:nvPr/>
        </p:nvSpPr>
        <p:spPr>
          <a:xfrm>
            <a:off x="285840" y="981000"/>
            <a:ext cx="8500680" cy="5304960"/>
          </a:xfrm>
          <a:prstGeom prst="rect">
            <a:avLst/>
          </a:prstGeom>
          <a:noFill/>
          <a:ln>
            <a:noFill/>
          </a:ln>
        </p:spPr>
        <p:txBody>
          <a:bodyPr>
            <a:noAutofit/>
          </a:bodyPr>
          <a:p>
            <a:pPr marL="343080" indent="-342720" algn="just">
              <a:lnSpc>
                <a:spcPct val="100000"/>
              </a:lnSpc>
              <a:buClr>
                <a:srgbClr val="000000"/>
              </a:buClr>
              <a:buFont typeface="Arial"/>
              <a:buChar char="•"/>
            </a:pPr>
            <a:r>
              <a:rPr b="1" lang="ru-RU" sz="3200" spc="-1" strike="noStrike">
                <a:solidFill>
                  <a:srgbClr val="000000"/>
                </a:solidFill>
                <a:latin typeface="Calibri"/>
              </a:rPr>
              <a:t>- пацієнт на пружному підґрунті;</a:t>
            </a:r>
            <a:endParaRPr b="0" lang="ru-RU" sz="3200" spc="-1" strike="noStrike">
              <a:solidFill>
                <a:srgbClr val="000000"/>
              </a:solidFill>
              <a:latin typeface="Calibri"/>
            </a:endParaRPr>
          </a:p>
          <a:p>
            <a:pPr marL="343080" indent="-342720" algn="just">
              <a:lnSpc>
                <a:spcPct val="100000"/>
              </a:lnSpc>
              <a:buClr>
                <a:srgbClr val="000000"/>
              </a:buClr>
              <a:buFont typeface="Arial"/>
              <a:buChar char="•"/>
            </a:pPr>
            <a:r>
              <a:rPr b="1" lang="ru-RU" sz="3200" spc="-1" strike="noStrike">
                <a:solidFill>
                  <a:srgbClr val="000000"/>
                </a:solidFill>
                <a:latin typeface="Calibri"/>
              </a:rPr>
              <a:t>- неправильна техніка проведення масажу: руки збоку від грудини, нижче, вище, або не строго по серединній лінії;</a:t>
            </a:r>
            <a:endParaRPr b="0" lang="ru-RU" sz="3200" spc="-1" strike="noStrike">
              <a:solidFill>
                <a:srgbClr val="000000"/>
              </a:solidFill>
              <a:latin typeface="Calibri"/>
            </a:endParaRPr>
          </a:p>
          <a:p>
            <a:pPr marL="343080" indent="-342720" algn="just">
              <a:lnSpc>
                <a:spcPct val="100000"/>
              </a:lnSpc>
              <a:buClr>
                <a:srgbClr val="000000"/>
              </a:buClr>
              <a:buFont typeface="Arial"/>
              <a:buChar char="•"/>
            </a:pPr>
            <a:r>
              <a:rPr b="1" lang="ru-RU" sz="3200" spc="-1" strike="noStrike">
                <a:solidFill>
                  <a:srgbClr val="000000"/>
                </a:solidFill>
                <a:latin typeface="Calibri"/>
              </a:rPr>
              <a:t>- при проведенні масажу реаніматор опирається на пальці, відриває руки від грудини;</a:t>
            </a:r>
            <a:endParaRPr b="0" lang="ru-RU" sz="3200" spc="-1" strike="noStrike">
              <a:solidFill>
                <a:srgbClr val="000000"/>
              </a:solidFill>
              <a:latin typeface="Calibri"/>
            </a:endParaRPr>
          </a:p>
          <a:p>
            <a:pPr marL="343080" indent="-342720" algn="just">
              <a:lnSpc>
                <a:spcPct val="100000"/>
              </a:lnSpc>
              <a:buClr>
                <a:srgbClr val="000000"/>
              </a:buClr>
              <a:buFont typeface="Arial"/>
              <a:buChar char="•"/>
            </a:pPr>
            <a:r>
              <a:rPr b="1" lang="ru-RU" sz="3200" spc="-1" strike="noStrike">
                <a:solidFill>
                  <a:srgbClr val="000000"/>
                </a:solidFill>
                <a:latin typeface="Calibri"/>
              </a:rPr>
              <a:t>- перерва в проведенні закритого масажу більш ніж на 20 сек.</a:t>
            </a:r>
            <a:endParaRPr b="0" lang="ru-RU" sz="3200" spc="-1" strike="noStrike">
              <a:solidFill>
                <a:srgbClr val="000000"/>
              </a:solidFill>
              <a:latin typeface="Calibri"/>
            </a:endParaRPr>
          </a:p>
          <a:p>
            <a:pPr marL="343080" indent="-342720" algn="just">
              <a:lnSpc>
                <a:spcPct val="100000"/>
              </a:lnSpc>
              <a:buClr>
                <a:srgbClr val="000000"/>
              </a:buClr>
              <a:buFont typeface="Arial"/>
              <a:buChar char="•"/>
            </a:pPr>
            <a:r>
              <a:rPr b="1" lang="ru-RU" sz="3200" spc="-1" strike="noStrike">
                <a:solidFill>
                  <a:srgbClr val="000000"/>
                </a:solidFill>
                <a:latin typeface="Calibri"/>
              </a:rPr>
              <a:t>- різна амплітуда масажних рухів;</a:t>
            </a:r>
            <a:endParaRPr b="0" lang="ru-RU" sz="3200" spc="-1" strike="noStrike">
              <a:solidFill>
                <a:srgbClr val="000000"/>
              </a:solidFill>
              <a:latin typeface="Calibri"/>
            </a:endParaRPr>
          </a:p>
          <a:p>
            <a:pPr marL="343080" indent="-342720" algn="just">
              <a:lnSpc>
                <a:spcPct val="100000"/>
              </a:lnSpc>
              <a:buClr>
                <a:srgbClr val="000000"/>
              </a:buClr>
              <a:buFont typeface="Arial"/>
              <a:buChar char="•"/>
            </a:pPr>
            <a:r>
              <a:rPr b="1" lang="ru-RU" sz="3200" spc="-1" strike="noStrike">
                <a:solidFill>
                  <a:srgbClr val="000000"/>
                </a:solidFill>
                <a:latin typeface="Calibri"/>
              </a:rPr>
              <a:t>- не виконується частота 2:30</a:t>
            </a:r>
            <a:endParaRPr b="0" lang="ru-RU" sz="32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28" name="CustomShape 1"/>
          <p:cNvSpPr/>
          <p:nvPr/>
        </p:nvSpPr>
        <p:spPr>
          <a:xfrm>
            <a:off x="357120" y="372960"/>
            <a:ext cx="8357760" cy="3384000"/>
          </a:xfrm>
          <a:prstGeom prst="rect">
            <a:avLst/>
          </a:prstGeom>
          <a:noFill/>
          <a:ln w="9360">
            <a:noFill/>
          </a:ln>
        </p:spPr>
        <p:style>
          <a:lnRef idx="0"/>
          <a:fillRef idx="0"/>
          <a:effectRef idx="0"/>
          <a:fontRef idx="minor"/>
        </p:style>
        <p:txBody>
          <a:bodyPr anchor="ctr">
            <a:spAutoFit/>
          </a:bodyPr>
          <a:p>
            <a:pPr algn="just">
              <a:lnSpc>
                <a:spcPct val="100000"/>
              </a:lnSpc>
            </a:pPr>
            <a:r>
              <a:rPr b="1" i="1" lang="ru-RU" sz="2400" spc="-1" strike="noStrike">
                <a:solidFill>
                  <a:srgbClr val="000000"/>
                </a:solidFill>
                <a:latin typeface="Arial"/>
                <a:ea typeface="Times New Roman"/>
              </a:rPr>
              <a:t>         </a:t>
            </a:r>
            <a:r>
              <a:rPr b="1" i="1" lang="ru-RU" sz="2400" spc="-1" strike="noStrike">
                <a:solidFill>
                  <a:srgbClr val="ff0000"/>
                </a:solidFill>
                <a:latin typeface="Arial"/>
                <a:ea typeface="Times New Roman"/>
              </a:rPr>
              <a:t>Людина, яка надає першу допомогу, повинна знати:</a:t>
            </a:r>
            <a:endParaRPr b="0" lang="ru-RU" sz="2400" spc="-1" strike="noStrike">
              <a:latin typeface="Arial"/>
            </a:endParaRPr>
          </a:p>
          <a:p>
            <a:pPr algn="just">
              <a:lnSpc>
                <a:spcPct val="100000"/>
              </a:lnSpc>
              <a:buClr>
                <a:srgbClr val="000000"/>
              </a:buClr>
              <a:buFont typeface="Symbol" charset="2"/>
              <a:buChar char=""/>
            </a:pPr>
            <a:r>
              <a:rPr b="1" lang="ru-RU" sz="2400" spc="-1" strike="noStrike">
                <a:solidFill>
                  <a:srgbClr val="000000"/>
                </a:solidFill>
                <a:latin typeface="Arial"/>
                <a:ea typeface="Times New Roman"/>
              </a:rPr>
              <a:t> </a:t>
            </a:r>
            <a:r>
              <a:rPr b="1" lang="ru-RU" sz="2400" spc="-1" strike="noStrike">
                <a:solidFill>
                  <a:srgbClr val="000000"/>
                </a:solidFill>
                <a:latin typeface="Arial"/>
                <a:ea typeface="Times New Roman"/>
              </a:rPr>
              <a:t>основи роботи в екстремальних умовах;</a:t>
            </a:r>
            <a:endParaRPr b="0" lang="ru-RU" sz="2400" spc="-1" strike="noStrike">
              <a:latin typeface="Arial"/>
            </a:endParaRPr>
          </a:p>
          <a:p>
            <a:pPr algn="just">
              <a:lnSpc>
                <a:spcPct val="100000"/>
              </a:lnSpc>
              <a:buClr>
                <a:srgbClr val="000000"/>
              </a:buClr>
              <a:buFont typeface="Symbol" charset="2"/>
              <a:buChar char=""/>
            </a:pPr>
            <a:r>
              <a:rPr b="1" lang="ru-RU" sz="2400" spc="-1" strike="noStrike">
                <a:solidFill>
                  <a:srgbClr val="000000"/>
                </a:solidFill>
                <a:latin typeface="Arial"/>
                <a:ea typeface="Times New Roman"/>
              </a:rPr>
              <a:t> </a:t>
            </a:r>
            <a:r>
              <a:rPr b="1" lang="ru-RU" sz="2400" spc="-1" strike="noStrike">
                <a:solidFill>
                  <a:srgbClr val="000000"/>
                </a:solidFill>
                <a:latin typeface="Arial"/>
                <a:ea typeface="Times New Roman"/>
              </a:rPr>
              <a:t>ознаки (симптоми) порушень життєво важливих систем організму;</a:t>
            </a:r>
            <a:endParaRPr b="0" lang="ru-RU" sz="2400" spc="-1" strike="noStrike">
              <a:latin typeface="Arial"/>
            </a:endParaRPr>
          </a:p>
          <a:p>
            <a:pPr algn="just">
              <a:lnSpc>
                <a:spcPct val="100000"/>
              </a:lnSpc>
              <a:buClr>
                <a:srgbClr val="000000"/>
              </a:buClr>
              <a:buFont typeface="Symbol" charset="2"/>
              <a:buChar char=""/>
            </a:pPr>
            <a:r>
              <a:rPr b="1" lang="ru-RU" sz="2400" spc="-1" strike="noStrike">
                <a:solidFill>
                  <a:srgbClr val="000000"/>
                </a:solidFill>
                <a:latin typeface="Arial"/>
                <a:ea typeface="Times New Roman"/>
              </a:rPr>
              <a:t> </a:t>
            </a:r>
            <a:r>
              <a:rPr b="1" lang="ru-RU" sz="2400" spc="-1" strike="noStrike">
                <a:solidFill>
                  <a:srgbClr val="000000"/>
                </a:solidFill>
                <a:latin typeface="Arial"/>
                <a:ea typeface="Times New Roman"/>
              </a:rPr>
              <a:t>правила, методи та прийоми надання першої допомоги стосовно особливостей конкретної людини залежно від ситуації;</a:t>
            </a:r>
            <a:endParaRPr b="0" lang="ru-RU" sz="2400" spc="-1" strike="noStrike">
              <a:latin typeface="Arial"/>
            </a:endParaRPr>
          </a:p>
          <a:p>
            <a:pPr algn="just">
              <a:lnSpc>
                <a:spcPct val="100000"/>
              </a:lnSpc>
              <a:buClr>
                <a:srgbClr val="000000"/>
              </a:buClr>
              <a:buFont typeface="Symbol" charset="2"/>
              <a:buChar char=""/>
            </a:pPr>
            <a:r>
              <a:rPr b="1" lang="ru-RU" sz="2400" spc="-1" strike="noStrike">
                <a:solidFill>
                  <a:srgbClr val="000000"/>
                </a:solidFill>
                <a:latin typeface="Arial"/>
                <a:ea typeface="Times New Roman"/>
              </a:rPr>
              <a:t> </a:t>
            </a:r>
            <a:r>
              <a:rPr b="1" lang="ru-RU" sz="2400" spc="-1" strike="noStrike">
                <a:solidFill>
                  <a:srgbClr val="000000"/>
                </a:solidFill>
                <a:latin typeface="Arial"/>
                <a:ea typeface="Times New Roman"/>
              </a:rPr>
              <a:t>способи транспортування потерпілих.</a:t>
            </a:r>
            <a:endParaRPr b="0" lang="ru-RU" sz="2400" spc="-1" strike="noStrike">
              <a:latin typeface="Arial"/>
            </a:endParaRPr>
          </a:p>
        </p:txBody>
      </p:sp>
      <p:pic>
        <p:nvPicPr>
          <p:cNvPr id="229" name="Picture 7" descr=""/>
          <p:cNvPicPr/>
          <p:nvPr/>
        </p:nvPicPr>
        <p:blipFill>
          <a:blip r:embed="rId1"/>
          <a:stretch/>
        </p:blipFill>
        <p:spPr>
          <a:xfrm>
            <a:off x="214200" y="3929040"/>
            <a:ext cx="3012120" cy="1999800"/>
          </a:xfrm>
          <a:prstGeom prst="rect">
            <a:avLst/>
          </a:prstGeom>
          <a:ln>
            <a:noFill/>
          </a:ln>
        </p:spPr>
      </p:pic>
      <p:pic>
        <p:nvPicPr>
          <p:cNvPr id="230" name="Picture 10" descr=""/>
          <p:cNvPicPr/>
          <p:nvPr/>
        </p:nvPicPr>
        <p:blipFill>
          <a:blip r:embed="rId2"/>
          <a:stretch/>
        </p:blipFill>
        <p:spPr>
          <a:xfrm>
            <a:off x="5929200" y="4715280"/>
            <a:ext cx="3214440" cy="2142360"/>
          </a:xfrm>
          <a:prstGeom prst="rect">
            <a:avLst/>
          </a:prstGeom>
          <a:ln>
            <a:noFill/>
          </a:ln>
        </p:spPr>
      </p:pic>
      <p:pic>
        <p:nvPicPr>
          <p:cNvPr id="231" name="Picture 7" descr=""/>
          <p:cNvPicPr/>
          <p:nvPr/>
        </p:nvPicPr>
        <p:blipFill>
          <a:blip r:embed="rId3"/>
          <a:stretch/>
        </p:blipFill>
        <p:spPr>
          <a:xfrm>
            <a:off x="3286080" y="4500720"/>
            <a:ext cx="2857320" cy="1904760"/>
          </a:xfrm>
          <a:prstGeom prst="rect">
            <a:avLst/>
          </a:prstGeom>
          <a:ln>
            <a:noFill/>
          </a:ln>
        </p:spPr>
      </p:pic>
    </p:spTree>
  </p:cSld>
  <mc:AlternateContent>
    <mc:Choice Requires="p14">
      <p:transition spd="slow" p14:dur="2000"/>
    </mc:Choice>
    <mc:Fallback>
      <p:transition spd="slow"/>
    </mc:Fallback>
  </mc:AlternateContent>
</p:sld>
</file>

<file path=ppt/slides/slide8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6" name="TextShape 1"/>
          <p:cNvSpPr txBox="1"/>
          <p:nvPr/>
        </p:nvSpPr>
        <p:spPr>
          <a:xfrm>
            <a:off x="467640" y="188640"/>
            <a:ext cx="8455680" cy="668160"/>
          </a:xfrm>
          <a:prstGeom prst="rect">
            <a:avLst/>
          </a:prstGeom>
          <a:solidFill>
            <a:srgbClr val="ffff00"/>
          </a:solidFill>
          <a:ln>
            <a:noFill/>
          </a:ln>
        </p:spPr>
        <p:txBody>
          <a:bodyPr anchor="ctr">
            <a:noAutofit/>
          </a:bodyPr>
          <a:p>
            <a:pPr algn="ctr">
              <a:lnSpc>
                <a:spcPct val="100000"/>
              </a:lnSpc>
            </a:pPr>
            <a:r>
              <a:rPr b="1" lang="ru-RU" sz="3200" spc="-1" strike="noStrike">
                <a:solidFill>
                  <a:srgbClr val="000000"/>
                </a:solidFill>
                <a:latin typeface="Calibri"/>
              </a:rPr>
              <a:t>Ознаки ефективності реанімаційних заходів:</a:t>
            </a:r>
            <a:endParaRPr b="0" lang="ru-RU" sz="3200" spc="-1" strike="noStrike">
              <a:solidFill>
                <a:srgbClr val="000000"/>
              </a:solidFill>
              <a:latin typeface="Calibri"/>
            </a:endParaRPr>
          </a:p>
        </p:txBody>
      </p:sp>
      <p:sp>
        <p:nvSpPr>
          <p:cNvPr id="457" name="TextShape 2"/>
          <p:cNvSpPr txBox="1"/>
          <p:nvPr/>
        </p:nvSpPr>
        <p:spPr>
          <a:xfrm>
            <a:off x="357120" y="1143000"/>
            <a:ext cx="8357760" cy="3546000"/>
          </a:xfrm>
          <a:prstGeom prst="rect">
            <a:avLst/>
          </a:prstGeom>
          <a:noFill/>
          <a:ln>
            <a:noFill/>
          </a:ln>
        </p:spPr>
        <p:txBody>
          <a:bodyPr>
            <a:noAutofit/>
          </a:bodyPr>
          <a:p>
            <a:pPr marL="343080" indent="-342720">
              <a:lnSpc>
                <a:spcPct val="100000"/>
              </a:lnSpc>
              <a:buClr>
                <a:srgbClr val="7030a0"/>
              </a:buClr>
              <a:buFont typeface="Arial"/>
              <a:buChar char="•"/>
            </a:pPr>
            <a:r>
              <a:rPr b="1" lang="ru-RU" sz="2800" spc="-1" strike="noStrike">
                <a:solidFill>
                  <a:srgbClr val="7030a0"/>
                </a:solidFill>
                <a:latin typeface="Calibri"/>
              </a:rPr>
              <a:t>- звуження раніше розширених зіниць,</a:t>
            </a:r>
            <a:endParaRPr b="0" lang="ru-RU" sz="2800" spc="-1" strike="noStrike">
              <a:solidFill>
                <a:srgbClr val="000000"/>
              </a:solidFill>
              <a:latin typeface="Calibri"/>
            </a:endParaRPr>
          </a:p>
          <a:p>
            <a:pPr marL="343080" indent="-342720">
              <a:lnSpc>
                <a:spcPct val="100000"/>
              </a:lnSpc>
              <a:buClr>
                <a:srgbClr val="7030a0"/>
              </a:buClr>
              <a:buFont typeface="Arial"/>
              <a:buChar char="•"/>
            </a:pPr>
            <a:r>
              <a:rPr b="1" lang="ru-RU" sz="2800" spc="-1" strike="noStrike">
                <a:solidFill>
                  <a:srgbClr val="7030a0"/>
                </a:solidFill>
                <a:latin typeface="Calibri"/>
              </a:rPr>
              <a:t>- зникнення блідості і зменшення ціанозу,</a:t>
            </a:r>
            <a:endParaRPr b="0" lang="ru-RU" sz="2800" spc="-1" strike="noStrike">
              <a:solidFill>
                <a:srgbClr val="000000"/>
              </a:solidFill>
              <a:latin typeface="Calibri"/>
            </a:endParaRPr>
          </a:p>
          <a:p>
            <a:pPr marL="343080" indent="-342720">
              <a:lnSpc>
                <a:spcPct val="100000"/>
              </a:lnSpc>
              <a:buClr>
                <a:srgbClr val="7030a0"/>
              </a:buClr>
              <a:buFont typeface="Arial"/>
              <a:buChar char="•"/>
            </a:pPr>
            <a:r>
              <a:rPr b="1" lang="ru-RU" sz="2800" spc="-1" strike="noStrike">
                <a:solidFill>
                  <a:srgbClr val="7030a0"/>
                </a:solidFill>
                <a:latin typeface="Calibri"/>
              </a:rPr>
              <a:t>- пульсація великих артерій (перш за все сонної) відповідно частоті компресій грудної клітки.</a:t>
            </a:r>
            <a:endParaRPr b="0" lang="ru-RU" sz="2800" spc="-1" strike="noStrike">
              <a:solidFill>
                <a:srgbClr val="000000"/>
              </a:solidFill>
              <a:latin typeface="Calibri"/>
            </a:endParaRPr>
          </a:p>
          <a:p>
            <a:pPr marL="343080" indent="-342720">
              <a:lnSpc>
                <a:spcPct val="100000"/>
              </a:lnSpc>
              <a:buClr>
                <a:srgbClr val="7030a0"/>
              </a:buClr>
              <a:buFont typeface="Arial"/>
              <a:buChar char="•"/>
            </a:pPr>
            <a:r>
              <a:rPr b="1" lang="ru-RU" sz="2800" spc="-1" strike="noStrike">
                <a:solidFill>
                  <a:srgbClr val="7030a0"/>
                </a:solidFill>
                <a:latin typeface="Calibri"/>
              </a:rPr>
              <a:t>- поява самостійних дихальних рухів.</a:t>
            </a:r>
            <a:endParaRPr b="0" lang="ru-RU" sz="2800" spc="-1" strike="noStrike">
              <a:solidFill>
                <a:srgbClr val="000000"/>
              </a:solidFill>
              <a:latin typeface="Calibri"/>
            </a:endParaRPr>
          </a:p>
          <a:p>
            <a:pPr marL="343080" indent="-342720">
              <a:lnSpc>
                <a:spcPct val="100000"/>
              </a:lnSpc>
            </a:pPr>
            <a:endParaRPr b="0" lang="ru-RU" sz="2800" spc="-1" strike="noStrike">
              <a:solidFill>
                <a:srgbClr val="000000"/>
              </a:solidFill>
              <a:latin typeface="Calibri"/>
            </a:endParaRPr>
          </a:p>
          <a:p>
            <a:pPr marL="46080">
              <a:lnSpc>
                <a:spcPct val="100000"/>
              </a:lnSpc>
            </a:pPr>
            <a:r>
              <a:rPr b="1" lang="ru-RU" sz="2800" spc="-1" strike="noStrike">
                <a:solidFill>
                  <a:srgbClr val="000000"/>
                </a:solidFill>
                <a:latin typeface="Calibri"/>
              </a:rPr>
              <a:t>Якщо протягом 1-3 хв. немає ознак ефективності реанімації – необхідно перевірити правильність техніки проведення ЗМС та ШВЛ, якомога швидше усунути недоліки і продовжувати проведення реанімаційних заходів.</a:t>
            </a:r>
            <a:endParaRPr b="0" lang="ru-RU" sz="28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8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8" name="CustomShape 1"/>
          <p:cNvSpPr/>
          <p:nvPr/>
        </p:nvSpPr>
        <p:spPr>
          <a:xfrm>
            <a:off x="324000" y="500040"/>
            <a:ext cx="8534160" cy="5209560"/>
          </a:xfrm>
          <a:prstGeom prst="rect">
            <a:avLst/>
          </a:prstGeom>
          <a:noFill/>
          <a:ln w="9360">
            <a:noFill/>
          </a:ln>
        </p:spPr>
        <p:style>
          <a:lnRef idx="0"/>
          <a:fillRef idx="0"/>
          <a:effectRef idx="0"/>
          <a:fontRef idx="minor"/>
        </p:style>
        <p:txBody>
          <a:bodyPr lIns="90000" rIns="90000" tIns="45000" bIns="45000">
            <a:spAutoFit/>
          </a:bodyPr>
          <a:p>
            <a:pPr algn="just">
              <a:lnSpc>
                <a:spcPct val="100000"/>
              </a:lnSpc>
            </a:pPr>
            <a:r>
              <a:rPr b="1" lang="ru-RU" sz="2800" spc="-1" strike="noStrike">
                <a:solidFill>
                  <a:srgbClr val="000000"/>
                </a:solidFill>
                <a:latin typeface="Calibri"/>
              </a:rPr>
              <a:t>Якщо, незважаючи на правильне проведення реанімації протягом 30 хвилин, ознаки клінічної смерті зберігаються, а спеціалізовану бригаду швидкої допомоги викликати неможливо, серцево-легеневу реанімацію можна припинити.</a:t>
            </a:r>
            <a:endParaRPr b="0" lang="ru-RU" sz="2800" spc="-1" strike="noStrike">
              <a:latin typeface="Arial"/>
            </a:endParaRPr>
          </a:p>
          <a:p>
            <a:pPr algn="just">
              <a:lnSpc>
                <a:spcPct val="100000"/>
              </a:lnSpc>
            </a:pPr>
            <a:endParaRPr b="0" lang="ru-RU" sz="2800" spc="-1" strike="noStrike">
              <a:latin typeface="Arial"/>
            </a:endParaRPr>
          </a:p>
          <a:p>
            <a:pPr algn="just">
              <a:lnSpc>
                <a:spcPct val="100000"/>
              </a:lnSpc>
            </a:pPr>
            <a:r>
              <a:rPr b="1" i="1" lang="ru-RU" sz="2800" spc="-1" strike="noStrike">
                <a:solidFill>
                  <a:srgbClr val="ff0000"/>
                </a:solidFill>
                <a:latin typeface="Calibri"/>
              </a:rPr>
              <a:t>Людина, що раптово загинула у вас на очах, не безнадійна. Пам'ятайте, що тільки ви можете йому допомогти. </a:t>
            </a:r>
            <a:endParaRPr b="0" lang="ru-RU" sz="2800" spc="-1" strike="noStrike">
              <a:latin typeface="Arial"/>
            </a:endParaRPr>
          </a:p>
          <a:p>
            <a:pPr algn="just">
              <a:lnSpc>
                <a:spcPct val="100000"/>
              </a:lnSpc>
            </a:pPr>
            <a:endParaRPr b="0" lang="ru-RU" sz="2800" spc="-1" strike="noStrike">
              <a:latin typeface="Arial"/>
            </a:endParaRPr>
          </a:p>
          <a:p>
            <a:pPr algn="just">
              <a:lnSpc>
                <a:spcPct val="100000"/>
              </a:lnSpc>
            </a:pPr>
            <a:r>
              <a:rPr b="1" i="1" lang="ru-RU" sz="2800" spc="-1" strike="noStrike">
                <a:solidFill>
                  <a:srgbClr val="ff0000"/>
                </a:solidFill>
                <a:latin typeface="Calibri"/>
              </a:rPr>
              <a:t> </a:t>
            </a:r>
            <a:r>
              <a:rPr b="1" i="1" lang="ru-RU" sz="2800" spc="-1" strike="noStrike">
                <a:solidFill>
                  <a:srgbClr val="ff0000"/>
                </a:solidFill>
                <a:latin typeface="Calibri"/>
              </a:rPr>
              <a:t>Поспішайте, бо з кожною хвилиною його шанси на життя падають! </a:t>
            </a:r>
            <a:endParaRPr b="0" lang="ru-RU" sz="2800" spc="-1" strike="noStrike">
              <a:latin typeface="Arial"/>
            </a:endParaRPr>
          </a:p>
        </p:txBody>
      </p:sp>
    </p:spTree>
  </p:cSld>
  <mc:AlternateContent>
    <mc:Choice Requires="p14">
      <p:transition spd="slow" p14:dur="2000"/>
    </mc:Choice>
    <mc:Fallback>
      <p:transition spd="slow"/>
    </mc:Fallback>
  </mc:AlternateContent>
</p:sld>
</file>

<file path=ppt/slides/slide8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9" name="TextShape 1"/>
          <p:cNvSpPr txBox="1"/>
          <p:nvPr/>
        </p:nvSpPr>
        <p:spPr>
          <a:xfrm>
            <a:off x="0" y="274680"/>
            <a:ext cx="9143640" cy="582120"/>
          </a:xfrm>
          <a:prstGeom prst="rect">
            <a:avLst/>
          </a:prstGeom>
          <a:noFill/>
          <a:ln>
            <a:noFill/>
          </a:ln>
        </p:spPr>
        <p:txBody>
          <a:bodyPr anchor="ctr">
            <a:normAutofit fontScale="32000"/>
          </a:bodyPr>
          <a:p>
            <a:pPr algn="ctr">
              <a:lnSpc>
                <a:spcPct val="100000"/>
              </a:lnSpc>
            </a:pPr>
            <a:r>
              <a:rPr b="1" lang="ru-RU" sz="4000" spc="-1" strike="noStrike">
                <a:solidFill>
                  <a:srgbClr val="000000"/>
                </a:solidFill>
                <a:latin typeface="Calibri"/>
              </a:rPr>
              <a:t> </a:t>
            </a:r>
            <a:r>
              <a:rPr b="1" lang="ru-RU" sz="4000" spc="-1" strike="noStrike">
                <a:solidFill>
                  <a:srgbClr val="ff0000"/>
                </a:solidFill>
                <a:latin typeface="Calibri"/>
              </a:rPr>
              <a:t>СЛР дітям до 1 року (крім новонароджених)</a:t>
            </a:r>
            <a:endParaRPr b="0" lang="ru-RU" sz="4000" spc="-1" strike="noStrike">
              <a:solidFill>
                <a:srgbClr val="000000"/>
              </a:solidFill>
              <a:latin typeface="Calibri"/>
            </a:endParaRPr>
          </a:p>
        </p:txBody>
      </p:sp>
      <p:sp>
        <p:nvSpPr>
          <p:cNvPr id="460" name="TextShape 2"/>
          <p:cNvSpPr txBox="1"/>
          <p:nvPr/>
        </p:nvSpPr>
        <p:spPr>
          <a:xfrm>
            <a:off x="285840" y="1643040"/>
            <a:ext cx="8643600" cy="4893840"/>
          </a:xfrm>
          <a:prstGeom prst="rect">
            <a:avLst/>
          </a:prstGeom>
          <a:noFill/>
          <a:ln>
            <a:noFill/>
          </a:ln>
        </p:spPr>
        <p:txBody>
          <a:bodyPr>
            <a:noAutofit/>
          </a:bodyPr>
          <a:p>
            <a:pPr marL="343080" indent="-342720">
              <a:lnSpc>
                <a:spcPct val="80000"/>
              </a:lnSpc>
              <a:spcBef>
                <a:spcPts val="561"/>
              </a:spcBef>
              <a:buClr>
                <a:srgbClr val="ff0000"/>
              </a:buClr>
              <a:buFont typeface="Arial"/>
              <a:buChar char="•"/>
            </a:pPr>
            <a:r>
              <a:rPr b="1" lang="ru-RU" sz="2800" spc="-1" strike="noStrike">
                <a:solidFill>
                  <a:srgbClr val="ff0000"/>
                </a:solidFill>
                <a:latin typeface="Calibri"/>
              </a:rPr>
              <a:t>Крок / дія                          </a:t>
            </a:r>
            <a:endParaRPr b="0" lang="ru-RU" sz="2800" spc="-1" strike="noStrike">
              <a:solidFill>
                <a:srgbClr val="000000"/>
              </a:solidFill>
              <a:latin typeface="Calibri"/>
            </a:endParaRPr>
          </a:p>
          <a:p>
            <a:pPr marL="343080" indent="-342720">
              <a:lnSpc>
                <a:spcPct val="80000"/>
              </a:lnSpc>
              <a:spcBef>
                <a:spcPts val="360"/>
              </a:spcBef>
            </a:pPr>
            <a:r>
              <a:rPr b="0" lang="ru-RU" sz="1800" spc="-1" strike="noStrike">
                <a:solidFill>
                  <a:srgbClr val="000000"/>
                </a:solidFill>
                <a:latin typeface="Calibri"/>
              </a:rPr>
              <a:t> </a:t>
            </a:r>
            <a:r>
              <a:rPr b="1" lang="ru-RU" sz="1800" spc="-1" strike="noStrike">
                <a:solidFill>
                  <a:srgbClr val="000000"/>
                </a:solidFill>
                <a:latin typeface="Calibri"/>
              </a:rPr>
              <a:t>Дихальні шляхи</a:t>
            </a:r>
            <a:r>
              <a:rPr b="0" lang="ru-RU" sz="1800" spc="-1" strike="noStrike">
                <a:solidFill>
                  <a:srgbClr val="000000"/>
                </a:solidFill>
                <a:latin typeface="Calibri"/>
              </a:rPr>
              <a:t>                                                     Поплескування по спині і удар по  </a:t>
            </a:r>
            <a:endParaRPr b="0" lang="ru-RU" sz="1800" spc="-1" strike="noStrike">
              <a:solidFill>
                <a:srgbClr val="000000"/>
              </a:solidFill>
              <a:latin typeface="Calibri"/>
            </a:endParaRPr>
          </a:p>
          <a:p>
            <a:pPr marL="343080" indent="-342720">
              <a:lnSpc>
                <a:spcPct val="80000"/>
              </a:lnSpc>
              <a:spcBef>
                <a:spcPts val="360"/>
              </a:spcBef>
            </a:pPr>
            <a:r>
              <a:rPr b="0" lang="ru-RU" sz="1800" spc="-1" strike="noStrike">
                <a:solidFill>
                  <a:srgbClr val="000000"/>
                </a:solidFill>
                <a:latin typeface="Calibri"/>
              </a:rPr>
              <a:t>                                                                                     </a:t>
            </a:r>
            <a:r>
              <a:rPr b="0" lang="ru-RU" sz="1800" spc="-1" strike="noStrike">
                <a:solidFill>
                  <a:srgbClr val="000000"/>
                </a:solidFill>
                <a:latin typeface="Calibri"/>
              </a:rPr>
              <a:t>грудній клітці </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 </a:t>
            </a:r>
            <a:r>
              <a:rPr b="1" lang="ru-RU" sz="1800" spc="-1" strike="noStrike">
                <a:solidFill>
                  <a:srgbClr val="000000"/>
                </a:solidFill>
                <a:latin typeface="Calibri"/>
              </a:rPr>
              <a:t>Штучне дихання</a:t>
            </a:r>
            <a:r>
              <a:rPr b="0" lang="ru-RU" sz="1800" spc="-1" strike="noStrike">
                <a:solidFill>
                  <a:srgbClr val="000000"/>
                </a:solidFill>
                <a:latin typeface="Calibri"/>
              </a:rPr>
              <a:t>                         </a:t>
            </a:r>
            <a:endParaRPr b="0" lang="ru-RU" sz="1800" spc="-1" strike="noStrike">
              <a:solidFill>
                <a:srgbClr val="000000"/>
              </a:solidFill>
              <a:latin typeface="Calibri"/>
            </a:endParaRPr>
          </a:p>
          <a:p>
            <a:pPr marL="343080" indent="-342720">
              <a:lnSpc>
                <a:spcPct val="80000"/>
              </a:lnSpc>
              <a:spcBef>
                <a:spcPts val="360"/>
              </a:spcBef>
            </a:pPr>
            <a:r>
              <a:rPr b="0" lang="ru-RU" sz="1800" spc="-1" strike="noStrike">
                <a:solidFill>
                  <a:srgbClr val="000000"/>
                </a:solidFill>
                <a:latin typeface="Calibri"/>
              </a:rPr>
              <a:t> </a:t>
            </a:r>
            <a:r>
              <a:rPr b="1" lang="ru-RU" sz="1800" spc="-1" strike="noStrike">
                <a:solidFill>
                  <a:srgbClr val="000000"/>
                </a:solidFill>
                <a:latin typeface="Calibri"/>
              </a:rPr>
              <a:t>Обструкція дихальних</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 </a:t>
            </a:r>
            <a:r>
              <a:rPr b="1" lang="ru-RU" sz="1800" spc="-1" strike="noStrike">
                <a:solidFill>
                  <a:srgbClr val="000000"/>
                </a:solidFill>
                <a:latin typeface="Calibri"/>
              </a:rPr>
              <a:t>шляхів стороннім тілом</a:t>
            </a:r>
            <a:r>
              <a:rPr b="0" lang="ru-RU" sz="1800" spc="-1" strike="noStrike">
                <a:solidFill>
                  <a:srgbClr val="000000"/>
                </a:solidFill>
                <a:latin typeface="Calibri"/>
              </a:rPr>
              <a:t>                                       Абдомінальній поштовх</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Закритий масаж серця</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Місце надавлювання</a:t>
            </a:r>
            <a:r>
              <a:rPr b="0" lang="ru-RU" sz="1800" spc="-1" strike="noStrike">
                <a:solidFill>
                  <a:srgbClr val="000000"/>
                </a:solidFill>
                <a:latin typeface="Calibri"/>
              </a:rPr>
              <a:t>                                             Безпосередньо нижче соскової   </a:t>
            </a:r>
            <a:endParaRPr b="0" lang="ru-RU" sz="1800" spc="-1" strike="noStrike">
              <a:solidFill>
                <a:srgbClr val="000000"/>
              </a:solidFill>
              <a:latin typeface="Calibri"/>
            </a:endParaRPr>
          </a:p>
          <a:p>
            <a:pPr marL="343080" indent="-342720">
              <a:lnSpc>
                <a:spcPct val="80000"/>
              </a:lnSpc>
              <a:spcBef>
                <a:spcPts val="360"/>
              </a:spcBef>
            </a:pPr>
            <a:r>
              <a:rPr b="0" lang="ru-RU" sz="1800" spc="-1" strike="noStrike">
                <a:solidFill>
                  <a:srgbClr val="000000"/>
                </a:solidFill>
                <a:latin typeface="Calibri"/>
              </a:rPr>
              <a:t>                                                                                     </a:t>
            </a:r>
            <a:r>
              <a:rPr b="0" lang="ru-RU" sz="1800" spc="-1" strike="noStrike">
                <a:solidFill>
                  <a:srgbClr val="000000"/>
                </a:solidFill>
                <a:latin typeface="Calibri"/>
              </a:rPr>
              <a:t>лінії  </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натискати сильно і швидко з повною декомпресією</a:t>
            </a:r>
            <a:r>
              <a:rPr b="0" lang="ru-RU" sz="1800" spc="-1" strike="noStrike">
                <a:solidFill>
                  <a:srgbClr val="000000"/>
                </a:solidFill>
                <a:latin typeface="Calibri"/>
              </a:rPr>
              <a:t> </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Техніка натискання на грудину                           </a:t>
            </a:r>
            <a:r>
              <a:rPr b="0" lang="ru-RU" sz="1800" spc="-1" strike="noStrike">
                <a:solidFill>
                  <a:srgbClr val="000000"/>
                </a:solidFill>
                <a:latin typeface="Calibri"/>
              </a:rPr>
              <a:t>Двома пальцями </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Глибина натискування на грудину                     </a:t>
            </a:r>
            <a:r>
              <a:rPr b="0" lang="ru-RU" sz="1800" spc="-1" strike="noStrike">
                <a:solidFill>
                  <a:srgbClr val="000000"/>
                </a:solidFill>
                <a:latin typeface="Calibri"/>
              </a:rPr>
              <a:t>1/3-1/2 товщини грудної клітки </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Частота натискувань на грудину   </a:t>
            </a:r>
            <a:r>
              <a:rPr b="0" lang="ru-RU" sz="1800" spc="-1" strike="noStrike">
                <a:solidFill>
                  <a:srgbClr val="000000"/>
                </a:solidFill>
                <a:latin typeface="Calibri"/>
              </a:rPr>
              <a:t>                      Близько 100 в 1 хв.</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Дефібриляція </a:t>
            </a:r>
            <a:r>
              <a:rPr b="0" lang="ru-RU" sz="1800" spc="-1" strike="noStrike">
                <a:solidFill>
                  <a:srgbClr val="000000"/>
                </a:solidFill>
                <a:latin typeface="Calibri"/>
              </a:rPr>
              <a:t>                                                           Не рекомендовано для дітей віком        </a:t>
            </a:r>
            <a:endParaRPr b="0" lang="ru-RU" sz="1800" spc="-1" strike="noStrike">
              <a:solidFill>
                <a:srgbClr val="000000"/>
              </a:solidFill>
              <a:latin typeface="Calibri"/>
            </a:endParaRPr>
          </a:p>
          <a:p>
            <a:pPr marL="343080" indent="-342720">
              <a:lnSpc>
                <a:spcPct val="80000"/>
              </a:lnSpc>
              <a:spcBef>
                <a:spcPts val="360"/>
              </a:spcBef>
            </a:pPr>
            <a:r>
              <a:rPr b="0" lang="ru-RU" sz="1800" spc="-1" strike="noStrike">
                <a:solidFill>
                  <a:srgbClr val="000000"/>
                </a:solidFill>
                <a:latin typeface="Calibri"/>
              </a:rPr>
              <a:t>                                                                                      </a:t>
            </a:r>
            <a:r>
              <a:rPr b="0" lang="ru-RU" sz="1800" spc="-1" strike="noStrike">
                <a:solidFill>
                  <a:srgbClr val="000000"/>
                </a:solidFill>
                <a:latin typeface="Calibri"/>
              </a:rPr>
              <a:t>до 1року      </a:t>
            </a:r>
            <a:endParaRPr b="0" lang="ru-RU" sz="1800" spc="-1" strike="noStrike">
              <a:solidFill>
                <a:srgbClr val="000000"/>
              </a:solidFill>
              <a:latin typeface="Calibri"/>
            </a:endParaRPr>
          </a:p>
          <a:p>
            <a:pPr marL="343080" indent="-342720">
              <a:lnSpc>
                <a:spcPct val="80000"/>
              </a:lnSpc>
              <a:spcBef>
                <a:spcPts val="360"/>
              </a:spcBef>
            </a:pPr>
            <a:r>
              <a:rPr b="0" lang="ru-RU" sz="1800" spc="-1" strike="noStrike">
                <a:solidFill>
                  <a:srgbClr val="000000"/>
                </a:solidFill>
                <a:latin typeface="Calibri"/>
              </a:rPr>
              <a:t>                                                                </a:t>
            </a:r>
            <a:endParaRPr b="0" lang="ru-RU" sz="1800" spc="-1" strike="noStrike">
              <a:solidFill>
                <a:srgbClr val="000000"/>
              </a:solidFill>
              <a:latin typeface="Calibri"/>
            </a:endParaRPr>
          </a:p>
        </p:txBody>
      </p:sp>
      <p:sp>
        <p:nvSpPr>
          <p:cNvPr id="461" name="Line 3"/>
          <p:cNvSpPr/>
          <p:nvPr/>
        </p:nvSpPr>
        <p:spPr>
          <a:xfrm>
            <a:off x="3419280" y="2205000"/>
            <a:ext cx="936720" cy="0"/>
          </a:xfrm>
          <a:prstGeom prst="line">
            <a:avLst/>
          </a:prstGeom>
          <a:ln w="9360">
            <a:solidFill>
              <a:schemeClr val="tx1"/>
            </a:solidFill>
            <a:round/>
            <a:tailEnd len="med" type="triangle" w="med"/>
          </a:ln>
        </p:spPr>
        <p:style>
          <a:lnRef idx="0"/>
          <a:fillRef idx="0"/>
          <a:effectRef idx="0"/>
          <a:fontRef idx="minor"/>
        </p:style>
      </p:sp>
      <p:sp>
        <p:nvSpPr>
          <p:cNvPr id="462" name="Line 4"/>
          <p:cNvSpPr/>
          <p:nvPr/>
        </p:nvSpPr>
        <p:spPr>
          <a:xfrm>
            <a:off x="3348000" y="3284280"/>
            <a:ext cx="1079280" cy="0"/>
          </a:xfrm>
          <a:prstGeom prst="line">
            <a:avLst/>
          </a:prstGeom>
          <a:ln w="9360">
            <a:solidFill>
              <a:schemeClr val="tx1"/>
            </a:solidFill>
            <a:round/>
            <a:tailEnd len="med" type="triangle" w="med"/>
          </a:ln>
        </p:spPr>
        <p:style>
          <a:lnRef idx="0"/>
          <a:fillRef idx="0"/>
          <a:effectRef idx="0"/>
          <a:fontRef idx="minor"/>
        </p:style>
      </p:sp>
      <p:sp>
        <p:nvSpPr>
          <p:cNvPr id="463" name="Line 5"/>
          <p:cNvSpPr/>
          <p:nvPr/>
        </p:nvSpPr>
        <p:spPr>
          <a:xfrm>
            <a:off x="3348000" y="3860640"/>
            <a:ext cx="1152360" cy="0"/>
          </a:xfrm>
          <a:prstGeom prst="line">
            <a:avLst/>
          </a:prstGeom>
          <a:ln w="9360">
            <a:solidFill>
              <a:schemeClr val="tx1"/>
            </a:solidFill>
            <a:round/>
            <a:tailEnd len="med" type="triangle" w="med"/>
          </a:ln>
        </p:spPr>
        <p:style>
          <a:lnRef idx="0"/>
          <a:fillRef idx="0"/>
          <a:effectRef idx="0"/>
          <a:fontRef idx="minor"/>
        </p:style>
      </p:sp>
      <p:sp>
        <p:nvSpPr>
          <p:cNvPr id="464" name="Line 6"/>
          <p:cNvSpPr/>
          <p:nvPr/>
        </p:nvSpPr>
        <p:spPr>
          <a:xfrm>
            <a:off x="3995640" y="4724280"/>
            <a:ext cx="647640" cy="0"/>
          </a:xfrm>
          <a:prstGeom prst="line">
            <a:avLst/>
          </a:prstGeom>
          <a:ln w="9360">
            <a:solidFill>
              <a:schemeClr val="tx1"/>
            </a:solidFill>
            <a:round/>
            <a:tailEnd len="med" type="triangle" w="med"/>
          </a:ln>
        </p:spPr>
        <p:style>
          <a:lnRef idx="0"/>
          <a:fillRef idx="0"/>
          <a:effectRef idx="0"/>
          <a:fontRef idx="minor"/>
        </p:style>
      </p:sp>
      <p:sp>
        <p:nvSpPr>
          <p:cNvPr id="465" name="Line 7"/>
          <p:cNvSpPr/>
          <p:nvPr/>
        </p:nvSpPr>
        <p:spPr>
          <a:xfrm>
            <a:off x="4284360" y="5013000"/>
            <a:ext cx="358920" cy="0"/>
          </a:xfrm>
          <a:prstGeom prst="line">
            <a:avLst/>
          </a:prstGeom>
          <a:ln w="9360">
            <a:solidFill>
              <a:schemeClr val="tx1"/>
            </a:solidFill>
            <a:round/>
            <a:tailEnd len="med" type="triangle" w="med"/>
          </a:ln>
        </p:spPr>
        <p:style>
          <a:lnRef idx="0"/>
          <a:fillRef idx="0"/>
          <a:effectRef idx="0"/>
          <a:fontRef idx="minor"/>
        </p:style>
      </p:sp>
      <p:sp>
        <p:nvSpPr>
          <p:cNvPr id="466" name="Line 8"/>
          <p:cNvSpPr/>
          <p:nvPr/>
        </p:nvSpPr>
        <p:spPr>
          <a:xfrm>
            <a:off x="4284360" y="5300640"/>
            <a:ext cx="358920" cy="0"/>
          </a:xfrm>
          <a:prstGeom prst="line">
            <a:avLst/>
          </a:prstGeom>
          <a:ln w="9360">
            <a:solidFill>
              <a:schemeClr val="tx1"/>
            </a:solidFill>
            <a:round/>
            <a:tailEnd len="med" type="triangle" w="med"/>
          </a:ln>
        </p:spPr>
        <p:style>
          <a:lnRef idx="0"/>
          <a:fillRef idx="0"/>
          <a:effectRef idx="0"/>
          <a:fontRef idx="minor"/>
        </p:style>
      </p:sp>
      <p:sp>
        <p:nvSpPr>
          <p:cNvPr id="467" name="Line 9"/>
          <p:cNvSpPr/>
          <p:nvPr/>
        </p:nvSpPr>
        <p:spPr>
          <a:xfrm>
            <a:off x="3924000" y="5589360"/>
            <a:ext cx="719280" cy="0"/>
          </a:xfrm>
          <a:prstGeom prst="line">
            <a:avLst/>
          </a:prstGeom>
          <a:ln w="9360">
            <a:solidFill>
              <a:schemeClr val="tx1"/>
            </a:solidFill>
            <a:round/>
            <a:tailEnd len="med" type="triangle" w="med"/>
          </a:ln>
        </p:spPr>
        <p:style>
          <a:lnRef idx="0"/>
          <a:fillRef idx="0"/>
          <a:effectRef idx="0"/>
          <a:fontRef idx="minor"/>
        </p:style>
      </p:sp>
    </p:spTree>
  </p:cSld>
  <mc:AlternateContent>
    <mc:Choice Requires="p14">
      <p:transition spd="slow" p14:dur="2000"/>
    </mc:Choice>
    <mc:Fallback>
      <p:transition spd="slow"/>
    </mc:Fallback>
  </mc:AlternateContent>
</p:sld>
</file>

<file path=ppt/slides/slide8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68" name="TextShape 1"/>
          <p:cNvSpPr txBox="1"/>
          <p:nvPr/>
        </p:nvSpPr>
        <p:spPr>
          <a:xfrm>
            <a:off x="457200" y="274680"/>
            <a:ext cx="8229240" cy="1142640"/>
          </a:xfrm>
          <a:prstGeom prst="rect">
            <a:avLst/>
          </a:prstGeom>
          <a:noFill/>
          <a:ln>
            <a:noFill/>
          </a:ln>
        </p:spPr>
        <p:txBody>
          <a:bodyPr anchor="ctr">
            <a:noAutofit/>
          </a:bodyPr>
          <a:p>
            <a:pPr algn="ctr">
              <a:lnSpc>
                <a:spcPct val="100000"/>
              </a:lnSpc>
            </a:pPr>
            <a:r>
              <a:rPr b="1" lang="ru-RU" sz="4400" spc="-1" strike="noStrike">
                <a:solidFill>
                  <a:srgbClr val="000000"/>
                </a:solidFill>
                <a:latin typeface="Calibri"/>
              </a:rPr>
              <a:t> </a:t>
            </a:r>
            <a:r>
              <a:rPr b="1" lang="ru-RU" sz="4400" spc="-1" strike="noStrike">
                <a:solidFill>
                  <a:srgbClr val="ff0000"/>
                </a:solidFill>
                <a:latin typeface="Calibri"/>
              </a:rPr>
              <a:t>СЛР (</a:t>
            </a:r>
            <a:r>
              <a:rPr b="1" lang="ru-RU" sz="3200" spc="-1" strike="noStrike">
                <a:solidFill>
                  <a:srgbClr val="ff0000"/>
                </a:solidFill>
                <a:latin typeface="Calibri"/>
              </a:rPr>
              <a:t>Діти у віці 1 року - 8 років)</a:t>
            </a:r>
            <a:endParaRPr b="0" lang="ru-RU" sz="3200" spc="-1" strike="noStrike">
              <a:solidFill>
                <a:srgbClr val="000000"/>
              </a:solidFill>
              <a:latin typeface="Calibri"/>
            </a:endParaRPr>
          </a:p>
        </p:txBody>
      </p:sp>
      <p:sp>
        <p:nvSpPr>
          <p:cNvPr id="469" name="TextShape 2"/>
          <p:cNvSpPr txBox="1"/>
          <p:nvPr/>
        </p:nvSpPr>
        <p:spPr>
          <a:xfrm>
            <a:off x="468360" y="1773360"/>
            <a:ext cx="8675280" cy="4750920"/>
          </a:xfrm>
          <a:prstGeom prst="rect">
            <a:avLst/>
          </a:prstGeom>
          <a:noFill/>
          <a:ln>
            <a:noFill/>
          </a:ln>
        </p:spPr>
        <p:txBody>
          <a:bodyPr>
            <a:normAutofit/>
          </a:bodyPr>
          <a:p>
            <a:pPr marL="343080" indent="-342720">
              <a:lnSpc>
                <a:spcPct val="80000"/>
              </a:lnSpc>
              <a:spcBef>
                <a:spcPts val="360"/>
              </a:spcBef>
              <a:buClr>
                <a:srgbClr val="000000"/>
              </a:buClr>
              <a:buFont typeface="Arial"/>
              <a:buChar char="•"/>
            </a:pPr>
            <a:r>
              <a:rPr b="1" lang="ru-RU" sz="1800" spc="-1" strike="noStrike">
                <a:solidFill>
                  <a:srgbClr val="000000"/>
                </a:solidFill>
                <a:latin typeface="Calibri"/>
              </a:rPr>
              <a:t>Крок / дія                          </a:t>
            </a:r>
            <a:endParaRPr b="0" lang="ru-RU" sz="1800" spc="-1" strike="noStrike">
              <a:solidFill>
                <a:srgbClr val="000000"/>
              </a:solidFill>
              <a:latin typeface="Calibri"/>
            </a:endParaRPr>
          </a:p>
          <a:p>
            <a:pPr marL="343080" indent="-342720">
              <a:lnSpc>
                <a:spcPct val="80000"/>
              </a:lnSpc>
              <a:spcBef>
                <a:spcPts val="360"/>
              </a:spcBef>
            </a:pPr>
            <a:r>
              <a:rPr b="0" lang="ru-RU" sz="1800" spc="-1" strike="noStrike">
                <a:solidFill>
                  <a:srgbClr val="000000"/>
                </a:solidFill>
                <a:latin typeface="Calibri"/>
              </a:rPr>
              <a:t> </a:t>
            </a:r>
            <a:r>
              <a:rPr b="1" lang="ru-RU" sz="1800" spc="-1" strike="noStrike">
                <a:solidFill>
                  <a:srgbClr val="000000"/>
                </a:solidFill>
                <a:latin typeface="Calibri"/>
              </a:rPr>
              <a:t>Дихальні шляхи</a:t>
            </a:r>
            <a:r>
              <a:rPr b="0" lang="ru-RU" sz="1800" spc="-1" strike="noStrike">
                <a:solidFill>
                  <a:srgbClr val="000000"/>
                </a:solidFill>
                <a:latin typeface="Calibri"/>
              </a:rPr>
              <a:t>                                         Закидання голови</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 </a:t>
            </a:r>
            <a:r>
              <a:rPr b="1" lang="ru-RU" sz="1800" spc="-1" strike="noStrike">
                <a:solidFill>
                  <a:srgbClr val="000000"/>
                </a:solidFill>
                <a:latin typeface="Calibri"/>
              </a:rPr>
              <a:t>Штучне дихання</a:t>
            </a:r>
            <a:r>
              <a:rPr b="0" lang="ru-RU" sz="1800" spc="-1" strike="noStrike">
                <a:solidFill>
                  <a:srgbClr val="000000"/>
                </a:solidFill>
                <a:latin typeface="Calibri"/>
              </a:rPr>
              <a:t>                                        Почати з двох вдувань продовженістью 1 с</a:t>
            </a:r>
            <a:endParaRPr b="0" lang="ru-RU" sz="1800" spc="-1" strike="noStrike">
              <a:solidFill>
                <a:srgbClr val="000000"/>
              </a:solidFill>
              <a:latin typeface="Calibri"/>
            </a:endParaRPr>
          </a:p>
          <a:p>
            <a:pPr marL="343080" indent="-342720">
              <a:lnSpc>
                <a:spcPct val="80000"/>
              </a:lnSpc>
              <a:spcBef>
                <a:spcPts val="360"/>
              </a:spcBef>
            </a:pPr>
            <a:r>
              <a:rPr b="0" lang="ru-RU" sz="1800" spc="-1" strike="noStrike">
                <a:solidFill>
                  <a:srgbClr val="000000"/>
                </a:solidFill>
                <a:latin typeface="Calibri"/>
              </a:rPr>
              <a:t> </a:t>
            </a:r>
            <a:r>
              <a:rPr b="1" lang="ru-RU" sz="1800" spc="-1" strike="noStrike">
                <a:solidFill>
                  <a:srgbClr val="000000"/>
                </a:solidFill>
                <a:latin typeface="Calibri"/>
              </a:rPr>
              <a:t>Обструкція дихальних</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 </a:t>
            </a:r>
            <a:r>
              <a:rPr b="1" lang="ru-RU" sz="1800" spc="-1" strike="noStrike">
                <a:solidFill>
                  <a:srgbClr val="000000"/>
                </a:solidFill>
                <a:latin typeface="Calibri"/>
              </a:rPr>
              <a:t>шляхів стороннім тілом</a:t>
            </a:r>
            <a:r>
              <a:rPr b="0" lang="ru-RU" sz="1800" spc="-1" strike="noStrike">
                <a:solidFill>
                  <a:srgbClr val="000000"/>
                </a:solidFill>
                <a:latin typeface="Calibri"/>
              </a:rPr>
              <a:t>                           Абдомінальній поштовх</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Закритий масаж серця</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Місце надавлювання</a:t>
            </a:r>
            <a:r>
              <a:rPr b="0" lang="ru-RU" sz="1800" spc="-1" strike="noStrike">
                <a:solidFill>
                  <a:srgbClr val="000000"/>
                </a:solidFill>
                <a:latin typeface="Calibri"/>
              </a:rPr>
              <a:t>                                 Посередині грудної клітки між сосками </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натискати сильно і швидко з повною декомпресією</a:t>
            </a:r>
            <a:r>
              <a:rPr b="0" lang="ru-RU" sz="1800" spc="-1" strike="noStrike">
                <a:solidFill>
                  <a:srgbClr val="000000"/>
                </a:solidFill>
                <a:latin typeface="Calibri"/>
              </a:rPr>
              <a:t> </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Техніка натискання на грудину</a:t>
            </a:r>
            <a:r>
              <a:rPr b="0" lang="ru-RU" sz="1800" spc="-1" strike="noStrike">
                <a:solidFill>
                  <a:srgbClr val="000000"/>
                </a:solidFill>
                <a:latin typeface="Calibri"/>
              </a:rPr>
              <a:t>                Двома руками: основою долоні однієї              </a:t>
            </a:r>
            <a:endParaRPr b="0" lang="ru-RU" sz="1800" spc="-1" strike="noStrike">
              <a:solidFill>
                <a:srgbClr val="000000"/>
              </a:solidFill>
              <a:latin typeface="Calibri"/>
            </a:endParaRPr>
          </a:p>
          <a:p>
            <a:pPr marL="343080" indent="-342720">
              <a:lnSpc>
                <a:spcPct val="80000"/>
              </a:lnSpc>
              <a:spcBef>
                <a:spcPts val="360"/>
              </a:spcBef>
            </a:pPr>
            <a:r>
              <a:rPr b="0" lang="ru-RU" sz="1800" spc="-1" strike="noStrike">
                <a:solidFill>
                  <a:srgbClr val="000000"/>
                </a:solidFill>
                <a:latin typeface="Calibri"/>
              </a:rPr>
              <a:t>                                                                          </a:t>
            </a:r>
            <a:r>
              <a:rPr b="0" lang="ru-RU" sz="1800" spc="-1" strike="noStrike">
                <a:solidFill>
                  <a:srgbClr val="000000"/>
                </a:solidFill>
                <a:latin typeface="Calibri"/>
              </a:rPr>
              <a:t>руки, накривши її зверху другою  </a:t>
            </a:r>
            <a:endParaRPr b="0" lang="ru-RU" sz="1800" spc="-1" strike="noStrike">
              <a:solidFill>
                <a:srgbClr val="000000"/>
              </a:solidFill>
              <a:latin typeface="Calibri"/>
            </a:endParaRPr>
          </a:p>
          <a:p>
            <a:pPr marL="343080" indent="-342720">
              <a:lnSpc>
                <a:spcPct val="80000"/>
              </a:lnSpc>
              <a:spcBef>
                <a:spcPts val="360"/>
              </a:spcBef>
            </a:pPr>
            <a:r>
              <a:rPr b="0" lang="ru-RU" sz="1800" spc="-1" strike="noStrike">
                <a:solidFill>
                  <a:srgbClr val="000000"/>
                </a:solidFill>
                <a:latin typeface="Calibri"/>
              </a:rPr>
              <a:t>                                                                          </a:t>
            </a:r>
            <a:r>
              <a:rPr b="0" lang="ru-RU" sz="1800" spc="-1" strike="noStrike">
                <a:solidFill>
                  <a:srgbClr val="000000"/>
                </a:solidFill>
                <a:latin typeface="Calibri"/>
              </a:rPr>
              <a:t>долонею долонею чи однією рукою (основою  </a:t>
            </a:r>
            <a:endParaRPr b="0" lang="ru-RU" sz="1800" spc="-1" strike="noStrike">
              <a:solidFill>
                <a:srgbClr val="000000"/>
              </a:solidFill>
              <a:latin typeface="Calibri"/>
            </a:endParaRPr>
          </a:p>
          <a:p>
            <a:pPr marL="343080" indent="-342720">
              <a:lnSpc>
                <a:spcPct val="80000"/>
              </a:lnSpc>
              <a:spcBef>
                <a:spcPts val="360"/>
              </a:spcBef>
            </a:pPr>
            <a:r>
              <a:rPr b="0" lang="ru-RU" sz="1800" spc="-1" strike="noStrike">
                <a:solidFill>
                  <a:srgbClr val="000000"/>
                </a:solidFill>
                <a:latin typeface="Calibri"/>
              </a:rPr>
              <a:t>                                                                          </a:t>
            </a:r>
            <a:r>
              <a:rPr b="0" lang="ru-RU" sz="1800" spc="-1" strike="noStrike">
                <a:solidFill>
                  <a:srgbClr val="000000"/>
                </a:solidFill>
                <a:latin typeface="Calibri"/>
              </a:rPr>
              <a:t>однієї руки) 1/3-1/2 товщини грудної клітки </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Глибина натискування на грудину               </a:t>
            </a:r>
            <a:r>
              <a:rPr b="0" lang="ru-RU" sz="1800" spc="-1" strike="noStrike">
                <a:solidFill>
                  <a:srgbClr val="000000"/>
                </a:solidFill>
                <a:latin typeface="Calibri"/>
              </a:rPr>
              <a:t>1/3-1/2 товщини грудної клітки </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Частота натискувань на грудину               </a:t>
            </a:r>
            <a:r>
              <a:rPr b="0" lang="ru-RU" sz="1800" spc="-1" strike="noStrike">
                <a:solidFill>
                  <a:srgbClr val="000000"/>
                </a:solidFill>
                <a:latin typeface="Calibri"/>
              </a:rPr>
              <a:t> Близько 100 в 1 хв.</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Дефібриляція </a:t>
            </a:r>
            <a:r>
              <a:rPr b="0" lang="ru-RU" sz="1800" spc="-1" strike="noStrike">
                <a:solidFill>
                  <a:srgbClr val="000000"/>
                </a:solidFill>
                <a:latin typeface="Calibri"/>
              </a:rPr>
              <a:t>                                                  Автоматичні зовнішні дефібрилятори (АЗД)</a:t>
            </a:r>
            <a:endParaRPr b="0" lang="ru-RU" sz="1800" spc="-1" strike="noStrike">
              <a:solidFill>
                <a:srgbClr val="000000"/>
              </a:solidFill>
              <a:latin typeface="Calibri"/>
            </a:endParaRPr>
          </a:p>
          <a:p>
            <a:pPr marL="343080" indent="-342720">
              <a:lnSpc>
                <a:spcPct val="80000"/>
              </a:lnSpc>
              <a:spcBef>
                <a:spcPts val="360"/>
              </a:spcBef>
            </a:pPr>
            <a:r>
              <a:rPr b="0" lang="ru-RU" sz="1800" spc="-1" strike="noStrike">
                <a:solidFill>
                  <a:srgbClr val="000000"/>
                </a:solidFill>
                <a:latin typeface="Calibri"/>
              </a:rPr>
              <a:t>                                                                            </a:t>
            </a:r>
            <a:r>
              <a:rPr b="0" lang="ru-RU" sz="1800" spc="-1" strike="noStrike">
                <a:solidFill>
                  <a:srgbClr val="000000"/>
                </a:solidFill>
                <a:latin typeface="Calibri"/>
              </a:rPr>
              <a:t>Використовувати електроди/апаратуру для      </a:t>
            </a:r>
            <a:endParaRPr b="0" lang="ru-RU" sz="1800" spc="-1" strike="noStrike">
              <a:solidFill>
                <a:srgbClr val="000000"/>
              </a:solidFill>
              <a:latin typeface="Calibri"/>
            </a:endParaRPr>
          </a:p>
          <a:p>
            <a:pPr marL="343080" indent="-342720">
              <a:lnSpc>
                <a:spcPct val="80000"/>
              </a:lnSpc>
              <a:spcBef>
                <a:spcPts val="360"/>
              </a:spcBef>
            </a:pPr>
            <a:r>
              <a:rPr b="0" lang="ru-RU" sz="1800" spc="-1" strike="noStrike">
                <a:solidFill>
                  <a:srgbClr val="000000"/>
                </a:solidFill>
                <a:latin typeface="Calibri"/>
              </a:rPr>
              <a:t>                                                                            </a:t>
            </a:r>
            <a:r>
              <a:rPr b="0" lang="ru-RU" sz="1800" spc="-1" strike="noStrike">
                <a:solidFill>
                  <a:srgbClr val="000000"/>
                </a:solidFill>
                <a:latin typeface="Calibri"/>
              </a:rPr>
              <a:t>дітей. При її відсутності використовувати  </a:t>
            </a:r>
            <a:endParaRPr b="0" lang="ru-RU" sz="1800" spc="-1" strike="noStrike">
              <a:solidFill>
                <a:srgbClr val="000000"/>
              </a:solidFill>
              <a:latin typeface="Calibri"/>
            </a:endParaRPr>
          </a:p>
          <a:p>
            <a:pPr marL="343080" indent="-342720">
              <a:lnSpc>
                <a:spcPct val="80000"/>
              </a:lnSpc>
              <a:spcBef>
                <a:spcPts val="360"/>
              </a:spcBef>
            </a:pPr>
            <a:r>
              <a:rPr b="0" lang="ru-RU" sz="1800" spc="-1" strike="noStrike">
                <a:solidFill>
                  <a:srgbClr val="000000"/>
                </a:solidFill>
                <a:latin typeface="Calibri"/>
              </a:rPr>
              <a:t>                                                                            </a:t>
            </a:r>
            <a:r>
              <a:rPr b="0" lang="ru-RU" sz="1800" spc="-1" strike="noStrike">
                <a:solidFill>
                  <a:srgbClr val="000000"/>
                </a:solidFill>
                <a:latin typeface="Calibri"/>
              </a:rPr>
              <a:t>дефібрилятор та електроди для дорослих  </a:t>
            </a:r>
            <a:endParaRPr b="0" lang="ru-RU" sz="1800" spc="-1" strike="noStrike">
              <a:solidFill>
                <a:srgbClr val="000000"/>
              </a:solidFill>
              <a:latin typeface="Calibri"/>
            </a:endParaRPr>
          </a:p>
        </p:txBody>
      </p:sp>
      <p:sp>
        <p:nvSpPr>
          <p:cNvPr id="470" name="Line 3"/>
          <p:cNvSpPr/>
          <p:nvPr/>
        </p:nvSpPr>
        <p:spPr>
          <a:xfrm>
            <a:off x="2771640" y="2276280"/>
            <a:ext cx="647640" cy="0"/>
          </a:xfrm>
          <a:prstGeom prst="line">
            <a:avLst/>
          </a:prstGeom>
          <a:ln w="9360">
            <a:solidFill>
              <a:schemeClr val="tx1"/>
            </a:solidFill>
            <a:round/>
            <a:tailEnd len="med" type="triangle" w="med"/>
          </a:ln>
        </p:spPr>
        <p:style>
          <a:lnRef idx="0"/>
          <a:fillRef idx="0"/>
          <a:effectRef idx="0"/>
          <a:fontRef idx="minor"/>
        </p:style>
      </p:sp>
      <p:sp>
        <p:nvSpPr>
          <p:cNvPr id="471" name="Line 4"/>
          <p:cNvSpPr/>
          <p:nvPr/>
        </p:nvSpPr>
        <p:spPr>
          <a:xfrm>
            <a:off x="2771640" y="2565360"/>
            <a:ext cx="720720" cy="0"/>
          </a:xfrm>
          <a:prstGeom prst="line">
            <a:avLst/>
          </a:prstGeom>
          <a:ln w="9360">
            <a:solidFill>
              <a:schemeClr val="tx1"/>
            </a:solidFill>
            <a:round/>
            <a:tailEnd len="med" type="triangle" w="med"/>
          </a:ln>
        </p:spPr>
        <p:style>
          <a:lnRef idx="0"/>
          <a:fillRef idx="0"/>
          <a:effectRef idx="0"/>
          <a:fontRef idx="minor"/>
        </p:style>
      </p:sp>
      <p:sp>
        <p:nvSpPr>
          <p:cNvPr id="472" name="Line 5"/>
          <p:cNvSpPr/>
          <p:nvPr/>
        </p:nvSpPr>
        <p:spPr>
          <a:xfrm>
            <a:off x="3276360" y="3068280"/>
            <a:ext cx="719280" cy="0"/>
          </a:xfrm>
          <a:prstGeom prst="line">
            <a:avLst/>
          </a:prstGeom>
          <a:ln w="9360">
            <a:solidFill>
              <a:schemeClr val="tx1"/>
            </a:solidFill>
            <a:round/>
            <a:tailEnd len="med" type="triangle" w="med"/>
          </a:ln>
        </p:spPr>
        <p:style>
          <a:lnRef idx="0"/>
          <a:fillRef idx="0"/>
          <a:effectRef idx="0"/>
          <a:fontRef idx="minor"/>
        </p:style>
      </p:sp>
      <p:sp>
        <p:nvSpPr>
          <p:cNvPr id="473" name="Line 6"/>
          <p:cNvSpPr/>
          <p:nvPr/>
        </p:nvSpPr>
        <p:spPr>
          <a:xfrm>
            <a:off x="3203280" y="3573360"/>
            <a:ext cx="792360" cy="0"/>
          </a:xfrm>
          <a:prstGeom prst="line">
            <a:avLst/>
          </a:prstGeom>
          <a:ln w="9360">
            <a:solidFill>
              <a:schemeClr val="tx1"/>
            </a:solidFill>
            <a:round/>
            <a:tailEnd len="med" type="triangle" w="med"/>
          </a:ln>
        </p:spPr>
        <p:style>
          <a:lnRef idx="0"/>
          <a:fillRef idx="0"/>
          <a:effectRef idx="0"/>
          <a:fontRef idx="minor"/>
        </p:style>
      </p:sp>
      <p:sp>
        <p:nvSpPr>
          <p:cNvPr id="474" name="Line 7"/>
          <p:cNvSpPr/>
          <p:nvPr/>
        </p:nvSpPr>
        <p:spPr>
          <a:xfrm>
            <a:off x="3058920" y="4437000"/>
            <a:ext cx="649440" cy="0"/>
          </a:xfrm>
          <a:prstGeom prst="line">
            <a:avLst/>
          </a:prstGeom>
          <a:ln w="9360">
            <a:solidFill>
              <a:schemeClr val="tx1"/>
            </a:solidFill>
            <a:round/>
            <a:tailEnd len="med" type="triangle" w="med"/>
          </a:ln>
        </p:spPr>
        <p:style>
          <a:lnRef idx="0"/>
          <a:fillRef idx="0"/>
          <a:effectRef idx="0"/>
          <a:fontRef idx="minor"/>
        </p:style>
      </p:sp>
      <p:sp>
        <p:nvSpPr>
          <p:cNvPr id="475" name="Line 8"/>
          <p:cNvSpPr/>
          <p:nvPr/>
        </p:nvSpPr>
        <p:spPr>
          <a:xfrm>
            <a:off x="4023360" y="4811760"/>
            <a:ext cx="481680" cy="45720"/>
          </a:xfrm>
          <a:prstGeom prst="line">
            <a:avLst/>
          </a:prstGeom>
          <a:ln w="9360">
            <a:solidFill>
              <a:schemeClr val="tx1"/>
            </a:solidFill>
            <a:round/>
            <a:tailEnd len="med" type="triangle" w="med"/>
          </a:ln>
        </p:spPr>
        <p:style>
          <a:lnRef idx="0"/>
          <a:fillRef idx="0"/>
          <a:effectRef idx="0"/>
          <a:fontRef idx="minor"/>
        </p:style>
      </p:sp>
      <p:sp>
        <p:nvSpPr>
          <p:cNvPr id="476" name="Line 9"/>
          <p:cNvSpPr/>
          <p:nvPr/>
        </p:nvSpPr>
        <p:spPr>
          <a:xfrm>
            <a:off x="3571560" y="5572080"/>
            <a:ext cx="792360" cy="0"/>
          </a:xfrm>
          <a:prstGeom prst="line">
            <a:avLst/>
          </a:prstGeom>
          <a:ln w="9360">
            <a:solidFill>
              <a:schemeClr val="tx1"/>
            </a:solidFill>
            <a:round/>
            <a:tailEnd len="med" type="triangle" w="med"/>
          </a:ln>
        </p:spPr>
        <p:style>
          <a:lnRef idx="0"/>
          <a:fillRef idx="0"/>
          <a:effectRef idx="0"/>
          <a:fontRef idx="minor"/>
        </p:style>
      </p:sp>
    </p:spTree>
  </p:cSld>
  <mc:AlternateContent>
    <mc:Choice Requires="p14">
      <p:transition spd="slow" p14:dur="2000"/>
    </mc:Choice>
    <mc:Fallback>
      <p:transition spd="slow"/>
    </mc:Fallback>
  </mc:AlternateContent>
</p:sld>
</file>

<file path=ppt/slides/slide8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77" name="TextShape 1"/>
          <p:cNvSpPr txBox="1"/>
          <p:nvPr/>
        </p:nvSpPr>
        <p:spPr>
          <a:xfrm>
            <a:off x="457200" y="274680"/>
            <a:ext cx="8229240" cy="1142640"/>
          </a:xfrm>
          <a:prstGeom prst="rect">
            <a:avLst/>
          </a:prstGeom>
          <a:noFill/>
          <a:ln>
            <a:noFill/>
          </a:ln>
        </p:spPr>
        <p:txBody>
          <a:bodyPr anchor="ctr">
            <a:noAutofit/>
          </a:bodyPr>
          <a:p>
            <a:pPr algn="ctr">
              <a:lnSpc>
                <a:spcPct val="100000"/>
              </a:lnSpc>
            </a:pPr>
            <a:r>
              <a:rPr b="1" lang="ru-RU" sz="4000" spc="-1" strike="noStrike">
                <a:solidFill>
                  <a:srgbClr val="000000"/>
                </a:solidFill>
                <a:latin typeface="Calibri"/>
              </a:rPr>
              <a:t> </a:t>
            </a:r>
            <a:r>
              <a:rPr b="1" lang="ru-RU" sz="4000" spc="-1" strike="noStrike">
                <a:solidFill>
                  <a:srgbClr val="ff0000"/>
                </a:solidFill>
                <a:latin typeface="Calibri"/>
              </a:rPr>
              <a:t>СЛР </a:t>
            </a:r>
            <a:r>
              <a:rPr b="1" lang="ru-RU" sz="3200" spc="-1" strike="noStrike">
                <a:solidFill>
                  <a:srgbClr val="ff0000"/>
                </a:solidFill>
                <a:latin typeface="Calibri"/>
              </a:rPr>
              <a:t>дорослих</a:t>
            </a:r>
            <a:r>
              <a:rPr b="0" lang="ru-RU" sz="3200" spc="-1" strike="noStrike">
                <a:solidFill>
                  <a:srgbClr val="ff0000"/>
                </a:solidFill>
                <a:latin typeface="Calibri"/>
              </a:rPr>
              <a:t> </a:t>
            </a:r>
            <a:r>
              <a:rPr b="1" lang="ru-RU" sz="3200" spc="-1" strike="noStrike">
                <a:solidFill>
                  <a:srgbClr val="ff0000"/>
                </a:solidFill>
                <a:latin typeface="Calibri"/>
              </a:rPr>
              <a:t>та дітей старше 8 років</a:t>
            </a:r>
            <a:endParaRPr b="0" lang="ru-RU" sz="3200" spc="-1" strike="noStrike">
              <a:solidFill>
                <a:srgbClr val="000000"/>
              </a:solidFill>
              <a:latin typeface="Calibri"/>
            </a:endParaRPr>
          </a:p>
        </p:txBody>
      </p:sp>
      <p:sp>
        <p:nvSpPr>
          <p:cNvPr id="478" name="TextShape 2"/>
          <p:cNvSpPr txBox="1"/>
          <p:nvPr/>
        </p:nvSpPr>
        <p:spPr>
          <a:xfrm>
            <a:off x="468360" y="1773360"/>
            <a:ext cx="7989480" cy="4750920"/>
          </a:xfrm>
          <a:prstGeom prst="rect">
            <a:avLst/>
          </a:prstGeom>
          <a:noFill/>
          <a:ln>
            <a:noFill/>
          </a:ln>
        </p:spPr>
        <p:txBody>
          <a:bodyPr>
            <a:noAutofit/>
          </a:bodyPr>
          <a:p>
            <a:pPr marL="343080" indent="-342720">
              <a:lnSpc>
                <a:spcPct val="80000"/>
              </a:lnSpc>
              <a:spcBef>
                <a:spcPts val="360"/>
              </a:spcBef>
            </a:pPr>
            <a:r>
              <a:rPr b="1" lang="ru-RU" sz="1800" spc="-1" strike="noStrike">
                <a:solidFill>
                  <a:srgbClr val="000000"/>
                </a:solidFill>
                <a:latin typeface="Calibri"/>
              </a:rPr>
              <a:t>Крок / дія                          </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Дихальні шляхи</a:t>
            </a:r>
            <a:r>
              <a:rPr b="0" lang="ru-RU" sz="1800" spc="-1" strike="noStrike">
                <a:solidFill>
                  <a:srgbClr val="000000"/>
                </a:solidFill>
                <a:latin typeface="Calibri"/>
              </a:rPr>
              <a:t>                                 Закидання голови</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Штучне дихання</a:t>
            </a:r>
            <a:r>
              <a:rPr b="0" lang="ru-RU" sz="1800" spc="-1" strike="noStrike">
                <a:solidFill>
                  <a:srgbClr val="000000"/>
                </a:solidFill>
                <a:latin typeface="Calibri"/>
              </a:rPr>
              <a:t>                                Почати з двох вдувань продовженістью 1 с</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Обструкція дихальних</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шляхів стороннім тілом</a:t>
            </a:r>
            <a:r>
              <a:rPr b="0" lang="ru-RU" sz="1800" spc="-1" strike="noStrike">
                <a:solidFill>
                  <a:srgbClr val="000000"/>
                </a:solidFill>
                <a:latin typeface="Calibri"/>
              </a:rPr>
              <a:t>                  Абдомінальній поштовх</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Закритий масаж серця</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Місце надавлювання</a:t>
            </a:r>
            <a:r>
              <a:rPr b="0" lang="ru-RU" sz="1800" spc="-1" strike="noStrike">
                <a:solidFill>
                  <a:srgbClr val="000000"/>
                </a:solidFill>
                <a:latin typeface="Calibri"/>
              </a:rPr>
              <a:t>                        Посередині грудної клітки між сосками </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натискати сильно і швидко з повною декомпресією</a:t>
            </a:r>
            <a:r>
              <a:rPr b="0" lang="ru-RU" sz="1800" spc="-1" strike="noStrike">
                <a:solidFill>
                  <a:srgbClr val="000000"/>
                </a:solidFill>
                <a:latin typeface="Calibri"/>
              </a:rPr>
              <a:t> </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Техніка натискання на грудину</a:t>
            </a:r>
            <a:r>
              <a:rPr b="0" lang="ru-RU" sz="1800" spc="-1" strike="noStrike">
                <a:solidFill>
                  <a:srgbClr val="000000"/>
                </a:solidFill>
                <a:latin typeface="Calibri"/>
              </a:rPr>
              <a:t>              Двома руками: основою долоні однієї              </a:t>
            </a:r>
            <a:endParaRPr b="0" lang="ru-RU" sz="1800" spc="-1" strike="noStrike">
              <a:solidFill>
                <a:srgbClr val="000000"/>
              </a:solidFill>
              <a:latin typeface="Calibri"/>
            </a:endParaRPr>
          </a:p>
          <a:p>
            <a:pPr marL="343080" indent="-342720">
              <a:lnSpc>
                <a:spcPct val="80000"/>
              </a:lnSpc>
              <a:spcBef>
                <a:spcPts val="360"/>
              </a:spcBef>
            </a:pPr>
            <a:r>
              <a:rPr b="0" lang="ru-RU" sz="1800" spc="-1" strike="noStrike">
                <a:solidFill>
                  <a:srgbClr val="000000"/>
                </a:solidFill>
                <a:latin typeface="Calibri"/>
              </a:rPr>
              <a:t>                                                          </a:t>
            </a:r>
            <a:r>
              <a:rPr b="0" lang="ru-RU" sz="1800" spc="-1" strike="noStrike">
                <a:solidFill>
                  <a:srgbClr val="000000"/>
                </a:solidFill>
                <a:latin typeface="Calibri"/>
              </a:rPr>
              <a:t>руки, накривши її зверху другою долонею </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Глибина натискування на грудину</a:t>
            </a:r>
            <a:r>
              <a:rPr b="0" lang="ru-RU" sz="1800" spc="-1" strike="noStrike">
                <a:solidFill>
                  <a:srgbClr val="000000"/>
                </a:solidFill>
                <a:latin typeface="Calibri"/>
              </a:rPr>
              <a:t>              4-5 см</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Частота натискувань на грудину   </a:t>
            </a:r>
            <a:r>
              <a:rPr b="0" lang="ru-RU" sz="1800" spc="-1" strike="noStrike">
                <a:solidFill>
                  <a:srgbClr val="000000"/>
                </a:solidFill>
                <a:latin typeface="Calibri"/>
              </a:rPr>
              <a:t>            Близько 100 в 1 хв.</a:t>
            </a:r>
            <a:endParaRPr b="0" lang="ru-RU" sz="1800" spc="-1" strike="noStrike">
              <a:solidFill>
                <a:srgbClr val="000000"/>
              </a:solidFill>
              <a:latin typeface="Calibri"/>
            </a:endParaRPr>
          </a:p>
          <a:p>
            <a:pPr marL="343080" indent="-342720">
              <a:lnSpc>
                <a:spcPct val="80000"/>
              </a:lnSpc>
              <a:spcBef>
                <a:spcPts val="360"/>
              </a:spcBef>
            </a:pPr>
            <a:r>
              <a:rPr b="1" lang="ru-RU" sz="1800" spc="-1" strike="noStrike">
                <a:solidFill>
                  <a:srgbClr val="000000"/>
                </a:solidFill>
                <a:latin typeface="Calibri"/>
              </a:rPr>
              <a:t>Дефібриляція </a:t>
            </a:r>
            <a:r>
              <a:rPr b="0" lang="ru-RU" sz="1800" spc="-1" strike="noStrike">
                <a:solidFill>
                  <a:srgbClr val="000000"/>
                </a:solidFill>
                <a:latin typeface="Calibri"/>
              </a:rPr>
              <a:t>                                Автоматичні зовнішні дефібрилятори (АЗД)</a:t>
            </a:r>
            <a:endParaRPr b="0" lang="ru-RU" sz="1800" spc="-1" strike="noStrike">
              <a:solidFill>
                <a:srgbClr val="000000"/>
              </a:solidFill>
              <a:latin typeface="Calibri"/>
            </a:endParaRPr>
          </a:p>
          <a:p>
            <a:pPr marL="343080" indent="-342720">
              <a:lnSpc>
                <a:spcPct val="80000"/>
              </a:lnSpc>
              <a:spcBef>
                <a:spcPts val="360"/>
              </a:spcBef>
            </a:pPr>
            <a:r>
              <a:rPr b="0" lang="ru-RU" sz="1800" spc="-1" strike="noStrike">
                <a:solidFill>
                  <a:srgbClr val="000000"/>
                </a:solidFill>
                <a:latin typeface="Calibri"/>
              </a:rPr>
              <a:t>                                        </a:t>
            </a:r>
            <a:r>
              <a:rPr b="0" lang="ru-RU" sz="1800" spc="-1" strike="noStrike">
                <a:solidFill>
                  <a:srgbClr val="000000"/>
                </a:solidFill>
                <a:latin typeface="Calibri"/>
              </a:rPr>
              <a:t>Використовувати електроди/ апаратуру для дорослих </a:t>
            </a:r>
            <a:endParaRPr b="0" lang="ru-RU" sz="1800" spc="-1" strike="noStrike">
              <a:solidFill>
                <a:srgbClr val="000000"/>
              </a:solidFill>
              <a:latin typeface="Calibri"/>
            </a:endParaRPr>
          </a:p>
        </p:txBody>
      </p:sp>
      <p:sp>
        <p:nvSpPr>
          <p:cNvPr id="479" name="Line 3"/>
          <p:cNvSpPr/>
          <p:nvPr/>
        </p:nvSpPr>
        <p:spPr>
          <a:xfrm>
            <a:off x="2771640" y="2205000"/>
            <a:ext cx="504720" cy="0"/>
          </a:xfrm>
          <a:prstGeom prst="line">
            <a:avLst/>
          </a:prstGeom>
          <a:ln w="9360">
            <a:solidFill>
              <a:schemeClr val="tx1"/>
            </a:solidFill>
            <a:round/>
            <a:tailEnd len="med" type="triangle" w="med"/>
          </a:ln>
        </p:spPr>
        <p:style>
          <a:lnRef idx="0"/>
          <a:fillRef idx="0"/>
          <a:effectRef idx="0"/>
          <a:fontRef idx="minor"/>
        </p:style>
      </p:sp>
      <p:sp>
        <p:nvSpPr>
          <p:cNvPr id="480" name="Line 4"/>
          <p:cNvSpPr/>
          <p:nvPr/>
        </p:nvSpPr>
        <p:spPr>
          <a:xfrm>
            <a:off x="2771640" y="2492280"/>
            <a:ext cx="504720" cy="0"/>
          </a:xfrm>
          <a:prstGeom prst="line">
            <a:avLst/>
          </a:prstGeom>
          <a:ln w="9360">
            <a:solidFill>
              <a:schemeClr val="tx1"/>
            </a:solidFill>
            <a:round/>
            <a:tailEnd len="med" type="triangle" w="med"/>
          </a:ln>
        </p:spPr>
        <p:style>
          <a:lnRef idx="0"/>
          <a:fillRef idx="0"/>
          <a:effectRef idx="0"/>
          <a:fontRef idx="minor"/>
        </p:style>
      </p:sp>
      <p:sp>
        <p:nvSpPr>
          <p:cNvPr id="481" name="Line 5"/>
          <p:cNvSpPr/>
          <p:nvPr/>
        </p:nvSpPr>
        <p:spPr>
          <a:xfrm>
            <a:off x="3203280" y="3068280"/>
            <a:ext cx="505080" cy="0"/>
          </a:xfrm>
          <a:prstGeom prst="line">
            <a:avLst/>
          </a:prstGeom>
          <a:ln w="9360">
            <a:solidFill>
              <a:schemeClr val="tx1"/>
            </a:solidFill>
            <a:round/>
            <a:tailEnd len="med" type="triangle" w="med"/>
          </a:ln>
        </p:spPr>
        <p:style>
          <a:lnRef idx="0"/>
          <a:fillRef idx="0"/>
          <a:effectRef idx="0"/>
          <a:fontRef idx="minor"/>
        </p:style>
      </p:sp>
      <p:sp>
        <p:nvSpPr>
          <p:cNvPr id="482" name="Line 6"/>
          <p:cNvSpPr/>
          <p:nvPr/>
        </p:nvSpPr>
        <p:spPr>
          <a:xfrm>
            <a:off x="3203280" y="3573360"/>
            <a:ext cx="505080" cy="0"/>
          </a:xfrm>
          <a:prstGeom prst="line">
            <a:avLst/>
          </a:prstGeom>
          <a:ln w="9360">
            <a:solidFill>
              <a:schemeClr val="tx1"/>
            </a:solidFill>
            <a:round/>
            <a:tailEnd len="med" type="triangle" w="med"/>
          </a:ln>
        </p:spPr>
        <p:style>
          <a:lnRef idx="0"/>
          <a:fillRef idx="0"/>
          <a:effectRef idx="0"/>
          <a:fontRef idx="minor"/>
        </p:style>
      </p:sp>
      <p:sp>
        <p:nvSpPr>
          <p:cNvPr id="483" name="Line 7"/>
          <p:cNvSpPr/>
          <p:nvPr/>
        </p:nvSpPr>
        <p:spPr>
          <a:xfrm>
            <a:off x="2700000" y="5229000"/>
            <a:ext cx="719280" cy="0"/>
          </a:xfrm>
          <a:prstGeom prst="line">
            <a:avLst/>
          </a:prstGeom>
          <a:ln w="9360">
            <a:solidFill>
              <a:schemeClr val="tx1"/>
            </a:solidFill>
            <a:round/>
            <a:tailEnd len="med" type="triangle" w="med"/>
          </a:ln>
        </p:spPr>
        <p:style>
          <a:lnRef idx="0"/>
          <a:fillRef idx="0"/>
          <a:effectRef idx="0"/>
          <a:fontRef idx="minor"/>
        </p:style>
      </p:sp>
      <p:sp>
        <p:nvSpPr>
          <p:cNvPr id="484" name="Line 8"/>
          <p:cNvSpPr/>
          <p:nvPr/>
        </p:nvSpPr>
        <p:spPr>
          <a:xfrm>
            <a:off x="3714480" y="4143240"/>
            <a:ext cx="505080" cy="0"/>
          </a:xfrm>
          <a:prstGeom prst="line">
            <a:avLst/>
          </a:prstGeom>
          <a:ln w="9360">
            <a:solidFill>
              <a:schemeClr val="tx1"/>
            </a:solidFill>
            <a:round/>
            <a:tailEnd len="med" type="triangle" w="med"/>
          </a:ln>
        </p:spPr>
        <p:style>
          <a:lnRef idx="0"/>
          <a:fillRef idx="0"/>
          <a:effectRef idx="0"/>
          <a:fontRef idx="minor"/>
        </p:style>
      </p:sp>
      <p:sp>
        <p:nvSpPr>
          <p:cNvPr id="485" name="Line 9"/>
          <p:cNvSpPr/>
          <p:nvPr/>
        </p:nvSpPr>
        <p:spPr>
          <a:xfrm>
            <a:off x="4071600" y="4643280"/>
            <a:ext cx="432000" cy="0"/>
          </a:xfrm>
          <a:prstGeom prst="line">
            <a:avLst/>
          </a:prstGeom>
          <a:ln w="9360">
            <a:solidFill>
              <a:schemeClr val="tx1"/>
            </a:solidFill>
            <a:round/>
            <a:tailEnd len="med" type="triangle" w="med"/>
          </a:ln>
        </p:spPr>
        <p:style>
          <a:lnRef idx="0"/>
          <a:fillRef idx="0"/>
          <a:effectRef idx="0"/>
          <a:fontRef idx="minor"/>
        </p:style>
      </p:sp>
      <p:sp>
        <p:nvSpPr>
          <p:cNvPr id="486" name="Line 10"/>
          <p:cNvSpPr/>
          <p:nvPr/>
        </p:nvSpPr>
        <p:spPr>
          <a:xfrm>
            <a:off x="4066920" y="4941720"/>
            <a:ext cx="144360" cy="0"/>
          </a:xfrm>
          <a:prstGeom prst="line">
            <a:avLst/>
          </a:prstGeom>
          <a:ln w="9360">
            <a:solidFill>
              <a:schemeClr val="tx1"/>
            </a:solidFill>
            <a:round/>
            <a:tailEnd len="med" type="triangle" w="med"/>
          </a:ln>
        </p:spPr>
        <p:style>
          <a:lnRef idx="0"/>
          <a:fillRef idx="0"/>
          <a:effectRef idx="0"/>
          <a:fontRef idx="minor"/>
        </p:style>
      </p:sp>
    </p:spTree>
  </p:cSld>
  <mc:AlternateContent>
    <mc:Choice Requires="p14">
      <p:transition spd="slow" p14:dur="2000"/>
    </mc:Choice>
    <mc:Fallback>
      <p:transition spd="slow"/>
    </mc:Fallback>
  </mc:AlternateContent>
</p:sld>
</file>

<file path=ppt/slides/slide8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87" name="TextShape 1"/>
          <p:cNvSpPr txBox="1"/>
          <p:nvPr/>
        </p:nvSpPr>
        <p:spPr>
          <a:xfrm>
            <a:off x="0" y="142920"/>
            <a:ext cx="9143640" cy="6714720"/>
          </a:xfrm>
          <a:prstGeom prst="rect">
            <a:avLst/>
          </a:prstGeom>
          <a:noFill/>
          <a:ln>
            <a:noFill/>
          </a:ln>
        </p:spPr>
        <p:txBody>
          <a:bodyPr>
            <a:normAutofit/>
          </a:bodyPr>
          <a:p>
            <a:pPr marL="343080" indent="-342720">
              <a:lnSpc>
                <a:spcPct val="100000"/>
              </a:lnSpc>
              <a:spcBef>
                <a:spcPts val="641"/>
              </a:spcBef>
              <a:buClr>
                <a:srgbClr val="000000"/>
              </a:buClr>
              <a:buFont typeface="Arial"/>
              <a:buChar char="•"/>
            </a:pPr>
            <a:r>
              <a:rPr b="0" lang="ru-RU" sz="3200" spc="-1" strike="noStrike">
                <a:solidFill>
                  <a:srgbClr val="000000"/>
                </a:solidFill>
                <a:latin typeface="Calibri"/>
              </a:rPr>
              <a:t>У дітей більше 8 років закритий масаж серця виконується за такими ж правилами, як і у дорослих.</a:t>
            </a:r>
            <a:endParaRPr b="0" lang="ru-RU" sz="3200" spc="-1" strike="noStrike">
              <a:solidFill>
                <a:srgbClr val="000000"/>
              </a:solidFill>
              <a:latin typeface="Calibri"/>
            </a:endParaRPr>
          </a:p>
          <a:p>
            <a:pPr marL="343080" indent="-342720">
              <a:lnSpc>
                <a:spcPct val="100000"/>
              </a:lnSpc>
              <a:spcBef>
                <a:spcPts val="641"/>
              </a:spcBef>
              <a:buClr>
                <a:srgbClr val="000000"/>
              </a:buClr>
              <a:buFont typeface="Arial"/>
              <a:buChar char="•"/>
            </a:pPr>
            <a:r>
              <a:rPr b="0" lang="ru-RU" sz="3200" spc="-1" strike="noStrike">
                <a:solidFill>
                  <a:srgbClr val="000000"/>
                </a:solidFill>
                <a:latin typeface="Calibri"/>
              </a:rPr>
              <a:t>У дітей від 1 до 8 років - однією долонею.</a:t>
            </a:r>
            <a:endParaRPr b="0" lang="ru-RU" sz="3200" spc="-1" strike="noStrike">
              <a:solidFill>
                <a:srgbClr val="000000"/>
              </a:solidFill>
              <a:latin typeface="Calibri"/>
            </a:endParaRPr>
          </a:p>
          <a:p>
            <a:pPr marL="343080" indent="-342720">
              <a:lnSpc>
                <a:spcPct val="100000"/>
              </a:lnSpc>
              <a:spcBef>
                <a:spcPts val="641"/>
              </a:spcBef>
              <a:buClr>
                <a:srgbClr val="000000"/>
              </a:buClr>
              <a:buFont typeface="Arial"/>
              <a:buChar char="•"/>
            </a:pPr>
            <a:r>
              <a:rPr b="0" lang="ru-RU" sz="3200" spc="-1" strike="noStrike">
                <a:solidFill>
                  <a:srgbClr val="000000"/>
                </a:solidFill>
                <a:latin typeface="Calibri"/>
              </a:rPr>
              <a:t>У дітей до 1 року - великим пальцем кисті руки.</a:t>
            </a:r>
            <a:endParaRPr b="0" lang="ru-RU" sz="3200" spc="-1" strike="noStrike">
              <a:solidFill>
                <a:srgbClr val="000000"/>
              </a:solidFill>
              <a:latin typeface="Calibri"/>
            </a:endParaRPr>
          </a:p>
          <a:p>
            <a:pPr marL="343080" indent="-342720">
              <a:lnSpc>
                <a:spcPct val="100000"/>
              </a:lnSpc>
              <a:spcBef>
                <a:spcPts val="641"/>
              </a:spcBef>
            </a:pPr>
            <a:endParaRPr b="0" lang="ru-RU" sz="3200" spc="-1" strike="noStrike">
              <a:solidFill>
                <a:srgbClr val="000000"/>
              </a:solidFill>
              <a:latin typeface="Calibri"/>
            </a:endParaRPr>
          </a:p>
          <a:p>
            <a:pPr marL="177840">
              <a:lnSpc>
                <a:spcPct val="100000"/>
              </a:lnSpc>
              <a:spcBef>
                <a:spcPts val="641"/>
              </a:spcBef>
            </a:pPr>
            <a:r>
              <a:rPr b="1" i="1" lang="ru-RU" sz="3200" spc="-1" strike="noStrike">
                <a:solidFill>
                  <a:srgbClr val="c00000"/>
                </a:solidFill>
                <a:latin typeface="Calibri"/>
              </a:rPr>
              <a:t>N.B.! У новонароджених точка компресії знаходиться в нижній третині груднини між середньососковою лінією та мечоподібним відростком. </a:t>
            </a:r>
            <a:endParaRPr b="0" lang="ru-RU" sz="3200" spc="-1" strike="noStrike">
              <a:solidFill>
                <a:srgbClr val="000000"/>
              </a:solidFill>
              <a:latin typeface="Calibri"/>
            </a:endParaRPr>
          </a:p>
          <a:p>
            <a:pPr>
              <a:lnSpc>
                <a:spcPct val="100000"/>
              </a:lnSpc>
              <a:spcBef>
                <a:spcPts val="641"/>
              </a:spcBef>
            </a:pPr>
            <a:endParaRPr b="0" lang="ru-RU" sz="32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8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88" name="TextShape 1"/>
          <p:cNvSpPr txBox="1"/>
          <p:nvPr/>
        </p:nvSpPr>
        <p:spPr>
          <a:xfrm>
            <a:off x="457200" y="285840"/>
            <a:ext cx="8686440" cy="6571800"/>
          </a:xfrm>
          <a:prstGeom prst="rect">
            <a:avLst/>
          </a:prstGeom>
          <a:noFill/>
          <a:ln>
            <a:noFill/>
          </a:ln>
        </p:spPr>
        <p:txBody>
          <a:bodyPr>
            <a:noAutofit/>
          </a:bodyPr>
          <a:p>
            <a:pPr>
              <a:lnSpc>
                <a:spcPct val="100000"/>
              </a:lnSpc>
              <a:spcBef>
                <a:spcPts val="799"/>
              </a:spcBef>
            </a:pPr>
            <a:r>
              <a:rPr b="1" lang="ru-RU" sz="4000" spc="-1" strike="noStrike">
                <a:solidFill>
                  <a:srgbClr val="000000"/>
                </a:solidFill>
                <a:latin typeface="Calibri"/>
              </a:rPr>
              <a:t>У новонароджених використовують 2 техніки непрямого масажу серця:</a:t>
            </a:r>
            <a:endParaRPr b="0" lang="ru-RU" sz="4000" spc="-1" strike="noStrike">
              <a:solidFill>
                <a:srgbClr val="000000"/>
              </a:solidFill>
              <a:latin typeface="Calibri"/>
            </a:endParaRPr>
          </a:p>
          <a:p>
            <a:pPr marL="343080" indent="-342720">
              <a:lnSpc>
                <a:spcPct val="100000"/>
              </a:lnSpc>
              <a:spcBef>
                <a:spcPts val="479"/>
              </a:spcBef>
              <a:buClr>
                <a:srgbClr val="c00000"/>
              </a:buClr>
              <a:buFont typeface="Arial"/>
              <a:buChar char="•"/>
            </a:pPr>
            <a:r>
              <a:rPr b="1" lang="ru-RU" sz="2400" spc="-1" strike="noStrike">
                <a:solidFill>
                  <a:srgbClr val="c00000"/>
                </a:solidFill>
                <a:latin typeface="Calibri"/>
              </a:rPr>
              <a:t>Метод великих пальців</a:t>
            </a:r>
            <a:r>
              <a:rPr b="0" lang="ru-RU" sz="2400" spc="-1" strike="noStrike">
                <a:solidFill>
                  <a:srgbClr val="c00000"/>
                </a:solidFill>
                <a:latin typeface="Calibri"/>
              </a:rPr>
              <a:t> </a:t>
            </a:r>
            <a:r>
              <a:rPr b="0" lang="ru-RU" sz="2400" spc="-1" strike="noStrike">
                <a:solidFill>
                  <a:srgbClr val="000000"/>
                </a:solidFill>
                <a:latin typeface="Calibri"/>
              </a:rPr>
              <a:t>- на груднину натискають подушечками двох великих пальців; одночасно решта пальців обох рук підтримує спинку дитини (цьому методу надають перевагу).</a:t>
            </a:r>
            <a:endParaRPr b="0" lang="ru-RU" sz="2400" spc="-1" strike="noStrike">
              <a:solidFill>
                <a:srgbClr val="000000"/>
              </a:solidFill>
              <a:latin typeface="Calibri"/>
            </a:endParaRPr>
          </a:p>
          <a:p>
            <a:pPr marL="343080" indent="-342720">
              <a:lnSpc>
                <a:spcPct val="100000"/>
              </a:lnSpc>
              <a:spcBef>
                <a:spcPts val="479"/>
              </a:spcBef>
              <a:buClr>
                <a:srgbClr val="c00000"/>
              </a:buClr>
              <a:buFont typeface="Arial"/>
              <a:buChar char="•"/>
            </a:pPr>
            <a:r>
              <a:rPr b="1" lang="ru-RU" sz="2400" spc="-1" strike="noStrike">
                <a:solidFill>
                  <a:srgbClr val="c00000"/>
                </a:solidFill>
                <a:latin typeface="Calibri"/>
              </a:rPr>
              <a:t>Метод двох пальців</a:t>
            </a:r>
            <a:r>
              <a:rPr b="0" lang="ru-RU" sz="2400" spc="-1" strike="noStrike">
                <a:solidFill>
                  <a:srgbClr val="c00000"/>
                </a:solidFill>
                <a:latin typeface="Calibri"/>
              </a:rPr>
              <a:t> </a:t>
            </a:r>
            <a:r>
              <a:rPr b="0" lang="ru-RU" sz="2400" spc="-1" strike="noStrike">
                <a:solidFill>
                  <a:srgbClr val="000000"/>
                </a:solidFill>
                <a:latin typeface="Calibri"/>
              </a:rPr>
              <a:t>– на груднину натискають кінчиками двох пальців однієї руки: другого і третього або третього та четвертого. Під час цього друга долоня підтримує спинку дитини. Цей метод застосовують у випадках, коли потрібен доступ до судин пуповини.</a:t>
            </a:r>
            <a:endParaRPr b="0" lang="ru-RU" sz="2400" spc="-1" strike="noStrike">
              <a:solidFill>
                <a:srgbClr val="000000"/>
              </a:solidFill>
              <a:latin typeface="Calibri"/>
            </a:endParaRPr>
          </a:p>
          <a:p>
            <a:pPr>
              <a:lnSpc>
                <a:spcPct val="100000"/>
              </a:lnSpc>
              <a:spcBef>
                <a:spcPts val="641"/>
              </a:spcBef>
            </a:pPr>
            <a:endParaRPr b="0" lang="ru-RU" sz="24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8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graphicFrame>
        <p:nvGraphicFramePr>
          <p:cNvPr id="489" name="Table 1"/>
          <p:cNvGraphicFramePr/>
          <p:nvPr/>
        </p:nvGraphicFramePr>
        <p:xfrm>
          <a:off x="0" y="0"/>
          <a:ext cx="9143640" cy="6857640"/>
        </p:xfrm>
        <a:graphic>
          <a:graphicData uri="http://schemas.openxmlformats.org/drawingml/2006/table">
            <a:tbl>
              <a:tblPr/>
              <a:tblGrid>
                <a:gridCol w="1599480"/>
                <a:gridCol w="1599480"/>
                <a:gridCol w="1231560"/>
                <a:gridCol w="1231560"/>
                <a:gridCol w="1811880"/>
                <a:gridCol w="41400"/>
                <a:gridCol w="1628280"/>
              </a:tblGrid>
              <a:tr h="750600">
                <a:tc>
                  <a:txBody>
                    <a:bodyPr lIns="76320" rIns="76320" tIns="38160" bIns="38160">
                      <a:noAutofit/>
                    </a:bodyPr>
                    <a:p>
                      <a:pPr algn="just">
                        <a:lnSpc>
                          <a:spcPct val="100000"/>
                        </a:lnSpc>
                        <a:spcAft>
                          <a:spcPts val="1001"/>
                        </a:spcAft>
                      </a:pPr>
                      <a:r>
                        <a:rPr b="1" lang="ru-RU" sz="2400" spc="-1" strike="noStrike">
                          <a:solidFill>
                            <a:srgbClr val="ff0000"/>
                          </a:solidFill>
                          <a:latin typeface="Times New Roman"/>
                          <a:ea typeface="Calibri"/>
                        </a:rPr>
                        <a:t>Елемент</a:t>
                      </a:r>
                      <a:endParaRPr b="0" lang="ru-RU" sz="2400" spc="-1" strike="noStrike">
                        <a:latin typeface="Arial"/>
                      </a:endParaRPr>
                    </a:p>
                  </a:txBody>
                  <a:tcPr marL="76320" marR="76320">
                    <a:lnL w="12240">
                      <a:solidFill>
                        <a:srgbClr val="000000"/>
                      </a:solidFill>
                    </a:lnL>
                    <a:lnR w="12240">
                      <a:solidFill>
                        <a:srgbClr val="000000"/>
                      </a:solidFill>
                    </a:lnR>
                    <a:lnT w="12240">
                      <a:solidFill>
                        <a:srgbClr val="000000"/>
                      </a:solidFill>
                    </a:lnT>
                    <a:lnB w="12240">
                      <a:solidFill>
                        <a:srgbClr val="000000"/>
                      </a:solidFill>
                    </a:lnB>
                    <a:solidFill>
                      <a:srgbClr val="ffffcc"/>
                    </a:solidFill>
                  </a:tcPr>
                </a:tc>
                <a:tc>
                  <a:txBody>
                    <a:bodyPr lIns="76320" rIns="76320" tIns="38160" bIns="38160">
                      <a:noAutofit/>
                    </a:bodyPr>
                    <a:p>
                      <a:pPr algn="just">
                        <a:lnSpc>
                          <a:spcPct val="100000"/>
                        </a:lnSpc>
                        <a:spcAft>
                          <a:spcPts val="1001"/>
                        </a:spcAft>
                      </a:pPr>
                      <a:r>
                        <a:rPr b="1" lang="ru-RU" sz="2400" spc="-1" strike="noStrike">
                          <a:solidFill>
                            <a:srgbClr val="ff0000"/>
                          </a:solidFill>
                          <a:latin typeface="Times New Roman"/>
                          <a:ea typeface="Calibri"/>
                        </a:rPr>
                        <a:t>Дорослі</a:t>
                      </a:r>
                      <a:endParaRPr b="0" lang="ru-RU" sz="2400" spc="-1" strike="noStrike">
                        <a:latin typeface="Arial"/>
                      </a:endParaRPr>
                    </a:p>
                  </a:txBody>
                  <a:tcPr marL="76320" marR="76320">
                    <a:lnL w="12240">
                      <a:solidFill>
                        <a:srgbClr val="000000"/>
                      </a:solidFill>
                    </a:lnL>
                    <a:lnR w="12240">
                      <a:solidFill>
                        <a:srgbClr val="000000"/>
                      </a:solidFill>
                    </a:lnR>
                    <a:lnT w="12240">
                      <a:solidFill>
                        <a:srgbClr val="000000"/>
                      </a:solidFill>
                    </a:lnT>
                    <a:lnB w="12240">
                      <a:solidFill>
                        <a:srgbClr val="000000"/>
                      </a:solidFill>
                    </a:lnB>
                    <a:solidFill>
                      <a:srgbClr val="ffffcc"/>
                    </a:solidFill>
                  </a:tcPr>
                </a:tc>
                <a:tc>
                  <a:txBody>
                    <a:bodyPr lIns="76320" rIns="76320" tIns="38160" bIns="38160">
                      <a:noAutofit/>
                    </a:bodyPr>
                    <a:p>
                      <a:pPr algn="just">
                        <a:lnSpc>
                          <a:spcPct val="100000"/>
                        </a:lnSpc>
                        <a:spcAft>
                          <a:spcPts val="1001"/>
                        </a:spcAft>
                      </a:pPr>
                      <a:r>
                        <a:rPr b="1" lang="ru-RU" sz="2400" spc="-1" strike="noStrike">
                          <a:solidFill>
                            <a:srgbClr val="ff0000"/>
                          </a:solidFill>
                          <a:latin typeface="Times New Roman"/>
                          <a:ea typeface="Calibri"/>
                        </a:rPr>
                        <a:t>Діти</a:t>
                      </a:r>
                      <a:endParaRPr b="0" lang="ru-RU" sz="2400" spc="-1" strike="noStrike">
                        <a:latin typeface="Arial"/>
                      </a:endParaRPr>
                    </a:p>
                  </a:txBody>
                  <a:tcPr marL="76320" marR="76320">
                    <a:lnL w="12240">
                      <a:solidFill>
                        <a:srgbClr val="000000"/>
                      </a:solidFill>
                    </a:lnL>
                    <a:lnR w="12240">
                      <a:solidFill>
                        <a:srgbClr val="000000"/>
                      </a:solidFill>
                    </a:lnR>
                    <a:lnT w="12240">
                      <a:solidFill>
                        <a:srgbClr val="000000"/>
                      </a:solidFill>
                    </a:lnT>
                    <a:lnB w="12240">
                      <a:solidFill>
                        <a:srgbClr val="000000"/>
                      </a:solidFill>
                    </a:lnB>
                    <a:solidFill>
                      <a:srgbClr val="ffffcc"/>
                    </a:solidFill>
                  </a:tcPr>
                </a:tc>
                <a:tc>
                  <a:txBody>
                    <a:bodyPr lIns="76320" rIns="76320" tIns="38160" bIns="38160">
                      <a:noAutofit/>
                    </a:bodyPr>
                    <a:p>
                      <a:pPr algn="just">
                        <a:lnSpc>
                          <a:spcPct val="100000"/>
                        </a:lnSpc>
                        <a:spcAft>
                          <a:spcPts val="1001"/>
                        </a:spcAft>
                      </a:pPr>
                      <a:r>
                        <a:rPr b="1" lang="ru-RU" sz="2400" spc="-1" strike="noStrike">
                          <a:solidFill>
                            <a:srgbClr val="ff0000"/>
                          </a:solidFill>
                          <a:latin typeface="Times New Roman"/>
                          <a:ea typeface="Calibri"/>
                        </a:rPr>
                        <a:t>Немов-лята</a:t>
                      </a:r>
                      <a:endParaRPr b="0" lang="ru-RU" sz="2400" spc="-1" strike="noStrike">
                        <a:latin typeface="Arial"/>
                      </a:endParaRPr>
                    </a:p>
                  </a:txBody>
                  <a:tcPr marL="76320" marR="76320">
                    <a:lnL w="12240">
                      <a:solidFill>
                        <a:srgbClr val="000000"/>
                      </a:solidFill>
                    </a:lnL>
                    <a:lnR w="12240">
                      <a:solidFill>
                        <a:srgbClr val="000000"/>
                      </a:solidFill>
                    </a:lnR>
                    <a:lnT w="12240">
                      <a:solidFill>
                        <a:srgbClr val="000000"/>
                      </a:solidFill>
                    </a:lnT>
                    <a:lnB w="12240">
                      <a:solidFill>
                        <a:srgbClr val="000000"/>
                      </a:solidFill>
                    </a:lnB>
                    <a:solidFill>
                      <a:srgbClr val="ffffcc"/>
                    </a:solidFill>
                  </a:tcPr>
                </a:tc>
                <a:tc gridSpan="3">
                  <a:txBody>
                    <a:bodyPr lIns="0" rIns="0" tIns="0" bIns="0">
                      <a:noAutofit/>
                    </a:bodyPr>
                    <a:p>
                      <a:pPr algn="ctr">
                        <a:lnSpc>
                          <a:spcPct val="100000"/>
                        </a:lnSpc>
                        <a:spcAft>
                          <a:spcPts val="1001"/>
                        </a:spcAft>
                      </a:pPr>
                      <a:r>
                        <a:rPr b="1" lang="ru-RU" sz="2400" spc="-1" strike="noStrike">
                          <a:solidFill>
                            <a:srgbClr val="ff0000"/>
                          </a:solidFill>
                          <a:latin typeface="Times New Roman"/>
                          <a:ea typeface="Calibri"/>
                        </a:rPr>
                        <a:t>Новонароджені</a:t>
                      </a:r>
                      <a:endParaRPr b="0" lang="ru-RU" sz="24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cc"/>
                    </a:solidFill>
                  </a:tcPr>
                </a:tc>
                <a:tc hMerge="1">
                  <a:tcPr marL="90000" marR="90000">
                    <a:solidFill>
                      <a:srgbClr val="729fcf"/>
                    </a:solidFill>
                  </a:tcPr>
                </a:tc>
                <a:tc hMerge="1">
                  <a:tcPr marL="90000" marR="90000">
                    <a:solidFill>
                      <a:srgbClr val="729fcf"/>
                    </a:solidFill>
                  </a:tcPr>
                </a:tc>
              </a:tr>
              <a:tr h="609120">
                <a:tc>
                  <a:txBody>
                    <a:bodyPr lIns="76320" rIns="76320" tIns="38160" bIns="38160">
                      <a:noAutofit/>
                    </a:bodyPr>
                    <a:p>
                      <a:pPr algn="ctr">
                        <a:lnSpc>
                          <a:spcPct val="100000"/>
                        </a:lnSpc>
                        <a:spcAft>
                          <a:spcPts val="1001"/>
                        </a:spcAft>
                      </a:pPr>
                      <a:r>
                        <a:rPr b="1" lang="ru-RU" sz="1600" spc="-1" strike="noStrike">
                          <a:solidFill>
                            <a:srgbClr val="000000"/>
                          </a:solidFill>
                          <a:latin typeface="Times New Roman"/>
                          <a:ea typeface="Calibri"/>
                        </a:rPr>
                        <a:t>Послідовність СЛР</a:t>
                      </a:r>
                      <a:endParaRPr b="0" lang="ru-RU" sz="1600" spc="-1" strike="noStrike">
                        <a:latin typeface="Arial"/>
                      </a:endParaRPr>
                    </a:p>
                  </a:txBody>
                  <a:tcPr marL="76320" marR="76320">
                    <a:lnL w="12240">
                      <a:solidFill>
                        <a:srgbClr val="000000"/>
                      </a:solidFill>
                    </a:lnL>
                    <a:lnR w="12240">
                      <a:solidFill>
                        <a:srgbClr val="000000"/>
                      </a:solidFill>
                    </a:lnR>
                    <a:lnT w="12240">
                      <a:solidFill>
                        <a:srgbClr val="000000"/>
                      </a:solidFill>
                    </a:lnT>
                    <a:lnB w="12240">
                      <a:solidFill>
                        <a:srgbClr val="000000"/>
                      </a:solidFill>
                    </a:lnB>
                    <a:solidFill>
                      <a:srgbClr val="ffffcc"/>
                    </a:solidFill>
                  </a:tcPr>
                </a:tc>
                <a:tc gridSpan="3">
                  <a:txBody>
                    <a:bodyPr lIns="76320" rIns="76320" tIns="38160" bIns="38160">
                      <a:noAutofit/>
                    </a:bodyPr>
                    <a:p>
                      <a:pPr algn="ctr">
                        <a:lnSpc>
                          <a:spcPct val="100000"/>
                        </a:lnSpc>
                        <a:spcAft>
                          <a:spcPts val="1001"/>
                        </a:spcAft>
                      </a:pPr>
                      <a:r>
                        <a:rPr b="1" lang="ru-RU" sz="2400" spc="-1" strike="noStrike">
                          <a:solidFill>
                            <a:srgbClr val="000000"/>
                          </a:solidFill>
                          <a:latin typeface="Times New Roman"/>
                          <a:ea typeface="Calibri"/>
                        </a:rPr>
                        <a:t>С-А-В</a:t>
                      </a:r>
                      <a:endParaRPr b="0" lang="ru-RU" sz="2400" spc="-1" strike="noStrike">
                        <a:latin typeface="Arial"/>
                      </a:endParaRPr>
                    </a:p>
                  </a:txBody>
                  <a:tcPr marL="76320" marR="76320">
                    <a:lnL w="12240">
                      <a:solidFill>
                        <a:srgbClr val="000000"/>
                      </a:solidFill>
                    </a:lnL>
                    <a:lnR w="12240">
                      <a:solidFill>
                        <a:srgbClr val="000000"/>
                      </a:solidFill>
                    </a:lnR>
                    <a:lnT w="12240">
                      <a:solidFill>
                        <a:srgbClr val="000000"/>
                      </a:solidFill>
                    </a:lnT>
                    <a:lnB w="12240">
                      <a:solidFill>
                        <a:srgbClr val="000000"/>
                      </a:solidFill>
                    </a:lnB>
                    <a:solidFill>
                      <a:srgbClr val="ffffcc"/>
                    </a:solidFill>
                  </a:tcPr>
                </a:tc>
                <a:tc hMerge="1">
                  <a:tcPr marL="90000" marR="90000">
                    <a:solidFill>
                      <a:srgbClr val="729fcf"/>
                    </a:solidFill>
                  </a:tcPr>
                </a:tc>
                <a:tc hMerge="1">
                  <a:tcPr marL="90000" marR="90000">
                    <a:solidFill>
                      <a:srgbClr val="729fcf"/>
                    </a:solidFill>
                  </a:tcPr>
                </a:tc>
                <a:tc gridSpan="2">
                  <a:txBody>
                    <a:bodyPr lIns="0" rIns="0" tIns="0" bIns="0">
                      <a:noAutofit/>
                    </a:bodyPr>
                    <a:p>
                      <a:pPr algn="ctr">
                        <a:lnSpc>
                          <a:spcPct val="100000"/>
                        </a:lnSpc>
                        <a:spcAft>
                          <a:spcPts val="1001"/>
                        </a:spcAft>
                      </a:pPr>
                      <a:r>
                        <a:rPr b="1" lang="ru-RU" sz="2400" spc="-1" strike="noStrike" u="sng">
                          <a:solidFill>
                            <a:srgbClr val="000000"/>
                          </a:solidFill>
                          <a:uFillTx/>
                          <a:latin typeface="Times New Roman"/>
                          <a:ea typeface="Calibri"/>
                        </a:rPr>
                        <a:t>А-В-С</a:t>
                      </a:r>
                      <a:endParaRPr b="0" lang="ru-RU" sz="24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cc"/>
                    </a:solidFill>
                  </a:tcPr>
                </a:tc>
                <a:tc hMerge="1">
                  <a:tcPr marL="90000" marR="90000">
                    <a:solidFill>
                      <a:srgbClr val="729fcf"/>
                    </a:solidFill>
                  </a:tcPr>
                </a:tc>
                <a:tc>
                  <a:txBody>
                    <a:bodyPr lIns="0" rIns="0" tIns="0" bIns="0">
                      <a:noAutofit/>
                    </a:bodyPr>
                    <a:p>
                      <a:pPr algn="ctr">
                        <a:lnSpc>
                          <a:spcPct val="100000"/>
                        </a:lnSpc>
                        <a:spcAft>
                          <a:spcPts val="1001"/>
                        </a:spcAft>
                      </a:pPr>
                      <a:r>
                        <a:rPr b="1" lang="ru-RU" sz="2400" spc="-1" strike="noStrike">
                          <a:solidFill>
                            <a:srgbClr val="000000"/>
                          </a:solidFill>
                          <a:latin typeface="Times New Roman"/>
                          <a:ea typeface="Calibri"/>
                        </a:rPr>
                        <a:t>С-А-В</a:t>
                      </a:r>
                      <a:endParaRPr b="0" lang="ru-RU" sz="24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cc"/>
                    </a:solidFill>
                  </a:tcPr>
                </a:tc>
              </a:tr>
              <a:tr h="885600">
                <a:tc>
                  <a:txBody>
                    <a:bodyPr lIns="76320" rIns="76320" tIns="38160" bIns="38160">
                      <a:noAutofit/>
                    </a:bodyPr>
                    <a:p>
                      <a:pPr algn="ctr">
                        <a:lnSpc>
                          <a:spcPct val="100000"/>
                        </a:lnSpc>
                        <a:spcAft>
                          <a:spcPts val="1001"/>
                        </a:spcAft>
                      </a:pPr>
                      <a:r>
                        <a:rPr b="1" lang="ru-RU" sz="1600" spc="-1" strike="noStrike">
                          <a:solidFill>
                            <a:srgbClr val="000000"/>
                          </a:solidFill>
                          <a:latin typeface="Times New Roman"/>
                          <a:ea typeface="Calibri"/>
                        </a:rPr>
                        <a:t>Частота компресійних натискань</a:t>
                      </a:r>
                      <a:endParaRPr b="0" lang="ru-RU" sz="1600" spc="-1" strike="noStrike">
                        <a:latin typeface="Arial"/>
                      </a:endParaRPr>
                    </a:p>
                  </a:txBody>
                  <a:tcPr marL="76320" marR="76320">
                    <a:lnL w="12240">
                      <a:solidFill>
                        <a:srgbClr val="000000"/>
                      </a:solidFill>
                    </a:lnL>
                    <a:lnR w="12240">
                      <a:solidFill>
                        <a:srgbClr val="000000"/>
                      </a:solidFill>
                    </a:lnR>
                    <a:lnT w="12240">
                      <a:solidFill>
                        <a:srgbClr val="000000"/>
                      </a:solidFill>
                    </a:lnT>
                    <a:lnB w="12240">
                      <a:solidFill>
                        <a:srgbClr val="000000"/>
                      </a:solidFill>
                    </a:lnB>
                    <a:solidFill>
                      <a:srgbClr val="ffffcc"/>
                    </a:solidFill>
                  </a:tcPr>
                </a:tc>
                <a:tc gridSpan="3">
                  <a:txBody>
                    <a:bodyPr lIns="76320" rIns="76320" tIns="38160" bIns="38160">
                      <a:noAutofit/>
                    </a:bodyPr>
                    <a:p>
                      <a:pPr algn="just">
                        <a:lnSpc>
                          <a:spcPct val="100000"/>
                        </a:lnSpc>
                        <a:spcAft>
                          <a:spcPts val="1001"/>
                        </a:spcAft>
                      </a:pPr>
                      <a:r>
                        <a:rPr b="1" lang="ru-RU" sz="2400" spc="-1" strike="noStrike">
                          <a:solidFill>
                            <a:srgbClr val="000000"/>
                          </a:solidFill>
                          <a:latin typeface="Times New Roman"/>
                          <a:ea typeface="Calibri"/>
                        </a:rPr>
                        <a:t>100-120 компресій на хвилину</a:t>
                      </a:r>
                      <a:endParaRPr b="0" lang="ru-RU" sz="2400" spc="-1" strike="noStrike">
                        <a:latin typeface="Arial"/>
                      </a:endParaRPr>
                    </a:p>
                  </a:txBody>
                  <a:tcPr marL="76320" marR="76320">
                    <a:lnL w="12240">
                      <a:solidFill>
                        <a:srgbClr val="000000"/>
                      </a:solidFill>
                    </a:lnL>
                    <a:lnR w="12240">
                      <a:solidFill>
                        <a:srgbClr val="000000"/>
                      </a:solidFill>
                    </a:lnR>
                    <a:lnT w="12240">
                      <a:solidFill>
                        <a:srgbClr val="000000"/>
                      </a:solidFill>
                    </a:lnT>
                    <a:lnB w="12240">
                      <a:solidFill>
                        <a:srgbClr val="000000"/>
                      </a:solidFill>
                    </a:lnB>
                    <a:solidFill>
                      <a:srgbClr val="ffffcc"/>
                    </a:solidFill>
                  </a:tcPr>
                </a:tc>
                <a:tc hMerge="1">
                  <a:tcPr marL="90000" marR="90000">
                    <a:solidFill>
                      <a:srgbClr val="729fcf"/>
                    </a:solidFill>
                  </a:tcPr>
                </a:tc>
                <a:tc hMerge="1">
                  <a:tcPr marL="90000" marR="90000">
                    <a:solidFill>
                      <a:srgbClr val="729fcf"/>
                    </a:solidFill>
                  </a:tcPr>
                </a:tc>
                <a:tc gridSpan="3">
                  <a:txBody>
                    <a:bodyPr lIns="0" rIns="0" tIns="0" bIns="0">
                      <a:noAutofit/>
                    </a:bodyPr>
                    <a:p>
                      <a:pPr algn="ctr">
                        <a:lnSpc>
                          <a:spcPct val="100000"/>
                        </a:lnSpc>
                        <a:spcAft>
                          <a:spcPts val="1001"/>
                        </a:spcAft>
                      </a:pPr>
                      <a:r>
                        <a:rPr b="1" lang="ru-RU" sz="2400" spc="-1" strike="noStrike">
                          <a:solidFill>
                            <a:srgbClr val="000000"/>
                          </a:solidFill>
                          <a:latin typeface="Times New Roman"/>
                          <a:ea typeface="Calibri"/>
                        </a:rPr>
                        <a:t>90 компресій на хвилину</a:t>
                      </a:r>
                      <a:endParaRPr b="0" lang="ru-RU" sz="24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cc"/>
                    </a:solidFill>
                  </a:tcPr>
                </a:tc>
                <a:tc hMerge="1">
                  <a:tcPr marL="90000" marR="90000">
                    <a:solidFill>
                      <a:srgbClr val="729fcf"/>
                    </a:solidFill>
                  </a:tcPr>
                </a:tc>
                <a:tc hMerge="1">
                  <a:tcPr marL="90000" marR="90000">
                    <a:solidFill>
                      <a:srgbClr val="729fcf"/>
                    </a:solidFill>
                  </a:tcPr>
                </a:tc>
              </a:tr>
              <a:tr h="750600">
                <a:tc rowSpan="2">
                  <a:txBody>
                    <a:bodyPr lIns="76320" rIns="76320" tIns="38160" bIns="38160">
                      <a:noAutofit/>
                    </a:bodyPr>
                    <a:p>
                      <a:pPr algn="just">
                        <a:lnSpc>
                          <a:spcPct val="100000"/>
                        </a:lnSpc>
                        <a:spcAft>
                          <a:spcPts val="1001"/>
                        </a:spcAft>
                      </a:pPr>
                      <a:r>
                        <a:rPr b="1" lang="ru-RU" sz="2400" spc="-1" strike="noStrike">
                          <a:solidFill>
                            <a:srgbClr val="000000"/>
                          </a:solidFill>
                          <a:latin typeface="Times New Roman"/>
                          <a:ea typeface="Calibri"/>
                        </a:rPr>
                        <a:t>Глибина компресій</a:t>
                      </a:r>
                      <a:r>
                        <a:rPr b="0" lang="ru-RU" sz="2400" spc="-1" strike="noStrike">
                          <a:solidFill>
                            <a:srgbClr val="000000"/>
                          </a:solidFill>
                          <a:latin typeface="Times New Roman"/>
                          <a:ea typeface="Calibri"/>
                        </a:rPr>
                        <a:t> </a:t>
                      </a:r>
                      <a:endParaRPr b="0" lang="ru-RU" sz="2400" spc="-1" strike="noStrike">
                        <a:latin typeface="Arial"/>
                      </a:endParaRPr>
                    </a:p>
                  </a:txBody>
                  <a:tcPr marL="76320" marR="76320">
                    <a:lnL w="12240">
                      <a:solidFill>
                        <a:srgbClr val="000000"/>
                      </a:solidFill>
                    </a:lnL>
                    <a:lnR w="12240">
                      <a:solidFill>
                        <a:srgbClr val="000000"/>
                      </a:solidFill>
                    </a:lnR>
                    <a:lnT w="12240">
                      <a:solidFill>
                        <a:srgbClr val="000000"/>
                      </a:solidFill>
                    </a:lnT>
                    <a:lnB w="12240">
                      <a:solidFill>
                        <a:srgbClr val="000000"/>
                      </a:solidFill>
                    </a:lnB>
                    <a:solidFill>
                      <a:srgbClr val="ffffcc"/>
                    </a:solidFill>
                  </a:tcPr>
                </a:tc>
                <a:tc gridSpan="6">
                  <a:txBody>
                    <a:bodyPr lIns="76320" rIns="76320" tIns="38160" bIns="38160">
                      <a:noAutofit/>
                    </a:bodyPr>
                    <a:p>
                      <a:pPr algn="ctr">
                        <a:lnSpc>
                          <a:spcPct val="100000"/>
                        </a:lnSpc>
                        <a:spcAft>
                          <a:spcPts val="1001"/>
                        </a:spcAft>
                      </a:pPr>
                      <a:r>
                        <a:rPr b="1" lang="ru-RU" sz="2400" spc="-1" strike="noStrike">
                          <a:solidFill>
                            <a:srgbClr val="000000"/>
                          </a:solidFill>
                          <a:latin typeface="Times New Roman"/>
                          <a:ea typeface="Calibri"/>
                        </a:rPr>
                        <a:t>На одну третину сагіттальної лінії на рівні грудної клітки</a:t>
                      </a:r>
                      <a:endParaRPr b="0" lang="ru-RU" sz="2400" spc="-1" strike="noStrike">
                        <a:latin typeface="Arial"/>
                      </a:endParaRPr>
                    </a:p>
                  </a:txBody>
                  <a:tcPr marL="76320" marR="76320">
                    <a:lnL w="12240">
                      <a:solidFill>
                        <a:srgbClr val="000000"/>
                      </a:solidFill>
                    </a:lnL>
                    <a:lnR w="12240">
                      <a:solidFill>
                        <a:srgbClr val="000000"/>
                      </a:solidFill>
                    </a:lnR>
                    <a:lnT w="12240">
                      <a:solidFill>
                        <a:srgbClr val="000000"/>
                      </a:solidFill>
                    </a:lnT>
                    <a:lnB w="12240">
                      <a:solidFill>
                        <a:srgbClr val="000000"/>
                      </a:solidFill>
                    </a:lnB>
                    <a:solidFill>
                      <a:srgbClr val="ffffcc"/>
                    </a:solidFill>
                  </a:tcPr>
                </a:tc>
                <a:tc hMerge="1">
                  <a:tcPr marL="90000" marR="90000">
                    <a:solidFill>
                      <a:srgbClr val="729fcf"/>
                    </a:solidFill>
                  </a:tcPr>
                </a:tc>
                <a:tc hMerge="1">
                  <a:tcPr marL="90000" marR="90000">
                    <a:solidFill>
                      <a:srgbClr val="729fcf"/>
                    </a:solidFill>
                  </a:tcPr>
                </a:tc>
                <a:tc hMerge="1">
                  <a:tcPr marL="90000" marR="90000">
                    <a:solidFill>
                      <a:srgbClr val="729fcf"/>
                    </a:solidFill>
                  </a:tcPr>
                </a:tc>
                <a:tc hMerge="1">
                  <a:tcPr marL="90000" marR="90000">
                    <a:solidFill>
                      <a:srgbClr val="729fcf"/>
                    </a:solidFill>
                  </a:tcPr>
                </a:tc>
                <a:tc hMerge="1">
                  <a:tcPr marL="90000" marR="90000">
                    <a:solidFill>
                      <a:srgbClr val="729fcf"/>
                    </a:solidFill>
                  </a:tcPr>
                </a:tc>
              </a:tr>
              <a:tr h="859680">
                <a:tc vMerge="1">
                  <a:tcPr marL="90000" marR="90000">
                    <a:solidFill>
                      <a:srgbClr val="729fcf"/>
                    </a:solidFill>
                  </a:tcPr>
                </a:tc>
                <a:tc>
                  <a:txBody>
                    <a:bodyPr lIns="76320" rIns="76320" tIns="38160" bIns="38160">
                      <a:noAutofit/>
                    </a:bodyPr>
                    <a:p>
                      <a:pPr algn="just">
                        <a:lnSpc>
                          <a:spcPct val="100000"/>
                        </a:lnSpc>
                        <a:spcAft>
                          <a:spcPts val="1001"/>
                        </a:spcAft>
                      </a:pPr>
                      <a:r>
                        <a:rPr b="1" lang="ru-RU" sz="1600" spc="-1" strike="noStrike">
                          <a:solidFill>
                            <a:srgbClr val="000000"/>
                          </a:solidFill>
                          <a:latin typeface="Times New Roman"/>
                          <a:ea typeface="Calibri"/>
                        </a:rPr>
                        <a:t>Не менше 5 см (не більше 6 см)</a:t>
                      </a:r>
                      <a:endParaRPr b="0" lang="ru-RU" sz="1600" spc="-1" strike="noStrike">
                        <a:latin typeface="Arial"/>
                      </a:endParaRPr>
                    </a:p>
                  </a:txBody>
                  <a:tcPr marL="76320" marR="76320">
                    <a:lnL w="12240">
                      <a:solidFill>
                        <a:srgbClr val="000000"/>
                      </a:solidFill>
                    </a:lnL>
                    <a:lnR w="12240">
                      <a:solidFill>
                        <a:srgbClr val="000000"/>
                      </a:solidFill>
                    </a:lnR>
                    <a:lnT w="12240">
                      <a:solidFill>
                        <a:srgbClr val="000000"/>
                      </a:solidFill>
                    </a:lnT>
                    <a:lnB w="12240">
                      <a:solidFill>
                        <a:srgbClr val="000000"/>
                      </a:solidFill>
                    </a:lnB>
                    <a:solidFill>
                      <a:srgbClr val="ffffcc"/>
                    </a:solidFill>
                  </a:tcPr>
                </a:tc>
                <a:tc>
                  <a:txBody>
                    <a:bodyPr lIns="76320" rIns="76320" tIns="38160" bIns="38160">
                      <a:noAutofit/>
                    </a:bodyPr>
                    <a:p>
                      <a:pPr algn="ctr">
                        <a:lnSpc>
                          <a:spcPct val="100000"/>
                        </a:lnSpc>
                        <a:spcAft>
                          <a:spcPts val="1001"/>
                        </a:spcAft>
                      </a:pPr>
                      <a:r>
                        <a:rPr b="1" lang="ru-RU" sz="1600" spc="-1" strike="noStrike">
                          <a:solidFill>
                            <a:srgbClr val="000000"/>
                          </a:solidFill>
                          <a:latin typeface="Times New Roman"/>
                          <a:ea typeface="Calibri"/>
                        </a:rPr>
                        <a:t>Близько 5 см</a:t>
                      </a:r>
                      <a:endParaRPr b="0" lang="ru-RU" sz="1600" spc="-1" strike="noStrike">
                        <a:latin typeface="Arial"/>
                      </a:endParaRPr>
                    </a:p>
                  </a:txBody>
                  <a:tcPr marL="76320" marR="76320">
                    <a:lnL w="12240">
                      <a:solidFill>
                        <a:srgbClr val="000000"/>
                      </a:solidFill>
                    </a:lnL>
                    <a:lnR w="12240">
                      <a:solidFill>
                        <a:srgbClr val="000000"/>
                      </a:solidFill>
                    </a:lnR>
                    <a:lnT w="12240">
                      <a:solidFill>
                        <a:srgbClr val="000000"/>
                      </a:solidFill>
                    </a:lnT>
                    <a:lnB w="12240">
                      <a:solidFill>
                        <a:srgbClr val="000000"/>
                      </a:solidFill>
                    </a:lnB>
                    <a:solidFill>
                      <a:srgbClr val="ffffcc"/>
                    </a:solidFill>
                  </a:tcPr>
                </a:tc>
                <a:tc>
                  <a:txBody>
                    <a:bodyPr lIns="76320" rIns="76320" tIns="38160" bIns="38160">
                      <a:noAutofit/>
                    </a:bodyPr>
                    <a:p>
                      <a:pPr algn="ctr">
                        <a:lnSpc>
                          <a:spcPct val="100000"/>
                        </a:lnSpc>
                        <a:spcAft>
                          <a:spcPts val="1001"/>
                        </a:spcAft>
                      </a:pPr>
                      <a:r>
                        <a:rPr b="1" lang="ru-RU" sz="1600" spc="-1" strike="noStrike">
                          <a:solidFill>
                            <a:srgbClr val="000000"/>
                          </a:solidFill>
                          <a:latin typeface="Times New Roman"/>
                          <a:ea typeface="Calibri"/>
                        </a:rPr>
                        <a:t>Близько 4 см</a:t>
                      </a:r>
                      <a:endParaRPr b="0" lang="ru-RU" sz="1600" spc="-1" strike="noStrike">
                        <a:latin typeface="Arial"/>
                      </a:endParaRPr>
                    </a:p>
                  </a:txBody>
                  <a:tcPr marL="76320" marR="76320">
                    <a:lnL w="12240">
                      <a:solidFill>
                        <a:srgbClr val="000000"/>
                      </a:solidFill>
                    </a:lnL>
                    <a:lnR w="12240">
                      <a:solidFill>
                        <a:srgbClr val="000000"/>
                      </a:solidFill>
                    </a:lnR>
                    <a:lnT w="12240">
                      <a:solidFill>
                        <a:srgbClr val="000000"/>
                      </a:solidFill>
                    </a:lnT>
                    <a:lnB w="12240">
                      <a:solidFill>
                        <a:srgbClr val="000000"/>
                      </a:solidFill>
                    </a:lnB>
                    <a:solidFill>
                      <a:srgbClr val="ffffcc"/>
                    </a:solidFill>
                  </a:tcPr>
                </a:tc>
                <a:tc gridSpan="3">
                  <a:txBody>
                    <a:bodyPr lIns="0" rIns="0" tIns="0" bIns="0">
                      <a:noAutofit/>
                    </a:bodyPr>
                    <a:p>
                      <a:pPr algn="just">
                        <a:lnSpc>
                          <a:spcPct val="100000"/>
                        </a:lnSpc>
                        <a:spcAft>
                          <a:spcPts val="1001"/>
                        </a:spcAft>
                      </a:pPr>
                      <a:r>
                        <a:rPr b="1" lang="ru-RU" sz="1400" spc="-1" strike="noStrike">
                          <a:solidFill>
                            <a:srgbClr val="000000"/>
                          </a:solidFill>
                          <a:latin typeface="Times New Roman"/>
                          <a:ea typeface="Calibri"/>
                        </a:rPr>
                        <a:t>На одну третину сагіттальної лінії на рівні грудної клітки - індивідуально</a:t>
                      </a:r>
                      <a:endParaRPr b="0" lang="ru-RU" sz="14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cc"/>
                    </a:solidFill>
                  </a:tcPr>
                </a:tc>
                <a:tc hMerge="1">
                  <a:tcPr marL="90000" marR="90000">
                    <a:solidFill>
                      <a:srgbClr val="729fcf"/>
                    </a:solidFill>
                  </a:tcPr>
                </a:tc>
                <a:tc hMerge="1">
                  <a:tcPr marL="90000" marR="90000">
                    <a:solidFill>
                      <a:srgbClr val="729fcf"/>
                    </a:solidFill>
                  </a:tcPr>
                </a:tc>
              </a:tr>
              <a:tr h="3002040">
                <a:tc>
                  <a:txBody>
                    <a:bodyPr lIns="76320" rIns="76320" tIns="38160" bIns="38160">
                      <a:noAutofit/>
                    </a:bodyPr>
                    <a:p>
                      <a:pPr algn="ctr">
                        <a:lnSpc>
                          <a:spcPct val="100000"/>
                        </a:lnSpc>
                        <a:spcAft>
                          <a:spcPts val="1001"/>
                        </a:spcAft>
                      </a:pPr>
                      <a:r>
                        <a:rPr b="1" lang="ru-RU" sz="1600" spc="-1" strike="noStrike">
                          <a:solidFill>
                            <a:srgbClr val="000000"/>
                          </a:solidFill>
                          <a:latin typeface="Times New Roman"/>
                          <a:ea typeface="Calibri"/>
                        </a:rPr>
                        <a:t>Співвідно-шення "компресії: вдихи"        </a:t>
                      </a:r>
                      <a:endParaRPr b="0" lang="ru-RU" sz="1600" spc="-1" strike="noStrike">
                        <a:latin typeface="Arial"/>
                      </a:endParaRPr>
                    </a:p>
                    <a:p>
                      <a:pPr algn="ctr">
                        <a:lnSpc>
                          <a:spcPct val="100000"/>
                        </a:lnSpc>
                        <a:spcAft>
                          <a:spcPts val="1001"/>
                        </a:spcAft>
                      </a:pPr>
                      <a:r>
                        <a:rPr b="1" lang="ru-RU" sz="1600" spc="-1" strike="noStrike">
                          <a:solidFill>
                            <a:srgbClr val="000000"/>
                          </a:solidFill>
                          <a:latin typeface="Times New Roman"/>
                          <a:ea typeface="Calibri"/>
                        </a:rPr>
                        <a:t> </a:t>
                      </a:r>
                      <a:r>
                        <a:rPr b="1" lang="ru-RU" sz="1600" spc="-1" strike="noStrike">
                          <a:solidFill>
                            <a:srgbClr val="000000"/>
                          </a:solidFill>
                          <a:latin typeface="Times New Roman"/>
                          <a:ea typeface="Calibri"/>
                        </a:rPr>
                        <a:t>(до  моменту інтубації трахеї)</a:t>
                      </a:r>
                      <a:endParaRPr b="0" lang="ru-RU" sz="1600" spc="-1" strike="noStrike">
                        <a:latin typeface="Arial"/>
                      </a:endParaRPr>
                    </a:p>
                  </a:txBody>
                  <a:tcPr marL="76320" marR="76320">
                    <a:lnL w="12240">
                      <a:solidFill>
                        <a:srgbClr val="000000"/>
                      </a:solidFill>
                    </a:lnL>
                    <a:lnR w="12240">
                      <a:solidFill>
                        <a:srgbClr val="000000"/>
                      </a:solidFill>
                    </a:lnR>
                    <a:lnT w="12240">
                      <a:solidFill>
                        <a:srgbClr val="000000"/>
                      </a:solidFill>
                    </a:lnT>
                    <a:lnB w="12240">
                      <a:solidFill>
                        <a:srgbClr val="000000"/>
                      </a:solidFill>
                    </a:lnB>
                    <a:solidFill>
                      <a:srgbClr val="ffffcc"/>
                    </a:solidFill>
                  </a:tcPr>
                </a:tc>
                <a:tc>
                  <a:txBody>
                    <a:bodyPr lIns="76320" rIns="76320" tIns="38160" bIns="38160">
                      <a:noAutofit/>
                    </a:bodyPr>
                    <a:p>
                      <a:pPr algn="ctr">
                        <a:lnSpc>
                          <a:spcPct val="100000"/>
                        </a:lnSpc>
                        <a:spcAft>
                          <a:spcPts val="1001"/>
                        </a:spcAft>
                      </a:pPr>
                      <a:r>
                        <a:rPr b="1" lang="ru-RU" sz="2400" spc="-1" strike="noStrike">
                          <a:solidFill>
                            <a:srgbClr val="000000"/>
                          </a:solidFill>
                          <a:latin typeface="Times New Roman"/>
                          <a:ea typeface="Calibri"/>
                        </a:rPr>
                        <a:t>30 : 2</a:t>
                      </a:r>
                      <a:endParaRPr b="0" lang="ru-RU" sz="2400" spc="-1" strike="noStrike">
                        <a:latin typeface="Arial"/>
                      </a:endParaRPr>
                    </a:p>
                    <a:p>
                      <a:pPr algn="ctr">
                        <a:lnSpc>
                          <a:spcPct val="100000"/>
                        </a:lnSpc>
                        <a:spcAft>
                          <a:spcPts val="1001"/>
                        </a:spcAft>
                      </a:pPr>
                      <a:r>
                        <a:rPr b="1" lang="ru-RU" sz="2400" spc="-1" strike="noStrike">
                          <a:solidFill>
                            <a:srgbClr val="000000"/>
                          </a:solidFill>
                          <a:latin typeface="Times New Roman"/>
                          <a:ea typeface="Calibri"/>
                        </a:rPr>
                        <a:t>(1 або 2 реаніматора)</a:t>
                      </a:r>
                      <a:endParaRPr b="0" lang="ru-RU" sz="2400" spc="-1" strike="noStrike">
                        <a:latin typeface="Arial"/>
                      </a:endParaRPr>
                    </a:p>
                  </a:txBody>
                  <a:tcPr marL="76320" marR="76320">
                    <a:lnL w="12240">
                      <a:solidFill>
                        <a:srgbClr val="000000"/>
                      </a:solidFill>
                    </a:lnL>
                    <a:lnR w="12240">
                      <a:solidFill>
                        <a:srgbClr val="000000"/>
                      </a:solidFill>
                    </a:lnR>
                    <a:lnT w="12240">
                      <a:solidFill>
                        <a:srgbClr val="000000"/>
                      </a:solidFill>
                    </a:lnT>
                    <a:lnB w="12240">
                      <a:solidFill>
                        <a:srgbClr val="000000"/>
                      </a:solidFill>
                    </a:lnB>
                    <a:solidFill>
                      <a:srgbClr val="ffffcc"/>
                    </a:solidFill>
                  </a:tcPr>
                </a:tc>
                <a:tc gridSpan="2">
                  <a:txBody>
                    <a:bodyPr lIns="76320" rIns="76320" tIns="38160" bIns="38160">
                      <a:noAutofit/>
                    </a:bodyPr>
                    <a:p>
                      <a:pPr algn="ctr">
                        <a:lnSpc>
                          <a:spcPct val="100000"/>
                        </a:lnSpc>
                        <a:spcAft>
                          <a:spcPts val="1001"/>
                        </a:spcAft>
                      </a:pPr>
                      <a:r>
                        <a:rPr b="1" lang="ru-RU" sz="2400" spc="-1" strike="noStrike">
                          <a:solidFill>
                            <a:srgbClr val="000000"/>
                          </a:solidFill>
                          <a:latin typeface="Times New Roman"/>
                          <a:ea typeface="Calibri"/>
                        </a:rPr>
                        <a:t>30 : 2  (один реаніматор)</a:t>
                      </a:r>
                      <a:endParaRPr b="0" lang="ru-RU" sz="2400" spc="-1" strike="noStrike">
                        <a:latin typeface="Arial"/>
                      </a:endParaRPr>
                    </a:p>
                    <a:p>
                      <a:pPr algn="ctr">
                        <a:lnSpc>
                          <a:spcPct val="100000"/>
                        </a:lnSpc>
                        <a:spcAft>
                          <a:spcPts val="1001"/>
                        </a:spcAft>
                      </a:pPr>
                      <a:r>
                        <a:rPr b="1" lang="ru-RU" sz="2400" spc="-1" strike="noStrike">
                          <a:solidFill>
                            <a:srgbClr val="000000"/>
                          </a:solidFill>
                          <a:latin typeface="Times New Roman"/>
                          <a:ea typeface="Calibri"/>
                        </a:rPr>
                        <a:t>15 : 2  (2 медичних працівника)</a:t>
                      </a:r>
                      <a:endParaRPr b="0" lang="ru-RU" sz="2400" spc="-1" strike="noStrike">
                        <a:latin typeface="Arial"/>
                      </a:endParaRPr>
                    </a:p>
                  </a:txBody>
                  <a:tcPr marL="76320" marR="76320">
                    <a:lnL w="12240">
                      <a:solidFill>
                        <a:srgbClr val="000000"/>
                      </a:solidFill>
                    </a:lnL>
                    <a:lnR w="12240">
                      <a:solidFill>
                        <a:srgbClr val="000000"/>
                      </a:solidFill>
                    </a:lnR>
                    <a:lnT w="12240">
                      <a:solidFill>
                        <a:srgbClr val="000000"/>
                      </a:solidFill>
                    </a:lnT>
                    <a:lnB w="12240">
                      <a:solidFill>
                        <a:srgbClr val="000000"/>
                      </a:solidFill>
                    </a:lnB>
                    <a:solidFill>
                      <a:srgbClr val="ffffcc"/>
                    </a:solidFill>
                  </a:tcPr>
                </a:tc>
                <a:tc hMerge="1">
                  <a:tcPr marL="90000" marR="90000">
                    <a:solidFill>
                      <a:srgbClr val="729fcf"/>
                    </a:solidFill>
                  </a:tcPr>
                </a:tc>
                <a:tc>
                  <a:txBody>
                    <a:bodyPr lIns="0" rIns="0" tIns="0" bIns="0">
                      <a:noAutofit/>
                    </a:bodyPr>
                    <a:p>
                      <a:pPr marL="30600" algn="ctr">
                        <a:lnSpc>
                          <a:spcPct val="100000"/>
                        </a:lnSpc>
                        <a:spcAft>
                          <a:spcPts val="1001"/>
                        </a:spcAft>
                      </a:pPr>
                      <a:r>
                        <a:rPr b="1" lang="ru-RU" sz="1600" spc="-1" strike="noStrike">
                          <a:solidFill>
                            <a:srgbClr val="000000"/>
                          </a:solidFill>
                          <a:latin typeface="Times New Roman"/>
                          <a:ea typeface="Calibri"/>
                        </a:rPr>
                        <a:t>Якщо клінічна смерть спричинена асфіксією -співвідношення           </a:t>
                      </a:r>
                      <a:r>
                        <a:rPr b="1" lang="ru-RU" sz="1600" spc="-1" strike="noStrike" u="sng">
                          <a:solidFill>
                            <a:srgbClr val="000000"/>
                          </a:solidFill>
                          <a:uFillTx/>
                          <a:latin typeface="Times New Roman"/>
                          <a:ea typeface="Calibri"/>
                        </a:rPr>
                        <a:t>"вдихи : компре-сії" </a:t>
                      </a:r>
                      <a:r>
                        <a:rPr b="1" lang="ru-RU" sz="1600" spc="-1" strike="noStrike">
                          <a:solidFill>
                            <a:srgbClr val="000000"/>
                          </a:solidFill>
                          <a:latin typeface="Times New Roman"/>
                          <a:ea typeface="Calibri"/>
                        </a:rPr>
                        <a:t>=  1 : 3       N.B.!   -  </a:t>
                      </a:r>
                      <a:r>
                        <a:rPr b="1" lang="ru-RU" sz="1600" spc="-1" strike="noStrike" u="sng">
                          <a:solidFill>
                            <a:srgbClr val="000000"/>
                          </a:solidFill>
                          <a:uFillTx/>
                          <a:latin typeface="Times New Roman"/>
                          <a:ea typeface="Calibri"/>
                        </a:rPr>
                        <a:t>ABC </a:t>
                      </a:r>
                      <a:r>
                        <a:rPr b="1" lang="ru-RU" sz="1600" spc="-1" strike="noStrike">
                          <a:solidFill>
                            <a:srgbClr val="000000"/>
                          </a:solidFill>
                          <a:latin typeface="Times New Roman"/>
                          <a:ea typeface="Calibri"/>
                        </a:rPr>
                        <a:t>(виняток з загальних правил)</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cc"/>
                    </a:solidFill>
                  </a:tcPr>
                </a:tc>
                <a:tc gridSpan="2">
                  <a:txBody>
                    <a:bodyPr lIns="0" rIns="0" tIns="0" bIns="0">
                      <a:noAutofit/>
                    </a:bodyPr>
                    <a:p>
                      <a:pPr marL="90000" algn="ctr">
                        <a:lnSpc>
                          <a:spcPct val="100000"/>
                        </a:lnSpc>
                        <a:spcAft>
                          <a:spcPts val="1001"/>
                        </a:spcAft>
                      </a:pPr>
                      <a:r>
                        <a:rPr b="1" lang="ru-RU" sz="1600" spc="-1" strike="noStrike">
                          <a:solidFill>
                            <a:srgbClr val="000000"/>
                          </a:solidFill>
                          <a:latin typeface="Times New Roman"/>
                          <a:ea typeface="Calibri"/>
                        </a:rPr>
                        <a:t>Якщо клінічна смерть спричинена кардіальною патологією - співвідношен-ня "компресії : вдихи"= 15 : 2              (як для дітей іншого віку)</a:t>
                      </a:r>
                      <a:endParaRPr b="0" lang="ru-RU" sz="1600" spc="-1" strike="noStrike">
                        <a:latin typeface="Arial"/>
                      </a:endParaRPr>
                    </a:p>
                  </a:txBody>
                  <a:tcPr>
                    <a:lnL w="12240">
                      <a:solidFill>
                        <a:srgbClr val="000000"/>
                      </a:solidFill>
                    </a:lnL>
                    <a:lnR w="12240">
                      <a:solidFill>
                        <a:srgbClr val="000000"/>
                      </a:solidFill>
                    </a:lnR>
                    <a:lnT w="12240">
                      <a:solidFill>
                        <a:srgbClr val="000000"/>
                      </a:solidFill>
                    </a:lnT>
                    <a:lnB w="12240">
                      <a:solidFill>
                        <a:srgbClr val="000000"/>
                      </a:solidFill>
                    </a:lnB>
                    <a:solidFill>
                      <a:srgbClr val="ffffcc"/>
                    </a:solidFill>
                  </a:tcPr>
                </a:tc>
                <a:tc hMerge="1">
                  <a:tcPr marL="90000" marR="90000">
                    <a:solidFill>
                      <a:srgbClr val="729fcf"/>
                    </a:solidFill>
                  </a:tcPr>
                </a:tc>
              </a:tr>
            </a:tbl>
          </a:graphicData>
        </a:graphic>
      </p:graphicFrame>
    </p:spTree>
  </p:cSld>
  <mc:AlternateContent>
    <mc:Choice Requires="p14">
      <p:transition spd="slow" p14:dur="2000"/>
    </mc:Choice>
    <mc:Fallback>
      <p:transition spd="slow"/>
    </mc:Fallback>
  </mc:AlternateContent>
</p:sld>
</file>

<file path=ppt/slides/slide8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490" name="Picture 2" descr=""/>
          <p:cNvPicPr/>
          <p:nvPr/>
        </p:nvPicPr>
        <p:blipFill>
          <a:blip r:embed="rId1"/>
          <a:stretch/>
        </p:blipFill>
        <p:spPr>
          <a:xfrm>
            <a:off x="428760" y="285840"/>
            <a:ext cx="8353080" cy="3428640"/>
          </a:xfrm>
          <a:prstGeom prst="rect">
            <a:avLst/>
          </a:prstGeom>
          <a:ln w="9360">
            <a:noFill/>
          </a:ln>
        </p:spPr>
      </p:pic>
      <p:sp>
        <p:nvSpPr>
          <p:cNvPr id="491" name="CustomShape 1"/>
          <p:cNvSpPr/>
          <p:nvPr/>
        </p:nvSpPr>
        <p:spPr>
          <a:xfrm>
            <a:off x="0" y="0"/>
            <a:ext cx="9143640" cy="456840"/>
          </a:xfrm>
          <a:prstGeom prst="rect">
            <a:avLst/>
          </a:prstGeom>
          <a:noFill/>
          <a:ln w="9360">
            <a:noFill/>
          </a:ln>
        </p:spPr>
        <p:style>
          <a:lnRef idx="0"/>
          <a:fillRef idx="0"/>
          <a:effectRef idx="0"/>
          <a:fontRef idx="minor"/>
        </p:style>
      </p:sp>
      <p:sp>
        <p:nvSpPr>
          <p:cNvPr id="492" name="CustomShape 2"/>
          <p:cNvSpPr/>
          <p:nvPr/>
        </p:nvSpPr>
        <p:spPr>
          <a:xfrm>
            <a:off x="642960" y="3727440"/>
            <a:ext cx="8040600" cy="2836440"/>
          </a:xfrm>
          <a:prstGeom prst="rect">
            <a:avLst/>
          </a:prstGeom>
          <a:noFill/>
          <a:ln w="9360">
            <a:noFill/>
          </a:ln>
        </p:spPr>
        <p:style>
          <a:lnRef idx="0"/>
          <a:fillRef idx="0"/>
          <a:effectRef idx="0"/>
          <a:fontRef idx="minor"/>
        </p:style>
        <p:txBody>
          <a:bodyPr anchor="ctr">
            <a:spAutoFit/>
          </a:bodyPr>
          <a:p>
            <a:pPr>
              <a:lnSpc>
                <a:spcPct val="100000"/>
              </a:lnSpc>
            </a:pPr>
            <a:r>
              <a:rPr b="1" i="1" lang="ru-RU" sz="2000" spc="-1" strike="noStrike">
                <a:solidFill>
                  <a:srgbClr val="ff0000"/>
                </a:solidFill>
                <a:latin typeface="Calibri"/>
                <a:ea typeface="Times New Roman"/>
              </a:rPr>
              <a:t>Методика проведення непрямого масажу серця у пацієнтів різного віку: </a:t>
            </a:r>
            <a:endParaRPr b="0" lang="ru-RU" sz="2000" spc="-1" strike="noStrike">
              <a:latin typeface="Arial"/>
            </a:endParaRPr>
          </a:p>
          <a:p>
            <a:pPr>
              <a:lnSpc>
                <a:spcPct val="100000"/>
              </a:lnSpc>
            </a:pPr>
            <a:r>
              <a:rPr b="1" i="1" lang="ru-RU" sz="2000" spc="-1" strike="noStrike">
                <a:solidFill>
                  <a:srgbClr val="ff0000"/>
                </a:solidFill>
                <a:latin typeface="Calibri"/>
                <a:ea typeface="Times New Roman"/>
              </a:rPr>
              <a:t>а </a:t>
            </a:r>
            <a:r>
              <a:rPr b="1" lang="ru-RU" sz="2000" spc="-1" strike="noStrike">
                <a:solidFill>
                  <a:srgbClr val="ff0000"/>
                </a:solidFill>
                <a:latin typeface="Calibri"/>
                <a:ea typeface="Times New Roman"/>
              </a:rPr>
              <a:t>- </a:t>
            </a:r>
            <a:r>
              <a:rPr b="1" i="1" lang="ru-RU" sz="2000" spc="-1" strike="noStrike">
                <a:solidFill>
                  <a:srgbClr val="ff0000"/>
                </a:solidFill>
                <a:latin typeface="Calibri"/>
                <a:ea typeface="Times New Roman"/>
              </a:rPr>
              <a:t>дорослого; </a:t>
            </a:r>
            <a:endParaRPr b="0" lang="ru-RU" sz="2000" spc="-1" strike="noStrike">
              <a:latin typeface="Arial"/>
            </a:endParaRPr>
          </a:p>
          <a:p>
            <a:pPr>
              <a:lnSpc>
                <a:spcPct val="100000"/>
              </a:lnSpc>
            </a:pPr>
            <a:r>
              <a:rPr b="1" i="1" lang="ru-RU" sz="2000" spc="-1" strike="noStrike">
                <a:solidFill>
                  <a:srgbClr val="ff0000"/>
                </a:solidFill>
                <a:latin typeface="Calibri"/>
                <a:ea typeface="Times New Roman"/>
              </a:rPr>
              <a:t>б - дитини; </a:t>
            </a:r>
            <a:endParaRPr b="0" lang="ru-RU" sz="2000" spc="-1" strike="noStrike">
              <a:latin typeface="Arial"/>
            </a:endParaRPr>
          </a:p>
          <a:p>
            <a:pPr>
              <a:lnSpc>
                <a:spcPct val="100000"/>
              </a:lnSpc>
            </a:pPr>
            <a:r>
              <a:rPr b="1" i="1" lang="ru-RU" sz="2000" spc="-1" strike="noStrike">
                <a:solidFill>
                  <a:srgbClr val="ff0000"/>
                </a:solidFill>
                <a:latin typeface="Calibri"/>
                <a:ea typeface="Times New Roman"/>
              </a:rPr>
              <a:t>в </a:t>
            </a:r>
            <a:r>
              <a:rPr b="1" lang="ru-RU" sz="2000" spc="-1" strike="noStrike">
                <a:solidFill>
                  <a:srgbClr val="ff0000"/>
                </a:solidFill>
                <a:latin typeface="Calibri"/>
                <a:ea typeface="Times New Roman"/>
              </a:rPr>
              <a:t>- </a:t>
            </a:r>
            <a:r>
              <a:rPr b="1" i="1" lang="ru-RU" sz="2000" spc="-1" strike="noStrike">
                <a:solidFill>
                  <a:srgbClr val="ff0000"/>
                </a:solidFill>
                <a:latin typeface="Calibri"/>
                <a:ea typeface="Times New Roman"/>
              </a:rPr>
              <a:t>новонародженого.</a:t>
            </a:r>
            <a:endParaRPr b="0" lang="ru-RU" sz="2000" spc="-1" strike="noStrike">
              <a:latin typeface="Arial"/>
            </a:endParaRPr>
          </a:p>
          <a:p>
            <a:pPr algn="just">
              <a:lnSpc>
                <a:spcPct val="100000"/>
              </a:lnSpc>
            </a:pPr>
            <a:r>
              <a:rPr b="1" lang="ru-RU" sz="2000" spc="-1" strike="noStrike">
                <a:solidFill>
                  <a:srgbClr val="000000"/>
                </a:solidFill>
                <a:latin typeface="Calibri"/>
                <a:ea typeface="Times New Roman"/>
              </a:rPr>
              <a:t>Непрямий масаж серця </a:t>
            </a:r>
            <a:r>
              <a:rPr b="1" lang="ru-RU" sz="2000" spc="-1" strike="noStrike">
                <a:solidFill>
                  <a:srgbClr val="00b050"/>
                </a:solidFill>
                <a:latin typeface="Calibri"/>
                <a:ea typeface="Times New Roman"/>
              </a:rPr>
              <a:t>дітям до 12 років </a:t>
            </a:r>
            <a:r>
              <a:rPr b="1" lang="ru-RU" sz="2000" spc="-1" strike="noStrike">
                <a:solidFill>
                  <a:srgbClr val="000000"/>
                </a:solidFill>
                <a:latin typeface="Calibri"/>
                <a:ea typeface="Times New Roman"/>
              </a:rPr>
              <a:t>потрібно проводити однією рукою і робити при цьому 65-90 натискувань за хвилину. </a:t>
            </a:r>
            <a:r>
              <a:rPr b="1" lang="ru-RU" sz="2000" spc="-1" strike="noStrike">
                <a:solidFill>
                  <a:srgbClr val="00b050"/>
                </a:solidFill>
                <a:latin typeface="Calibri"/>
                <a:ea typeface="Times New Roman"/>
              </a:rPr>
              <a:t>Новонародженим і дітям до року </a:t>
            </a:r>
            <a:r>
              <a:rPr b="1" lang="ru-RU" sz="2000" spc="-1" strike="noStrike">
                <a:solidFill>
                  <a:srgbClr val="000000"/>
                </a:solidFill>
                <a:latin typeface="Calibri"/>
                <a:ea typeface="Times New Roman"/>
              </a:rPr>
              <a:t>для зовнішнього масажу серця достатньо сили двох пальців. Число натискувань - 100-120 за хвилину.</a:t>
            </a:r>
            <a:endParaRPr b="0" lang="ru-RU" sz="2000" spc="-1" strike="noStrike">
              <a:latin typeface="Arial"/>
            </a:endParaRPr>
          </a:p>
        </p:txBody>
      </p:sp>
    </p:spTree>
  </p:cSld>
  <mc:AlternateContent>
    <mc:Choice Requires="p14">
      <p:transition spd="slow" p14:dur="2000"/>
    </mc:Choice>
    <mc:Fallback>
      <p:transition spd="slow"/>
    </mc:Fallback>
  </mc:AlternateContent>
</p:sld>
</file>

<file path=ppt/slides/slide8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3" name="TextShape 1"/>
          <p:cNvSpPr txBox="1"/>
          <p:nvPr/>
        </p:nvSpPr>
        <p:spPr>
          <a:xfrm>
            <a:off x="0" y="0"/>
            <a:ext cx="9143640" cy="6643440"/>
          </a:xfrm>
          <a:prstGeom prst="rect">
            <a:avLst/>
          </a:prstGeom>
          <a:noFill/>
          <a:ln>
            <a:noFill/>
          </a:ln>
        </p:spPr>
        <p:txBody>
          <a:bodyPr>
            <a:normAutofit/>
          </a:bodyPr>
          <a:p>
            <a:pPr marL="343080" indent="-342720">
              <a:lnSpc>
                <a:spcPct val="100000"/>
              </a:lnSpc>
              <a:spcBef>
                <a:spcPts val="641"/>
              </a:spcBef>
              <a:buClr>
                <a:srgbClr val="c00000"/>
              </a:buClr>
              <a:buFont typeface="Arial"/>
              <a:buChar char="•"/>
            </a:pPr>
            <a:r>
              <a:rPr b="1" lang="ru-RU" sz="3200" spc="-1" strike="noStrike">
                <a:solidFill>
                  <a:srgbClr val="c00000"/>
                </a:solidFill>
                <a:latin typeface="Calibri"/>
              </a:rPr>
              <a:t>Реанімацію новонародженого </a:t>
            </a:r>
            <a:r>
              <a:rPr b="0" lang="ru-RU" sz="3200" spc="-1" strike="noStrike">
                <a:solidFill>
                  <a:srgbClr val="000000"/>
                </a:solidFill>
                <a:latin typeface="Calibri"/>
              </a:rPr>
              <a:t>можна припинити якщо, незважаючи на своєчасне, правильне і повне виконання всіх її заходів, у дитини відсутня серцева діяльність протягом щонайменше 10 хвилин. Водночас вирішення лікаря продовжити надання реанімаційної допомоги в такій ситуації довше 10 хвилин є прийнятним і може враховувати можливу причину критичного стану, гестаційний вік дитини, наявні ускладнення, можливість застосування лікувальної гіпотермії. Тривалу (довше 30 хвилин) відсутність самостійного дихання щойно народженої дитини за наявності серцевої діяльності не можна вважати надійним критерієм, що вказує на необхідність припинення реанімації.</a:t>
            </a:r>
            <a:endParaRPr b="0" lang="ru-RU" sz="3200" spc="-1" strike="noStrike">
              <a:solidFill>
                <a:srgbClr val="000000"/>
              </a:solidFill>
              <a:latin typeface="Calibri"/>
            </a:endParaRPr>
          </a:p>
          <a:p>
            <a:pPr>
              <a:lnSpc>
                <a:spcPct val="100000"/>
              </a:lnSpc>
              <a:spcBef>
                <a:spcPts val="641"/>
              </a:spcBef>
            </a:pPr>
            <a:endParaRPr b="0" lang="ru-RU" sz="32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32" name="CustomShape 1"/>
          <p:cNvSpPr/>
          <p:nvPr/>
        </p:nvSpPr>
        <p:spPr>
          <a:xfrm>
            <a:off x="357120" y="-122760"/>
            <a:ext cx="8572320" cy="6554880"/>
          </a:xfrm>
          <a:prstGeom prst="rect">
            <a:avLst/>
          </a:prstGeom>
          <a:noFill/>
          <a:ln w="9360">
            <a:noFill/>
          </a:ln>
        </p:spPr>
        <p:style>
          <a:lnRef idx="0"/>
          <a:fillRef idx="0"/>
          <a:effectRef idx="0"/>
          <a:fontRef idx="minor"/>
        </p:style>
        <p:txBody>
          <a:bodyPr anchor="ctr">
            <a:spAutoFit/>
          </a:bodyPr>
          <a:p>
            <a:pPr algn="ctr">
              <a:lnSpc>
                <a:spcPct val="100000"/>
              </a:lnSpc>
            </a:pPr>
            <a:r>
              <a:rPr b="1" i="1" lang="ru-RU" sz="2400" spc="-1" strike="noStrike">
                <a:solidFill>
                  <a:srgbClr val="ff0000"/>
                </a:solidFill>
                <a:latin typeface="Arial"/>
                <a:ea typeface="Times New Roman"/>
              </a:rPr>
              <a:t>Людина, яка надає першу допомогу, повинна уміти:</a:t>
            </a:r>
            <a:endParaRPr b="0" lang="ru-RU" sz="2400" spc="-1" strike="noStrike">
              <a:latin typeface="Arial"/>
            </a:endParaRPr>
          </a:p>
          <a:p>
            <a:pPr algn="just">
              <a:lnSpc>
                <a:spcPct val="100000"/>
              </a:lnSpc>
              <a:buClr>
                <a:srgbClr val="000000"/>
              </a:buClr>
              <a:buFont typeface="Wingdings" charset="2"/>
              <a:buChar char=""/>
            </a:pPr>
            <a:r>
              <a:rPr b="1" lang="ru-RU" sz="2000" spc="-1" strike="noStrike">
                <a:solidFill>
                  <a:srgbClr val="000000"/>
                </a:solidFill>
                <a:latin typeface="Arial"/>
                <a:ea typeface="Times New Roman"/>
              </a:rPr>
              <a:t>оцінювати стан потерпілого, особливості ураження, визначати вид необхідної першої медичної допомоги, послідовність проведення відповідних заходів;</a:t>
            </a:r>
            <a:endParaRPr b="0" lang="ru-RU" sz="2000" spc="-1" strike="noStrike">
              <a:latin typeface="Arial"/>
            </a:endParaRPr>
          </a:p>
          <a:p>
            <a:pPr algn="just">
              <a:lnSpc>
                <a:spcPct val="100000"/>
              </a:lnSpc>
              <a:buClr>
                <a:srgbClr val="000000"/>
              </a:buClr>
              <a:buFont typeface="Wingdings" charset="2"/>
              <a:buChar char=""/>
            </a:pPr>
            <a:r>
              <a:rPr b="1" lang="ru-RU" sz="2000" spc="-1" strike="noStrike">
                <a:solidFill>
                  <a:srgbClr val="000000"/>
                </a:solidFill>
                <a:latin typeface="Arial"/>
                <a:ea typeface="Times New Roman"/>
              </a:rPr>
              <a:t>правильно здійснювати весь комплекс екстреної реанімаційної допомоги, контролювати ефективність та, за необхідності, коригувати реанімаційні заходи з урахуванням стану потерпілого;</a:t>
            </a:r>
            <a:endParaRPr b="0" lang="ru-RU" sz="2000" spc="-1" strike="noStrike">
              <a:latin typeface="Arial"/>
            </a:endParaRPr>
          </a:p>
          <a:p>
            <a:pPr algn="just">
              <a:lnSpc>
                <a:spcPct val="100000"/>
              </a:lnSpc>
              <a:buClr>
                <a:srgbClr val="000000"/>
              </a:buClr>
              <a:buFont typeface="Wingdings" charset="2"/>
              <a:buChar char=""/>
            </a:pPr>
            <a:r>
              <a:rPr b="1" lang="ru-RU" sz="2000" spc="-1" strike="noStrike">
                <a:solidFill>
                  <a:srgbClr val="000000"/>
                </a:solidFill>
                <a:latin typeface="Arial"/>
                <a:ea typeface="Times New Roman"/>
              </a:rPr>
              <a:t>зупиняти кровотечу шляхом накладання джгута, тиснучих пов'язок та ін.;</a:t>
            </a:r>
            <a:endParaRPr b="0" lang="ru-RU" sz="2000" spc="-1" strike="noStrike">
              <a:latin typeface="Arial"/>
            </a:endParaRPr>
          </a:p>
          <a:p>
            <a:pPr algn="just">
              <a:lnSpc>
                <a:spcPct val="100000"/>
              </a:lnSpc>
              <a:buClr>
                <a:srgbClr val="000000"/>
              </a:buClr>
              <a:buFont typeface="Wingdings" charset="2"/>
              <a:buChar char=""/>
            </a:pPr>
            <a:r>
              <a:rPr b="1" lang="ru-RU" sz="2000" spc="-1" strike="noStrike">
                <a:solidFill>
                  <a:srgbClr val="000000"/>
                </a:solidFill>
                <a:latin typeface="Arial"/>
                <a:ea typeface="Times New Roman"/>
              </a:rPr>
              <a:t>накладати пов'язки і транспортні шини при переломах кісток та вивихах;</a:t>
            </a:r>
            <a:endParaRPr b="0" lang="ru-RU" sz="2000" spc="-1" strike="noStrike">
              <a:latin typeface="Arial"/>
            </a:endParaRPr>
          </a:p>
          <a:p>
            <a:pPr algn="just">
              <a:lnSpc>
                <a:spcPct val="100000"/>
              </a:lnSpc>
              <a:buClr>
                <a:srgbClr val="000000"/>
              </a:buClr>
              <a:buFont typeface="Wingdings" charset="2"/>
              <a:buChar char=""/>
            </a:pPr>
            <a:r>
              <a:rPr b="1" lang="ru-RU" sz="2000" spc="-1" strike="noStrike">
                <a:solidFill>
                  <a:srgbClr val="000000"/>
                </a:solidFill>
                <a:latin typeface="Arial"/>
                <a:ea typeface="Times New Roman"/>
              </a:rPr>
              <a:t>надавати допомогу при ураженні електричним струмом, утопленнях, гострих отруєннях, тепловому та сонячному ударах;</a:t>
            </a:r>
            <a:endParaRPr b="0" lang="ru-RU" sz="2000" spc="-1" strike="noStrike">
              <a:latin typeface="Arial"/>
            </a:endParaRPr>
          </a:p>
          <a:p>
            <a:pPr algn="just">
              <a:lnSpc>
                <a:spcPct val="100000"/>
              </a:lnSpc>
              <a:buClr>
                <a:srgbClr val="000000"/>
              </a:buClr>
              <a:buFont typeface="Wingdings" charset="2"/>
              <a:buChar char=""/>
            </a:pPr>
            <a:r>
              <a:rPr b="1" lang="ru-RU" sz="2000" spc="-1" strike="noStrike">
                <a:solidFill>
                  <a:srgbClr val="000000"/>
                </a:solidFill>
                <a:latin typeface="Arial"/>
                <a:ea typeface="Times New Roman"/>
              </a:rPr>
              <a:t>використовувати підручні засоби при наданні першої медичної допомоги, при перенесенні та транспортуванні потерпілого;</a:t>
            </a:r>
            <a:endParaRPr b="0" lang="ru-RU" sz="2000" spc="-1" strike="noStrike">
              <a:latin typeface="Arial"/>
            </a:endParaRPr>
          </a:p>
          <a:p>
            <a:pPr algn="just">
              <a:lnSpc>
                <a:spcPct val="100000"/>
              </a:lnSpc>
              <a:buClr>
                <a:srgbClr val="000000"/>
              </a:buClr>
              <a:buFont typeface="Wingdings" charset="2"/>
              <a:buChar char=""/>
            </a:pPr>
            <a:r>
              <a:rPr b="1" lang="ru-RU" sz="2000" spc="-1" strike="noStrike">
                <a:solidFill>
                  <a:srgbClr val="000000"/>
                </a:solidFill>
                <a:latin typeface="Arial"/>
                <a:ea typeface="Times New Roman"/>
              </a:rPr>
              <a:t>визначати необхідність виклику швидкої медичної допомоги, медичного працівника, евакуювати потерпілого попутним (непристосованим) транспортом, користуватися аптечкою швидкої допомоги;</a:t>
            </a:r>
            <a:endParaRPr b="0" lang="ru-RU" sz="2000" spc="-1" strike="noStrike">
              <a:latin typeface="Arial"/>
            </a:endParaRPr>
          </a:p>
          <a:p>
            <a:pPr algn="just">
              <a:lnSpc>
                <a:spcPct val="100000"/>
              </a:lnSpc>
              <a:buClr>
                <a:srgbClr val="000000"/>
              </a:buClr>
              <a:buFont typeface="Wingdings" charset="2"/>
              <a:buChar char=""/>
            </a:pPr>
            <a:r>
              <a:rPr b="1" lang="ru-RU" sz="2000" spc="-1" strike="noStrike">
                <a:solidFill>
                  <a:srgbClr val="000000"/>
                </a:solidFill>
                <a:latin typeface="Arial"/>
                <a:ea typeface="Times New Roman"/>
              </a:rPr>
              <a:t>визначати необхідність виклику працівників міліції.</a:t>
            </a:r>
            <a:endParaRPr b="0" lang="ru-RU" sz="2000" spc="-1" strike="noStrike">
              <a:latin typeface="Arial"/>
            </a:endParaRPr>
          </a:p>
        </p:txBody>
      </p:sp>
    </p:spTree>
  </p:cSld>
  <mc:AlternateContent>
    <mc:Choice Requires="p14">
      <p:transition spd="slow" p14:dur="2000"/>
    </mc:Choice>
    <mc:Fallback>
      <p:transition spd="slow"/>
    </mc:Fallback>
  </mc:AlternateContent>
</p:sld>
</file>

<file path=ppt/slides/slide9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4" name="TextShape 1"/>
          <p:cNvSpPr txBox="1"/>
          <p:nvPr/>
        </p:nvSpPr>
        <p:spPr>
          <a:xfrm>
            <a:off x="1071360" y="404640"/>
            <a:ext cx="7500600" cy="5690880"/>
          </a:xfrm>
          <a:prstGeom prst="rect">
            <a:avLst/>
          </a:prstGeom>
          <a:noFill/>
          <a:ln>
            <a:noFill/>
          </a:ln>
        </p:spPr>
        <p:txBody>
          <a:bodyPr>
            <a:noAutofit/>
          </a:bodyPr>
          <a:p>
            <a:pPr marL="343080" indent="-342720">
              <a:lnSpc>
                <a:spcPct val="100000"/>
              </a:lnSpc>
              <a:spcBef>
                <a:spcPts val="641"/>
              </a:spcBef>
              <a:buClr>
                <a:srgbClr val="000000"/>
              </a:buClr>
              <a:buFont typeface="Arial"/>
              <a:buChar char="•"/>
            </a:pPr>
            <a:r>
              <a:rPr b="1" lang="ru-RU" sz="3200" spc="-1" strike="noStrike">
                <a:solidFill>
                  <a:srgbClr val="000000"/>
                </a:solidFill>
                <a:latin typeface="Calibri"/>
              </a:rPr>
              <a:t>Особи, які не навчені основам СЛР або не бажають проводити штучне дихання з рота в рот, повинні виконувати компресії грудної клітини з частотою 100 за 1 хв до прибуття спеціалізованої бригади. </a:t>
            </a:r>
            <a:endParaRPr b="0" lang="ru-RU" sz="3200" spc="-1" strike="noStrike">
              <a:solidFill>
                <a:srgbClr val="000000"/>
              </a:solidFill>
              <a:latin typeface="Calibri"/>
            </a:endParaRPr>
          </a:p>
          <a:p>
            <a:pPr marL="343080" indent="-342720">
              <a:lnSpc>
                <a:spcPct val="100000"/>
              </a:lnSpc>
              <a:spcBef>
                <a:spcPts val="641"/>
              </a:spcBef>
              <a:buClr>
                <a:srgbClr val="000000"/>
              </a:buClr>
              <a:buFont typeface="Arial"/>
              <a:buChar char="•"/>
            </a:pPr>
            <a:r>
              <a:rPr b="1" lang="ru-RU" sz="3200" spc="-1" strike="noStrike">
                <a:solidFill>
                  <a:srgbClr val="000000"/>
                </a:solidFill>
                <a:latin typeface="Calibri"/>
              </a:rPr>
              <a:t>Проведення тільки непрямого масажу серця, безумовно, краще відмови від реанімації взагалі.</a:t>
            </a:r>
            <a:endParaRPr b="0" lang="ru-RU" sz="32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9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5" name="TextShape 1"/>
          <p:cNvSpPr txBox="1"/>
          <p:nvPr/>
        </p:nvSpPr>
        <p:spPr>
          <a:xfrm>
            <a:off x="500040" y="333360"/>
            <a:ext cx="8286480" cy="5762160"/>
          </a:xfrm>
          <a:prstGeom prst="rect">
            <a:avLst/>
          </a:prstGeom>
          <a:noFill/>
          <a:ln>
            <a:noFill/>
          </a:ln>
        </p:spPr>
        <p:txBody>
          <a:bodyPr>
            <a:normAutofit/>
          </a:bodyPr>
          <a:p>
            <a:pPr marL="343080" indent="-342720">
              <a:lnSpc>
                <a:spcPct val="100000"/>
              </a:lnSpc>
              <a:spcBef>
                <a:spcPts val="641"/>
              </a:spcBef>
            </a:pPr>
            <a:r>
              <a:rPr b="1" lang="ru-RU" sz="3200" spc="-1" strike="noStrike">
                <a:solidFill>
                  <a:srgbClr val="ff0000"/>
                </a:solidFill>
                <a:latin typeface="Calibri"/>
              </a:rPr>
              <a:t>У порівнянні з попередніми рекомендаціями АНА в 2005 р. внесла наступні зміни в методику проведення СЛР, виконувану нереаніматологами, що полегшує її проведення :</a:t>
            </a:r>
            <a:endParaRPr b="0" lang="ru-RU" sz="3200" spc="-1" strike="noStrike">
              <a:solidFill>
                <a:srgbClr val="000000"/>
              </a:solidFill>
              <a:latin typeface="Calibri"/>
            </a:endParaRPr>
          </a:p>
          <a:p>
            <a:pPr marL="343080" indent="-342720">
              <a:lnSpc>
                <a:spcPct val="100000"/>
              </a:lnSpc>
              <a:spcBef>
                <a:spcPts val="641"/>
              </a:spcBef>
              <a:buClr>
                <a:srgbClr val="000000"/>
              </a:buClr>
              <a:buFont typeface="Arial"/>
              <a:buChar char="•"/>
            </a:pPr>
            <a:r>
              <a:rPr b="1" lang="ru-RU" sz="3200" spc="-1" strike="noStrike">
                <a:solidFill>
                  <a:srgbClr val="000000"/>
                </a:solidFill>
                <a:latin typeface="Calibri"/>
              </a:rPr>
              <a:t>1. При наданні допомоги одним рятувальником немовляті або дитині без свідомості залишити пацієнта і подзвонити по номеру невідкладної допомоги можна лише після виконання 5 циклів компресій грудної клітки і штучної вентиляції (близько 2 хв).</a:t>
            </a:r>
            <a:endParaRPr b="0" lang="ru-RU" sz="32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9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6" name="TextShape 1"/>
          <p:cNvSpPr txBox="1"/>
          <p:nvPr/>
        </p:nvSpPr>
        <p:spPr>
          <a:xfrm>
            <a:off x="428760" y="404640"/>
            <a:ext cx="8500680" cy="6095520"/>
          </a:xfrm>
          <a:prstGeom prst="rect">
            <a:avLst/>
          </a:prstGeom>
          <a:noFill/>
          <a:ln>
            <a:noFill/>
          </a:ln>
        </p:spPr>
        <p:txBody>
          <a:bodyPr>
            <a:noAutofit/>
          </a:bodyPr>
          <a:p>
            <a:pPr marL="343080" indent="-342720">
              <a:lnSpc>
                <a:spcPct val="100000"/>
              </a:lnSpc>
              <a:spcBef>
                <a:spcPts val="641"/>
              </a:spcBef>
              <a:buClr>
                <a:srgbClr val="000000"/>
              </a:buClr>
              <a:buFont typeface="Arial"/>
              <a:buChar char="•"/>
            </a:pPr>
            <a:r>
              <a:rPr b="1" lang="ru-RU" sz="3200" spc="-1" strike="noStrike">
                <a:solidFill>
                  <a:srgbClr val="000000"/>
                </a:solidFill>
                <a:latin typeface="Calibri"/>
              </a:rPr>
              <a:t>2. Для забезпечення вільної прохідності дихальних шляхів слід закинути голову потерпілого (а не висувати вперед нижню щелепу).</a:t>
            </a:r>
            <a:endParaRPr b="0" lang="ru-RU" sz="3200" spc="-1" strike="noStrike">
              <a:solidFill>
                <a:srgbClr val="000000"/>
              </a:solidFill>
              <a:latin typeface="Calibri"/>
            </a:endParaRPr>
          </a:p>
          <a:p>
            <a:pPr marL="343080" indent="-342720">
              <a:lnSpc>
                <a:spcPct val="100000"/>
              </a:lnSpc>
              <a:spcBef>
                <a:spcPts val="641"/>
              </a:spcBef>
              <a:buClr>
                <a:srgbClr val="000000"/>
              </a:buClr>
              <a:buFont typeface="Arial"/>
              <a:buChar char="•"/>
            </a:pPr>
            <a:r>
              <a:rPr b="1" lang="ru-RU" sz="3200" spc="-1" strike="noStrike">
                <a:solidFill>
                  <a:srgbClr val="000000"/>
                </a:solidFill>
                <a:latin typeface="Calibri"/>
              </a:rPr>
              <a:t>3. Необхідно протягом 5-10 с (але не більше 10 с) перевірити наявність нормального дихання у дорослого без свідомості і наявність або відсутність дихання у дитини без свідомості</a:t>
            </a:r>
            <a:r>
              <a:rPr b="0" lang="ru-RU" sz="3200" spc="-1" strike="noStrike">
                <a:solidFill>
                  <a:srgbClr val="000000"/>
                </a:solidFill>
                <a:latin typeface="Calibri"/>
              </a:rPr>
              <a:t>.</a:t>
            </a:r>
            <a:endParaRPr b="0" lang="ru-RU" sz="32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9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7" name="TextShape 1"/>
          <p:cNvSpPr txBox="1"/>
          <p:nvPr/>
        </p:nvSpPr>
        <p:spPr>
          <a:xfrm>
            <a:off x="357120" y="836640"/>
            <a:ext cx="8500680" cy="5258880"/>
          </a:xfrm>
          <a:prstGeom prst="rect">
            <a:avLst/>
          </a:prstGeom>
          <a:noFill/>
          <a:ln>
            <a:noFill/>
          </a:ln>
        </p:spPr>
        <p:txBody>
          <a:bodyPr>
            <a:normAutofit/>
          </a:bodyPr>
          <a:p>
            <a:pPr marL="343080" indent="-342720" algn="just">
              <a:lnSpc>
                <a:spcPct val="100000"/>
              </a:lnSpc>
              <a:spcBef>
                <a:spcPts val="641"/>
              </a:spcBef>
              <a:buClr>
                <a:srgbClr val="000000"/>
              </a:buClr>
              <a:buFont typeface="Arial"/>
              <a:buChar char="•"/>
            </a:pPr>
            <a:r>
              <a:rPr b="1" lang="ru-RU" sz="3200" spc="-1" strike="noStrike">
                <a:solidFill>
                  <a:srgbClr val="000000"/>
                </a:solidFill>
                <a:latin typeface="Calibri"/>
              </a:rPr>
              <a:t>4. Перед вдмухуванням повітря потерпілому рекомендовано зробити нормальний (неглибокий) вдих.</a:t>
            </a:r>
            <a:endParaRPr b="0" lang="ru-RU" sz="3200" spc="-1" strike="noStrike">
              <a:solidFill>
                <a:srgbClr val="000000"/>
              </a:solidFill>
              <a:latin typeface="Calibri"/>
            </a:endParaRPr>
          </a:p>
          <a:p>
            <a:pPr marL="343080" indent="-342720" algn="just">
              <a:lnSpc>
                <a:spcPct val="100000"/>
              </a:lnSpc>
              <a:spcBef>
                <a:spcPts val="641"/>
              </a:spcBef>
              <a:buClr>
                <a:srgbClr val="000000"/>
              </a:buClr>
              <a:buFont typeface="Arial"/>
              <a:buChar char="•"/>
            </a:pPr>
            <a:r>
              <a:rPr b="1" lang="ru-RU" sz="3200" spc="-1" strike="noStrike">
                <a:solidFill>
                  <a:srgbClr val="000000"/>
                </a:solidFill>
                <a:latin typeface="Calibri"/>
              </a:rPr>
              <a:t>5. Тривалість кожного вдування повітря повинна складати 1 с. Кожне вдування повітря повинно викликати екскурсію грудної клітки.</a:t>
            </a:r>
            <a:endParaRPr b="0" lang="ru-RU" sz="3200" spc="-1" strike="noStrike">
              <a:solidFill>
                <a:srgbClr val="000000"/>
              </a:solidFill>
              <a:latin typeface="Calibri"/>
            </a:endParaRPr>
          </a:p>
          <a:p>
            <a:pPr marL="343080" indent="-342720" algn="just">
              <a:lnSpc>
                <a:spcPct val="100000"/>
              </a:lnSpc>
              <a:spcBef>
                <a:spcPts val="641"/>
              </a:spcBef>
              <a:buClr>
                <a:srgbClr val="000000"/>
              </a:buClr>
              <a:buFont typeface="Arial"/>
              <a:buChar char="•"/>
            </a:pPr>
            <a:r>
              <a:rPr b="1" lang="ru-RU" sz="3200" spc="-1" strike="noStrike">
                <a:solidFill>
                  <a:srgbClr val="000000"/>
                </a:solidFill>
                <a:latin typeface="Calibri"/>
              </a:rPr>
              <a:t>6. Якщо під час першого вдування повітря грудна клітка потерпілого не здійснює екскурсію, то перед другим вдмухуванням слід повторити закидання голови </a:t>
            </a:r>
            <a:endParaRPr b="0" lang="ru-RU" sz="32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9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8" name="TextShape 1"/>
          <p:cNvSpPr txBox="1"/>
          <p:nvPr/>
        </p:nvSpPr>
        <p:spPr>
          <a:xfrm>
            <a:off x="500040" y="692280"/>
            <a:ext cx="8429400" cy="5403600"/>
          </a:xfrm>
          <a:prstGeom prst="rect">
            <a:avLst/>
          </a:prstGeom>
          <a:noFill/>
          <a:ln>
            <a:noFill/>
          </a:ln>
        </p:spPr>
        <p:txBody>
          <a:bodyPr>
            <a:normAutofit/>
          </a:bodyPr>
          <a:p>
            <a:pPr marL="343080" indent="-342720">
              <a:lnSpc>
                <a:spcPct val="100000"/>
              </a:lnSpc>
              <a:spcBef>
                <a:spcPts val="641"/>
              </a:spcBef>
              <a:buClr>
                <a:srgbClr val="000000"/>
              </a:buClr>
              <a:buFont typeface="Arial"/>
              <a:buChar char="•"/>
            </a:pPr>
            <a:r>
              <a:rPr b="1" lang="ru-RU" sz="3200" spc="-1" strike="noStrike">
                <a:solidFill>
                  <a:srgbClr val="000000"/>
                </a:solidFill>
                <a:latin typeface="Calibri"/>
              </a:rPr>
              <a:t>7. Не рекомендовано перевіряти наявність ознак кровообігу. Після двох вдуваннь повітря негайно слід починати закритий масаж серця (цикли натискань на грудину з штучним диханням).</a:t>
            </a:r>
            <a:endParaRPr b="0" lang="ru-RU" sz="3200" spc="-1" strike="noStrike">
              <a:solidFill>
                <a:srgbClr val="000000"/>
              </a:solidFill>
              <a:latin typeface="Calibri"/>
            </a:endParaRPr>
          </a:p>
          <a:p>
            <a:pPr marL="343080" indent="-342720">
              <a:lnSpc>
                <a:spcPct val="100000"/>
              </a:lnSpc>
              <a:spcBef>
                <a:spcPts val="641"/>
              </a:spcBef>
              <a:buClr>
                <a:srgbClr val="000000"/>
              </a:buClr>
              <a:buFont typeface="Arial"/>
              <a:buChar char="•"/>
            </a:pPr>
            <a:r>
              <a:rPr b="1" lang="ru-RU" sz="3200" spc="-1" strike="noStrike">
                <a:solidFill>
                  <a:srgbClr val="000000"/>
                </a:solidFill>
                <a:latin typeface="Calibri"/>
              </a:rPr>
              <a:t>8. Необхідно користуватися єдиним співвідношенням частоти натискань і вдувань для всіх категорій постраждалих - </a:t>
            </a:r>
            <a:r>
              <a:rPr b="1" lang="ru-RU" sz="3200" spc="-1" strike="noStrike">
                <a:solidFill>
                  <a:srgbClr val="ff0000"/>
                </a:solidFill>
                <a:latin typeface="Calibri"/>
              </a:rPr>
              <a:t>30:2.</a:t>
            </a:r>
            <a:endParaRPr b="0" lang="ru-RU" sz="3200" spc="-1" strike="noStrike">
              <a:solidFill>
                <a:srgbClr val="000000"/>
              </a:solidFill>
              <a:latin typeface="Calibri"/>
            </a:endParaRPr>
          </a:p>
          <a:p>
            <a:pPr marL="343080" indent="-342720">
              <a:lnSpc>
                <a:spcPct val="100000"/>
              </a:lnSpc>
              <a:spcBef>
                <a:spcPts val="641"/>
              </a:spcBef>
              <a:buClr>
                <a:srgbClr val="000000"/>
              </a:buClr>
              <a:buFont typeface="Arial"/>
              <a:buChar char="•"/>
            </a:pPr>
            <a:r>
              <a:rPr b="1" lang="ru-RU" sz="3200" spc="-1" strike="noStrike">
                <a:solidFill>
                  <a:srgbClr val="000000"/>
                </a:solidFill>
                <a:latin typeface="Calibri"/>
              </a:rPr>
              <a:t>9. Дітям закритий масаж серця рекомендовано проводити однією або двома руками на рівні соскової лінії.</a:t>
            </a:r>
            <a:endParaRPr b="0" lang="ru-RU" sz="32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9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9" name="TextShape 1"/>
          <p:cNvSpPr txBox="1"/>
          <p:nvPr/>
        </p:nvSpPr>
        <p:spPr>
          <a:xfrm>
            <a:off x="457200" y="274680"/>
            <a:ext cx="8229240" cy="1142640"/>
          </a:xfrm>
          <a:prstGeom prst="rect">
            <a:avLst/>
          </a:prstGeom>
          <a:solidFill>
            <a:srgbClr val="ffff00"/>
          </a:solidFill>
          <a:ln>
            <a:noFill/>
          </a:ln>
        </p:spPr>
        <p:txBody>
          <a:bodyPr anchor="ctr">
            <a:noAutofit/>
          </a:bodyPr>
          <a:p>
            <a:pPr algn="ctr">
              <a:lnSpc>
                <a:spcPct val="100000"/>
              </a:lnSpc>
            </a:pPr>
            <a:r>
              <a:rPr b="0" lang="ru-RU" sz="4400" spc="-1" strike="noStrike">
                <a:solidFill>
                  <a:srgbClr val="000000"/>
                </a:solidFill>
                <a:latin typeface="Calibri"/>
              </a:rPr>
              <a:t> </a:t>
            </a:r>
            <a:r>
              <a:rPr b="1" lang="ru-RU" sz="4400" spc="-1" strike="noStrike">
                <a:solidFill>
                  <a:srgbClr val="ff0000"/>
                </a:solidFill>
                <a:latin typeface="Calibri"/>
              </a:rPr>
              <a:t>Критерії припинення СЛР </a:t>
            </a:r>
            <a:endParaRPr b="0" lang="ru-RU" sz="4400" spc="-1" strike="noStrike">
              <a:solidFill>
                <a:srgbClr val="000000"/>
              </a:solidFill>
              <a:latin typeface="Calibri"/>
            </a:endParaRPr>
          </a:p>
        </p:txBody>
      </p:sp>
      <p:sp>
        <p:nvSpPr>
          <p:cNvPr id="500" name="TextShape 2"/>
          <p:cNvSpPr txBox="1"/>
          <p:nvPr/>
        </p:nvSpPr>
        <p:spPr>
          <a:xfrm>
            <a:off x="457200" y="1600200"/>
            <a:ext cx="8229240" cy="4525560"/>
          </a:xfrm>
          <a:prstGeom prst="rect">
            <a:avLst/>
          </a:prstGeom>
          <a:noFill/>
          <a:ln>
            <a:noFill/>
          </a:ln>
        </p:spPr>
        <p:txBody>
          <a:bodyPr>
            <a:noAutofit/>
          </a:bodyPr>
          <a:p>
            <a:pPr>
              <a:lnSpc>
                <a:spcPct val="90000"/>
              </a:lnSpc>
              <a:spcBef>
                <a:spcPts val="479"/>
              </a:spcBef>
            </a:pPr>
            <a:endParaRPr b="0" lang="ru-RU" sz="3200" spc="-1" strike="noStrike">
              <a:solidFill>
                <a:srgbClr val="000000"/>
              </a:solidFill>
              <a:latin typeface="Calibri"/>
            </a:endParaRPr>
          </a:p>
          <a:p>
            <a:pPr marL="343080" indent="-342720">
              <a:lnSpc>
                <a:spcPct val="90000"/>
              </a:lnSpc>
              <a:spcBef>
                <a:spcPts val="479"/>
              </a:spcBef>
              <a:buClr>
                <a:srgbClr val="000000"/>
              </a:buClr>
              <a:buFont typeface="Arial"/>
              <a:buChar char="•"/>
            </a:pPr>
            <a:r>
              <a:rPr b="1" lang="ru-RU" sz="2400" spc="-1" strike="noStrike">
                <a:solidFill>
                  <a:srgbClr val="000000"/>
                </a:solidFill>
                <a:latin typeface="Calibri"/>
              </a:rPr>
              <a:t>• </a:t>
            </a:r>
            <a:r>
              <a:rPr b="1" lang="ru-RU" sz="2400" spc="-1" strike="noStrike">
                <a:solidFill>
                  <a:srgbClr val="000000"/>
                </a:solidFill>
                <a:latin typeface="Calibri"/>
              </a:rPr>
              <a:t>відновлення самостійного кровообігу і поява пульсу на великих артеріях і / або відновлення самостійного дихання;</a:t>
            </a:r>
            <a:endParaRPr b="0" lang="ru-RU" sz="2400" spc="-1" strike="noStrike">
              <a:solidFill>
                <a:srgbClr val="000000"/>
              </a:solidFill>
              <a:latin typeface="Calibri"/>
            </a:endParaRPr>
          </a:p>
          <a:p>
            <a:pPr marL="343080" indent="-342720">
              <a:lnSpc>
                <a:spcPct val="90000"/>
              </a:lnSpc>
              <a:spcBef>
                <a:spcPts val="479"/>
              </a:spcBef>
              <a:buClr>
                <a:srgbClr val="000000"/>
              </a:buClr>
              <a:buFont typeface="Arial"/>
              <a:buChar char="•"/>
            </a:pPr>
            <a:r>
              <a:rPr b="1" lang="ru-RU" sz="2400" spc="-1" strike="noStrike">
                <a:solidFill>
                  <a:srgbClr val="000000"/>
                </a:solidFill>
                <a:latin typeface="Calibri"/>
              </a:rPr>
              <a:t>• </a:t>
            </a:r>
            <a:r>
              <a:rPr b="1" lang="ru-RU" sz="2400" spc="-1" strike="noStrike">
                <a:solidFill>
                  <a:srgbClr val="000000"/>
                </a:solidFill>
                <a:latin typeface="Calibri"/>
              </a:rPr>
              <a:t>неефективність реанімаційних заходів протягом 30 хв;</a:t>
            </a:r>
            <a:endParaRPr b="0" lang="ru-RU" sz="2400" spc="-1" strike="noStrike">
              <a:solidFill>
                <a:srgbClr val="000000"/>
              </a:solidFill>
              <a:latin typeface="Calibri"/>
            </a:endParaRPr>
          </a:p>
          <a:p>
            <a:pPr marL="343080" indent="-342720">
              <a:lnSpc>
                <a:spcPct val="90000"/>
              </a:lnSpc>
              <a:spcBef>
                <a:spcPts val="479"/>
              </a:spcBef>
              <a:buClr>
                <a:srgbClr val="000000"/>
              </a:buClr>
              <a:buFont typeface="Arial"/>
              <a:buChar char="•"/>
            </a:pPr>
            <a:r>
              <a:rPr b="1" lang="ru-RU" sz="2400" spc="-1" strike="noStrike">
                <a:solidFill>
                  <a:srgbClr val="000000"/>
                </a:solidFill>
                <a:latin typeface="Calibri"/>
              </a:rPr>
              <a:t>• </a:t>
            </a:r>
            <a:r>
              <a:rPr b="1" lang="ru-RU" sz="2400" spc="-1" strike="noStrike">
                <a:solidFill>
                  <a:srgbClr val="000000"/>
                </a:solidFill>
                <a:latin typeface="Calibri"/>
              </a:rPr>
              <a:t>смерть серця - розвиток стійкої (протягом не менше 30 хв) електричної асистолії, незважаючи на оптимально проведену СЛР і медикаментозне супроводження;</a:t>
            </a:r>
            <a:endParaRPr b="0" lang="ru-RU" sz="2400" spc="-1" strike="noStrike">
              <a:solidFill>
                <a:srgbClr val="000000"/>
              </a:solidFill>
              <a:latin typeface="Calibri"/>
            </a:endParaRPr>
          </a:p>
          <a:p>
            <a:pPr marL="343080" indent="-342720">
              <a:lnSpc>
                <a:spcPct val="90000"/>
              </a:lnSpc>
              <a:spcBef>
                <a:spcPts val="479"/>
              </a:spcBef>
              <a:buClr>
                <a:srgbClr val="000000"/>
              </a:buClr>
              <a:buFont typeface="Arial"/>
              <a:buChar char="•"/>
            </a:pPr>
            <a:r>
              <a:rPr b="1" lang="ru-RU" sz="2400" spc="-1" strike="noStrike">
                <a:solidFill>
                  <a:srgbClr val="000000"/>
                </a:solidFill>
                <a:latin typeface="Calibri"/>
              </a:rPr>
              <a:t>• </a:t>
            </a:r>
            <a:r>
              <a:rPr b="1" lang="ru-RU" sz="2400" spc="-1" strike="noStrike">
                <a:solidFill>
                  <a:srgbClr val="000000"/>
                </a:solidFill>
                <a:latin typeface="Calibri"/>
              </a:rPr>
              <a:t>ознаки біологічної смерті.</a:t>
            </a:r>
            <a:endParaRPr b="0" lang="ru-RU" sz="2400" spc="-1" strike="noStrike">
              <a:solidFill>
                <a:srgbClr val="000000"/>
              </a:solidFill>
              <a:latin typeface="Calibri"/>
            </a:endParaRPr>
          </a:p>
          <a:p>
            <a:pPr>
              <a:lnSpc>
                <a:spcPct val="90000"/>
              </a:lnSpc>
              <a:spcBef>
                <a:spcPts val="479"/>
              </a:spcBef>
            </a:pPr>
            <a:endParaRPr b="0" lang="ru-RU" sz="2400" spc="-1" strike="noStrike">
              <a:solidFill>
                <a:srgbClr val="000000"/>
              </a:solidFill>
              <a:latin typeface="Calibri"/>
            </a:endParaRPr>
          </a:p>
        </p:txBody>
      </p:sp>
    </p:spTree>
  </p:cSld>
  <mc:AlternateContent>
    <mc:Choice Requires="p14">
      <p:transition spd="slow" p14:dur="2000"/>
    </mc:Choice>
    <mc:Fallback>
      <p:transition spd="slow"/>
    </mc:Fallback>
  </mc:AlternateContent>
</p:sld>
</file>

<file path=ppt/slides/slide9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01" name="TextShape 1"/>
          <p:cNvSpPr txBox="1"/>
          <p:nvPr/>
        </p:nvSpPr>
        <p:spPr>
          <a:xfrm>
            <a:off x="468360" y="404640"/>
            <a:ext cx="7238520" cy="914040"/>
          </a:xfrm>
          <a:prstGeom prst="rect">
            <a:avLst/>
          </a:prstGeom>
          <a:noFill/>
          <a:ln>
            <a:noFill/>
          </a:ln>
        </p:spPr>
        <p:txBody>
          <a:bodyPr anchor="ctr">
            <a:normAutofit fontScale="48000"/>
          </a:bodyPr>
          <a:p>
            <a:pPr algn="ctr">
              <a:lnSpc>
                <a:spcPct val="100000"/>
              </a:lnSpc>
            </a:pPr>
            <a:r>
              <a:rPr b="0" i="1" lang="ru-RU" sz="3400" spc="-1" strike="noStrike">
                <a:solidFill>
                  <a:srgbClr val="ff0000"/>
                </a:solidFill>
                <a:latin typeface="Calibri"/>
              </a:rPr>
              <a:t>Потенційно виліковні причини</a:t>
            </a:r>
            <a:br/>
            <a:r>
              <a:rPr b="0" i="1" lang="ru-RU" sz="3400" spc="-1" strike="noStrike">
                <a:solidFill>
                  <a:srgbClr val="ff0000"/>
                </a:solidFill>
                <a:latin typeface="Calibri"/>
              </a:rPr>
              <a:t>          зупинки кровообігу</a:t>
            </a:r>
            <a:r>
              <a:rPr b="0" i="1" lang="ru-RU" sz="3600" spc="-1" strike="noStrike">
                <a:solidFill>
                  <a:srgbClr val="ff0000"/>
                </a:solidFill>
                <a:latin typeface="Calibri"/>
              </a:rPr>
              <a:t>:</a:t>
            </a:r>
            <a:r>
              <a:rPr b="0" i="1" lang="ru-RU" sz="3400" spc="-1" strike="noStrike">
                <a:solidFill>
                  <a:srgbClr val="ff0000"/>
                </a:solidFill>
                <a:latin typeface="Calibri"/>
              </a:rPr>
              <a:t> </a:t>
            </a:r>
            <a:br/>
            <a:endParaRPr b="0" lang="ru-RU" sz="3400" spc="-1" strike="noStrike">
              <a:solidFill>
                <a:srgbClr val="000000"/>
              </a:solidFill>
              <a:latin typeface="Calibri"/>
            </a:endParaRPr>
          </a:p>
        </p:txBody>
      </p:sp>
      <p:sp>
        <p:nvSpPr>
          <p:cNvPr id="502" name="TextShape 2"/>
          <p:cNvSpPr txBox="1"/>
          <p:nvPr/>
        </p:nvSpPr>
        <p:spPr>
          <a:xfrm>
            <a:off x="395280" y="1341360"/>
            <a:ext cx="8186400" cy="5157360"/>
          </a:xfrm>
          <a:prstGeom prst="rect">
            <a:avLst/>
          </a:prstGeom>
          <a:noFill/>
          <a:ln>
            <a:noFill/>
          </a:ln>
        </p:spPr>
        <p:txBody>
          <a:bodyPr>
            <a:normAutofit fontScale="94000"/>
          </a:bodyPr>
          <a:p>
            <a:pPr marL="571680" indent="-571320">
              <a:lnSpc>
                <a:spcPct val="80000"/>
              </a:lnSpc>
              <a:spcBef>
                <a:spcPts val="641"/>
              </a:spcBef>
              <a:buClr>
                <a:srgbClr val="000000"/>
              </a:buClr>
              <a:buFont typeface="Arial"/>
              <a:buChar char="•"/>
            </a:pPr>
            <a:r>
              <a:rPr b="1" lang="ru-RU" sz="3200" spc="-1" strike="noStrike">
                <a:solidFill>
                  <a:srgbClr val="000000"/>
                </a:solidFill>
                <a:latin typeface="Arial"/>
              </a:rPr>
              <a:t>5 «Г»</a:t>
            </a:r>
            <a:endParaRPr b="0" lang="ru-RU" sz="3200" spc="-1" strike="noStrike">
              <a:solidFill>
                <a:srgbClr val="000000"/>
              </a:solidFill>
              <a:latin typeface="Calibri"/>
            </a:endParaRPr>
          </a:p>
          <a:p>
            <a:pPr marL="571680" indent="-571320">
              <a:lnSpc>
                <a:spcPct val="80000"/>
              </a:lnSpc>
              <a:spcBef>
                <a:spcPts val="641"/>
              </a:spcBef>
              <a:buClr>
                <a:srgbClr val="000000"/>
              </a:buClr>
              <a:buFont typeface="Wingdings" charset="2"/>
              <a:buAutoNum type="arabicPeriod"/>
            </a:pPr>
            <a:r>
              <a:rPr b="1" lang="ru-RU" sz="3200" spc="-1" strike="noStrike">
                <a:solidFill>
                  <a:srgbClr val="000000"/>
                </a:solidFill>
                <a:latin typeface="Arial"/>
              </a:rPr>
              <a:t>Гіпоксія.</a:t>
            </a:r>
            <a:endParaRPr b="0" lang="ru-RU" sz="3200" spc="-1" strike="noStrike">
              <a:solidFill>
                <a:srgbClr val="000000"/>
              </a:solidFill>
              <a:latin typeface="Calibri"/>
            </a:endParaRPr>
          </a:p>
          <a:p>
            <a:pPr marL="571680" indent="-571320">
              <a:lnSpc>
                <a:spcPct val="80000"/>
              </a:lnSpc>
              <a:spcBef>
                <a:spcPts val="641"/>
              </a:spcBef>
              <a:buClr>
                <a:srgbClr val="000000"/>
              </a:buClr>
              <a:buFont typeface="Wingdings" charset="2"/>
              <a:buAutoNum type="arabicPeriod"/>
            </a:pPr>
            <a:r>
              <a:rPr b="1" lang="ru-RU" sz="3200" spc="-1" strike="noStrike">
                <a:solidFill>
                  <a:srgbClr val="000000"/>
                </a:solidFill>
                <a:latin typeface="Arial"/>
              </a:rPr>
              <a:t>Гіповолемія.</a:t>
            </a:r>
            <a:endParaRPr b="0" lang="ru-RU" sz="3200" spc="-1" strike="noStrike">
              <a:solidFill>
                <a:srgbClr val="000000"/>
              </a:solidFill>
              <a:latin typeface="Calibri"/>
            </a:endParaRPr>
          </a:p>
          <a:p>
            <a:pPr marL="571680" indent="-571320">
              <a:lnSpc>
                <a:spcPct val="80000"/>
              </a:lnSpc>
              <a:spcBef>
                <a:spcPts val="641"/>
              </a:spcBef>
              <a:buClr>
                <a:srgbClr val="000000"/>
              </a:buClr>
              <a:buFont typeface="Wingdings" charset="2"/>
              <a:buAutoNum type="arabicPeriod"/>
            </a:pPr>
            <a:r>
              <a:rPr b="1" lang="ru-RU" sz="3200" spc="-1" strike="noStrike">
                <a:solidFill>
                  <a:srgbClr val="000000"/>
                </a:solidFill>
                <a:latin typeface="Arial"/>
              </a:rPr>
              <a:t>Гіпо- гіперкаліемія, гіпокальціємія, ацидоз.</a:t>
            </a:r>
            <a:endParaRPr b="0" lang="ru-RU" sz="3200" spc="-1" strike="noStrike">
              <a:solidFill>
                <a:srgbClr val="000000"/>
              </a:solidFill>
              <a:latin typeface="Calibri"/>
            </a:endParaRPr>
          </a:p>
          <a:p>
            <a:pPr marL="571680" indent="-571320">
              <a:lnSpc>
                <a:spcPct val="80000"/>
              </a:lnSpc>
              <a:spcBef>
                <a:spcPts val="641"/>
              </a:spcBef>
              <a:buClr>
                <a:srgbClr val="000000"/>
              </a:buClr>
              <a:buFont typeface="Wingdings" charset="2"/>
              <a:buAutoNum type="arabicPeriod"/>
            </a:pPr>
            <a:r>
              <a:rPr b="1" lang="ru-RU" sz="3200" spc="-1" strike="noStrike">
                <a:solidFill>
                  <a:srgbClr val="000000"/>
                </a:solidFill>
                <a:latin typeface="Arial"/>
              </a:rPr>
              <a:t>Гіпотермія.</a:t>
            </a:r>
            <a:endParaRPr b="0" lang="ru-RU" sz="3200" spc="-1" strike="noStrike">
              <a:solidFill>
                <a:srgbClr val="000000"/>
              </a:solidFill>
              <a:latin typeface="Calibri"/>
            </a:endParaRPr>
          </a:p>
          <a:p>
            <a:pPr marL="571680" indent="-571320">
              <a:lnSpc>
                <a:spcPct val="80000"/>
              </a:lnSpc>
              <a:spcBef>
                <a:spcPts val="641"/>
              </a:spcBef>
              <a:buClr>
                <a:srgbClr val="000000"/>
              </a:buClr>
              <a:buFont typeface="Wingdings" charset="2"/>
              <a:buAutoNum type="arabicPeriod"/>
            </a:pPr>
            <a:r>
              <a:rPr b="1" lang="ru-RU" sz="3200" spc="-1" strike="noStrike">
                <a:solidFill>
                  <a:srgbClr val="000000"/>
                </a:solidFill>
                <a:latin typeface="Arial"/>
              </a:rPr>
              <a:t>Гіпо-гіперглікемія</a:t>
            </a:r>
            <a:endParaRPr b="0" lang="ru-RU" sz="3200" spc="-1" strike="noStrike">
              <a:solidFill>
                <a:srgbClr val="000000"/>
              </a:solidFill>
              <a:latin typeface="Calibri"/>
            </a:endParaRPr>
          </a:p>
          <a:p>
            <a:pPr marL="571680" indent="-571320">
              <a:lnSpc>
                <a:spcPct val="80000"/>
              </a:lnSpc>
              <a:spcBef>
                <a:spcPts val="641"/>
              </a:spcBef>
              <a:buClr>
                <a:srgbClr val="000000"/>
              </a:buClr>
              <a:buFont typeface="Arial"/>
              <a:buChar char="•"/>
            </a:pPr>
            <a:r>
              <a:rPr b="1" lang="ru-RU" sz="3200" spc="-1" strike="noStrike">
                <a:solidFill>
                  <a:srgbClr val="000000"/>
                </a:solidFill>
                <a:latin typeface="Arial"/>
              </a:rPr>
              <a:t> </a:t>
            </a:r>
            <a:r>
              <a:rPr b="1" lang="ru-RU" sz="3200" spc="-1" strike="noStrike">
                <a:solidFill>
                  <a:srgbClr val="000000"/>
                </a:solidFill>
                <a:latin typeface="Arial"/>
              </a:rPr>
              <a:t>4 «Т»</a:t>
            </a:r>
            <a:endParaRPr b="0" lang="ru-RU" sz="3200" spc="-1" strike="noStrike">
              <a:solidFill>
                <a:srgbClr val="000000"/>
              </a:solidFill>
              <a:latin typeface="Calibri"/>
            </a:endParaRPr>
          </a:p>
          <a:p>
            <a:pPr marL="571680" indent="-571320">
              <a:lnSpc>
                <a:spcPct val="80000"/>
              </a:lnSpc>
              <a:spcBef>
                <a:spcPts val="641"/>
              </a:spcBef>
              <a:buClr>
                <a:srgbClr val="000000"/>
              </a:buClr>
              <a:buFont typeface="Wingdings" charset="2"/>
              <a:buAutoNum type="arabicPeriod"/>
            </a:pPr>
            <a:r>
              <a:rPr b="1" lang="ru-RU" sz="3200" spc="-1" strike="noStrike">
                <a:solidFill>
                  <a:srgbClr val="000000"/>
                </a:solidFill>
                <a:latin typeface="Arial"/>
              </a:rPr>
              <a:t>Тугий (напружений) пневмоторакс.</a:t>
            </a:r>
            <a:endParaRPr b="0" lang="ru-RU" sz="3200" spc="-1" strike="noStrike">
              <a:solidFill>
                <a:srgbClr val="000000"/>
              </a:solidFill>
              <a:latin typeface="Calibri"/>
            </a:endParaRPr>
          </a:p>
          <a:p>
            <a:pPr marL="571680" indent="-571320">
              <a:lnSpc>
                <a:spcPct val="80000"/>
              </a:lnSpc>
              <a:spcBef>
                <a:spcPts val="641"/>
              </a:spcBef>
              <a:buClr>
                <a:srgbClr val="000000"/>
              </a:buClr>
              <a:buFont typeface="Wingdings" charset="2"/>
              <a:buAutoNum type="arabicPeriod"/>
            </a:pPr>
            <a:r>
              <a:rPr b="1" lang="ru-RU" sz="3200" spc="-1" strike="noStrike">
                <a:solidFill>
                  <a:srgbClr val="000000"/>
                </a:solidFill>
                <a:latin typeface="Arial"/>
              </a:rPr>
              <a:t>Тампонада серця.</a:t>
            </a:r>
            <a:endParaRPr b="0" lang="ru-RU" sz="3200" spc="-1" strike="noStrike">
              <a:solidFill>
                <a:srgbClr val="000000"/>
              </a:solidFill>
              <a:latin typeface="Calibri"/>
            </a:endParaRPr>
          </a:p>
          <a:p>
            <a:pPr marL="571680" indent="-571320">
              <a:lnSpc>
                <a:spcPct val="80000"/>
              </a:lnSpc>
              <a:spcBef>
                <a:spcPts val="641"/>
              </a:spcBef>
              <a:buClr>
                <a:srgbClr val="000000"/>
              </a:buClr>
              <a:buFont typeface="Wingdings" charset="2"/>
              <a:buAutoNum type="arabicPeriod"/>
            </a:pPr>
            <a:r>
              <a:rPr b="1" lang="ru-RU" sz="3200" spc="-1" strike="noStrike">
                <a:solidFill>
                  <a:srgbClr val="000000"/>
                </a:solidFill>
                <a:latin typeface="Arial"/>
              </a:rPr>
              <a:t>Токсичне ураження.</a:t>
            </a:r>
            <a:endParaRPr b="0" lang="ru-RU" sz="3200" spc="-1" strike="noStrike">
              <a:solidFill>
                <a:srgbClr val="000000"/>
              </a:solidFill>
              <a:latin typeface="Calibri"/>
            </a:endParaRPr>
          </a:p>
          <a:p>
            <a:pPr marL="571680" indent="-571320">
              <a:lnSpc>
                <a:spcPct val="80000"/>
              </a:lnSpc>
              <a:spcBef>
                <a:spcPts val="641"/>
              </a:spcBef>
              <a:buClr>
                <a:srgbClr val="000000"/>
              </a:buClr>
              <a:buFont typeface="Wingdings" charset="2"/>
              <a:buAutoNum type="arabicPeriod"/>
            </a:pPr>
            <a:r>
              <a:rPr b="1" lang="ru-RU" sz="3200" spc="-1" strike="noStrike">
                <a:solidFill>
                  <a:srgbClr val="000000"/>
                </a:solidFill>
                <a:latin typeface="Arial"/>
              </a:rPr>
              <a:t>Тромбоз легеневої артерії.</a:t>
            </a:r>
            <a:endParaRPr b="0" lang="ru-RU" sz="3200" spc="-1" strike="noStrike">
              <a:solidFill>
                <a:srgbClr val="000000"/>
              </a:solidFill>
              <a:latin typeface="Calibri"/>
            </a:endParaRPr>
          </a:p>
        </p:txBody>
      </p:sp>
      <p:pic>
        <p:nvPicPr>
          <p:cNvPr id="503" name="Picture 4" descr=""/>
          <p:cNvPicPr/>
          <p:nvPr/>
        </p:nvPicPr>
        <p:blipFill>
          <a:blip r:embed="rId1"/>
          <a:stretch/>
        </p:blipFill>
        <p:spPr>
          <a:xfrm>
            <a:off x="7929720" y="0"/>
            <a:ext cx="1213920" cy="1213920"/>
          </a:xfrm>
          <a:prstGeom prst="rect">
            <a:avLst/>
          </a:prstGeom>
          <a:ln w="9360">
            <a:noFill/>
          </a:ln>
        </p:spPr>
      </p:pic>
    </p:spTree>
  </p:cSld>
  <mc:AlternateContent>
    <mc:Choice Requires="p14">
      <p:transition spd="slow" p14:dur="2000"/>
    </mc:Choice>
    <mc:Fallback>
      <p:transition spd="slow"/>
    </mc:Fallback>
  </mc:AlternateContent>
</p:sld>
</file>

<file path=ppt/slides/slide9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04" name="CustomShape 1"/>
          <p:cNvSpPr/>
          <p:nvPr/>
        </p:nvSpPr>
        <p:spPr>
          <a:xfrm>
            <a:off x="428760" y="357120"/>
            <a:ext cx="8570520" cy="5789880"/>
          </a:xfrm>
          <a:prstGeom prst="rect">
            <a:avLst/>
          </a:prstGeom>
          <a:noFill/>
          <a:ln w="9360">
            <a:noFill/>
          </a:ln>
        </p:spPr>
        <p:style>
          <a:lnRef idx="0"/>
          <a:fillRef idx="0"/>
          <a:effectRef idx="0"/>
          <a:fontRef idx="minor"/>
        </p:style>
        <p:txBody>
          <a:bodyPr lIns="90000" rIns="90000" tIns="45000" bIns="45000">
            <a:spAutoFit/>
          </a:bodyPr>
          <a:p>
            <a:pPr algn="ctr">
              <a:lnSpc>
                <a:spcPct val="100000"/>
              </a:lnSpc>
            </a:pPr>
            <a:r>
              <a:rPr b="1" lang="ru-RU" sz="2800" spc="-1" strike="noStrike">
                <a:solidFill>
                  <a:srgbClr val="ff0000"/>
                </a:solidFill>
                <a:latin typeface="Calibri"/>
              </a:rPr>
              <a:t>Основні причини зупинки кровообігу у вагітних</a:t>
            </a:r>
            <a:endParaRPr b="0" lang="ru-RU" sz="2800" spc="-1" strike="noStrike">
              <a:latin typeface="Arial"/>
            </a:endParaRPr>
          </a:p>
          <a:p>
            <a:pPr indent="-216000">
              <a:lnSpc>
                <a:spcPct val="100000"/>
              </a:lnSpc>
              <a:buClr>
                <a:srgbClr val="000000"/>
              </a:buClr>
              <a:buFont typeface="StarSymbol"/>
              <a:buChar char="-"/>
            </a:pPr>
            <a:r>
              <a:rPr b="1" lang="ru-RU" sz="2400" spc="-1" strike="noStrike">
                <a:solidFill>
                  <a:srgbClr val="000000"/>
                </a:solidFill>
                <a:latin typeface="Calibri"/>
              </a:rPr>
              <a:t>Позаматкова вагітність</a:t>
            </a:r>
            <a:endParaRPr b="0" lang="ru-RU" sz="2400" spc="-1" strike="noStrike">
              <a:latin typeface="Arial"/>
            </a:endParaRPr>
          </a:p>
          <a:p>
            <a:pPr indent="-216000">
              <a:lnSpc>
                <a:spcPct val="100000"/>
              </a:lnSpc>
              <a:buClr>
                <a:srgbClr val="000000"/>
              </a:buClr>
              <a:buFont typeface="StarSymbol"/>
              <a:buChar char="-"/>
            </a:pPr>
            <a:r>
              <a:rPr b="1" lang="ru-RU" sz="2400" spc="-1" strike="noStrike">
                <a:solidFill>
                  <a:srgbClr val="000000"/>
                </a:solidFill>
                <a:latin typeface="Calibri"/>
              </a:rPr>
              <a:t>Кровотеча</a:t>
            </a:r>
            <a:endParaRPr b="0" lang="ru-RU" sz="2400" spc="-1" strike="noStrike">
              <a:latin typeface="Arial"/>
            </a:endParaRPr>
          </a:p>
          <a:p>
            <a:pPr indent="-216000">
              <a:lnSpc>
                <a:spcPct val="100000"/>
              </a:lnSpc>
              <a:buClr>
                <a:srgbClr val="000000"/>
              </a:buClr>
              <a:buFont typeface="StarSymbol"/>
              <a:buChar char="-"/>
            </a:pPr>
            <a:r>
              <a:rPr b="1" lang="ru-RU" sz="2400" spc="-1" strike="noStrike">
                <a:solidFill>
                  <a:srgbClr val="000000"/>
                </a:solidFill>
                <a:latin typeface="Calibri"/>
              </a:rPr>
              <a:t>Супутні захворювання серця</a:t>
            </a:r>
            <a:endParaRPr b="0" lang="ru-RU" sz="2400" spc="-1" strike="noStrike">
              <a:latin typeface="Arial"/>
            </a:endParaRPr>
          </a:p>
          <a:p>
            <a:pPr indent="-216000">
              <a:lnSpc>
                <a:spcPct val="100000"/>
              </a:lnSpc>
              <a:buClr>
                <a:srgbClr val="000000"/>
              </a:buClr>
              <a:buFont typeface="StarSymbol"/>
              <a:buChar char="-"/>
            </a:pPr>
            <a:r>
              <a:rPr b="1" lang="ru-RU" sz="2400" spc="-1" strike="noStrike">
                <a:solidFill>
                  <a:srgbClr val="000000"/>
                </a:solidFill>
                <a:latin typeface="Calibri"/>
              </a:rPr>
              <a:t>Емболія навколоплідними водами</a:t>
            </a:r>
            <a:endParaRPr b="0" lang="ru-RU" sz="2400" spc="-1" strike="noStrike">
              <a:latin typeface="Arial"/>
            </a:endParaRPr>
          </a:p>
          <a:p>
            <a:pPr indent="-216000">
              <a:lnSpc>
                <a:spcPct val="100000"/>
              </a:lnSpc>
              <a:buClr>
                <a:srgbClr val="000000"/>
              </a:buClr>
              <a:buFont typeface="StarSymbol"/>
              <a:buChar char="-"/>
            </a:pPr>
            <a:r>
              <a:rPr b="1" lang="ru-RU" sz="2400" spc="-1" strike="noStrike">
                <a:solidFill>
                  <a:srgbClr val="000000"/>
                </a:solidFill>
                <a:latin typeface="Calibri"/>
              </a:rPr>
              <a:t>Гіпертонія в перебігу вагітності</a:t>
            </a:r>
            <a:endParaRPr b="0" lang="ru-RU" sz="2400" spc="-1" strike="noStrike">
              <a:latin typeface="Arial"/>
            </a:endParaRPr>
          </a:p>
          <a:p>
            <a:pPr indent="-216000">
              <a:lnSpc>
                <a:spcPct val="100000"/>
              </a:lnSpc>
              <a:buClr>
                <a:srgbClr val="000000"/>
              </a:buClr>
              <a:buFont typeface="StarSymbol"/>
              <a:buChar char="-"/>
            </a:pPr>
            <a:r>
              <a:rPr b="1" lang="ru-RU" sz="2400" spc="-1" strike="noStrike">
                <a:solidFill>
                  <a:srgbClr val="000000"/>
                </a:solidFill>
                <a:latin typeface="Calibri"/>
              </a:rPr>
              <a:t>Сепсис</a:t>
            </a:r>
            <a:endParaRPr b="0" lang="ru-RU" sz="2400" spc="-1" strike="noStrike">
              <a:latin typeface="Arial"/>
            </a:endParaRPr>
          </a:p>
          <a:p>
            <a:pPr indent="-216000">
              <a:lnSpc>
                <a:spcPct val="100000"/>
              </a:lnSpc>
              <a:buClr>
                <a:srgbClr val="000000"/>
              </a:buClr>
              <a:buFont typeface="StarSymbol"/>
              <a:buChar char="-"/>
            </a:pPr>
            <a:r>
              <a:rPr b="1" lang="ru-RU" sz="2400" spc="-1" strike="noStrike">
                <a:solidFill>
                  <a:srgbClr val="000000"/>
                </a:solidFill>
                <a:latin typeface="Calibri"/>
              </a:rPr>
              <a:t>Суїцид</a:t>
            </a:r>
            <a:endParaRPr b="0" lang="ru-RU" sz="2400" spc="-1" strike="noStrike">
              <a:latin typeface="Arial"/>
            </a:endParaRPr>
          </a:p>
          <a:p>
            <a:pPr>
              <a:lnSpc>
                <a:spcPct val="100000"/>
              </a:lnSpc>
            </a:pPr>
            <a:r>
              <a:rPr b="0" lang="ru-RU" sz="2400" spc="-1" strike="noStrike">
                <a:solidFill>
                  <a:srgbClr val="ff0000"/>
                </a:solidFill>
                <a:latin typeface="Calibri"/>
              </a:rPr>
              <a:t>Основні прояви емболії навколоплідними водами</a:t>
            </a:r>
            <a:endParaRPr b="0" lang="ru-RU" sz="2400" spc="-1" strike="noStrike">
              <a:latin typeface="Arial"/>
            </a:endParaRPr>
          </a:p>
          <a:p>
            <a:pPr indent="-216000">
              <a:lnSpc>
                <a:spcPct val="100000"/>
              </a:lnSpc>
              <a:buClr>
                <a:srgbClr val="000000"/>
              </a:buClr>
              <a:buFont typeface="Wingdings" charset="2"/>
              <a:buChar char=""/>
            </a:pPr>
            <a:r>
              <a:rPr b="1" lang="ru-RU" sz="2400" spc="-1" strike="noStrike">
                <a:solidFill>
                  <a:srgbClr val="000000"/>
                </a:solidFill>
                <a:latin typeface="Calibri"/>
              </a:rPr>
              <a:t>Задишка</a:t>
            </a:r>
            <a:endParaRPr b="0" lang="ru-RU" sz="2400" spc="-1" strike="noStrike">
              <a:latin typeface="Arial"/>
            </a:endParaRPr>
          </a:p>
          <a:p>
            <a:pPr indent="-216000">
              <a:lnSpc>
                <a:spcPct val="100000"/>
              </a:lnSpc>
              <a:buClr>
                <a:srgbClr val="000000"/>
              </a:buClr>
              <a:buFont typeface="Wingdings" charset="2"/>
              <a:buChar char=""/>
            </a:pPr>
            <a:r>
              <a:rPr b="1" lang="ru-RU" sz="2400" spc="-1" strike="noStrike">
                <a:solidFill>
                  <a:srgbClr val="000000"/>
                </a:solidFill>
                <a:latin typeface="Calibri"/>
              </a:rPr>
              <a:t>Ціаноз</a:t>
            </a:r>
            <a:endParaRPr b="0" lang="ru-RU" sz="2400" spc="-1" strike="noStrike">
              <a:latin typeface="Arial"/>
            </a:endParaRPr>
          </a:p>
          <a:p>
            <a:pPr indent="-216000">
              <a:lnSpc>
                <a:spcPct val="100000"/>
              </a:lnSpc>
              <a:buClr>
                <a:srgbClr val="000000"/>
              </a:buClr>
              <a:buFont typeface="Wingdings" charset="2"/>
              <a:buChar char=""/>
            </a:pPr>
            <a:r>
              <a:rPr b="1" lang="ru-RU" sz="2400" spc="-1" strike="noStrike">
                <a:solidFill>
                  <a:srgbClr val="000000"/>
                </a:solidFill>
                <a:latin typeface="Calibri"/>
              </a:rPr>
              <a:t>Порушення серцевого ритму</a:t>
            </a:r>
            <a:endParaRPr b="0" lang="ru-RU" sz="2400" spc="-1" strike="noStrike">
              <a:latin typeface="Arial"/>
            </a:endParaRPr>
          </a:p>
          <a:p>
            <a:pPr indent="-216000">
              <a:lnSpc>
                <a:spcPct val="100000"/>
              </a:lnSpc>
              <a:buClr>
                <a:srgbClr val="000000"/>
              </a:buClr>
              <a:buFont typeface="Wingdings" charset="2"/>
              <a:buChar char=""/>
            </a:pPr>
            <a:r>
              <a:rPr b="1" lang="ru-RU" sz="2400" spc="-1" strike="noStrike">
                <a:solidFill>
                  <a:srgbClr val="000000"/>
                </a:solidFill>
                <a:latin typeface="Calibri"/>
              </a:rPr>
              <a:t>Гіпотонія</a:t>
            </a:r>
            <a:endParaRPr b="0" lang="ru-RU" sz="2400" spc="-1" strike="noStrike">
              <a:latin typeface="Arial"/>
            </a:endParaRPr>
          </a:p>
          <a:p>
            <a:pPr indent="-216000">
              <a:lnSpc>
                <a:spcPct val="100000"/>
              </a:lnSpc>
              <a:buClr>
                <a:srgbClr val="000000"/>
              </a:buClr>
              <a:buFont typeface="Wingdings" charset="2"/>
              <a:buChar char=""/>
            </a:pPr>
            <a:r>
              <a:rPr b="1" lang="ru-RU" sz="2400" spc="-1" strike="noStrike">
                <a:solidFill>
                  <a:srgbClr val="000000"/>
                </a:solidFill>
                <a:latin typeface="Calibri"/>
              </a:rPr>
              <a:t>Кровотеча на тлі ДВЗ-синдрому</a:t>
            </a:r>
            <a:endParaRPr b="0" lang="ru-RU" sz="2400" spc="-1" strike="noStrike">
              <a:latin typeface="Arial"/>
            </a:endParaRPr>
          </a:p>
          <a:p>
            <a:pPr>
              <a:lnSpc>
                <a:spcPct val="100000"/>
              </a:lnSpc>
              <a:spcBef>
                <a:spcPts val="1199"/>
              </a:spcBef>
            </a:pPr>
            <a:endParaRPr b="0" lang="ru-RU" sz="2400" spc="-1" strike="noStrike">
              <a:latin typeface="Arial"/>
            </a:endParaRPr>
          </a:p>
        </p:txBody>
      </p:sp>
    </p:spTree>
  </p:cSld>
  <mc:AlternateContent>
    <mc:Choice Requires="p14">
      <p:transition spd="slow" p14:dur="2000"/>
    </mc:Choice>
    <mc:Fallback>
      <p:transition spd="slow"/>
    </mc:Fallback>
  </mc:AlternateContent>
</p:sld>
</file>

<file path=ppt/slides/slide9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05" name="TextShape 1"/>
          <p:cNvSpPr txBox="1"/>
          <p:nvPr/>
        </p:nvSpPr>
        <p:spPr>
          <a:xfrm>
            <a:off x="0" y="4076640"/>
            <a:ext cx="8819640" cy="2781000"/>
          </a:xfrm>
          <a:prstGeom prst="rect">
            <a:avLst/>
          </a:prstGeom>
          <a:noFill/>
          <a:ln>
            <a:noFill/>
          </a:ln>
        </p:spPr>
        <p:txBody>
          <a:bodyPr>
            <a:noAutofit/>
          </a:bodyPr>
          <a:p>
            <a:pPr marL="343080" indent="-342720" algn="just">
              <a:lnSpc>
                <a:spcPct val="100000"/>
              </a:lnSpc>
              <a:spcBef>
                <a:spcPts val="439"/>
              </a:spcBef>
              <a:buClr>
                <a:srgbClr val="000000"/>
              </a:buClr>
              <a:buFont typeface="Arial"/>
              <a:buChar char="•"/>
            </a:pPr>
            <a:r>
              <a:rPr b="1" lang="ru-RU" sz="2200" spc="-1" strike="noStrike">
                <a:solidFill>
                  <a:srgbClr val="000000"/>
                </a:solidFill>
                <a:latin typeface="Calibri"/>
              </a:rPr>
              <a:t>При підтвердженні</a:t>
            </a:r>
            <a:r>
              <a:rPr b="1" lang="ru-RU" sz="2200" spc="-1" strike="noStrike">
                <a:solidFill>
                  <a:srgbClr val="000000"/>
                </a:solidFill>
                <a:latin typeface="Times New Roman"/>
              </a:rPr>
              <a:t> </a:t>
            </a:r>
            <a:r>
              <a:rPr b="1" lang="ru-RU" sz="2200" spc="-1" strike="noStrike">
                <a:solidFill>
                  <a:srgbClr val="000000"/>
                </a:solidFill>
                <a:latin typeface="Calibri"/>
              </a:rPr>
              <a:t>у хворої вагітності:</a:t>
            </a:r>
            <a:endParaRPr b="0" lang="ru-RU" sz="2200" spc="-1" strike="noStrike">
              <a:solidFill>
                <a:srgbClr val="000000"/>
              </a:solidFill>
              <a:latin typeface="Calibri"/>
            </a:endParaRPr>
          </a:p>
          <a:p>
            <a:pPr marL="343080" indent="-342720" algn="just">
              <a:lnSpc>
                <a:spcPct val="100000"/>
              </a:lnSpc>
              <a:spcBef>
                <a:spcPts val="439"/>
              </a:spcBef>
              <a:buClr>
                <a:srgbClr val="000000"/>
              </a:buClr>
              <a:buFont typeface="Arial"/>
              <a:buChar char="•"/>
            </a:pPr>
            <a:r>
              <a:rPr b="1" lang="ru-RU" sz="2200" spc="-1" strike="noStrike">
                <a:solidFill>
                  <a:srgbClr val="000000"/>
                </a:solidFill>
                <a:latin typeface="Calibri"/>
              </a:rPr>
              <a:t> </a:t>
            </a:r>
            <a:r>
              <a:rPr b="1" lang="ru-RU" sz="2200" spc="-1" strike="noStrike">
                <a:solidFill>
                  <a:srgbClr val="000000"/>
                </a:solidFill>
                <a:latin typeface="Calibri"/>
              </a:rPr>
              <a:t>поверніть вагітну на лівий бік (щонайменше на 15 – 30°) для зменшення тиску матки на нижню порожнисту вену і аорту;</a:t>
            </a:r>
            <a:endParaRPr b="0" lang="ru-RU" sz="2200" spc="-1" strike="noStrike">
              <a:solidFill>
                <a:srgbClr val="000000"/>
              </a:solidFill>
              <a:latin typeface="Calibri"/>
            </a:endParaRPr>
          </a:p>
          <a:p>
            <a:pPr marL="343080" indent="-342720" algn="just">
              <a:lnSpc>
                <a:spcPct val="100000"/>
              </a:lnSpc>
              <a:spcBef>
                <a:spcPts val="439"/>
              </a:spcBef>
              <a:buClr>
                <a:srgbClr val="000000"/>
              </a:buClr>
              <a:buFont typeface="Arial"/>
              <a:buChar char="•"/>
            </a:pPr>
            <a:r>
              <a:rPr b="1" lang="ru-RU" sz="2200" spc="-1" strike="noStrike">
                <a:solidFill>
                  <a:srgbClr val="000000"/>
                </a:solidFill>
                <a:latin typeface="Calibri"/>
              </a:rPr>
              <a:t> </a:t>
            </a:r>
            <a:r>
              <a:rPr b="1" lang="ru-RU" sz="2200" spc="-1" strike="noStrike">
                <a:solidFill>
                  <a:srgbClr val="000000"/>
                </a:solidFill>
                <a:latin typeface="Calibri"/>
              </a:rPr>
              <a:t>або, при наявності помічника, можна змістити матку в ліву сторону і утримувати в цьому положенні під час проведення реанімаційних заходів.</a:t>
            </a:r>
            <a:endParaRPr b="0" lang="ru-RU" sz="2200" spc="-1" strike="noStrike">
              <a:solidFill>
                <a:srgbClr val="000000"/>
              </a:solidFill>
              <a:latin typeface="Calibri"/>
            </a:endParaRPr>
          </a:p>
          <a:p>
            <a:pPr>
              <a:lnSpc>
                <a:spcPct val="100000"/>
              </a:lnSpc>
              <a:spcBef>
                <a:spcPts val="439"/>
              </a:spcBef>
            </a:pPr>
            <a:endParaRPr b="0" lang="ru-RU" sz="2200" spc="-1" strike="noStrike">
              <a:solidFill>
                <a:srgbClr val="000000"/>
              </a:solidFill>
              <a:latin typeface="Calibri"/>
            </a:endParaRPr>
          </a:p>
        </p:txBody>
      </p:sp>
      <p:pic>
        <p:nvPicPr>
          <p:cNvPr id="506" name="Picture 4" descr=""/>
          <p:cNvPicPr/>
          <p:nvPr/>
        </p:nvPicPr>
        <p:blipFill>
          <a:blip r:embed="rId1"/>
          <a:stretch/>
        </p:blipFill>
        <p:spPr>
          <a:xfrm>
            <a:off x="2268360" y="115920"/>
            <a:ext cx="4589280" cy="4013640"/>
          </a:xfrm>
          <a:prstGeom prst="rect">
            <a:avLst/>
          </a:prstGeom>
          <a:ln w="9360">
            <a:noFill/>
          </a:ln>
        </p:spPr>
      </p:pic>
    </p:spTree>
  </p:cSld>
  <mc:AlternateContent>
    <mc:Choice Requires="p14">
      <p:transition spd="slow" p14:dur="2000"/>
    </mc:Choice>
    <mc:Fallback>
      <p:transition spd="slow"/>
    </mc:Fallback>
  </mc:AlternateContent>
</p:sld>
</file>

<file path=ppt/slides/slide9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07" name="TextShape 1"/>
          <p:cNvSpPr txBox="1"/>
          <p:nvPr/>
        </p:nvSpPr>
        <p:spPr>
          <a:xfrm>
            <a:off x="684360" y="189000"/>
            <a:ext cx="7970400" cy="906120"/>
          </a:xfrm>
          <a:prstGeom prst="rect">
            <a:avLst/>
          </a:prstGeom>
          <a:noFill/>
          <a:ln>
            <a:noFill/>
          </a:ln>
        </p:spPr>
        <p:txBody>
          <a:bodyPr anchor="ctr">
            <a:normAutofit fontScale="83000"/>
          </a:bodyPr>
          <a:p>
            <a:pPr algn="ctr">
              <a:lnSpc>
                <a:spcPct val="100000"/>
              </a:lnSpc>
            </a:pPr>
            <a:r>
              <a:rPr b="0" lang="ru-RU" sz="3600" spc="-1" strike="noStrike">
                <a:solidFill>
                  <a:srgbClr val="ff0000"/>
                </a:solidFill>
                <a:latin typeface="Calibri"/>
              </a:rPr>
              <a:t>Шляхи введення медикаментів під час проведення СЛР</a:t>
            </a:r>
            <a:endParaRPr b="0" lang="ru-RU" sz="3600" spc="-1" strike="noStrike">
              <a:solidFill>
                <a:srgbClr val="000000"/>
              </a:solidFill>
              <a:latin typeface="Calibri"/>
            </a:endParaRPr>
          </a:p>
        </p:txBody>
      </p:sp>
      <p:sp>
        <p:nvSpPr>
          <p:cNvPr id="508" name="TextShape 2"/>
          <p:cNvSpPr txBox="1"/>
          <p:nvPr/>
        </p:nvSpPr>
        <p:spPr>
          <a:xfrm>
            <a:off x="4606920" y="4076640"/>
            <a:ext cx="4536720" cy="1931760"/>
          </a:xfrm>
          <a:prstGeom prst="rect">
            <a:avLst/>
          </a:prstGeom>
          <a:noFill/>
          <a:ln>
            <a:noFill/>
          </a:ln>
        </p:spPr>
        <p:txBody>
          <a:bodyPr>
            <a:noAutofit/>
          </a:bodyPr>
          <a:p>
            <a:pPr marL="343080" indent="-342720">
              <a:lnSpc>
                <a:spcPct val="100000"/>
              </a:lnSpc>
              <a:spcBef>
                <a:spcPts val="479"/>
              </a:spcBef>
              <a:buClr>
                <a:srgbClr val="ff0000"/>
              </a:buClr>
              <a:buFont typeface="Arial"/>
              <a:buChar char="•"/>
            </a:pPr>
            <a:r>
              <a:rPr b="1" lang="ru-RU" sz="2400" spc="-1" strike="noStrike">
                <a:solidFill>
                  <a:srgbClr val="ff0000"/>
                </a:solidFill>
                <a:latin typeface="Calibri"/>
              </a:rPr>
              <a:t>Внутрішньовенний</a:t>
            </a:r>
            <a:endParaRPr b="0" lang="ru-RU" sz="2400" spc="-1" strike="noStrike">
              <a:solidFill>
                <a:srgbClr val="000000"/>
              </a:solidFill>
              <a:latin typeface="Calibri"/>
            </a:endParaRPr>
          </a:p>
          <a:p>
            <a:pPr marL="343080" indent="-342720">
              <a:lnSpc>
                <a:spcPct val="100000"/>
              </a:lnSpc>
              <a:spcBef>
                <a:spcPts val="479"/>
              </a:spcBef>
              <a:buClr>
                <a:srgbClr val="ff0000"/>
              </a:buClr>
              <a:buFont typeface="Arial"/>
              <a:buChar char="•"/>
            </a:pPr>
            <a:r>
              <a:rPr b="1" lang="ru-RU" sz="2400" spc="-1" strike="noStrike">
                <a:solidFill>
                  <a:srgbClr val="ff0000"/>
                </a:solidFill>
                <a:latin typeface="Calibri"/>
              </a:rPr>
              <a:t>Внутрішньокістковий</a:t>
            </a:r>
            <a:endParaRPr b="0" lang="ru-RU" sz="2400" spc="-1" strike="noStrike">
              <a:solidFill>
                <a:srgbClr val="000000"/>
              </a:solidFill>
              <a:latin typeface="Calibri"/>
            </a:endParaRPr>
          </a:p>
          <a:p>
            <a:pPr marL="343080" indent="-342720">
              <a:lnSpc>
                <a:spcPct val="100000"/>
              </a:lnSpc>
              <a:spcBef>
                <a:spcPts val="479"/>
              </a:spcBef>
              <a:buClr>
                <a:srgbClr val="ff0000"/>
              </a:buClr>
              <a:buFont typeface="Arial"/>
              <a:buChar char="•"/>
            </a:pPr>
            <a:r>
              <a:rPr b="1" lang="ru-RU" sz="2400" spc="-1" strike="noStrike">
                <a:solidFill>
                  <a:srgbClr val="ff0000"/>
                </a:solidFill>
                <a:latin typeface="Calibri"/>
              </a:rPr>
              <a:t>Внутрішньотрахеальний</a:t>
            </a:r>
            <a:endParaRPr b="0" lang="ru-RU" sz="2400" spc="-1" strike="noStrike">
              <a:solidFill>
                <a:srgbClr val="000000"/>
              </a:solidFill>
              <a:latin typeface="Calibri"/>
            </a:endParaRPr>
          </a:p>
          <a:p>
            <a:pPr marL="343080" indent="-342720">
              <a:lnSpc>
                <a:spcPct val="100000"/>
              </a:lnSpc>
              <a:spcBef>
                <a:spcPts val="479"/>
              </a:spcBef>
              <a:buClr>
                <a:srgbClr val="ff0000"/>
              </a:buClr>
              <a:buFont typeface="Arial"/>
              <a:buChar char="•"/>
            </a:pPr>
            <a:r>
              <a:rPr b="1" lang="ru-RU" sz="2400" spc="-1" strike="noStrike">
                <a:solidFill>
                  <a:srgbClr val="ff0000"/>
                </a:solidFill>
                <a:latin typeface="Calibri"/>
              </a:rPr>
              <a:t>Внутрішньоартеріальний</a:t>
            </a:r>
            <a:endParaRPr b="0" lang="ru-RU" sz="2400" spc="-1" strike="noStrike">
              <a:solidFill>
                <a:srgbClr val="000000"/>
              </a:solidFill>
              <a:latin typeface="Calibri"/>
            </a:endParaRPr>
          </a:p>
        </p:txBody>
      </p:sp>
      <p:pic>
        <p:nvPicPr>
          <p:cNvPr id="509" name="Picture 5" descr=""/>
          <p:cNvPicPr/>
          <p:nvPr/>
        </p:nvPicPr>
        <p:blipFill>
          <a:blip r:embed="rId1"/>
          <a:stretch/>
        </p:blipFill>
        <p:spPr>
          <a:xfrm>
            <a:off x="4859280" y="1268280"/>
            <a:ext cx="4032000" cy="2376000"/>
          </a:xfrm>
          <a:prstGeom prst="rect">
            <a:avLst/>
          </a:prstGeom>
          <a:ln w="9360">
            <a:noFill/>
          </a:ln>
        </p:spPr>
      </p:pic>
      <p:pic>
        <p:nvPicPr>
          <p:cNvPr id="510" name="Picture 7" descr=""/>
          <p:cNvPicPr/>
          <p:nvPr/>
        </p:nvPicPr>
        <p:blipFill>
          <a:blip r:embed="rId2"/>
          <a:stretch/>
        </p:blipFill>
        <p:spPr>
          <a:xfrm>
            <a:off x="539640" y="3789360"/>
            <a:ext cx="3887280" cy="2685600"/>
          </a:xfrm>
          <a:prstGeom prst="rect">
            <a:avLst/>
          </a:prstGeom>
          <a:ln w="9360">
            <a:noFill/>
          </a:ln>
        </p:spPr>
      </p:pic>
      <p:pic>
        <p:nvPicPr>
          <p:cNvPr id="511" name="Picture 9" descr=""/>
          <p:cNvPicPr/>
          <p:nvPr/>
        </p:nvPicPr>
        <p:blipFill>
          <a:blip r:embed="rId3"/>
          <a:stretch/>
        </p:blipFill>
        <p:spPr>
          <a:xfrm>
            <a:off x="539640" y="1197000"/>
            <a:ext cx="3889080" cy="2437920"/>
          </a:xfrm>
          <a:prstGeom prst="rect">
            <a:avLst/>
          </a:prstGeom>
          <a:ln w="9360">
            <a:noFill/>
          </a:ln>
        </p:spPr>
      </p:pic>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529</TotalTime>
  <Application>LibreOffice/6.2.2.2$Windows_X86_64 LibreOffice_project/2b840030fec2aae0fd2658d8d4f9548af4e3518d</Application>
  <Words>6540</Words>
  <Paragraphs>658</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2019-04-01T20:52:18Z</dcterms:created>
  <dc:creator>hp</dc:creator>
  <dc:description/>
  <dc:language>ru-RU</dc:language>
  <cp:lastModifiedBy/>
  <dcterms:modified xsi:type="dcterms:W3CDTF">2021-01-26T13:54:35Z</dcterms:modified>
  <cp:revision>69</cp:revision>
  <dc:subject/>
  <dc:title>ОСНОВИ МЕДИЧНИХ ЗНАНЬ</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12.0000</vt:lpwstr>
  </property>
  <property fmtid="{D5CDD505-2E9C-101B-9397-08002B2CF9AE}" pid="3" name="HiddenSlides">
    <vt:i4>0</vt:i4>
  </property>
  <property fmtid="{D5CDD505-2E9C-101B-9397-08002B2CF9AE}" pid="4" name="HyperlinksChanged">
    <vt:bool>0</vt:bool>
  </property>
  <property fmtid="{D5CDD505-2E9C-101B-9397-08002B2CF9AE}" pid="5" name="LinksUpToDate">
    <vt:bool>0</vt:bool>
  </property>
  <property fmtid="{D5CDD505-2E9C-101B-9397-08002B2CF9AE}" pid="6" name="MMClips">
    <vt:i4>0</vt:i4>
  </property>
  <property fmtid="{D5CDD505-2E9C-101B-9397-08002B2CF9AE}" pid="7" name="Notes">
    <vt:i4>1</vt:i4>
  </property>
  <property fmtid="{D5CDD505-2E9C-101B-9397-08002B2CF9AE}" pid="8" name="PresentationFormat">
    <vt:lpwstr>Экран (4:3)</vt:lpwstr>
  </property>
  <property fmtid="{D5CDD505-2E9C-101B-9397-08002B2CF9AE}" pid="9" name="ScaleCrop">
    <vt:bool>0</vt:bool>
  </property>
  <property fmtid="{D5CDD505-2E9C-101B-9397-08002B2CF9AE}" pid="10" name="ShareDoc">
    <vt:bool>0</vt:bool>
  </property>
  <property fmtid="{D5CDD505-2E9C-101B-9397-08002B2CF9AE}" pid="11" name="Slides">
    <vt:i4>104</vt:i4>
  </property>
</Properties>
</file>