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6" r:id="rId8"/>
    <p:sldId id="261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i="1" dirty="0" smtClean="0"/>
              <a:t>Тема 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Маркетингові дослідження товарного ринку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кон'юнктури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матеріального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характеризують</a:t>
            </a:r>
            <a:r>
              <a:rPr lang="ru-RU" dirty="0" smtClean="0"/>
              <a:t> </a:t>
            </a:r>
            <a:r>
              <a:rPr lang="ru-RU" dirty="0" err="1" smtClean="0"/>
              <a:t>пропозицію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на </a:t>
            </a:r>
            <a:r>
              <a:rPr lang="ru-RU" dirty="0" err="1" smtClean="0"/>
              <a:t>товари</a:t>
            </a:r>
            <a:r>
              <a:rPr lang="ru-RU" dirty="0" smtClean="0"/>
              <a:t>;</a:t>
            </a:r>
          </a:p>
          <a:p>
            <a:r>
              <a:rPr lang="ru-RU" smtClean="0"/>
              <a:t>ціни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6286544" cy="1399032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Маркетингові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дослідження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                            — 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збирання</a:t>
            </a:r>
            <a:r>
              <a:rPr lang="ru-RU" dirty="0" smtClean="0"/>
              <a:t>, </a:t>
            </a:r>
            <a:r>
              <a:rPr lang="ru-RU" dirty="0" err="1" smtClean="0"/>
              <a:t>оброблення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ризику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невизначеності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супроводжує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маркетингових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. </a:t>
            </a:r>
            <a:r>
              <a:rPr lang="ru-RU" dirty="0" err="1" smtClean="0"/>
              <a:t>Дослідженням</a:t>
            </a:r>
            <a:r>
              <a:rPr lang="ru-RU" dirty="0" smtClean="0"/>
              <a:t> </a:t>
            </a:r>
            <a:r>
              <a:rPr lang="ru-RU" dirty="0" err="1" smtClean="0"/>
              <a:t>піддаються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, </a:t>
            </a:r>
            <a:r>
              <a:rPr lang="ru-RU" dirty="0" err="1" smtClean="0"/>
              <a:t>конкуренти</a:t>
            </a:r>
            <a:r>
              <a:rPr lang="ru-RU" dirty="0" smtClean="0"/>
              <a:t>, </a:t>
            </a:r>
            <a:r>
              <a:rPr lang="ru-RU" dirty="0" err="1" smtClean="0"/>
              <a:t>споживачі</a:t>
            </a:r>
            <a:r>
              <a:rPr lang="ru-RU" dirty="0" smtClean="0"/>
              <a:t>, </a:t>
            </a:r>
            <a:r>
              <a:rPr lang="ru-RU" dirty="0" err="1" smtClean="0"/>
              <a:t>ціни</a:t>
            </a:r>
            <a:r>
              <a:rPr lang="ru-RU" dirty="0" smtClean="0"/>
              <a:t>, </a:t>
            </a:r>
            <a:r>
              <a:rPr lang="ru-RU" dirty="0" err="1" smtClean="0"/>
              <a:t>внутрішній</a:t>
            </a:r>
            <a:r>
              <a:rPr lang="ru-RU" dirty="0" smtClean="0"/>
              <a:t> </a:t>
            </a:r>
            <a:r>
              <a:rPr lang="ru-RU" dirty="0" err="1" smtClean="0"/>
              <a:t>потенціал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чого</a:t>
            </a:r>
            <a:r>
              <a:rPr lang="ru-RU" dirty="0" smtClean="0"/>
              <a:t> </a:t>
            </a:r>
            <a:r>
              <a:rPr lang="ru-RU" dirty="0" err="1" smtClean="0"/>
              <a:t>іншого</a:t>
            </a:r>
            <a:r>
              <a:rPr lang="ru-RU" dirty="0" smtClean="0"/>
              <a:t>. Основою </a:t>
            </a:r>
            <a:r>
              <a:rPr lang="ru-RU" dirty="0" err="1" smtClean="0"/>
              <a:t>досліджень</a:t>
            </a:r>
            <a:r>
              <a:rPr lang="ru-RU" dirty="0" smtClean="0"/>
              <a:t> маркетингу </a:t>
            </a:r>
            <a:r>
              <a:rPr lang="ru-RU" dirty="0" err="1" smtClean="0"/>
              <a:t>служать</a:t>
            </a:r>
            <a:r>
              <a:rPr lang="ru-RU" dirty="0" smtClean="0"/>
              <a:t> </a:t>
            </a:r>
            <a:r>
              <a:rPr lang="ru-RU" dirty="0" err="1" smtClean="0"/>
              <a:t>загальнонаукові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аналітико-прогностичні</a:t>
            </a:r>
            <a:r>
              <a:rPr lang="ru-RU" dirty="0" smtClean="0"/>
              <a:t> </a:t>
            </a:r>
            <a:r>
              <a:rPr lang="ru-RU" dirty="0" err="1" smtClean="0"/>
              <a:t>методи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Процес</a:t>
            </a:r>
            <a:r>
              <a:rPr lang="ru-RU" dirty="0" smtClean="0"/>
              <a:t> маркетингового </a:t>
            </a:r>
            <a:r>
              <a:rPr lang="ru-RU" dirty="0" err="1" smtClean="0"/>
              <a:t>дослідження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кабінетні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(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вторинної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польові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(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отримання</a:t>
            </a:r>
            <a:r>
              <a:rPr lang="ru-RU" dirty="0" smtClean="0"/>
              <a:t> </a:t>
            </a:r>
            <a:r>
              <a:rPr lang="ru-RU" dirty="0" err="1" smtClean="0"/>
              <a:t>первинної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");</a:t>
            </a:r>
          </a:p>
          <a:p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рекомендації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результатів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454700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включає</a:t>
            </a:r>
            <a:r>
              <a:rPr lang="ru-RU" dirty="0" smtClean="0"/>
              <a:t> </a:t>
            </a:r>
            <a:r>
              <a:rPr lang="ru-RU" dirty="0" err="1" smtClean="0"/>
              <a:t>формулювання</a:t>
            </a:r>
            <a:r>
              <a:rPr lang="ru-RU" dirty="0" smtClean="0"/>
              <a:t> предмета </a:t>
            </a:r>
            <a:r>
              <a:rPr lang="ru-RU" dirty="0" err="1" smtClean="0"/>
              <a:t>маркетингових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, постановку мети, </a:t>
            </a:r>
            <a:r>
              <a:rPr lang="ru-RU" dirty="0" err="1" smtClean="0"/>
              <a:t>формулювання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.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err="1" smtClean="0"/>
              <a:t>Кабінетним</a:t>
            </a:r>
            <a:r>
              <a:rPr lang="ru-RU" dirty="0" smtClean="0"/>
              <a:t> </a:t>
            </a:r>
            <a:r>
              <a:rPr lang="ru-RU" dirty="0" err="1" smtClean="0"/>
              <a:t>дослідженням</a:t>
            </a:r>
            <a:r>
              <a:rPr lang="ru-RU" dirty="0" smtClean="0"/>
              <a:t> </a:t>
            </a:r>
            <a:r>
              <a:rPr lang="ru-RU" dirty="0" err="1" smtClean="0"/>
              <a:t>називається</a:t>
            </a:r>
            <a:r>
              <a:rPr lang="ru-RU" dirty="0" smtClean="0"/>
              <a:t> робота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інформацією</a:t>
            </a:r>
            <a:r>
              <a:rPr lang="ru-RU" dirty="0" smtClean="0"/>
              <a:t>, яка </a:t>
            </a:r>
            <a:r>
              <a:rPr lang="ru-RU" dirty="0" err="1" smtClean="0"/>
              <a:t>збиралася</a:t>
            </a:r>
            <a:r>
              <a:rPr lang="ru-RU" dirty="0" smtClean="0"/>
              <a:t> </a:t>
            </a:r>
            <a:r>
              <a:rPr lang="ru-RU" dirty="0" err="1" smtClean="0"/>
              <a:t>раніше</a:t>
            </a:r>
            <a:r>
              <a:rPr lang="ru-RU" dirty="0" smtClean="0"/>
              <a:t> для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, не </a:t>
            </a:r>
            <a:r>
              <a:rPr lang="ru-RU" dirty="0" err="1" smtClean="0"/>
              <a:t>пов'язаних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вирішенням</a:t>
            </a:r>
            <a:r>
              <a:rPr lang="ru-RU" dirty="0" smtClean="0"/>
              <a:t> </a:t>
            </a:r>
            <a:r>
              <a:rPr lang="ru-RU" dirty="0" err="1" smtClean="0"/>
              <a:t>досліджуваної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026204"/>
          </a:xfrm>
        </p:spPr>
        <p:txBody>
          <a:bodyPr/>
          <a:lstStyle/>
          <a:p>
            <a:pPr marL="578358" indent="-514350">
              <a:buFont typeface="+mj-lt"/>
              <a:buAutoNum type="arabicPeriod" startAt="3"/>
            </a:pPr>
            <a:r>
              <a:rPr lang="ru-RU" dirty="0" err="1" smtClean="0"/>
              <a:t>Польове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ринку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збиранням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обробленням</a:t>
            </a:r>
            <a:r>
              <a:rPr lang="ru-RU" dirty="0" smtClean="0"/>
              <a:t> </a:t>
            </a:r>
            <a:r>
              <a:rPr lang="ru-RU" dirty="0" err="1" smtClean="0"/>
              <a:t>первинної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котру</a:t>
            </a:r>
            <a:r>
              <a:rPr lang="ru-RU" dirty="0" smtClean="0"/>
              <a:t> </a:t>
            </a:r>
            <a:r>
              <a:rPr lang="ru-RU" dirty="0" err="1" smtClean="0"/>
              <a:t>збирали</a:t>
            </a:r>
            <a:r>
              <a:rPr lang="ru-RU" dirty="0" smtClean="0"/>
              <a:t> для </a:t>
            </a:r>
            <a:r>
              <a:rPr lang="ru-RU" dirty="0" err="1" smtClean="0"/>
              <a:t>вирішення</a:t>
            </a:r>
            <a:r>
              <a:rPr lang="ru-RU" dirty="0" smtClean="0"/>
              <a:t> </a:t>
            </a:r>
            <a:r>
              <a:rPr lang="ru-RU" dirty="0" err="1" smtClean="0"/>
              <a:t>конкретної</a:t>
            </a:r>
            <a:r>
              <a:rPr lang="ru-RU" dirty="0" smtClean="0"/>
              <a:t> </a:t>
            </a:r>
            <a:r>
              <a:rPr lang="ru-RU" dirty="0" err="1" smtClean="0"/>
              <a:t>досліджуваної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. </a:t>
            </a:r>
            <a:r>
              <a:rPr lang="ru-RU" dirty="0" err="1" smtClean="0"/>
              <a:t>Дані</a:t>
            </a:r>
            <a:r>
              <a:rPr lang="ru-RU" dirty="0" smtClean="0"/>
              <a:t> </a:t>
            </a:r>
            <a:r>
              <a:rPr lang="ru-RU" dirty="0" err="1" smtClean="0"/>
              <a:t>збираються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п'яти</a:t>
            </a:r>
            <a:r>
              <a:rPr lang="ru-RU" dirty="0" smtClean="0"/>
              <a:t> </a:t>
            </a:r>
            <a:r>
              <a:rPr lang="ru-RU" dirty="0" err="1" smtClean="0"/>
              <a:t>базових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:</a:t>
            </a:r>
          </a:p>
          <a:p>
            <a:pPr lvl="1"/>
            <a:r>
              <a:rPr lang="ru-RU" dirty="0" err="1" smtClean="0"/>
              <a:t>опитування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фокусування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спостереження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експерименту</a:t>
            </a:r>
            <a:r>
              <a:rPr lang="ru-RU" dirty="0" smtClean="0"/>
              <a:t>;</a:t>
            </a:r>
          </a:p>
          <a:p>
            <a:pPr lvl="1"/>
            <a:r>
              <a:rPr lang="uk-UA" dirty="0" err="1" smtClean="0"/>
              <a:t>Інмітації</a:t>
            </a:r>
            <a:r>
              <a:rPr lang="uk-UA" dirty="0" smtClean="0"/>
              <a:t>.</a:t>
            </a:r>
            <a:endParaRPr lang="ru-RU" dirty="0" smtClean="0"/>
          </a:p>
          <a:p>
            <a:pPr marL="953262" lvl="1" indent="-514350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/>
          <a:lstStyle/>
          <a:p>
            <a:pPr marL="578358" indent="-514350">
              <a:buFont typeface="+mj-lt"/>
              <a:buAutoNum type="arabicPeriod" startAt="4"/>
            </a:pPr>
            <a:r>
              <a:rPr lang="ru-RU" dirty="0" smtClean="0"/>
              <a:t>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 </a:t>
            </a:r>
            <a:r>
              <a:rPr lang="ru-RU" dirty="0" err="1" smtClean="0"/>
              <a:t>спочатку</a:t>
            </a:r>
            <a:r>
              <a:rPr lang="ru-RU" dirty="0" smtClean="0"/>
              <a:t> </a:t>
            </a:r>
            <a:r>
              <a:rPr lang="ru-RU" dirty="0" err="1" smtClean="0"/>
              <a:t>кодують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підраховують</a:t>
            </a:r>
            <a:r>
              <a:rPr lang="ru-RU" dirty="0" smtClean="0"/>
              <a:t> бланки, а </a:t>
            </a: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вивчають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видачі</a:t>
            </a:r>
            <a:r>
              <a:rPr lang="ru-RU" dirty="0" smtClean="0"/>
              <a:t> </a:t>
            </a:r>
            <a:r>
              <a:rPr lang="ru-RU" dirty="0" err="1" smtClean="0"/>
              <a:t>рекомендацій</a:t>
            </a:r>
            <a:r>
              <a:rPr lang="ru-RU" dirty="0" smtClean="0"/>
              <a:t>. </a:t>
            </a:r>
            <a:r>
              <a:rPr lang="ru-RU" dirty="0" err="1" smtClean="0"/>
              <a:t>Кодування</a:t>
            </a:r>
            <a:r>
              <a:rPr lang="ru-RU" dirty="0" smtClean="0"/>
              <a:t> 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,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заповнений</a:t>
            </a:r>
            <a:r>
              <a:rPr lang="ru-RU" dirty="0" smtClean="0"/>
              <a:t> бланк </a:t>
            </a:r>
            <a:r>
              <a:rPr lang="ru-RU" dirty="0" err="1" smtClean="0"/>
              <a:t>нумерується</a:t>
            </a:r>
            <a:r>
              <a:rPr lang="ru-RU" dirty="0" smtClean="0"/>
              <a:t>, </a:t>
            </a:r>
            <a:r>
              <a:rPr lang="ru-RU" dirty="0" err="1" smtClean="0"/>
              <a:t>категорії</a:t>
            </a:r>
            <a:r>
              <a:rPr lang="ru-RU" dirty="0" smtClean="0"/>
              <a:t> </a:t>
            </a:r>
            <a:r>
              <a:rPr lang="ru-RU" dirty="0" err="1" smtClean="0"/>
              <a:t>відповідей</a:t>
            </a:r>
            <a:r>
              <a:rPr lang="ru-RU" dirty="0" smtClean="0"/>
              <a:t> </a:t>
            </a:r>
            <a:r>
              <a:rPr lang="ru-RU" dirty="0" err="1" smtClean="0"/>
              <a:t>класифікуються</a:t>
            </a:r>
            <a:r>
              <a:rPr lang="ru-RU" dirty="0" smtClean="0"/>
              <a:t>.</a:t>
            </a:r>
          </a:p>
          <a:p>
            <a:pPr marL="578358" indent="-514350">
              <a:buFont typeface="+mj-lt"/>
              <a:buAutoNum type="arabicPeriod" startAt="4"/>
            </a:pPr>
            <a:r>
              <a:rPr lang="ru-RU" dirty="0" err="1" smtClean="0"/>
              <a:t>Рекомендації</a:t>
            </a:r>
            <a:r>
              <a:rPr lang="ru-RU" dirty="0" smtClean="0"/>
              <a:t> 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пропозиції</a:t>
            </a:r>
            <a:r>
              <a:rPr lang="ru-RU" dirty="0" smtClean="0"/>
              <a:t> про </a:t>
            </a:r>
            <a:r>
              <a:rPr lang="ru-RU" dirty="0" err="1" smtClean="0"/>
              <a:t>майбутні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компанії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грунтуються</a:t>
            </a:r>
            <a:r>
              <a:rPr lang="ru-RU" dirty="0" smtClean="0"/>
              <a:t> на </a:t>
            </a:r>
            <a:r>
              <a:rPr lang="ru-RU" dirty="0" err="1" smtClean="0"/>
              <a:t>зібраних</a:t>
            </a:r>
            <a:r>
              <a:rPr lang="ru-RU" dirty="0" smtClean="0"/>
              <a:t> </a:t>
            </a:r>
            <a:r>
              <a:rPr lang="ru-RU" dirty="0" err="1" smtClean="0"/>
              <a:t>даних</a:t>
            </a:r>
            <a:r>
              <a:rPr lang="ru-RU" dirty="0" smtClean="0"/>
              <a:t>,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представлені</a:t>
            </a:r>
            <a:r>
              <a:rPr lang="ru-RU" dirty="0" smtClean="0"/>
              <a:t> </a:t>
            </a:r>
            <a:r>
              <a:rPr lang="ru-RU" dirty="0" err="1" smtClean="0"/>
              <a:t>керівництву</a:t>
            </a:r>
            <a:r>
              <a:rPr lang="ru-RU" dirty="0" smtClean="0"/>
              <a:t> в </a:t>
            </a:r>
            <a:r>
              <a:rPr lang="ru-RU" dirty="0" err="1" smtClean="0"/>
              <a:t>письмовій</a:t>
            </a:r>
            <a:r>
              <a:rPr lang="ru-RU" dirty="0" smtClean="0"/>
              <a:t> </a:t>
            </a:r>
            <a:r>
              <a:rPr lang="ru-RU" dirty="0" err="1" smtClean="0"/>
              <a:t>формі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виділити</a:t>
            </a:r>
            <a:r>
              <a:rPr lang="ru-RU" dirty="0" smtClean="0"/>
              <a:t> три </a:t>
            </a:r>
            <a:r>
              <a:rPr lang="ru-RU" dirty="0" err="1" smtClean="0"/>
              <a:t>етапи</a:t>
            </a:r>
            <a:r>
              <a:rPr lang="ru-RU" dirty="0" smtClean="0"/>
              <a:t> </a:t>
            </a:r>
            <a:r>
              <a:rPr lang="ru-RU" dirty="0" err="1" smtClean="0"/>
              <a:t>кон'юнктурних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поточне</a:t>
            </a:r>
            <a:r>
              <a:rPr lang="ru-RU" dirty="0" smtClean="0"/>
              <a:t> </a:t>
            </a:r>
            <a:r>
              <a:rPr lang="ru-RU" dirty="0" err="1" smtClean="0"/>
              <a:t>спостереження</a:t>
            </a:r>
            <a:r>
              <a:rPr lang="ru-RU" dirty="0" smtClean="0"/>
              <a:t> - </a:t>
            </a:r>
            <a:r>
              <a:rPr lang="ru-RU" dirty="0" err="1" smtClean="0"/>
              <a:t>збір</a:t>
            </a:r>
            <a:r>
              <a:rPr lang="ru-RU" dirty="0" smtClean="0"/>
              <a:t>, </a:t>
            </a:r>
            <a:r>
              <a:rPr lang="ru-RU" dirty="0" err="1" smtClean="0"/>
              <a:t>оброблення</a:t>
            </a:r>
            <a:r>
              <a:rPr lang="ru-RU" dirty="0" smtClean="0"/>
              <a:t> </a:t>
            </a:r>
            <a:r>
              <a:rPr lang="ru-RU" dirty="0" err="1" smtClean="0"/>
              <a:t>необхідної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кон'юнктури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прогнозування</a:t>
            </a:r>
            <a:r>
              <a:rPr lang="ru-RU" dirty="0" smtClean="0"/>
              <a:t> </a:t>
            </a:r>
            <a:r>
              <a:rPr lang="ru-RU" dirty="0" err="1" smtClean="0"/>
              <a:t>кон'юнктури</a:t>
            </a:r>
            <a:r>
              <a:rPr lang="ru-RU" dirty="0" smtClean="0"/>
              <a:t> для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відповідних</a:t>
            </a:r>
            <a:r>
              <a:rPr lang="ru-RU" dirty="0" smtClean="0"/>
              <a:t> </a:t>
            </a:r>
            <a:r>
              <a:rPr lang="ru-RU" dirty="0" err="1" smtClean="0"/>
              <a:t>управлінських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85000" lnSpcReduction="20000"/>
          </a:bodyPr>
          <a:lstStyle/>
          <a:p>
            <a:pPr indent="0">
              <a:buNone/>
            </a:pPr>
            <a:r>
              <a:rPr lang="ru-RU" dirty="0" err="1" smtClean="0"/>
              <a:t>Кон’юнктурними</a:t>
            </a:r>
            <a:r>
              <a:rPr lang="ru-RU" dirty="0" smtClean="0"/>
              <a:t> </a:t>
            </a:r>
            <a:r>
              <a:rPr lang="ru-RU" dirty="0" err="1" smtClean="0"/>
              <a:t>дослідженнями</a:t>
            </a:r>
            <a:r>
              <a:rPr lang="ru-RU" dirty="0" smtClean="0"/>
              <a:t> на </a:t>
            </a:r>
            <a:r>
              <a:rPr lang="ru-RU" dirty="0" err="1" smtClean="0"/>
              <a:t>підприємствах</a:t>
            </a:r>
            <a:r>
              <a:rPr lang="ru-RU" dirty="0" smtClean="0"/>
              <a:t>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займаються</a:t>
            </a:r>
            <a:r>
              <a:rPr lang="ru-RU" dirty="0" smtClean="0"/>
              <a:t> </a:t>
            </a:r>
            <a:r>
              <a:rPr lang="ru-RU" dirty="0" err="1" smtClean="0"/>
              <a:t>кон’юнктурні</a:t>
            </a:r>
            <a:r>
              <a:rPr lang="ru-RU" dirty="0" smtClean="0"/>
              <a:t> </a:t>
            </a:r>
            <a:r>
              <a:rPr lang="ru-RU" dirty="0" err="1" smtClean="0"/>
              <a:t>служби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виділяють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кон’юнктурних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 товарного ринку</a:t>
            </a:r>
            <a:r>
              <a:rPr lang="uk-UA" dirty="0" smtClean="0"/>
              <a:t>: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збір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обробка</a:t>
            </a:r>
            <a:r>
              <a:rPr lang="ru-RU" dirty="0" smtClean="0"/>
              <a:t> </a:t>
            </a:r>
            <a:r>
              <a:rPr lang="ru-RU" dirty="0" err="1" smtClean="0"/>
              <a:t>кон’юнктурної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; 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інтегральні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диференціальні</a:t>
            </a:r>
            <a:r>
              <a:rPr lang="ru-RU" dirty="0" smtClean="0"/>
              <a:t> </a:t>
            </a:r>
            <a:r>
              <a:rPr lang="ru-RU" dirty="0" err="1" smtClean="0"/>
              <a:t>оцінки</a:t>
            </a:r>
            <a:r>
              <a:rPr lang="ru-RU" dirty="0" smtClean="0"/>
              <a:t> стану ринку, </a:t>
            </a:r>
            <a:r>
              <a:rPr lang="ru-RU" dirty="0" err="1" smtClean="0"/>
              <a:t>типологія</a:t>
            </a:r>
            <a:r>
              <a:rPr lang="ru-RU" dirty="0" smtClean="0"/>
              <a:t> </a:t>
            </a:r>
            <a:r>
              <a:rPr lang="ru-RU" dirty="0" err="1" smtClean="0"/>
              <a:t>ринкової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; </a:t>
            </a:r>
          </a:p>
          <a:p>
            <a:pPr marL="962406" indent="-514350">
              <a:buAutoNum type="arabicParenR"/>
            </a:pPr>
            <a:r>
              <a:rPr lang="ru-RU" dirty="0" smtClean="0"/>
              <a:t>характеристика масштабу (</a:t>
            </a:r>
            <a:r>
              <a:rPr lang="ru-RU" dirty="0" err="1" smtClean="0"/>
              <a:t>обсягу</a:t>
            </a:r>
            <a:r>
              <a:rPr lang="ru-RU" dirty="0" smtClean="0"/>
              <a:t>) ринку; 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виявлення</a:t>
            </a:r>
            <a:r>
              <a:rPr lang="ru-RU" dirty="0" smtClean="0"/>
              <a:t>,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прогнозування</a:t>
            </a:r>
            <a:r>
              <a:rPr lang="ru-RU" dirty="0" smtClean="0"/>
              <a:t> </a:t>
            </a:r>
            <a:r>
              <a:rPr lang="ru-RU" dirty="0" err="1" smtClean="0"/>
              <a:t>тенденцій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ринку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динамічної</a:t>
            </a:r>
            <a:r>
              <a:rPr lang="ru-RU" dirty="0" smtClean="0"/>
              <a:t> </a:t>
            </a:r>
            <a:r>
              <a:rPr lang="ru-RU" dirty="0" err="1" smtClean="0"/>
              <a:t>стійкості</a:t>
            </a:r>
            <a:r>
              <a:rPr lang="ru-RU" dirty="0" smtClean="0"/>
              <a:t>; 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оцінка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коливання</a:t>
            </a:r>
            <a:r>
              <a:rPr lang="ru-RU" dirty="0" smtClean="0"/>
              <a:t>, </a:t>
            </a:r>
            <a:r>
              <a:rPr lang="ru-RU" dirty="0" err="1" smtClean="0"/>
              <a:t>сезонності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циклічності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ринку; 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оцінка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регіональних</a:t>
            </a:r>
            <a:r>
              <a:rPr lang="ru-RU" dirty="0" smtClean="0"/>
              <a:t> </a:t>
            </a:r>
            <a:r>
              <a:rPr lang="ru-RU" dirty="0" err="1" smtClean="0"/>
              <a:t>відмінностей</a:t>
            </a:r>
            <a:r>
              <a:rPr lang="ru-RU" dirty="0" smtClean="0"/>
              <a:t> ринку; 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оцінка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ділової</a:t>
            </a:r>
            <a:r>
              <a:rPr lang="ru-RU" dirty="0" smtClean="0"/>
              <a:t> </a:t>
            </a:r>
            <a:r>
              <a:rPr lang="ru-RU" dirty="0" err="1" smtClean="0"/>
              <a:t>активності</a:t>
            </a:r>
            <a:r>
              <a:rPr lang="ru-RU" dirty="0" smtClean="0"/>
              <a:t>; </a:t>
            </a:r>
          </a:p>
          <a:p>
            <a:pPr marL="962406" indent="-514350">
              <a:buAutoNum type="arabicParenR"/>
            </a:pPr>
            <a:r>
              <a:rPr lang="ru-RU" dirty="0" err="1" smtClean="0"/>
              <a:t>оцінка</a:t>
            </a:r>
            <a:r>
              <a:rPr lang="ru-RU" dirty="0" smtClean="0"/>
              <a:t> </a:t>
            </a:r>
            <a:r>
              <a:rPr lang="ru-RU" dirty="0" err="1" smtClean="0"/>
              <a:t>комерційного</a:t>
            </a:r>
            <a:r>
              <a:rPr lang="ru-RU" dirty="0" smtClean="0"/>
              <a:t> (</a:t>
            </a:r>
            <a:r>
              <a:rPr lang="ru-RU" dirty="0" err="1" smtClean="0"/>
              <a:t>ринкового</a:t>
            </a:r>
            <a:r>
              <a:rPr lang="ru-RU" dirty="0" smtClean="0"/>
              <a:t>) </a:t>
            </a:r>
            <a:r>
              <a:rPr lang="ru-RU" dirty="0" err="1" smtClean="0"/>
              <a:t>ризику</a:t>
            </a:r>
            <a:r>
              <a:rPr lang="ru-RU" dirty="0" smtClean="0"/>
              <a:t>; </a:t>
            </a:r>
          </a:p>
          <a:p>
            <a:pPr marL="962406" indent="-514350">
              <a:buAutoNum type="arabicParenR"/>
            </a:pPr>
            <a:r>
              <a:rPr lang="ru-RU" dirty="0" smtClean="0"/>
              <a:t>характеристика </a:t>
            </a:r>
            <a:r>
              <a:rPr lang="ru-RU" dirty="0" err="1" smtClean="0"/>
              <a:t>ступеня</a:t>
            </a:r>
            <a:r>
              <a:rPr lang="ru-RU" dirty="0" smtClean="0"/>
              <a:t> </a:t>
            </a:r>
            <a:r>
              <a:rPr lang="ru-RU" dirty="0" err="1" smtClean="0"/>
              <a:t>монополізації</a:t>
            </a:r>
            <a:r>
              <a:rPr lang="ru-RU" dirty="0" smtClean="0"/>
              <a:t> та </a:t>
            </a:r>
            <a:r>
              <a:rPr lang="ru-RU" dirty="0" err="1" smtClean="0"/>
              <a:t>інтенсивності</a:t>
            </a:r>
            <a:r>
              <a:rPr lang="ru-RU" dirty="0" smtClean="0"/>
              <a:t> </a:t>
            </a:r>
            <a:r>
              <a:rPr lang="ru-RU" dirty="0" err="1" smtClean="0"/>
              <a:t>конкуренції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/>
              <a:t>Кон'юнктуроутворювальні</a:t>
            </a:r>
            <a:r>
              <a:rPr lang="ru-RU" sz="4000" dirty="0" smtClean="0"/>
              <a:t> </a:t>
            </a:r>
            <a:r>
              <a:rPr lang="ru-RU" sz="4000" dirty="0" err="1" smtClean="0"/>
              <a:t>фактори</a:t>
            </a:r>
            <a:r>
              <a:rPr lang="ru-RU" sz="4000" dirty="0" smtClean="0"/>
              <a:t>, </a:t>
            </a:r>
            <a:r>
              <a:rPr lang="ru-RU" sz="4000" dirty="0" err="1" smtClean="0"/>
              <a:t>які</a:t>
            </a:r>
            <a:r>
              <a:rPr lang="ru-RU" sz="4000" dirty="0" smtClean="0"/>
              <a:t> </a:t>
            </a:r>
            <a:r>
              <a:rPr lang="ru-RU" sz="4000" dirty="0" err="1" smtClean="0"/>
              <a:t>можна</a:t>
            </a:r>
            <a:r>
              <a:rPr lang="ru-RU" sz="4000" dirty="0" smtClean="0"/>
              <a:t> </a:t>
            </a:r>
            <a:r>
              <a:rPr lang="ru-RU" sz="4000" dirty="0" err="1" smtClean="0"/>
              <a:t>поділити</a:t>
            </a:r>
            <a:r>
              <a:rPr lang="ru-RU" sz="4000" dirty="0" smtClean="0"/>
              <a:t> на </a:t>
            </a:r>
            <a:r>
              <a:rPr lang="ru-RU" sz="4000" dirty="0" err="1" smtClean="0"/>
              <a:t>дві</a:t>
            </a:r>
            <a:r>
              <a:rPr lang="ru-RU" sz="4000" dirty="0" smtClean="0"/>
              <a:t> </a:t>
            </a:r>
            <a:r>
              <a:rPr lang="ru-RU" sz="4000" dirty="0" err="1" smtClean="0"/>
              <a:t>групи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фактори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діють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, - </a:t>
            </a:r>
            <a:r>
              <a:rPr lang="ru-RU" dirty="0" err="1" smtClean="0"/>
              <a:t>науково-технічний</a:t>
            </a:r>
            <a:r>
              <a:rPr lang="ru-RU" dirty="0" smtClean="0"/>
              <a:t> </a:t>
            </a:r>
            <a:r>
              <a:rPr lang="ru-RU" dirty="0" err="1" smtClean="0"/>
              <a:t>прогрес</a:t>
            </a:r>
            <a:r>
              <a:rPr lang="ru-RU" dirty="0" smtClean="0"/>
              <a:t>,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монополізації</a:t>
            </a:r>
            <a:r>
              <a:rPr lang="ru-RU" dirty="0" smtClean="0"/>
              <a:t>, </a:t>
            </a:r>
            <a:r>
              <a:rPr lang="ru-RU" dirty="0" err="1" smtClean="0"/>
              <a:t>державне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міждержавне</a:t>
            </a:r>
            <a:r>
              <a:rPr lang="ru-RU" dirty="0" smtClean="0"/>
              <a:t> </a:t>
            </a:r>
            <a:r>
              <a:rPr lang="ru-RU" dirty="0" err="1" smtClean="0"/>
              <a:t>регулювання</a:t>
            </a:r>
            <a:r>
              <a:rPr lang="ru-RU" dirty="0" smtClean="0"/>
              <a:t>, стан </a:t>
            </a:r>
            <a:r>
              <a:rPr lang="ru-RU" dirty="0" err="1" smtClean="0"/>
              <a:t>інформаційних</a:t>
            </a:r>
            <a:r>
              <a:rPr lang="ru-RU" dirty="0" smtClean="0"/>
              <a:t> систем, </a:t>
            </a:r>
            <a:r>
              <a:rPr lang="ru-RU" dirty="0" err="1" smtClean="0"/>
              <a:t>валютна</a:t>
            </a:r>
            <a:r>
              <a:rPr lang="ru-RU" dirty="0" smtClean="0"/>
              <a:t> та </a:t>
            </a:r>
            <a:r>
              <a:rPr lang="ru-RU" dirty="0" err="1" smtClean="0"/>
              <a:t>кредитно-грошова</a:t>
            </a:r>
            <a:r>
              <a:rPr lang="ru-RU" dirty="0" smtClean="0"/>
              <a:t> система, </a:t>
            </a:r>
            <a:r>
              <a:rPr lang="ru-RU" dirty="0" err="1" smtClean="0"/>
              <a:t>енергетичні</a:t>
            </a:r>
            <a:r>
              <a:rPr lang="ru-RU" dirty="0" smtClean="0"/>
              <a:t> та </a:t>
            </a:r>
            <a:r>
              <a:rPr lang="ru-RU" dirty="0" err="1" smtClean="0"/>
              <a:t>екологічні</a:t>
            </a:r>
            <a:r>
              <a:rPr lang="ru-RU" dirty="0" smtClean="0"/>
              <a:t> </a:t>
            </a:r>
            <a:r>
              <a:rPr lang="ru-RU" dirty="0" err="1" smtClean="0"/>
              <a:t>проблеми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фактори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діють</a:t>
            </a:r>
            <a:r>
              <a:rPr lang="ru-RU" dirty="0" smtClean="0"/>
              <a:t> </a:t>
            </a:r>
            <a:r>
              <a:rPr lang="ru-RU" dirty="0" err="1" smtClean="0"/>
              <a:t>тимчасово</a:t>
            </a:r>
            <a:r>
              <a:rPr lang="ru-RU" dirty="0" smtClean="0"/>
              <a:t>, </a:t>
            </a:r>
            <a:r>
              <a:rPr lang="ru-RU" dirty="0" err="1" smtClean="0"/>
              <a:t>випадково</a:t>
            </a:r>
            <a:r>
              <a:rPr lang="ru-RU" dirty="0" smtClean="0"/>
              <a:t>, -</a:t>
            </a:r>
            <a:r>
              <a:rPr lang="ru-RU" dirty="0" err="1" smtClean="0"/>
              <a:t>сезонність</a:t>
            </a:r>
            <a:r>
              <a:rPr lang="ru-RU" dirty="0" smtClean="0"/>
              <a:t>, </a:t>
            </a:r>
            <a:r>
              <a:rPr lang="ru-RU" dirty="0" err="1" smtClean="0"/>
              <a:t>політичні</a:t>
            </a:r>
            <a:r>
              <a:rPr lang="ru-RU" dirty="0" smtClean="0"/>
              <a:t> та </a:t>
            </a:r>
            <a:r>
              <a:rPr lang="ru-RU" dirty="0" err="1" smtClean="0"/>
              <a:t>соціальні</a:t>
            </a:r>
            <a:r>
              <a:rPr lang="ru-RU" dirty="0" smtClean="0"/>
              <a:t> </a:t>
            </a:r>
            <a:r>
              <a:rPr lang="ru-RU" dirty="0" err="1" smtClean="0"/>
              <a:t>конфлікти</a:t>
            </a:r>
            <a:r>
              <a:rPr lang="ru-RU" dirty="0" smtClean="0"/>
              <a:t>, </a:t>
            </a:r>
            <a:r>
              <a:rPr lang="ru-RU" dirty="0" err="1" smtClean="0"/>
              <a:t>стихійні</a:t>
            </a:r>
            <a:r>
              <a:rPr lang="ru-RU" dirty="0" smtClean="0"/>
              <a:t> лиха.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</TotalTime>
  <Words>371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Тема 8</vt:lpstr>
      <vt:lpstr>Маркетингові дослідження</vt:lpstr>
      <vt:lpstr>Процес маркетингового дослідження</vt:lpstr>
      <vt:lpstr>Презентация PowerPoint</vt:lpstr>
      <vt:lpstr>Презентация PowerPoint</vt:lpstr>
      <vt:lpstr>Презентация PowerPoint</vt:lpstr>
      <vt:lpstr>Можна виділити три етапи кон'юнктурних досліджень:</vt:lpstr>
      <vt:lpstr>Презентация PowerPoint</vt:lpstr>
      <vt:lpstr>Кон'юнктуроутворювальні фактори, які можна поділити на дві групи: </vt:lpstr>
      <vt:lpstr>Показники кон'юнктури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8</dc:title>
  <dc:creator>User</dc:creator>
  <cp:lastModifiedBy>RePack by Diakov</cp:lastModifiedBy>
  <cp:revision>9</cp:revision>
  <dcterms:created xsi:type="dcterms:W3CDTF">2021-10-12T11:09:56Z</dcterms:created>
  <dcterms:modified xsi:type="dcterms:W3CDTF">2021-10-17T08:22:19Z</dcterms:modified>
</cp:coreProperties>
</file>