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6583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182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6218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2086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2899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0774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6256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2711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0263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9895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17301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806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1167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7792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323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1387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786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4AED533-04B4-4925-9C0D-0E9831F26549}" type="datetimeFigureOut">
              <a:rPr lang="uk-UA" smtClean="0"/>
              <a:t>22.01.2021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94CEAFC-4F0F-48BD-97F9-AAEC08C834D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16746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ДИСЦИПЛІНА ЗА ВИБОРОМ СТУДЕНТА: </a:t>
            </a:r>
            <a:br>
              <a:rPr lang="ru-RU" sz="4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b="1" dirty="0">
                <a:solidFill>
                  <a:schemeClr val="bg1"/>
                </a:solidFill>
              </a:rPr>
              <a:t>Інформаційне управління підтримки прийняття рішень в економіці</a:t>
            </a:r>
            <a:endParaRPr lang="uk-UA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2295676"/>
          </a:xfrm>
        </p:spPr>
        <p:txBody>
          <a:bodyPr>
            <a:normAutofit fontScale="25000" lnSpcReduction="20000"/>
          </a:bodyPr>
          <a:lstStyle/>
          <a:p>
            <a:pPr>
              <a:spcBef>
                <a:spcPts val="0"/>
              </a:spcBef>
            </a:pPr>
            <a:r>
              <a:rPr lang="uk-UA" sz="8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Розробник </a:t>
            </a:r>
            <a:r>
              <a:rPr lang="uk-UA" sz="8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дисципліни, лектор:</a:t>
            </a:r>
          </a:p>
          <a:p>
            <a:pPr>
              <a:spcBef>
                <a:spcPts val="0"/>
              </a:spcBef>
            </a:pPr>
            <a:r>
              <a:rPr lang="uk-UA" sz="8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Хорошун Вікторія Василівна</a:t>
            </a:r>
            <a:endParaRPr lang="uk-UA" sz="8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uk-UA" sz="8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 е. н</a:t>
            </a:r>
            <a:r>
              <a:rPr lang="uk-UA" sz="8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uk-UA" sz="8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доцент, </a:t>
            </a:r>
            <a:endParaRPr lang="uk-UA" sz="80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uk-UA" sz="8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доцент </a:t>
            </a:r>
            <a:r>
              <a:rPr lang="uk-UA" sz="8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кафедри інформаційної економіки, підприємництва та </a:t>
            </a:r>
            <a:r>
              <a:rPr lang="uk-UA" sz="8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фінансів,</a:t>
            </a:r>
            <a:endParaRPr lang="uk-UA" sz="80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uk-UA" sz="8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Інженерний </a:t>
            </a:r>
            <a:r>
              <a:rPr lang="uk-UA" sz="8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навчально-науковий </a:t>
            </a:r>
            <a:r>
              <a:rPr lang="uk-UA" sz="8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</a:t>
            </a:r>
          </a:p>
          <a:p>
            <a:pPr>
              <a:spcBef>
                <a:spcPts val="0"/>
              </a:spcBef>
            </a:pPr>
            <a:r>
              <a:rPr lang="uk-UA" sz="8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Запорізького </a:t>
            </a:r>
            <a:r>
              <a:rPr lang="uk-UA" sz="8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національного університету</a:t>
            </a:r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7591" y="3156856"/>
            <a:ext cx="2494409" cy="370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402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098" y="285447"/>
            <a:ext cx="8534400" cy="1946125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Хорошун Вікторія василівна 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– </a:t>
            </a:r>
            <a:r>
              <a:rPr lang="uk-UA" sz="3200" b="1" i="1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наукові напрями досліджень, практичний досвід, досвід науково – педагогічної діяльності</a:t>
            </a:r>
            <a:endParaRPr lang="uk-UA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098" y="2329543"/>
            <a:ext cx="8534400" cy="4060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Наукові </a:t>
            </a:r>
            <a:r>
              <a:rPr lang="uk-UA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напрями </a:t>
            </a:r>
            <a:r>
              <a:rPr lang="uk-UA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досліджень:</a:t>
            </a:r>
            <a:endParaRPr lang="uk-UA" sz="2800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антикризове </a:t>
            </a:r>
            <a:r>
              <a:rPr lang="uk-UA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підприємствами; </a:t>
            </a:r>
          </a:p>
          <a:p>
            <a:pPr marL="0" indent="0">
              <a:buNone/>
            </a:pPr>
            <a:r>
              <a:rPr lang="uk-UA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системи моніторингу розвитку економіки регіону;</a:t>
            </a:r>
          </a:p>
          <a:p>
            <a:pPr marL="0" indent="0">
              <a:buNone/>
            </a:pPr>
            <a:r>
              <a:rPr lang="uk-UA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економіко-математичні моделі прогнозування розвитку суб‘єктів господарювання</a:t>
            </a:r>
            <a:r>
              <a:rPr lang="uk-UA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uk-UA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методи </a:t>
            </a:r>
            <a:r>
              <a:rPr lang="uk-UA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моделі прийняття управлінських рішень.</a:t>
            </a:r>
          </a:p>
        </p:txBody>
      </p:sp>
    </p:spTree>
    <p:extLst>
      <p:ext uri="{BB962C8B-B14F-4D97-AF65-F5344CB8AC3E}">
        <p14:creationId xmlns:p14="http://schemas.microsoft.com/office/powerpoint/2010/main" val="3089898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9784" y="195943"/>
            <a:ext cx="8534400" cy="654231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uk-UA" sz="2400" b="1" i="1" dirty="0" smtClean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Практичний </a:t>
            </a:r>
            <a:r>
              <a:rPr lang="uk-UA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досвід роботи: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Плідна </a:t>
            </a:r>
            <a:r>
              <a:rPr lang="uk-UA" sz="2400" i="1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співпраця з </a:t>
            </a:r>
            <a:r>
              <a:rPr lang="uk-UA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виробничими підприємствами, органами місцевого самоврядування, комерційними </a:t>
            </a:r>
            <a:r>
              <a:rPr lang="uk-UA" sz="2400" i="1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банками </a:t>
            </a:r>
            <a:r>
              <a:rPr lang="uk-UA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Запоріжжя, тощо.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Науково–педагогічна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діяльність:</a:t>
            </a:r>
            <a:endParaRPr lang="uk-UA" sz="2400" i="1" dirty="0">
              <a:solidFill>
                <a:schemeClr val="bg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стаж </a:t>
            </a:r>
            <a:r>
              <a:rPr lang="uk-UA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 у закладах вищої освіти </a:t>
            </a:r>
            <a:r>
              <a:rPr lang="uk-UA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Запоріжжя 16 </a:t>
            </a:r>
            <a:r>
              <a:rPr lang="uk-UA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рік </a:t>
            </a:r>
            <a:r>
              <a:rPr lang="uk-UA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(Запорізька </a:t>
            </a:r>
            <a:r>
              <a:rPr lang="uk-UA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державна інженерна академія, Запорізький національний </a:t>
            </a:r>
            <a:r>
              <a:rPr lang="uk-UA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університет);</a:t>
            </a:r>
            <a:endParaRPr lang="uk-UA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підготовка </a:t>
            </a:r>
            <a:r>
              <a:rPr lang="uk-UA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магістерських робіт з впровадженням результатів досліджень у практичну діяльність </a:t>
            </a:r>
            <a:r>
              <a:rPr lang="uk-UA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 </a:t>
            </a:r>
            <a:r>
              <a:rPr lang="uk-UA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регіону;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підготовка студентів до участі у олімпіадах та наукових конкурсах;</a:t>
            </a:r>
            <a:endParaRPr lang="uk-UA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uk-UA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викладання </a:t>
            </a:r>
            <a:r>
              <a:rPr lang="uk-UA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дисциплін: </a:t>
            </a:r>
            <a:r>
              <a:rPr lang="uk-UA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баз даних та баз знань, системи моніторингу в економіці, системи підтримки прийняття рішень, моделювання економіки та </a:t>
            </a:r>
            <a:r>
              <a:rPr lang="uk-UA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ін.</a:t>
            </a:r>
          </a:p>
          <a:p>
            <a:endParaRPr lang="uk-UA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341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292608"/>
            <a:ext cx="9826251" cy="6395868"/>
          </a:xfrm>
        </p:spPr>
        <p:txBody>
          <a:bodyPr>
            <a:noAutofit/>
          </a:bodyPr>
          <a:lstStyle/>
          <a:p>
            <a:pPr marL="0" indent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ТЕМИ ДИСЦИПЛІНИ:</a:t>
            </a:r>
            <a:endParaRPr lang="en-US" sz="36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b="1" i="1" dirty="0">
                <a:solidFill>
                  <a:schemeClr val="bg1"/>
                </a:solidFill>
              </a:rPr>
              <a:t>Тема 1. Розвиток методів підтримки прийняття рішень та їх застосування в Україні</a:t>
            </a:r>
            <a:r>
              <a:rPr lang="uk-UA" i="1" dirty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bg1"/>
                </a:solidFill>
              </a:rPr>
              <a:t>Аналіз розвитку теорії прийняття рішень. Загальні відомості про системи підтримки прийняття рішень. Суть і вимоги до управлінських рішень, їх обґрунтованість, цілеспрямованість, комплексність, своєчасність, законність, надійність. 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b="1" i="1" dirty="0">
                <a:solidFill>
                  <a:schemeClr val="bg1"/>
                </a:solidFill>
              </a:rPr>
              <a:t>Тема 2. Ретроспективний аналіз еволюції інформаційних технологій та систем.</a:t>
            </a:r>
            <a:endParaRPr lang="en-US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bg1"/>
                </a:solidFill>
              </a:rPr>
              <a:t>Інформаційні ресурси та їх характеристика. Розвиток інформаційних технологій. Характеристики раціональних рішень. Класифікація </a:t>
            </a:r>
            <a:r>
              <a:rPr lang="uk-UA" dirty="0" err="1">
                <a:solidFill>
                  <a:schemeClr val="bg1"/>
                </a:solidFill>
              </a:rPr>
              <a:t>Саймона</a:t>
            </a:r>
            <a:r>
              <a:rPr lang="uk-UA" dirty="0">
                <a:solidFill>
                  <a:schemeClr val="bg1"/>
                </a:solidFill>
              </a:rPr>
              <a:t> проблем прийняття рішень в організаційному управлінні. </a:t>
            </a:r>
            <a:endParaRPr lang="uk-UA" sz="36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392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54581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b="1" i="1" dirty="0">
                <a:solidFill>
                  <a:schemeClr val="bg1"/>
                </a:solidFill>
              </a:rPr>
              <a:t>Тема 3. Організаційно-технологічні засади підготовки і прийняття рішень.</a:t>
            </a:r>
            <a:endParaRPr lang="en-US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bg1"/>
                </a:solidFill>
              </a:rPr>
              <a:t>Формальна постановка задачі прийняття рішень, класифікація задач прийняття рішень. Процес прийняття рішень. Загальна схема підготовки і прийняття рішення. Загальна схема, класифікація методів підтримки прийняття рішень. Архітектура систем підтримки прийняття управлінських рішень. 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b="1" i="1" dirty="0">
                <a:solidFill>
                  <a:schemeClr val="bg1"/>
                </a:solidFill>
              </a:rPr>
              <a:t>Тема 4. Базові компоненти систем підтримки прийняття рішень. Класифікація систем підтримки прийняття управлінських рішень.</a:t>
            </a:r>
            <a:endParaRPr lang="en-US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bg1"/>
                </a:solidFill>
              </a:rPr>
              <a:t>Загальні характеристики базових компонент систем підтримки прийняття рішень: сховище даних, аналіз даних. Основні класифікації систем підтримки прийняття рішень за різними підходами. Моделі систем підтримки прийняття рішень у рамках інформаційного підходу. </a:t>
            </a:r>
            <a:endParaRPr lang="uk-UA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602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9421" y="870735"/>
            <a:ext cx="8534400" cy="49341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b="1" i="1" dirty="0">
                <a:solidFill>
                  <a:schemeClr val="bg1"/>
                </a:solidFill>
              </a:rPr>
              <a:t>Тема 5. Засоби штучного інтелекту в системах підтримки прийняття рішень</a:t>
            </a:r>
            <a:endParaRPr lang="en-US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bg1"/>
                </a:solidFill>
              </a:rPr>
              <a:t>Загальні аспекти розробки систем зі штучним інтелектом. Основні напрямки штучного інтелекту. Застосування </a:t>
            </a:r>
            <a:r>
              <a:rPr lang="uk-UA" dirty="0" err="1">
                <a:solidFill>
                  <a:schemeClr val="bg1"/>
                </a:solidFill>
              </a:rPr>
              <a:t>нейромереж</a:t>
            </a:r>
            <a:r>
              <a:rPr lang="uk-UA" dirty="0">
                <a:solidFill>
                  <a:schemeClr val="bg1"/>
                </a:solidFill>
              </a:rPr>
              <a:t> в системах підтримки прийняття рішень.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b="1" i="1" dirty="0">
                <a:solidFill>
                  <a:schemeClr val="bg1"/>
                </a:solidFill>
              </a:rPr>
              <a:t>Тема 6. Системи підтримки прийняття рішень на основі сховищ даних та OLAP-технологій.</a:t>
            </a:r>
            <a:endParaRPr lang="en-US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bg1"/>
                </a:solidFill>
              </a:rPr>
              <a:t>Розвиток та застосування систем підтримки прийняття рішень на основі сховищ даних та </a:t>
            </a:r>
            <a:r>
              <a:rPr lang="en-US" dirty="0">
                <a:solidFill>
                  <a:schemeClr val="bg1"/>
                </a:solidFill>
              </a:rPr>
              <a:t>OLAP</a:t>
            </a:r>
            <a:r>
              <a:rPr lang="uk-UA" dirty="0">
                <a:solidFill>
                  <a:schemeClr val="bg1"/>
                </a:solidFill>
              </a:rPr>
              <a:t>-систем. Архітектура О</a:t>
            </a:r>
            <a:r>
              <a:rPr lang="en-US" dirty="0">
                <a:solidFill>
                  <a:schemeClr val="bg1"/>
                </a:solidFill>
              </a:rPr>
              <a:t>L</a:t>
            </a:r>
            <a:r>
              <a:rPr lang="uk-UA" dirty="0">
                <a:solidFill>
                  <a:schemeClr val="bg1"/>
                </a:solidFill>
              </a:rPr>
              <a:t>АР-систем. Основні способи реалізації багатомірної моделі МО</a:t>
            </a:r>
            <a:r>
              <a:rPr lang="en-US" dirty="0">
                <a:solidFill>
                  <a:schemeClr val="bg1"/>
                </a:solidFill>
              </a:rPr>
              <a:t>L</a:t>
            </a:r>
            <a:r>
              <a:rPr lang="uk-UA" dirty="0">
                <a:solidFill>
                  <a:schemeClr val="bg1"/>
                </a:solidFill>
              </a:rPr>
              <a:t>АР, </a:t>
            </a:r>
            <a:r>
              <a:rPr lang="en-US" dirty="0">
                <a:solidFill>
                  <a:schemeClr val="bg1"/>
                </a:solidFill>
              </a:rPr>
              <a:t>R</a:t>
            </a:r>
            <a:r>
              <a:rPr lang="uk-UA" dirty="0">
                <a:solidFill>
                  <a:schemeClr val="bg1"/>
                </a:solidFill>
              </a:rPr>
              <a:t>О</a:t>
            </a:r>
            <a:r>
              <a:rPr lang="en-US" dirty="0">
                <a:solidFill>
                  <a:schemeClr val="bg1"/>
                </a:solidFill>
              </a:rPr>
              <a:t>L</a:t>
            </a:r>
            <a:r>
              <a:rPr lang="uk-UA" dirty="0">
                <a:solidFill>
                  <a:schemeClr val="bg1"/>
                </a:solidFill>
              </a:rPr>
              <a:t>АР, </a:t>
            </a:r>
            <a:r>
              <a:rPr lang="en-US" dirty="0">
                <a:solidFill>
                  <a:schemeClr val="bg1"/>
                </a:solidFill>
              </a:rPr>
              <a:t>H</a:t>
            </a:r>
            <a:r>
              <a:rPr lang="uk-UA" dirty="0">
                <a:solidFill>
                  <a:schemeClr val="bg1"/>
                </a:solidFill>
              </a:rPr>
              <a:t>О</a:t>
            </a:r>
            <a:r>
              <a:rPr lang="en-US" dirty="0">
                <a:solidFill>
                  <a:schemeClr val="bg1"/>
                </a:solidFill>
              </a:rPr>
              <a:t>L</a:t>
            </a:r>
            <a:r>
              <a:rPr lang="uk-UA" dirty="0">
                <a:solidFill>
                  <a:schemeClr val="bg1"/>
                </a:solidFill>
              </a:rPr>
              <a:t>АР.</a:t>
            </a:r>
            <a:endParaRPr lang="uk-UA" sz="36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624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7775" y="934949"/>
            <a:ext cx="8534400" cy="50202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b="1" i="1" dirty="0">
                <a:solidFill>
                  <a:schemeClr val="bg1"/>
                </a:solidFill>
              </a:rPr>
              <a:t>Тема 7. Виконавчі інформаційні системи. Засоби машинної імітації в системах підтримки прийняття рішень.</a:t>
            </a:r>
            <a:endParaRPr lang="en-US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bg1"/>
                </a:solidFill>
              </a:rPr>
              <a:t>Система для корпоративного планування «Парус». Система для управління бізнесом «</a:t>
            </a:r>
            <a:r>
              <a:rPr lang="uk-UA" dirty="0" err="1">
                <a:solidFill>
                  <a:schemeClr val="bg1"/>
                </a:solidFill>
              </a:rPr>
              <a:t>Мігасіе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V</a:t>
            </a:r>
            <a:r>
              <a:rPr lang="uk-UA" dirty="0">
                <a:solidFill>
                  <a:schemeClr val="bg1"/>
                </a:solidFill>
              </a:rPr>
              <a:t>». Багатофункціональна система «ІТ-ПРЕДПРИЯТИЕ». Багатофункціональна мережева система «Галактика».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b="1" i="1" dirty="0">
                <a:solidFill>
                  <a:schemeClr val="bg1"/>
                </a:solidFill>
              </a:rPr>
              <a:t>Тема 8. Створення, впровадження та оцінювання систем підтримки прийняття управлінських рішень.</a:t>
            </a:r>
            <a:endParaRPr lang="en-US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bg1"/>
                </a:solidFill>
              </a:rPr>
              <a:t>Загальні фази аналізу, проектування та розробки систем підтримки прийняття рішень. Оцінка програмного забезпечення систем підтримки прийняття рішень: техніко-економічний аналіз. Суть і стратегія макетування систем підтримки прийняття рішень. Класифікація задач організаційного управління: структуровані, слабо-структуровані і неструктуровані проблеми прийняття рішень. </a:t>
            </a:r>
            <a:endParaRPr lang="uk-UA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15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8194" y="159344"/>
            <a:ext cx="8534400" cy="1507067"/>
          </a:xfrm>
        </p:spPr>
        <p:txBody>
          <a:bodyPr/>
          <a:lstStyle/>
          <a:p>
            <a:r>
              <a:rPr lang="uk-UA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БАЗОВІ ІНФОРМАЦІЙНІ РЕСУРСИ</a:t>
            </a:r>
            <a:endParaRPr lang="uk-UA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7776" y="1243172"/>
            <a:ext cx="8534400" cy="5193253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uk-UA" sz="1600" dirty="0" smtClean="0">
                <a:solidFill>
                  <a:schemeClr val="bg1"/>
                </a:solidFill>
              </a:rPr>
              <a:t>1. Проноза </a:t>
            </a:r>
            <a:r>
              <a:rPr lang="uk-UA" sz="1600" dirty="0">
                <a:solidFill>
                  <a:schemeClr val="bg1"/>
                </a:solidFill>
              </a:rPr>
              <a:t>П. В., </a:t>
            </a:r>
            <a:r>
              <a:rPr lang="uk-UA" sz="1600" dirty="0" err="1">
                <a:solidFill>
                  <a:schemeClr val="bg1"/>
                </a:solidFill>
              </a:rPr>
              <a:t>Лелюк</a:t>
            </a:r>
            <a:r>
              <a:rPr lang="uk-UA" sz="1600" dirty="0">
                <a:solidFill>
                  <a:schemeClr val="bg1"/>
                </a:solidFill>
              </a:rPr>
              <a:t> С. В. Системи підтримки прийняття антикризових фінансових рішень: </a:t>
            </a:r>
            <a:r>
              <a:rPr lang="uk-UA" sz="1600" dirty="0" err="1">
                <a:solidFill>
                  <a:schemeClr val="bg1"/>
                </a:solidFill>
              </a:rPr>
              <a:t>навч</a:t>
            </a:r>
            <a:r>
              <a:rPr lang="uk-UA" sz="1600" dirty="0">
                <a:solidFill>
                  <a:schemeClr val="bg1"/>
                </a:solidFill>
              </a:rPr>
              <a:t>. </a:t>
            </a:r>
            <a:r>
              <a:rPr lang="uk-UA" sz="1600" dirty="0" err="1">
                <a:solidFill>
                  <a:schemeClr val="bg1"/>
                </a:solidFill>
              </a:rPr>
              <a:t>посіб</a:t>
            </a:r>
            <a:r>
              <a:rPr lang="uk-UA" sz="1600" dirty="0">
                <a:solidFill>
                  <a:schemeClr val="bg1"/>
                </a:solidFill>
              </a:rPr>
              <a:t>. Харків: ХНЕУ ім. С. </a:t>
            </a:r>
            <a:r>
              <a:rPr lang="uk-UA" sz="1600" dirty="0" err="1">
                <a:solidFill>
                  <a:schemeClr val="bg1"/>
                </a:solidFill>
              </a:rPr>
              <a:t>Кузнеця</a:t>
            </a:r>
            <a:r>
              <a:rPr lang="uk-UA" sz="1600" dirty="0">
                <a:solidFill>
                  <a:schemeClr val="bg1"/>
                </a:solidFill>
              </a:rPr>
              <a:t>, 2019. 117 с. URL: http://ebooks.znu.edu.ua/files/Bibliobooks/Inshi59/0044036.pdf; </a:t>
            </a:r>
            <a:endParaRPr lang="en-US" sz="16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uk-UA" sz="1600" dirty="0" smtClean="0">
                <a:solidFill>
                  <a:schemeClr val="bg1"/>
                </a:solidFill>
              </a:rPr>
              <a:t>2. </a:t>
            </a:r>
            <a:r>
              <a:rPr lang="uk-UA" sz="1600" dirty="0" err="1" smtClean="0">
                <a:solidFill>
                  <a:schemeClr val="bg1"/>
                </a:solidFill>
              </a:rPr>
              <a:t>Азаренкова</a:t>
            </a:r>
            <a:r>
              <a:rPr lang="uk-UA" sz="1600" dirty="0" smtClean="0">
                <a:solidFill>
                  <a:schemeClr val="bg1"/>
                </a:solidFill>
              </a:rPr>
              <a:t> </a:t>
            </a:r>
            <a:r>
              <a:rPr lang="uk-UA" sz="1600" dirty="0">
                <a:solidFill>
                  <a:schemeClr val="bg1"/>
                </a:solidFill>
              </a:rPr>
              <a:t>Г. М. Аналіз моделювання і управління ризиком (в схемах та прикладах): </a:t>
            </a:r>
            <a:r>
              <a:rPr lang="uk-UA" sz="1600" dirty="0" err="1">
                <a:solidFill>
                  <a:schemeClr val="bg1"/>
                </a:solidFill>
              </a:rPr>
              <a:t>навч</a:t>
            </a:r>
            <a:r>
              <a:rPr lang="uk-UA" sz="1600" dirty="0">
                <a:solidFill>
                  <a:schemeClr val="bg1"/>
                </a:solidFill>
              </a:rPr>
              <a:t>. </a:t>
            </a:r>
            <a:r>
              <a:rPr lang="uk-UA" sz="1600" dirty="0" err="1">
                <a:solidFill>
                  <a:schemeClr val="bg1"/>
                </a:solidFill>
              </a:rPr>
              <a:t>посіб</a:t>
            </a:r>
            <a:r>
              <a:rPr lang="uk-UA" sz="1600" dirty="0">
                <a:solidFill>
                  <a:schemeClr val="bg1"/>
                </a:solidFill>
              </a:rPr>
              <a:t>. для </a:t>
            </a:r>
            <a:r>
              <a:rPr lang="uk-UA" sz="1600" dirty="0" err="1">
                <a:solidFill>
                  <a:schemeClr val="bg1"/>
                </a:solidFill>
              </a:rPr>
              <a:t>студ</a:t>
            </a:r>
            <a:r>
              <a:rPr lang="uk-UA" sz="1600" dirty="0">
                <a:solidFill>
                  <a:schemeClr val="bg1"/>
                </a:solidFill>
              </a:rPr>
              <a:t>. </a:t>
            </a:r>
            <a:r>
              <a:rPr lang="uk-UA" sz="1600" dirty="0" err="1">
                <a:solidFill>
                  <a:schemeClr val="bg1"/>
                </a:solidFill>
              </a:rPr>
              <a:t>екон</a:t>
            </a:r>
            <a:r>
              <a:rPr lang="uk-UA" sz="1600" dirty="0">
                <a:solidFill>
                  <a:schemeClr val="bg1"/>
                </a:solidFill>
              </a:rPr>
              <a:t>. спец. </a:t>
            </a:r>
            <a:r>
              <a:rPr lang="uk-UA" sz="1600" dirty="0" err="1">
                <a:solidFill>
                  <a:schemeClr val="bg1"/>
                </a:solidFill>
              </a:rPr>
              <a:t>вищ</a:t>
            </a:r>
            <a:r>
              <a:rPr lang="uk-UA" sz="1600" dirty="0">
                <a:solidFill>
                  <a:schemeClr val="bg1"/>
                </a:solidFill>
              </a:rPr>
              <a:t>. </a:t>
            </a:r>
            <a:r>
              <a:rPr lang="uk-UA" sz="1600" dirty="0" err="1">
                <a:solidFill>
                  <a:schemeClr val="bg1"/>
                </a:solidFill>
              </a:rPr>
              <a:t>навч</a:t>
            </a:r>
            <a:r>
              <a:rPr lang="uk-UA" sz="1600" dirty="0">
                <a:solidFill>
                  <a:schemeClr val="bg1"/>
                </a:solidFill>
              </a:rPr>
              <a:t>. </a:t>
            </a:r>
            <a:r>
              <a:rPr lang="uk-UA" sz="1600" dirty="0" err="1">
                <a:solidFill>
                  <a:schemeClr val="bg1"/>
                </a:solidFill>
              </a:rPr>
              <a:t>закл</a:t>
            </a:r>
            <a:r>
              <a:rPr lang="uk-UA" sz="1600" dirty="0">
                <a:solidFill>
                  <a:schemeClr val="bg1"/>
                </a:solidFill>
              </a:rPr>
              <a:t>. усіх форм </a:t>
            </a:r>
            <a:r>
              <a:rPr lang="uk-UA" sz="1600" dirty="0" err="1">
                <a:solidFill>
                  <a:schemeClr val="bg1"/>
                </a:solidFill>
              </a:rPr>
              <a:t>навч</a:t>
            </a:r>
            <a:r>
              <a:rPr lang="uk-UA" sz="1600" dirty="0">
                <a:solidFill>
                  <a:schemeClr val="bg1"/>
                </a:solidFill>
              </a:rPr>
              <a:t>. Львів: Новий світ-2000, 2015. 240 с. (Вища освіта в Україні);</a:t>
            </a:r>
            <a:endParaRPr lang="en-US" sz="16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uk-UA" sz="1600" dirty="0" smtClean="0">
                <a:solidFill>
                  <a:schemeClr val="bg1"/>
                </a:solidFill>
              </a:rPr>
              <a:t>3. Довгий </a:t>
            </a:r>
            <a:r>
              <a:rPr lang="uk-UA" sz="1600" dirty="0">
                <a:solidFill>
                  <a:schemeClr val="bg1"/>
                </a:solidFill>
              </a:rPr>
              <a:t>С. О., </a:t>
            </a:r>
            <a:r>
              <a:rPr lang="uk-UA" sz="1600" dirty="0" err="1">
                <a:solidFill>
                  <a:schemeClr val="bg1"/>
                </a:solidFill>
              </a:rPr>
              <a:t>Бідюк</a:t>
            </a:r>
            <a:r>
              <a:rPr lang="uk-UA" sz="1600" dirty="0">
                <a:solidFill>
                  <a:schemeClr val="bg1"/>
                </a:solidFill>
              </a:rPr>
              <a:t> П. І., </a:t>
            </a:r>
            <a:r>
              <a:rPr lang="uk-UA" sz="1600" dirty="0" err="1">
                <a:solidFill>
                  <a:schemeClr val="bg1"/>
                </a:solidFill>
              </a:rPr>
              <a:t>Трофимчук</a:t>
            </a:r>
            <a:r>
              <a:rPr lang="uk-UA" sz="1600" dirty="0">
                <a:solidFill>
                  <a:schemeClr val="bg1"/>
                </a:solidFill>
              </a:rPr>
              <a:t> О. М., </a:t>
            </a:r>
            <a:r>
              <a:rPr lang="uk-UA" sz="1600" dirty="0" err="1">
                <a:solidFill>
                  <a:schemeClr val="bg1"/>
                </a:solidFill>
              </a:rPr>
              <a:t>Савенков</a:t>
            </a:r>
            <a:r>
              <a:rPr lang="uk-UA" sz="1600" dirty="0">
                <a:solidFill>
                  <a:schemeClr val="bg1"/>
                </a:solidFill>
              </a:rPr>
              <a:t> О. І. Методи прогнозування в системах підтримки прийняття рішень: наук.-</a:t>
            </a:r>
            <a:r>
              <a:rPr lang="uk-UA" sz="1600" dirty="0" err="1">
                <a:solidFill>
                  <a:schemeClr val="bg1"/>
                </a:solidFill>
              </a:rPr>
              <a:t>навч</a:t>
            </a:r>
            <a:r>
              <a:rPr lang="uk-UA" sz="1600" dirty="0">
                <a:solidFill>
                  <a:schemeClr val="bg1"/>
                </a:solidFill>
              </a:rPr>
              <a:t>. вид. Київ: Азимут - Україна, 2011. 608 с.;</a:t>
            </a:r>
            <a:endParaRPr lang="en-US" sz="16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uk-UA" sz="1600" dirty="0" smtClean="0">
                <a:solidFill>
                  <a:schemeClr val="bg1"/>
                </a:solidFill>
              </a:rPr>
              <a:t>4. Бабкін </a:t>
            </a:r>
            <a:r>
              <a:rPr lang="uk-UA" sz="1600" dirty="0">
                <a:solidFill>
                  <a:schemeClr val="bg1"/>
                </a:solidFill>
              </a:rPr>
              <a:t>С. В., </a:t>
            </a:r>
            <a:r>
              <a:rPr lang="uk-UA" sz="1600" dirty="0" err="1">
                <a:solidFill>
                  <a:schemeClr val="bg1"/>
                </a:solidFill>
              </a:rPr>
              <a:t>Безкоровайний</a:t>
            </a:r>
            <a:r>
              <a:rPr lang="uk-UA" sz="1600" dirty="0">
                <a:solidFill>
                  <a:schemeClr val="bg1"/>
                </a:solidFill>
              </a:rPr>
              <a:t> В. В., </a:t>
            </a:r>
            <a:r>
              <a:rPr lang="uk-UA" sz="1600" dirty="0" err="1">
                <a:solidFill>
                  <a:schemeClr val="bg1"/>
                </a:solidFill>
              </a:rPr>
              <a:t>Бугас</a:t>
            </a:r>
            <a:r>
              <a:rPr lang="uk-UA" sz="1600" dirty="0">
                <a:solidFill>
                  <a:schemeClr val="bg1"/>
                </a:solidFill>
              </a:rPr>
              <a:t> Д. М., </a:t>
            </a:r>
            <a:r>
              <a:rPr lang="uk-UA" sz="1600" dirty="0" err="1">
                <a:solidFill>
                  <a:schemeClr val="bg1"/>
                </a:solidFill>
              </a:rPr>
              <a:t>Булаєнко</a:t>
            </a:r>
            <a:r>
              <a:rPr lang="uk-UA" sz="1600" dirty="0">
                <a:solidFill>
                  <a:schemeClr val="bg1"/>
                </a:solidFill>
              </a:rPr>
              <a:t> М. В., </a:t>
            </a:r>
            <a:r>
              <a:rPr lang="uk-UA" sz="1600" dirty="0" err="1">
                <a:solidFill>
                  <a:schemeClr val="bg1"/>
                </a:solidFill>
              </a:rPr>
              <a:t>Воліков</a:t>
            </a:r>
            <a:r>
              <a:rPr lang="uk-UA" sz="1600" dirty="0">
                <a:solidFill>
                  <a:schemeClr val="bg1"/>
                </a:solidFill>
              </a:rPr>
              <a:t> Т. А., Гусєва Ю. Ю., </a:t>
            </a:r>
            <a:r>
              <a:rPr lang="uk-UA" sz="1600" dirty="0" err="1">
                <a:solidFill>
                  <a:schemeClr val="bg1"/>
                </a:solidFill>
              </a:rPr>
              <a:t>Гуца</a:t>
            </a:r>
            <a:r>
              <a:rPr lang="uk-UA" sz="1600" dirty="0">
                <a:solidFill>
                  <a:schemeClr val="bg1"/>
                </a:solidFill>
              </a:rPr>
              <a:t> О. М., </a:t>
            </a:r>
            <a:r>
              <a:rPr lang="uk-UA" sz="1600" dirty="0" err="1">
                <a:solidFill>
                  <a:schemeClr val="bg1"/>
                </a:solidFill>
              </a:rPr>
              <a:t>Давідіч</a:t>
            </a:r>
            <a:r>
              <a:rPr lang="uk-UA" sz="1600" dirty="0">
                <a:solidFill>
                  <a:schemeClr val="bg1"/>
                </a:solidFill>
              </a:rPr>
              <a:t> Н. В., </a:t>
            </a:r>
            <a:r>
              <a:rPr lang="uk-UA" sz="1600" dirty="0" err="1">
                <a:solidFill>
                  <a:schemeClr val="bg1"/>
                </a:solidFill>
              </a:rPr>
              <a:t>Довгопол</a:t>
            </a:r>
            <a:r>
              <a:rPr lang="uk-UA" sz="1600" dirty="0">
                <a:solidFill>
                  <a:schemeClr val="bg1"/>
                </a:solidFill>
              </a:rPr>
              <a:t> Н. В. Моделювання процесів в економіці та управлінні проектами з використанням нових інформаційних технологій: монографія / за </a:t>
            </a:r>
            <a:r>
              <a:rPr lang="uk-UA" sz="1600" dirty="0" err="1">
                <a:solidFill>
                  <a:schemeClr val="bg1"/>
                </a:solidFill>
              </a:rPr>
              <a:t>заг</a:t>
            </a:r>
            <a:r>
              <a:rPr lang="uk-UA" sz="1600" dirty="0">
                <a:solidFill>
                  <a:schemeClr val="bg1"/>
                </a:solidFill>
              </a:rPr>
              <a:t>. ред.: В.О. </a:t>
            </a:r>
            <a:r>
              <a:rPr lang="uk-UA" sz="1600" dirty="0" err="1">
                <a:solidFill>
                  <a:schemeClr val="bg1"/>
                </a:solidFill>
              </a:rPr>
              <a:t>Тімофєєва</a:t>
            </a:r>
            <a:r>
              <a:rPr lang="uk-UA" sz="1600" dirty="0">
                <a:solidFill>
                  <a:schemeClr val="bg1"/>
                </a:solidFill>
              </a:rPr>
              <a:t>, І.В. Чумаченко. Харків: ХНУРЭ, 2015. 245 с. URL: http://ebooks.znu.edu.ua/files/Bibliobooks/Inshi51/0039370.pdf ;</a:t>
            </a:r>
            <a:endParaRPr lang="en-US" sz="1600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uk-UA" sz="1600" dirty="0" smtClean="0">
                <a:solidFill>
                  <a:schemeClr val="bg1"/>
                </a:solidFill>
              </a:rPr>
              <a:t>5. Рогоза </a:t>
            </a:r>
            <a:r>
              <a:rPr lang="uk-UA" sz="1600" dirty="0">
                <a:solidFill>
                  <a:schemeClr val="bg1"/>
                </a:solidFill>
              </a:rPr>
              <a:t>М. Є., </a:t>
            </a:r>
            <a:r>
              <a:rPr lang="uk-UA" sz="1600" dirty="0" err="1">
                <a:solidFill>
                  <a:schemeClr val="bg1"/>
                </a:solidFill>
              </a:rPr>
              <a:t>Сененко</a:t>
            </a:r>
            <a:r>
              <a:rPr lang="uk-UA" sz="1600" dirty="0">
                <a:solidFill>
                  <a:schemeClr val="bg1"/>
                </a:solidFill>
              </a:rPr>
              <a:t> І. А. Управління соціально-економічним розвитком підприємств: механізми, моделі формування та організація процесів: монографія. Полтава: ПУЕТ, 2013. </a:t>
            </a:r>
            <a:r>
              <a:rPr lang="uk-UA" sz="1600">
                <a:solidFill>
                  <a:schemeClr val="bg1"/>
                </a:solidFill>
              </a:rPr>
              <a:t>99 </a:t>
            </a:r>
            <a:r>
              <a:rPr lang="uk-UA" sz="1600" smtClean="0">
                <a:solidFill>
                  <a:schemeClr val="bg1"/>
                </a:solidFill>
              </a:rPr>
              <a:t>с. URL</a:t>
            </a:r>
            <a:r>
              <a:rPr lang="uk-UA" sz="1600" dirty="0">
                <a:solidFill>
                  <a:schemeClr val="bg1"/>
                </a:solidFill>
              </a:rPr>
              <a:t>: http://ebooks.znu.edu.ua/files/Bibliobooks/Inshi51/0039910.pdf.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01862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133</TotalTime>
  <Words>831</Words>
  <Application>Microsoft Office PowerPoint</Application>
  <PresentationFormat>Широкоэкранный</PresentationFormat>
  <Paragraphs>44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Cambria</vt:lpstr>
      <vt:lpstr>Century Gothic</vt:lpstr>
      <vt:lpstr>Times New Roman</vt:lpstr>
      <vt:lpstr>Wingdings 3</vt:lpstr>
      <vt:lpstr>Сектор</vt:lpstr>
      <vt:lpstr>ДИСЦИПЛІНА ЗА ВИБОРОМ СТУДЕНТА:  Інформаційне управління підтримки прийняття рішень в економіці</vt:lpstr>
      <vt:lpstr>Хорошун Вікторія василівна – наукові напрями досліджень, практичний досвід, досвід науково – педагогічної діяльності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БАЗОВІ ІНФОРМАЦІЙНІ РЕСУРСИ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ДИСЦИПЛІНА ЗА ВИБОРОМ СТУДЕНТА:  Математичні методи економічного аналізу ринкових процесів</dc:title>
  <dc:creator>User</dc:creator>
  <cp:lastModifiedBy>user</cp:lastModifiedBy>
  <cp:revision>18</cp:revision>
  <dcterms:created xsi:type="dcterms:W3CDTF">2020-12-25T08:50:23Z</dcterms:created>
  <dcterms:modified xsi:type="dcterms:W3CDTF">2021-01-22T18:49:37Z</dcterms:modified>
</cp:coreProperties>
</file>