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pus.com/authid/detail.uri?authorId=5721203562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znu.edu.ua/course/view.php?id=13459#section-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7498" y="1230670"/>
            <a:ext cx="8361229" cy="2098226"/>
          </a:xfrm>
        </p:spPr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ФІЗИКА ТОНКИХ ПЛІВОК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113" y="3511776"/>
            <a:ext cx="5449824" cy="2086847"/>
          </a:xfrm>
          <a:prstGeom prst="rect">
            <a:avLst/>
          </a:prstGeom>
        </p:spPr>
      </p:pic>
      <p:pic>
        <p:nvPicPr>
          <p:cNvPr id="3078" name="Picture 6" descr="https://upload.wikimedia.org/wikipedia/commons/thumb/4/49/Dichroic_filters.jpg/220px-Dichroic_filt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751" y="4590289"/>
            <a:ext cx="2962082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7040" y="-790154"/>
            <a:ext cx="8361229" cy="2098226"/>
          </a:xfrm>
        </p:spPr>
        <p:txBody>
          <a:bodyPr/>
          <a:lstStyle/>
          <a:p>
            <a:r>
              <a:rPr lang="ru-RU" sz="4000" dirty="0" smtClean="0"/>
              <a:t>В</a:t>
            </a:r>
            <a:r>
              <a:rPr lang="uk-UA" sz="4000" dirty="0" smtClean="0"/>
              <a:t>І</a:t>
            </a:r>
            <a:r>
              <a:rPr lang="ru-RU" sz="4000" dirty="0" smtClean="0"/>
              <a:t>ДОМОСТІ ПРО ВИКЛАДАЧА</a:t>
            </a:r>
            <a:endParaRPr lang="ru-RU" sz="4000" dirty="0"/>
          </a:p>
        </p:txBody>
      </p:sp>
      <p:pic>
        <p:nvPicPr>
          <p:cNvPr id="4" name="Рисунок 3" descr="C:\Users\Алина\Desktop\я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498" y="1513332"/>
            <a:ext cx="3143790" cy="4174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4873752" y="1513332"/>
            <a:ext cx="58704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Доцент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кафедри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мікроелектронних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та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електронних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інформаційних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систем</a:t>
            </a:r>
          </a:p>
          <a:p>
            <a:pPr algn="ctr"/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Ніконова 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Аліна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err="1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Олександрівна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5444" y="3501063"/>
            <a:ext cx="6227064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понад 100 наукових праць, з них 2 статті в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Scopus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uk-UA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uk-UA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www.scopus.com/authid/detail.uri?authorId=57212035624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наукові публікації у наукових виданнях, включених до переліку наукових фахових видань України, 24  науково-методичних публікацій, співавтор 2 монографій та 2 патентів на корисну модель.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21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568" y="566928"/>
            <a:ext cx="9774936" cy="44317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uk-UA" sz="2400" b="1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Метою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викладання навчальної дисципліни «Фізика тонких плівок» є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набуття знань та навичок, пов’язаних з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розумінням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галузі фізики тонких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плівок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розробки і створення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твердотілих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приладів різного функціонального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uk-UA" sz="2400" b="1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дисципліни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182563" algn="just">
              <a:lnSpc>
                <a:spcPct val="100000"/>
              </a:lnSpc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формування фундаментальних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знань фізичних основ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процесів, що протікають в тонких плівках;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182563" algn="just">
              <a:lnSpc>
                <a:spcPct val="100000"/>
              </a:lnSpc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розуміння сучасних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тенденції в розвитку фізики і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тонких плівок;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182563" algn="just">
              <a:lnSpc>
                <a:spcPct val="100000"/>
              </a:lnSpc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освоєння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 експериментальних і теоретичних досліджень в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області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фізики і технології тонких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плівок.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528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6736" y="777240"/>
            <a:ext cx="9665208" cy="1485900"/>
          </a:xfrm>
        </p:spPr>
        <p:txBody>
          <a:bodyPr>
            <a:normAutofit fontScale="90000"/>
          </a:bodyPr>
          <a:lstStyle/>
          <a:p>
            <a:pPr marL="265113" indent="92075" defTabSz="539750">
              <a:buFont typeface="Wingdings" panose="05000000000000000000" pitchFamily="2" charset="2"/>
              <a:buChar char="§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 вивчення навчальної дисципліни студент повинен набути таких </a:t>
            </a:r>
            <a:r>
              <a:rPr lang="uk-UA" sz="2400" b="1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 навчання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400" b="1" u="sng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компетентностей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 до пошуку, оброблення та аналізу інформації з різних джерел;</a:t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 ідентифікувати, класифікувати, оцінювати і описувати процеси у мікро- та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наносистемній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техніці за допомогою побудови і аналізу їх фізичних і математичних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моделей;</a:t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здатність використовувати знання і розуміння наукових фактів, концепцій, теорій, принципів і методів для проектування та застосування мікро- та </a:t>
            </a:r>
            <a:r>
              <a:rPr lang="uk-UA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наносистемної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техніки;</a:t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здатність розуміти та застосовувати технологічні принципи виробництва, випробування,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експлуатації та ремонту мікро- та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наносистемної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техніки та </a:t>
            </a:r>
            <a:r>
              <a:rPr lang="uk-UA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біомедичного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обладнання;</a:t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здатність використовувати знання з оптичної аналогової та цифрової схемотехніки, оптоелектроніки, </a:t>
            </a:r>
            <a:r>
              <a:rPr lang="uk-UA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фотовольтаїки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геліоелектроніки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26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0424742"/>
              </p:ext>
            </p:extLst>
          </p:nvPr>
        </p:nvGraphicFramePr>
        <p:xfrm>
          <a:off x="2139696" y="187655"/>
          <a:ext cx="7699248" cy="6670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6416">
                  <a:extLst>
                    <a:ext uri="{9D8B030D-6E8A-4147-A177-3AD203B41FA5}">
                      <a16:colId xmlns:a16="http://schemas.microsoft.com/office/drawing/2014/main" val="589215092"/>
                    </a:ext>
                  </a:extLst>
                </a:gridCol>
                <a:gridCol w="2566416">
                  <a:extLst>
                    <a:ext uri="{9D8B030D-6E8A-4147-A177-3AD203B41FA5}">
                      <a16:colId xmlns:a16="http://schemas.microsoft.com/office/drawing/2014/main" val="3440179196"/>
                    </a:ext>
                  </a:extLst>
                </a:gridCol>
                <a:gridCol w="2566416">
                  <a:extLst>
                    <a:ext uri="{9D8B030D-6E8A-4147-A177-3AD203B41FA5}">
                      <a16:colId xmlns:a16="http://schemas.microsoft.com/office/drawing/2014/main" val="1227248614"/>
                    </a:ext>
                  </a:extLst>
                </a:gridCol>
              </a:tblGrid>
              <a:tr h="209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1464043199"/>
                  </a:ext>
                </a:extLst>
              </a:tr>
              <a:tr h="5478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Галузь знань, спеціальність, 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освітня програма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рівень вищої освіти 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 marL="48781" marR="4878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Нормативні показники для планування і розподілу дисципліни на змістові модулі 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Характеристика навчальної дисципліни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491330330"/>
                  </a:ext>
                </a:extLst>
              </a:tr>
              <a:tr h="525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очна (денна) форма здобуття освіти</a:t>
                      </a:r>
                      <a:endParaRPr lang="ru-RU" sz="14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/>
                </a:tc>
                <a:extLst>
                  <a:ext uri="{0D108BD9-81ED-4DB2-BD59-A6C34878D82A}">
                    <a16:rowId xmlns:a16="http://schemas.microsoft.com/office/drawing/2014/main" val="1335790166"/>
                  </a:ext>
                </a:extLst>
              </a:tr>
              <a:tr h="40532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Галузь знань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Автоматизація та приладобудування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кредитів – 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Вибіркова</a:t>
                      </a: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2823702622"/>
                  </a:ext>
                </a:extLst>
              </a:tr>
              <a:tr h="629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Цикл дисциплін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Вільного вибору студентів в межах спеціальності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1372799424"/>
                  </a:ext>
                </a:extLst>
              </a:tr>
              <a:tr h="817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Спеціальність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 Мікро-та </a:t>
                      </a:r>
                      <a:r>
                        <a:rPr lang="uk-UA" sz="1400" u="sng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наносистемна</a:t>
                      </a:r>
                      <a:r>
                        <a:rPr lang="uk-UA" sz="14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техніка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Загальна кількість годин – 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Семестр: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246725755"/>
                  </a:ext>
                </a:extLst>
              </a:tr>
              <a:tr h="297212"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Освітньо-професійна програма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Мікро-та </a:t>
                      </a:r>
                      <a:r>
                        <a:rPr lang="uk-UA" sz="1400" u="sng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наносистемна</a:t>
                      </a:r>
                      <a:r>
                        <a:rPr lang="uk-UA" sz="14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техніка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7 -й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68688629"/>
                  </a:ext>
                </a:extLst>
              </a:tr>
              <a:tr h="2629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Змістових модулів –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Лекції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453590548"/>
                  </a:ext>
                </a:extLst>
              </a:tr>
              <a:tr h="261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год.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823207668"/>
                  </a:ext>
                </a:extLst>
              </a:tr>
              <a:tr h="436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307707680"/>
                  </a:ext>
                </a:extLst>
              </a:tr>
              <a:tr h="252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год.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4210547918"/>
                  </a:ext>
                </a:extLst>
              </a:tr>
              <a:tr h="252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Практичні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2241608702"/>
                  </a:ext>
                </a:extLst>
              </a:tr>
              <a:tr h="327423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 вищої освіти: </a:t>
                      </a:r>
                      <a:r>
                        <a:rPr lang="uk-UA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бакалаврський </a:t>
                      </a:r>
                      <a:endParaRPr lang="ru-RU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 поточних контрольних заходів – 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год.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302732640"/>
                  </a:ext>
                </a:extLst>
              </a:tr>
              <a:tr h="252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Самостійна робота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866240895"/>
                  </a:ext>
                </a:extLst>
              </a:tr>
              <a:tr h="252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год.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4235781746"/>
                  </a:ext>
                </a:extLst>
              </a:tr>
              <a:tr h="7826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підсумкового семестрового контролю: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іспит</a:t>
                      </a:r>
                      <a:endParaRPr lang="ru-RU" sz="14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781" marR="48781" marT="0" marB="0" anchor="ctr"/>
                </a:tc>
                <a:extLst>
                  <a:ext uri="{0D108BD9-81ED-4DB2-BD59-A6C34878D82A}">
                    <a16:rowId xmlns:a16="http://schemas.microsoft.com/office/drawing/2014/main" val="3548078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4672" y="237744"/>
            <a:ext cx="11137392" cy="718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НАКОПИЧЕННЯ БАЛІВ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Обов</a:t>
            </a:r>
            <a:r>
              <a:rPr lang="ru-RU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b="1" i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язкові</a:t>
            </a:r>
            <a:r>
              <a:rPr lang="uk-UA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види роботи</a:t>
            </a: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Тестування 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8 разів</a:t>
            </a:r>
            <a:r>
              <a:rPr lang="uk-UA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семестр, наприкінці кожного змістового модулю курсу.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Тести складаються з 10 питань з можливими варіантами відповідей.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Тести за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змістові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 оцінюються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2, 5 бали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Лабораторна робота 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для закріплення теоретичного матеріалу та отримання практичних навичок на кожному другому змістовому модулі передбачається 1</a:t>
            </a: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лабораторна робота. Оцінюється максимально в 5б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Практичне завдання – 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наприкінці кожного змістового модулю. Практичне завдання передбачає знання теоретичних основ та складається з розрахунку або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розв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язування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задачі. </a:t>
            </a:r>
            <a:r>
              <a:rPr lang="uk-UA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Оцінюєтья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максимально в 2,5 балів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Кількість балів усього за змістові модулі дорівнює 60 балів</a:t>
            </a:r>
            <a:r>
              <a:rPr lang="uk-UA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Підсумкові контрольні заходи: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Усна відповідь на екзамені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 балів) передбачає розгорнуте висвітлення двох питань: теоретичного (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балів) й практичного (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балів). Практичне завдання </a:t>
            </a:r>
            <a:r>
              <a:rPr lang="uk-UA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передбчає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розв’язання задачі або розрахунок та побудова </a:t>
            </a:r>
            <a:r>
              <a:rPr lang="uk-UA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діаграми.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Перелік питань див. на сторінці курсу у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Moodle</a:t>
            </a:r>
            <a:r>
              <a:rPr lang="uk-UA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https://moodle.znu.edu.ua/course/view.php?id=13459#section-0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uk-UA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Індивідуальна розрахункова робота</a:t>
            </a: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оцінюється в 20 балів. Варіант обирають згідно з порядковим номером у списку групи. Захист завдання відбувається наприкінці третього змістового модулю курсу. Завдання до розрахункової роботи та варіанти завдань розташовано на сторінці курсу у 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Moodle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uk-UA" i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https://moodle.znu.edu.ua/course/view.php?id=13459#section-0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2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520</TotalTime>
  <Words>461</Words>
  <Application>Microsoft Office PowerPoint</Application>
  <PresentationFormat>Широкоэкранный</PresentationFormat>
  <Paragraphs>66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Franklin Gothic Book</vt:lpstr>
      <vt:lpstr>Times New Roman</vt:lpstr>
      <vt:lpstr>Wingdings</vt:lpstr>
      <vt:lpstr>Crop</vt:lpstr>
      <vt:lpstr>ФІЗИКА ТОНКИХ ПЛІВОК</vt:lpstr>
      <vt:lpstr>ВІДОМОСТІ ПРО ВИКЛАДАЧА</vt:lpstr>
      <vt:lpstr>Презентация PowerPoint</vt:lpstr>
      <vt:lpstr> У результаті вивчення навчальної дисципліни студент повинен набути таких результатів навчання та компетентностей:  - здатність до пошуку, оброблення та аналізу інформації з різних джерел;  - здатність ідентифікувати, класифікувати, оцінювати і описувати процеси у мікро- та наносистемній техніці за допомогою побудови і аналізу їх фізичних і математичних моделей;  - здатність використовувати знання і розуміння наукових фактів, концепцій, теорій, принципів і методів для проектування та застосування мікро- та наносистемної техніки;  - здатність розуміти та застосовувати технологічні принципи виробництва, випробування, експлуатації та ремонту мікро- та наносистемної техніки та біомедичного обладнання;  - здатність використовувати знання з оптичної аналогової та цифрової схемотехніки, оптоелектроніки, фотовольтаїки та геліоелектроніки.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ВІДОМОСТІ ПРО ВИКЛАДАЧА</dc:title>
  <dc:creator>Алина</dc:creator>
  <cp:lastModifiedBy>Алина</cp:lastModifiedBy>
  <cp:revision>9</cp:revision>
  <dcterms:created xsi:type="dcterms:W3CDTF">2021-10-08T08:20:42Z</dcterms:created>
  <dcterms:modified xsi:type="dcterms:W3CDTF">2021-10-08T17:01:12Z</dcterms:modified>
</cp:coreProperties>
</file>