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89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AC05F-064C-4D45-9709-24AA0979A031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C5309-F618-4A74-8629-EA0DA4471F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AC05F-064C-4D45-9709-24AA0979A031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C5309-F618-4A74-8629-EA0DA4471F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AC05F-064C-4D45-9709-24AA0979A031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C5309-F618-4A74-8629-EA0DA4471F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AC05F-064C-4D45-9709-24AA0979A031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C5309-F618-4A74-8629-EA0DA4471F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AC05F-064C-4D45-9709-24AA0979A031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C5309-F618-4A74-8629-EA0DA4471F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AC05F-064C-4D45-9709-24AA0979A031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C5309-F618-4A74-8629-EA0DA4471F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AC05F-064C-4D45-9709-24AA0979A031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C5309-F618-4A74-8629-EA0DA4471F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AC05F-064C-4D45-9709-24AA0979A031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C5309-F618-4A74-8629-EA0DA4471F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AC05F-064C-4D45-9709-24AA0979A031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C5309-F618-4A74-8629-EA0DA4471F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AC05F-064C-4D45-9709-24AA0979A031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C5309-F618-4A74-8629-EA0DA4471F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AC05F-064C-4D45-9709-24AA0979A031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C5309-F618-4A74-8629-EA0DA4471F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BAC05F-064C-4D45-9709-24AA0979A031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C5309-F618-4A74-8629-EA0DA4471F2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2071726"/>
          </a:xfrm>
        </p:spPr>
        <p:txBody>
          <a:bodyPr>
            <a:normAutofit/>
          </a:bodyPr>
          <a:lstStyle/>
          <a:p>
            <a:r>
              <a:rPr lang="uk-UA" b="1" dirty="0" smtClean="0"/>
              <a:t>Вулиця </a:t>
            </a:r>
            <a:r>
              <a:rPr lang="uk-UA" b="1" dirty="0"/>
              <a:t>як середовище  соціального виховання. 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14554"/>
            <a:ext cx="6400800" cy="3424246"/>
          </a:xfrm>
        </p:spPr>
        <p:txBody>
          <a:bodyPr>
            <a:normAutofit fontScale="40000" lnSpcReduction="20000"/>
          </a:bodyPr>
          <a:lstStyle/>
          <a:p>
            <a:r>
              <a:rPr lang="uk-UA" sz="6200" b="1" dirty="0">
                <a:solidFill>
                  <a:schemeClr val="tx1"/>
                </a:solidFill>
              </a:rPr>
              <a:t>План</a:t>
            </a:r>
            <a:endParaRPr lang="ru-RU" sz="6200" b="1" dirty="0">
              <a:solidFill>
                <a:schemeClr val="tx1"/>
              </a:solidFill>
            </a:endParaRPr>
          </a:p>
          <a:p>
            <a:pPr lvl="0" algn="just"/>
            <a:r>
              <a:rPr lang="uk-UA" sz="6200" b="1" dirty="0">
                <a:solidFill>
                  <a:schemeClr val="tx1"/>
                </a:solidFill>
              </a:rPr>
              <a:t>Роль вулиці у соціалізації особистості.</a:t>
            </a:r>
            <a:endParaRPr lang="ru-RU" sz="6200" b="1" dirty="0">
              <a:solidFill>
                <a:schemeClr val="tx1"/>
              </a:solidFill>
            </a:endParaRPr>
          </a:p>
          <a:p>
            <a:pPr lvl="0" algn="just"/>
            <a:r>
              <a:rPr lang="uk-UA" sz="6200" b="1" dirty="0">
                <a:solidFill>
                  <a:schemeClr val="tx1"/>
                </a:solidFill>
              </a:rPr>
              <a:t>Фактори вулиці, що впливають на соціальне виховання дітей та підлітків.</a:t>
            </a:r>
            <a:endParaRPr lang="ru-RU" sz="6200" b="1" dirty="0">
              <a:solidFill>
                <a:schemeClr val="tx1"/>
              </a:solidFill>
            </a:endParaRPr>
          </a:p>
          <a:p>
            <a:pPr lvl="0" algn="just"/>
            <a:r>
              <a:rPr lang="uk-UA" sz="6200" b="1" dirty="0">
                <a:solidFill>
                  <a:schemeClr val="tx1"/>
                </a:solidFill>
              </a:rPr>
              <a:t>Діти вулиці як соціальне явище. Причини появи дітей вулиці.</a:t>
            </a:r>
            <a:endParaRPr lang="ru-RU" sz="6200" b="1" dirty="0">
              <a:solidFill>
                <a:schemeClr val="tx1"/>
              </a:solidFill>
            </a:endParaRPr>
          </a:p>
          <a:p>
            <a:pPr lvl="0" algn="just"/>
            <a:r>
              <a:rPr lang="uk-UA" sz="6200" b="1" dirty="0">
                <a:solidFill>
                  <a:schemeClr val="tx1"/>
                </a:solidFill>
              </a:rPr>
              <a:t> Класифікація дітей вулиці.</a:t>
            </a:r>
            <a:endParaRPr lang="ru-RU" sz="6200" b="1" dirty="0">
              <a:solidFill>
                <a:schemeClr val="tx1"/>
              </a:solidFill>
            </a:endParaRPr>
          </a:p>
          <a:p>
            <a:pPr lvl="0" algn="just"/>
            <a:r>
              <a:rPr lang="uk-UA" sz="6200" b="1" dirty="0">
                <a:solidFill>
                  <a:schemeClr val="tx1"/>
                </a:solidFill>
              </a:rPr>
              <a:t>Напрями та форми роботи з дітьми вулиці.</a:t>
            </a:r>
            <a:endParaRPr lang="ru-RU" sz="6200" b="1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ru-RU" sz="2000" dirty="0" err="1" smtClean="0"/>
              <a:t>Вулиця</a:t>
            </a:r>
            <a:r>
              <a:rPr lang="ru-RU" sz="2000" dirty="0" smtClean="0"/>
              <a:t> як </a:t>
            </a:r>
            <a:r>
              <a:rPr lang="ru-RU" sz="2000" dirty="0" err="1" smtClean="0"/>
              <a:t>середовище</a:t>
            </a:r>
            <a:r>
              <a:rPr lang="ru-RU" sz="2000" dirty="0" smtClean="0"/>
              <a:t> </a:t>
            </a:r>
            <a:r>
              <a:rPr lang="ru-RU" sz="2000" dirty="0" err="1" smtClean="0"/>
              <a:t>соціального</a:t>
            </a:r>
            <a:r>
              <a:rPr lang="ru-RU" sz="2000" dirty="0" smtClean="0"/>
              <a:t> </a:t>
            </a:r>
            <a:r>
              <a:rPr lang="ru-RU" sz="2000" dirty="0" err="1" smtClean="0"/>
              <a:t>виховання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uk-UA" dirty="0"/>
              <a:t>Основні фактори вулиці, що впливають на соціальне виховання дитини:</a:t>
            </a:r>
            <a:endParaRPr lang="ru-RU" dirty="0"/>
          </a:p>
          <a:p>
            <a:pPr lvl="0"/>
            <a:r>
              <a:rPr lang="uk-UA" dirty="0"/>
              <a:t>свобода прояву особистості (і за змістом, і за формою);</a:t>
            </a:r>
            <a:endParaRPr lang="ru-RU" dirty="0"/>
          </a:p>
          <a:p>
            <a:pPr lvl="0"/>
            <a:r>
              <a:rPr lang="uk-UA" dirty="0" err="1"/>
              <a:t>субкультурне</a:t>
            </a:r>
            <a:r>
              <a:rPr lang="uk-UA" dirty="0"/>
              <a:t> середовище спілкування, що відповідає інтересам та потребам дитини; </a:t>
            </a:r>
            <a:endParaRPr lang="ru-RU" dirty="0"/>
          </a:p>
          <a:p>
            <a:pPr lvl="0"/>
            <a:r>
              <a:rPr lang="uk-UA" dirty="0"/>
              <a:t>різноманітність новизни і незвичайності явищ, що забезпечують задоволення допитливості дитини, її постійного інтересу і природних потреб (які справляють як позитивний, так і негативний вплив на дитину);</a:t>
            </a:r>
            <a:endParaRPr lang="ru-RU" dirty="0"/>
          </a:p>
          <a:p>
            <a:pPr lvl="0"/>
            <a:r>
              <a:rPr lang="uk-UA" dirty="0"/>
              <a:t>спільна діяльність, що підсилює індивідуальні можливості кожної дитини, що  робить її більш значущою у власних очах та в очах тих, хто її оточує;</a:t>
            </a:r>
            <a:endParaRPr lang="ru-RU" dirty="0"/>
          </a:p>
          <a:p>
            <a:pPr lvl="0"/>
            <a:r>
              <a:rPr lang="uk-UA" dirty="0" err="1"/>
              <a:t>„активне</a:t>
            </a:r>
            <a:r>
              <a:rPr lang="uk-UA" dirty="0"/>
              <a:t> </a:t>
            </a:r>
            <a:r>
              <a:rPr lang="uk-UA" dirty="0" err="1"/>
              <a:t>дозвілля”</a:t>
            </a:r>
            <a:r>
              <a:rPr lang="uk-UA" dirty="0"/>
              <a:t>, спільне проведення вільного часу;</a:t>
            </a:r>
            <a:endParaRPr lang="ru-RU" dirty="0"/>
          </a:p>
          <a:p>
            <a:r>
              <a:rPr lang="uk-UA" dirty="0"/>
              <a:t>спільні інтереси об’єднують дітей, роблять їх взаємно цікавими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uk-UA" sz="2200" dirty="0" smtClean="0"/>
              <a:t>Вулиця як середовище соціального виховання</a:t>
            </a:r>
            <a:endParaRPr lang="ru-RU" sz="2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r>
              <a:rPr lang="ru-RU" sz="2000" i="1" dirty="0" err="1"/>
              <a:t>Безпритульні</a:t>
            </a:r>
            <a:r>
              <a:rPr lang="ru-RU" sz="2000" i="1" dirty="0"/>
              <a:t> </a:t>
            </a:r>
            <a:r>
              <a:rPr lang="ru-RU" sz="2000" i="1" dirty="0" err="1"/>
              <a:t>діти</a:t>
            </a:r>
            <a:r>
              <a:rPr lang="ru-RU" sz="2000" dirty="0"/>
              <a:t> — </a:t>
            </a:r>
            <a:r>
              <a:rPr lang="ru-RU" sz="2000" dirty="0" err="1"/>
              <a:t>діти</a:t>
            </a:r>
            <a:r>
              <a:rPr lang="ru-RU" sz="2000" dirty="0"/>
              <a:t>, </a:t>
            </a:r>
            <a:r>
              <a:rPr lang="ru-RU" sz="2000" dirty="0" err="1"/>
              <a:t>які</a:t>
            </a:r>
            <a:r>
              <a:rPr lang="ru-RU" sz="2000" dirty="0"/>
              <a:t> </a:t>
            </a:r>
            <a:r>
              <a:rPr lang="ru-RU" sz="2000" dirty="0" err="1"/>
              <a:t>були</a:t>
            </a:r>
            <a:r>
              <a:rPr lang="ru-RU" sz="2000" dirty="0"/>
              <a:t> </a:t>
            </a:r>
            <a:r>
              <a:rPr lang="ru-RU" sz="2000" dirty="0" err="1"/>
              <a:t>покинуті</a:t>
            </a:r>
            <a:r>
              <a:rPr lang="ru-RU" sz="2000" dirty="0"/>
              <a:t> батьками, </a:t>
            </a:r>
            <a:r>
              <a:rPr lang="ru-RU" sz="2000" dirty="0" err="1"/>
              <a:t>самі</a:t>
            </a:r>
            <a:r>
              <a:rPr lang="ru-RU" sz="2000" dirty="0"/>
              <a:t> </a:t>
            </a:r>
            <a:r>
              <a:rPr lang="ru-RU" sz="2000" dirty="0" err="1"/>
              <a:t>залишили</a:t>
            </a:r>
            <a:r>
              <a:rPr lang="ru-RU" sz="2000" dirty="0"/>
              <a:t> </a:t>
            </a:r>
            <a:r>
              <a:rPr lang="ru-RU" sz="2000" dirty="0" err="1"/>
              <a:t>сім’ї</a:t>
            </a:r>
            <a:r>
              <a:rPr lang="ru-RU" sz="2000" dirty="0"/>
              <a:t> </a:t>
            </a:r>
            <a:r>
              <a:rPr lang="ru-RU" sz="2000" dirty="0" err="1"/>
              <a:t>або</a:t>
            </a:r>
            <a:r>
              <a:rPr lang="ru-RU" sz="2000" dirty="0"/>
              <a:t> </a:t>
            </a:r>
            <a:r>
              <a:rPr lang="ru-RU" sz="2000" dirty="0" err="1"/>
              <a:t>дитячі</a:t>
            </a:r>
            <a:r>
              <a:rPr lang="ru-RU" sz="2000" dirty="0"/>
              <a:t> </a:t>
            </a:r>
            <a:r>
              <a:rPr lang="ru-RU" sz="2000" dirty="0" err="1"/>
              <a:t>заклади</a:t>
            </a:r>
            <a:r>
              <a:rPr lang="ru-RU" sz="2000" dirty="0"/>
              <a:t>, де вони </a:t>
            </a:r>
            <a:r>
              <a:rPr lang="ru-RU" sz="2000" dirty="0" err="1"/>
              <a:t>виховувалися</a:t>
            </a:r>
            <a:r>
              <a:rPr lang="ru-RU" sz="2000" dirty="0"/>
              <a:t>, </a:t>
            </a:r>
            <a:r>
              <a:rPr lang="ru-RU" sz="2000" dirty="0" err="1"/>
              <a:t>і</a:t>
            </a:r>
            <a:r>
              <a:rPr lang="ru-RU" sz="2000" dirty="0"/>
              <a:t> не </a:t>
            </a:r>
            <a:r>
              <a:rPr lang="ru-RU" sz="2000" dirty="0" err="1"/>
              <a:t>мають</a:t>
            </a:r>
            <a:r>
              <a:rPr lang="ru-RU" sz="2000" dirty="0"/>
              <a:t> </a:t>
            </a:r>
            <a:r>
              <a:rPr lang="ru-RU" sz="2000" dirty="0" err="1"/>
              <a:t>певного</a:t>
            </a:r>
            <a:r>
              <a:rPr lang="ru-RU" sz="2000" dirty="0"/>
              <a:t> </a:t>
            </a:r>
            <a:r>
              <a:rPr lang="ru-RU" sz="2000" dirty="0" err="1"/>
              <a:t>місця</a:t>
            </a:r>
            <a:r>
              <a:rPr lang="ru-RU" sz="2000" dirty="0"/>
              <a:t> </a:t>
            </a:r>
            <a:r>
              <a:rPr lang="ru-RU" sz="2000" dirty="0" err="1"/>
              <a:t>проживання</a:t>
            </a:r>
            <a:r>
              <a:rPr lang="ru-RU" sz="2000" dirty="0"/>
              <a:t> (</a:t>
            </a:r>
            <a:r>
              <a:rPr lang="ru-RU" sz="2000" dirty="0" err="1"/>
              <a:t>відповідно</a:t>
            </a:r>
            <a:r>
              <a:rPr lang="ru-RU" sz="2000" dirty="0"/>
              <a:t> до Закону </a:t>
            </a:r>
            <a:r>
              <a:rPr lang="ru-RU" sz="2000" dirty="0" err="1"/>
              <a:t>України</a:t>
            </a:r>
            <a:r>
              <a:rPr lang="ru-RU" sz="2000" dirty="0"/>
              <a:t> «Про </a:t>
            </a:r>
            <a:r>
              <a:rPr lang="ru-RU" sz="2000" dirty="0" err="1"/>
              <a:t>охорону</a:t>
            </a:r>
            <a:r>
              <a:rPr lang="ru-RU" sz="2000" dirty="0"/>
              <a:t> </a:t>
            </a:r>
            <a:r>
              <a:rPr lang="ru-RU" sz="2000" dirty="0" err="1"/>
              <a:t>дитинства</a:t>
            </a:r>
            <a:r>
              <a:rPr lang="ru-RU" sz="2000" dirty="0"/>
              <a:t>»).</a:t>
            </a:r>
          </a:p>
          <a:p>
            <a:r>
              <a:rPr lang="ru-RU" sz="2000" i="1" dirty="0" err="1"/>
              <a:t>Бездоглядні</a:t>
            </a:r>
            <a:r>
              <a:rPr lang="ru-RU" sz="2000" i="1" dirty="0"/>
              <a:t> </a:t>
            </a:r>
            <a:r>
              <a:rPr lang="ru-RU" sz="2000" i="1" dirty="0" err="1"/>
              <a:t>діти</a:t>
            </a:r>
            <a:r>
              <a:rPr lang="ru-RU" sz="2000" dirty="0"/>
              <a:t> — </a:t>
            </a:r>
            <a:r>
              <a:rPr lang="ru-RU" sz="2000" dirty="0" err="1"/>
              <a:t>діти</a:t>
            </a:r>
            <a:r>
              <a:rPr lang="ru-RU" sz="2000" dirty="0"/>
              <a:t>, не </a:t>
            </a:r>
            <a:r>
              <a:rPr lang="ru-RU" sz="2000" dirty="0" err="1"/>
              <a:t>забезпечені</a:t>
            </a:r>
            <a:r>
              <a:rPr lang="ru-RU" sz="2000" dirty="0"/>
              <a:t> </a:t>
            </a:r>
            <a:r>
              <a:rPr lang="ru-RU" sz="2000" dirty="0" err="1"/>
              <a:t>належними</a:t>
            </a:r>
            <a:r>
              <a:rPr lang="ru-RU" sz="2000" dirty="0"/>
              <a:t> </a:t>
            </a:r>
            <a:r>
              <a:rPr lang="ru-RU" sz="2000" dirty="0" err="1"/>
              <a:t>умовами</a:t>
            </a:r>
            <a:r>
              <a:rPr lang="ru-RU" sz="2000" dirty="0"/>
              <a:t> для </a:t>
            </a:r>
            <a:r>
              <a:rPr lang="ru-RU" sz="2000" dirty="0" err="1"/>
              <a:t>фізичного</a:t>
            </a:r>
            <a:r>
              <a:rPr lang="ru-RU" sz="2000" dirty="0"/>
              <a:t>, духовного та </a:t>
            </a:r>
            <a:r>
              <a:rPr lang="ru-RU" sz="2000" dirty="0" err="1"/>
              <a:t>інтелектуального</a:t>
            </a:r>
            <a:r>
              <a:rPr lang="ru-RU" sz="2000" dirty="0"/>
              <a:t> </a:t>
            </a:r>
            <a:r>
              <a:rPr lang="ru-RU" sz="2000" dirty="0" err="1"/>
              <a:t>розвитку</a:t>
            </a:r>
            <a:r>
              <a:rPr lang="ru-RU" sz="2000" dirty="0"/>
              <a:t> (</a:t>
            </a:r>
            <a:r>
              <a:rPr lang="ru-RU" sz="2000" dirty="0" err="1"/>
              <a:t>матеріальне</a:t>
            </a:r>
            <a:r>
              <a:rPr lang="ru-RU" sz="2000" dirty="0"/>
              <a:t> </a:t>
            </a:r>
            <a:r>
              <a:rPr lang="ru-RU" sz="2000" dirty="0" err="1"/>
              <a:t>благополуччя</a:t>
            </a:r>
            <a:r>
              <a:rPr lang="ru-RU" sz="2000" dirty="0"/>
              <a:t> </a:t>
            </a:r>
            <a:r>
              <a:rPr lang="ru-RU" sz="2000" dirty="0" err="1"/>
              <a:t>сім’ї</a:t>
            </a:r>
            <a:r>
              <a:rPr lang="ru-RU" sz="2000" dirty="0"/>
              <a:t>, </a:t>
            </a:r>
            <a:r>
              <a:rPr lang="ru-RU" sz="2000" dirty="0" err="1"/>
              <a:t>виховання</a:t>
            </a:r>
            <a:r>
              <a:rPr lang="ru-RU" sz="2000" dirty="0"/>
              <a:t>, догляд </a:t>
            </a:r>
            <a:r>
              <a:rPr lang="ru-RU" sz="2000" dirty="0" err="1"/>
              <a:t>і</a:t>
            </a:r>
            <a:r>
              <a:rPr lang="ru-RU" sz="2000" dirty="0"/>
              <a:t> </a:t>
            </a:r>
            <a:r>
              <a:rPr lang="ru-RU" sz="2000" dirty="0" err="1"/>
              <a:t>дбайливе</a:t>
            </a:r>
            <a:r>
              <a:rPr lang="ru-RU" sz="2000" dirty="0"/>
              <a:t> </a:t>
            </a:r>
            <a:r>
              <a:rPr lang="ru-RU" sz="2000" dirty="0" err="1"/>
              <a:t>ставлення</a:t>
            </a:r>
            <a:r>
              <a:rPr lang="ru-RU" sz="2000" dirty="0"/>
              <a:t> до </a:t>
            </a:r>
            <a:r>
              <a:rPr lang="ru-RU" sz="2000" dirty="0" err="1"/>
              <a:t>дитини</a:t>
            </a:r>
            <a:r>
              <a:rPr lang="ru-RU" sz="2000" dirty="0"/>
              <a:t>, здорова моральна атмосфера </a:t>
            </a:r>
            <a:r>
              <a:rPr lang="ru-RU" sz="2000" dirty="0" err="1"/>
              <a:t>тощо</a:t>
            </a:r>
            <a:r>
              <a:rPr lang="ru-RU" dirty="0" smtClean="0"/>
              <a:t>).</a:t>
            </a:r>
          </a:p>
          <a:p>
            <a:r>
              <a:rPr lang="uk-UA" sz="2000" i="1" dirty="0"/>
              <a:t>Діти вулиці </a:t>
            </a:r>
            <a:r>
              <a:rPr lang="uk-UA" sz="2000" dirty="0"/>
              <a:t>– це діти, результат виховання яких обумовлений вулицею; діти, що постійно живуть на вулиці і для яких вона стає рідним домом</a:t>
            </a:r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uk-UA" sz="2000" dirty="0" smtClean="0"/>
              <a:t>Вулиця як середовище соціального виховання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uk-UA" b="1" dirty="0"/>
              <a:t>Причини появи </a:t>
            </a:r>
            <a:r>
              <a:rPr lang="uk-UA" b="1" dirty="0" smtClean="0"/>
              <a:t>дітей вулиці</a:t>
            </a:r>
            <a:r>
              <a:rPr lang="uk-UA" dirty="0" smtClean="0"/>
              <a:t>: </a:t>
            </a:r>
            <a:endParaRPr lang="ru-RU" dirty="0"/>
          </a:p>
          <a:p>
            <a:pPr lvl="0"/>
            <a:r>
              <a:rPr lang="uk-UA" dirty="0"/>
              <a:t>втрата батьків у результаті нещасного випадку, коли дитині не надана своєчасна допомога;</a:t>
            </a:r>
            <a:endParaRPr lang="ru-RU" dirty="0"/>
          </a:p>
          <a:p>
            <a:pPr lvl="0"/>
            <a:r>
              <a:rPr lang="uk-UA" dirty="0"/>
              <a:t>неспроможність батьків створити умови для життя та розвитку дитини;</a:t>
            </a:r>
            <a:endParaRPr lang="ru-RU" dirty="0"/>
          </a:p>
          <a:p>
            <a:pPr lvl="0"/>
            <a:r>
              <a:rPr lang="uk-UA" dirty="0"/>
              <a:t>жорстоке ставлення до дитини в сім’ї;</a:t>
            </a:r>
            <a:endParaRPr lang="ru-RU" dirty="0"/>
          </a:p>
          <a:p>
            <a:pPr lvl="0"/>
            <a:r>
              <a:rPr lang="uk-UA" dirty="0"/>
              <a:t>самотність дитини, коли батьки відсторонюються від її виховання;</a:t>
            </a:r>
            <a:endParaRPr lang="ru-RU" dirty="0"/>
          </a:p>
          <a:p>
            <a:pPr lvl="0"/>
            <a:r>
              <a:rPr lang="uk-UA" dirty="0"/>
              <a:t>у матеріально забезпечених сім’ях, коли соціальні інтереси дитини залишаються поза увагою батьків;</a:t>
            </a:r>
            <a:endParaRPr lang="ru-RU" dirty="0"/>
          </a:p>
          <a:p>
            <a:pPr lvl="0"/>
            <a:r>
              <a:rPr lang="uk-UA" dirty="0"/>
              <a:t> пошук дитиною нових неординарних можливостей для самореалізації;</a:t>
            </a:r>
            <a:endParaRPr lang="ru-RU" dirty="0"/>
          </a:p>
          <a:p>
            <a:pPr lvl="0"/>
            <a:r>
              <a:rPr lang="uk-UA" dirty="0"/>
              <a:t> психологічні відхилення, що спонукають дитину до бродяжництва;</a:t>
            </a:r>
            <a:endParaRPr lang="ru-RU" dirty="0"/>
          </a:p>
          <a:p>
            <a:pPr lvl="0"/>
            <a:r>
              <a:rPr lang="uk-UA" dirty="0"/>
              <a:t>недосконалість роботи працівників дитячих будинків, </a:t>
            </a:r>
            <a:r>
              <a:rPr lang="uk-UA" dirty="0" err="1"/>
              <a:t>інтернатних</a:t>
            </a:r>
            <a:r>
              <a:rPr lang="uk-UA" dirty="0"/>
              <a:t> закладів, що спонукає дитину залишити цей заклад;</a:t>
            </a:r>
            <a:endParaRPr lang="ru-RU" dirty="0"/>
          </a:p>
          <a:p>
            <a:r>
              <a:rPr lang="uk-UA" dirty="0"/>
              <a:t>субкультура дитячого середовища, в якій дитина отримує соціальне задоволення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групи  бездоглядних та безпритульних дітей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uk-UA" dirty="0" smtClean="0"/>
              <a:t>діти, які пережили насильство, жорстоке поводження в сім’ї, </a:t>
            </a:r>
          </a:p>
          <a:p>
            <a:r>
              <a:rPr lang="uk-UA" dirty="0" smtClean="0"/>
              <a:t>були залучені до найгірших форм праці; </a:t>
            </a:r>
          </a:p>
          <a:p>
            <a:r>
              <a:rPr lang="uk-UA" dirty="0" smtClean="0"/>
              <a:t>загублені чи підкинуті діти; </a:t>
            </a:r>
          </a:p>
          <a:p>
            <a:r>
              <a:rPr lang="uk-UA" dirty="0" smtClean="0"/>
              <a:t>діти із наркотичною залежністю;</a:t>
            </a:r>
          </a:p>
          <a:p>
            <a:r>
              <a:rPr lang="uk-UA" dirty="0" smtClean="0"/>
              <a:t> діти — жертви секс-бізнесу; </a:t>
            </a:r>
          </a:p>
          <a:p>
            <a:r>
              <a:rPr lang="uk-UA" dirty="0" smtClean="0"/>
              <a:t>діти з особливими потребами (фізичні вади; психічні вади — затримка психічного розвитку, розумова відсталість; психіатричні вади); ВІЛ-інфіковані діти; </a:t>
            </a:r>
            <a:r>
              <a:rPr lang="uk-UA" dirty="0" err="1" smtClean="0"/>
              <a:t>діти</a:t>
            </a:r>
            <a:r>
              <a:rPr lang="uk-UA" dirty="0" smtClean="0"/>
              <a:t> з девіантною поведінкою; </a:t>
            </a:r>
          </a:p>
          <a:p>
            <a:r>
              <a:rPr lang="uk-UA" dirty="0" smtClean="0"/>
              <a:t>ті, котрі переживають конфлікт з однолітками, дорослими в навчальних закладах та ін.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</a:bodyPr>
          <a:lstStyle/>
          <a:p>
            <a:r>
              <a:rPr lang="ru-RU" sz="3200" dirty="0" err="1" smtClean="0"/>
              <a:t>Особистісні</a:t>
            </a:r>
            <a:r>
              <a:rPr lang="ru-RU" sz="3200" dirty="0" smtClean="0"/>
              <a:t> </a:t>
            </a:r>
            <a:r>
              <a:rPr lang="ru-RU" sz="3200" dirty="0" err="1" smtClean="0"/>
              <a:t>деформації</a:t>
            </a:r>
            <a:r>
              <a:rPr lang="ru-RU" sz="3200" dirty="0" smtClean="0"/>
              <a:t> </a:t>
            </a:r>
            <a:r>
              <a:rPr lang="ru-RU" sz="3200" dirty="0" err="1" smtClean="0"/>
              <a:t>бездоглядних</a:t>
            </a:r>
            <a:r>
              <a:rPr lang="ru-RU" sz="3200" dirty="0" smtClean="0"/>
              <a:t> та </a:t>
            </a:r>
            <a:r>
              <a:rPr lang="ru-RU" sz="3200" dirty="0" err="1" smtClean="0"/>
              <a:t>безпритульних</a:t>
            </a:r>
            <a:r>
              <a:rPr lang="ru-RU" sz="3200" dirty="0" smtClean="0"/>
              <a:t> </a:t>
            </a:r>
            <a:r>
              <a:rPr lang="ru-RU" sz="3200" dirty="0" err="1" smtClean="0"/>
              <a:t>дітей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Таким </a:t>
            </a:r>
            <a:r>
              <a:rPr lang="ru-RU" dirty="0" err="1"/>
              <a:t>дітям</a:t>
            </a:r>
            <a:r>
              <a:rPr lang="ru-RU" dirty="0"/>
              <a:t> </a:t>
            </a:r>
            <a:r>
              <a:rPr lang="ru-RU" dirty="0" err="1"/>
              <a:t>властиві</a:t>
            </a:r>
            <a:r>
              <a:rPr lang="ru-RU" dirty="0"/>
              <a:t>:</a:t>
            </a:r>
          </a:p>
          <a:p>
            <a:pPr lvl="0"/>
            <a:r>
              <a:rPr lang="ru-RU" dirty="0" err="1"/>
              <a:t>емоційні</a:t>
            </a:r>
            <a:r>
              <a:rPr lang="ru-RU" dirty="0"/>
              <a:t> </a:t>
            </a:r>
            <a:r>
              <a:rPr lang="ru-RU" dirty="0" err="1"/>
              <a:t>порушення</a:t>
            </a:r>
            <a:r>
              <a:rPr lang="ru-RU" dirty="0"/>
              <a:t> (</a:t>
            </a:r>
            <a:r>
              <a:rPr lang="ru-RU" dirty="0" err="1"/>
              <a:t>агресивність</a:t>
            </a:r>
            <a:r>
              <a:rPr lang="ru-RU" dirty="0"/>
              <a:t>, </a:t>
            </a:r>
            <a:r>
              <a:rPr lang="ru-RU" dirty="0" err="1"/>
              <a:t>конфліктність</a:t>
            </a:r>
            <a:r>
              <a:rPr lang="ru-RU" dirty="0"/>
              <a:t>, </a:t>
            </a:r>
            <a:r>
              <a:rPr lang="ru-RU" dirty="0" err="1"/>
              <a:t>тривожність</a:t>
            </a:r>
            <a:r>
              <a:rPr lang="ru-RU" dirty="0"/>
              <a:t>, </a:t>
            </a:r>
            <a:r>
              <a:rPr lang="ru-RU" dirty="0" err="1"/>
              <a:t>імпульсивність</a:t>
            </a:r>
            <a:r>
              <a:rPr lang="ru-RU" dirty="0"/>
              <a:t>, </a:t>
            </a:r>
            <a:r>
              <a:rPr lang="ru-RU" dirty="0" err="1"/>
              <a:t>девіації</a:t>
            </a:r>
            <a:r>
              <a:rPr lang="ru-RU" dirty="0"/>
              <a:t>, </a:t>
            </a:r>
            <a:r>
              <a:rPr lang="ru-RU" dirty="0" err="1"/>
              <a:t>некерованість</a:t>
            </a:r>
            <a:r>
              <a:rPr lang="ru-RU" dirty="0"/>
              <a:t> </a:t>
            </a:r>
            <a:r>
              <a:rPr lang="ru-RU" dirty="0" err="1"/>
              <a:t>емоцій</a:t>
            </a:r>
            <a:r>
              <a:rPr lang="ru-RU" dirty="0"/>
              <a:t>);</a:t>
            </a:r>
          </a:p>
          <a:p>
            <a:pPr lvl="0"/>
            <a:r>
              <a:rPr lang="ru-RU" dirty="0" err="1"/>
              <a:t>інтелектуальні</a:t>
            </a:r>
            <a:r>
              <a:rPr lang="ru-RU" dirty="0"/>
              <a:t> </a:t>
            </a:r>
            <a:r>
              <a:rPr lang="ru-RU" dirty="0" err="1"/>
              <a:t>порушення</a:t>
            </a:r>
            <a:r>
              <a:rPr lang="ru-RU" dirty="0"/>
              <a:t> (</a:t>
            </a:r>
            <a:r>
              <a:rPr lang="ru-RU" dirty="0" err="1"/>
              <a:t>низький</a:t>
            </a:r>
            <a:r>
              <a:rPr lang="ru-RU" dirty="0"/>
              <a:t> </a:t>
            </a:r>
            <a:r>
              <a:rPr lang="ru-RU" dirty="0" err="1"/>
              <a:t>рівень</a:t>
            </a:r>
            <a:r>
              <a:rPr lang="ru-RU" dirty="0"/>
              <a:t> </a:t>
            </a:r>
            <a:r>
              <a:rPr lang="ru-RU" dirty="0" err="1"/>
              <a:t>сформованості</a:t>
            </a:r>
            <a:r>
              <a:rPr lang="ru-RU" dirty="0"/>
              <a:t> </a:t>
            </a:r>
            <a:r>
              <a:rPr lang="ru-RU" dirty="0" err="1"/>
              <a:t>пізнавальних</a:t>
            </a:r>
            <a:r>
              <a:rPr lang="ru-RU" dirty="0"/>
              <a:t> </a:t>
            </a:r>
            <a:r>
              <a:rPr lang="ru-RU" dirty="0" err="1"/>
              <a:t>процесів</a:t>
            </a:r>
            <a:r>
              <a:rPr lang="ru-RU" dirty="0"/>
              <a:t> — </a:t>
            </a:r>
            <a:r>
              <a:rPr lang="ru-RU" dirty="0" err="1"/>
              <a:t>нестійкість</a:t>
            </a:r>
            <a:r>
              <a:rPr lang="ru-RU" dirty="0"/>
              <a:t> </a:t>
            </a:r>
            <a:r>
              <a:rPr lang="ru-RU" dirty="0" err="1"/>
              <a:t>мислення</a:t>
            </a:r>
            <a:r>
              <a:rPr lang="ru-RU" dirty="0"/>
              <a:t>, </a:t>
            </a:r>
            <a:r>
              <a:rPr lang="ru-RU" dirty="0" err="1"/>
              <a:t>уваги</a:t>
            </a:r>
            <a:r>
              <a:rPr lang="ru-RU" dirty="0"/>
              <a:t>, </a:t>
            </a:r>
            <a:r>
              <a:rPr lang="ru-RU" dirty="0" err="1"/>
              <a:t>пам’яті</a:t>
            </a:r>
            <a:r>
              <a:rPr lang="ru-RU" dirty="0"/>
              <a:t> та </a:t>
            </a:r>
            <a:r>
              <a:rPr lang="ru-RU" dirty="0" err="1"/>
              <a:t>ін</a:t>
            </a:r>
            <a:r>
              <a:rPr lang="ru-RU" dirty="0"/>
              <a:t>.; </a:t>
            </a:r>
            <a:r>
              <a:rPr lang="ru-RU" dirty="0" err="1"/>
              <a:t>низький</a:t>
            </a:r>
            <a:r>
              <a:rPr lang="ru-RU" dirty="0"/>
              <a:t> </a:t>
            </a:r>
            <a:r>
              <a:rPr lang="ru-RU" dirty="0" err="1"/>
              <a:t>рівень</a:t>
            </a:r>
            <a:r>
              <a:rPr lang="ru-RU" dirty="0"/>
              <a:t> </a:t>
            </a:r>
            <a:r>
              <a:rPr lang="ru-RU" dirty="0" err="1"/>
              <a:t>навчальної</a:t>
            </a:r>
            <a:r>
              <a:rPr lang="ru-RU" dirty="0"/>
              <a:t> </a:t>
            </a:r>
            <a:r>
              <a:rPr lang="ru-RU" dirty="0" err="1"/>
              <a:t>мотивації</a:t>
            </a:r>
            <a:r>
              <a:rPr lang="ru-RU" dirty="0"/>
              <a:t>);</a:t>
            </a:r>
          </a:p>
          <a:p>
            <a:r>
              <a:rPr lang="ru-RU" dirty="0" err="1"/>
              <a:t>соціальні</a:t>
            </a:r>
            <a:r>
              <a:rPr lang="ru-RU" dirty="0"/>
              <a:t> </a:t>
            </a:r>
            <a:r>
              <a:rPr lang="ru-RU" dirty="0" err="1"/>
              <a:t>порушення</a:t>
            </a:r>
            <a:r>
              <a:rPr lang="ru-RU" dirty="0"/>
              <a:t> (</a:t>
            </a:r>
            <a:r>
              <a:rPr lang="ru-RU" dirty="0" err="1"/>
              <a:t>проблеми</a:t>
            </a:r>
            <a:r>
              <a:rPr lang="ru-RU" dirty="0"/>
              <a:t> в </a:t>
            </a:r>
            <a:r>
              <a:rPr lang="ru-RU" dirty="0" err="1"/>
              <a:t>стосунках</a:t>
            </a:r>
            <a:r>
              <a:rPr lang="ru-RU" dirty="0"/>
              <a:t> </a:t>
            </a:r>
            <a:r>
              <a:rPr lang="ru-RU" dirty="0" err="1"/>
              <a:t>з</a:t>
            </a:r>
            <a:r>
              <a:rPr lang="ru-RU" dirty="0"/>
              <a:t> </a:t>
            </a:r>
            <a:r>
              <a:rPr lang="ru-RU" dirty="0" err="1"/>
              <a:t>однолітками</a:t>
            </a:r>
            <a:r>
              <a:rPr lang="ru-RU" dirty="0"/>
              <a:t>, особами </a:t>
            </a:r>
            <a:r>
              <a:rPr lang="ru-RU" dirty="0" err="1"/>
              <a:t>протилежної</a:t>
            </a:r>
            <a:r>
              <a:rPr lang="ru-RU" dirty="0"/>
              <a:t> </a:t>
            </a:r>
            <a:r>
              <a:rPr lang="ru-RU" dirty="0" err="1"/>
              <a:t>статі</a:t>
            </a:r>
            <a:r>
              <a:rPr lang="ru-RU" dirty="0"/>
              <a:t>; </a:t>
            </a:r>
            <a:r>
              <a:rPr lang="ru-RU" dirty="0" err="1"/>
              <a:t>експлуатація</a:t>
            </a:r>
            <a:r>
              <a:rPr lang="ru-RU" dirty="0"/>
              <a:t> </a:t>
            </a:r>
            <a:r>
              <a:rPr lang="ru-RU" dirty="0" err="1"/>
              <a:t>інших</a:t>
            </a:r>
            <a:r>
              <a:rPr lang="ru-RU" dirty="0"/>
              <a:t>; </a:t>
            </a:r>
            <a:r>
              <a:rPr lang="ru-RU" dirty="0" err="1"/>
              <a:t>деформація</a:t>
            </a:r>
            <a:r>
              <a:rPr lang="ru-RU" dirty="0"/>
              <a:t> </a:t>
            </a:r>
            <a:r>
              <a:rPr lang="ru-RU" dirty="0" err="1"/>
              <a:t>стосунків</a:t>
            </a:r>
            <a:r>
              <a:rPr lang="ru-RU" dirty="0"/>
              <a:t> </a:t>
            </a:r>
            <a:r>
              <a:rPr lang="ru-RU" dirty="0" err="1"/>
              <a:t>з</a:t>
            </a:r>
            <a:r>
              <a:rPr lang="ru-RU" dirty="0"/>
              <a:t> батьками (</a:t>
            </a:r>
            <a:r>
              <a:rPr lang="ru-RU" dirty="0" err="1"/>
              <a:t>дорослими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uk-UA" i="1" dirty="0"/>
              <a:t>складні життєві обставини </a:t>
            </a:r>
            <a:r>
              <a:rPr lang="uk-UA" dirty="0" smtClean="0"/>
              <a:t> </a:t>
            </a:r>
            <a:r>
              <a:rPr lang="uk-UA" dirty="0" err="1" smtClean="0"/>
              <a:t>-це</a:t>
            </a:r>
            <a:r>
              <a:rPr lang="uk-UA" dirty="0" smtClean="0"/>
              <a:t> умови</a:t>
            </a:r>
            <a:r>
              <a:rPr lang="uk-UA" dirty="0"/>
              <a:t>, що об’єктивно порушують нормальну життєдіяльність особи, наслідки яких вона не може подолати </a:t>
            </a:r>
            <a:r>
              <a:rPr lang="uk-UA" dirty="0" smtClean="0"/>
              <a:t>самостійно</a:t>
            </a:r>
          </a:p>
          <a:p>
            <a:pPr algn="just"/>
            <a:r>
              <a:rPr lang="ru-RU" i="1" dirty="0" err="1"/>
              <a:t>Діти</a:t>
            </a:r>
            <a:r>
              <a:rPr lang="ru-RU" i="1" dirty="0"/>
              <a:t>, </a:t>
            </a:r>
            <a:r>
              <a:rPr lang="ru-RU" i="1" dirty="0" err="1"/>
              <a:t>які</a:t>
            </a:r>
            <a:r>
              <a:rPr lang="ru-RU" i="1" dirty="0"/>
              <a:t> </a:t>
            </a:r>
            <a:r>
              <a:rPr lang="ru-RU" i="1" dirty="0" err="1"/>
              <a:t>опинилися</a:t>
            </a:r>
            <a:r>
              <a:rPr lang="ru-RU" i="1" dirty="0"/>
              <a:t> в </a:t>
            </a:r>
            <a:r>
              <a:rPr lang="ru-RU" i="1" dirty="0" err="1"/>
              <a:t>складних</a:t>
            </a:r>
            <a:r>
              <a:rPr lang="ru-RU" i="1" dirty="0"/>
              <a:t> </a:t>
            </a:r>
            <a:r>
              <a:rPr lang="ru-RU" i="1" dirty="0" err="1"/>
              <a:t>життєвих</a:t>
            </a:r>
            <a:r>
              <a:rPr lang="ru-RU" i="1" dirty="0"/>
              <a:t> </a:t>
            </a:r>
            <a:r>
              <a:rPr lang="ru-RU" i="1" dirty="0" err="1"/>
              <a:t>обставинах</a:t>
            </a:r>
            <a:r>
              <a:rPr lang="ru-RU" dirty="0"/>
              <a:t>, — особи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народження</a:t>
            </a:r>
            <a:r>
              <a:rPr lang="ru-RU" dirty="0"/>
              <a:t> до 18 </a:t>
            </a:r>
            <a:r>
              <a:rPr lang="ru-RU" dirty="0" err="1"/>
              <a:t>років</a:t>
            </a:r>
            <a:r>
              <a:rPr lang="ru-RU" dirty="0"/>
              <a:t>, </a:t>
            </a:r>
            <a:r>
              <a:rPr lang="ru-RU" dirty="0" err="1"/>
              <a:t>котрі</a:t>
            </a:r>
            <a:r>
              <a:rPr lang="ru-RU" dirty="0"/>
              <a:t> </a:t>
            </a:r>
            <a:r>
              <a:rPr lang="ru-RU" dirty="0" err="1"/>
              <a:t>перебувають</a:t>
            </a:r>
            <a:r>
              <a:rPr lang="ru-RU" dirty="0"/>
              <a:t> у </a:t>
            </a:r>
            <a:r>
              <a:rPr lang="ru-RU" dirty="0" err="1"/>
              <a:t>ситуаціях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не </a:t>
            </a:r>
            <a:r>
              <a:rPr lang="ru-RU" dirty="0" err="1"/>
              <a:t>сприяють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,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потребують</a:t>
            </a:r>
            <a:r>
              <a:rPr lang="ru-RU" dirty="0"/>
              <a:t> </a:t>
            </a:r>
            <a:r>
              <a:rPr lang="ru-RU" dirty="0" err="1"/>
              <a:t>допомоги</a:t>
            </a:r>
            <a:r>
              <a:rPr lang="ru-RU" dirty="0"/>
              <a:t> </a:t>
            </a:r>
            <a:r>
              <a:rPr lang="ru-RU" dirty="0" err="1"/>
              <a:t>держави</a:t>
            </a:r>
            <a:r>
              <a:rPr lang="ru-RU" dirty="0"/>
              <a:t>, </a:t>
            </a:r>
            <a:r>
              <a:rPr lang="ru-RU" dirty="0" err="1"/>
              <a:t>громади</a:t>
            </a:r>
            <a:r>
              <a:rPr lang="ru-RU" dirty="0"/>
              <a:t>, </a:t>
            </a:r>
            <a:r>
              <a:rPr lang="ru-RU" dirty="0" err="1"/>
              <a:t>фахівців</a:t>
            </a:r>
            <a:r>
              <a:rPr lang="ru-RU" dirty="0"/>
              <a:t>, </a:t>
            </a:r>
            <a:r>
              <a:rPr lang="ru-RU" dirty="0" err="1"/>
              <a:t>найближчого</a:t>
            </a:r>
            <a:r>
              <a:rPr lang="ru-RU" dirty="0"/>
              <a:t> </a:t>
            </a:r>
            <a:r>
              <a:rPr lang="ru-RU" dirty="0" err="1"/>
              <a:t>оточення</a:t>
            </a:r>
            <a:r>
              <a:rPr lang="ru-RU" dirty="0"/>
              <a:t>, </a:t>
            </a:r>
            <a:r>
              <a:rPr lang="ru-RU" dirty="0" err="1"/>
              <a:t>аби</a:t>
            </a:r>
            <a:r>
              <a:rPr lang="ru-RU" dirty="0"/>
              <a:t> </a:t>
            </a:r>
            <a:r>
              <a:rPr lang="ru-RU" dirty="0" err="1"/>
              <a:t>упоратися</a:t>
            </a:r>
            <a:r>
              <a:rPr lang="ru-RU" dirty="0"/>
              <a:t> </a:t>
            </a:r>
            <a:r>
              <a:rPr lang="ru-RU" dirty="0" err="1"/>
              <a:t>з</a:t>
            </a:r>
            <a:r>
              <a:rPr lang="ru-RU" dirty="0"/>
              <a:t> </a:t>
            </a:r>
            <a:r>
              <a:rPr lang="ru-RU" dirty="0" err="1"/>
              <a:t>життєвими</a:t>
            </a:r>
            <a:r>
              <a:rPr lang="ru-RU" dirty="0"/>
              <a:t> </a:t>
            </a:r>
            <a:r>
              <a:rPr lang="ru-RU" dirty="0" err="1"/>
              <a:t>негараздами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відновити</a:t>
            </a:r>
            <a:r>
              <a:rPr lang="ru-RU" dirty="0"/>
              <a:t> </a:t>
            </a:r>
            <a:r>
              <a:rPr lang="ru-RU" dirty="0" err="1"/>
              <a:t>повноцінну</a:t>
            </a:r>
            <a:r>
              <a:rPr lang="ru-RU" dirty="0"/>
              <a:t> </a:t>
            </a:r>
            <a:r>
              <a:rPr lang="ru-RU" dirty="0" err="1"/>
              <a:t>життєдіяльність</a:t>
            </a:r>
            <a:r>
              <a:rPr lang="ru-RU" dirty="0"/>
              <a:t> </a:t>
            </a:r>
            <a:r>
              <a:rPr lang="ru-RU" dirty="0" err="1"/>
              <a:t>згідно</a:t>
            </a:r>
            <a:r>
              <a:rPr lang="ru-RU" dirty="0"/>
              <a:t> </a:t>
            </a:r>
            <a:r>
              <a:rPr lang="ru-RU" dirty="0" err="1"/>
              <a:t>з</a:t>
            </a:r>
            <a:r>
              <a:rPr lang="ru-RU" dirty="0"/>
              <a:t> </a:t>
            </a:r>
            <a:r>
              <a:rPr lang="ru-RU" dirty="0" err="1"/>
              <a:t>власними</a:t>
            </a:r>
            <a:r>
              <a:rPr lang="ru-RU" dirty="0"/>
              <a:t> </a:t>
            </a:r>
            <a:r>
              <a:rPr lang="ru-RU" dirty="0" err="1"/>
              <a:t>інтересами</a:t>
            </a:r>
            <a:r>
              <a:rPr lang="ru-RU" dirty="0"/>
              <a:t> </a:t>
            </a:r>
            <a:r>
              <a:rPr lang="ru-RU" dirty="0" err="1"/>
              <a:t>й</a:t>
            </a:r>
            <a:r>
              <a:rPr lang="ru-RU" dirty="0"/>
              <a:t> потребами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608</Words>
  <Application>Microsoft Office PowerPoint</Application>
  <PresentationFormat>Экран (4:3)</PresentationFormat>
  <Paragraphs>45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Вулиця як середовище  соціального виховання. </vt:lpstr>
      <vt:lpstr>Вулиця як середовище соціального виховання</vt:lpstr>
      <vt:lpstr>Вулиця як середовище соціального виховання</vt:lpstr>
      <vt:lpstr>Вулиця як середовище соціального виховання</vt:lpstr>
      <vt:lpstr>групи  бездоглядних та безпритульних дітей</vt:lpstr>
      <vt:lpstr>Особистісні деформації бездоглядних та безпритульних дітей.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Вулиця як середовище  соціального виховання.</dc:title>
  <dc:creator>Vova</dc:creator>
  <cp:lastModifiedBy>Vova</cp:lastModifiedBy>
  <cp:revision>3</cp:revision>
  <dcterms:created xsi:type="dcterms:W3CDTF">2020-04-07T07:12:06Z</dcterms:created>
  <dcterms:modified xsi:type="dcterms:W3CDTF">2020-04-07T07:37:54Z</dcterms:modified>
</cp:coreProperties>
</file>