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7"/>
  </p:notesMasterIdLst>
  <p:sldIdLst>
    <p:sldId id="256" r:id="rId2"/>
    <p:sldId id="290" r:id="rId3"/>
    <p:sldId id="292" r:id="rId4"/>
    <p:sldId id="293" r:id="rId5"/>
    <p:sldId id="294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20F"/>
    <a:srgbClr val="F2FD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25" autoAdjust="0"/>
    <p:restoredTop sz="94660"/>
  </p:normalViewPr>
  <p:slideViewPr>
    <p:cSldViewPr snapToGrid="0">
      <p:cViewPr varScale="1">
        <p:scale>
          <a:sx n="63" d="100"/>
          <a:sy n="63" d="100"/>
        </p:scale>
        <p:origin x="90" y="8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17BD9-FE61-420E-8F48-67DB8C42880F}" type="datetimeFigureOut">
              <a:rPr lang="x-none" smtClean="0"/>
              <a:pPr/>
              <a:t>11.02.2022</a:t>
            </a:fld>
            <a:endParaRPr lang="x-none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5521F-5DF8-416B-B6FE-33876C05932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7998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5C6168F1-F037-49CF-9C25-A8D7A79186E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0350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049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1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365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61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0564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1500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9948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059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97C1-9614-4B39-974F-3B9B49849869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89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14F97C1-9614-4B39-974F-3B9B49849869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168F1-F037-49CF-9C25-A8D7A79186E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070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F97C1-9614-4B39-974F-3B9B49849869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5C6168F1-F037-49CF-9C25-A8D7A79186E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0716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617" y="386303"/>
            <a:ext cx="7051354" cy="2511642"/>
          </a:xfr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>
            <a:normAutofit/>
          </a:bodyPr>
          <a:lstStyle/>
          <a:p>
            <a:pPr algn="ctr"/>
            <a:r>
              <a:rPr lang="uk-UA" sz="3200" b="1" i="1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Обов’язкова</a:t>
            </a:r>
            <a:r>
              <a:rPr lang="en-US" sz="3200" b="1" i="1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 </a:t>
            </a:r>
            <a:r>
              <a:rPr lang="uk-UA" sz="3200" b="1" i="1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ДИСЦИПЛІНА </a:t>
            </a:r>
            <a:r>
              <a:rPr lang="uk-UA" sz="3200" b="1" i="1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: </a:t>
            </a:r>
            <a:br>
              <a:rPr lang="uk-UA" sz="3200" b="1" i="1" dirty="0" smtClean="0">
                <a:solidFill>
                  <a:schemeClr val="accent2"/>
                </a:solidFill>
                <a:latin typeface="Cambria" panose="02040503050406030204" pitchFamily="18" charset="0"/>
              </a:rPr>
            </a:br>
            <a:r>
              <a:rPr lang="uk-UA" sz="3200" b="1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/>
            </a:r>
            <a:br>
              <a:rPr lang="uk-UA" sz="3200" b="1" i="1" dirty="0" smtClean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uk-UA" sz="3600" b="1" i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«</a:t>
            </a:r>
            <a:r>
              <a:rPr lang="ru-RU" sz="3600" b="1" i="1" dirty="0">
                <a:solidFill>
                  <a:srgbClr val="C00000"/>
                </a:solidFill>
                <a:latin typeface="Cambria" panose="02040503050406030204" pitchFamily="18" charset="0"/>
              </a:rPr>
              <a:t>ПРАВА І СВОБОДИ ЛЮДИНИ І ГРОМАДЯНИНА УКРАЇНИ</a:t>
            </a:r>
            <a:r>
              <a:rPr lang="uk-UA" sz="3600" b="1" i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»</a:t>
            </a:r>
            <a:endParaRPr lang="uk-UA" sz="3600" b="1" i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271" y="3601780"/>
            <a:ext cx="11455883" cy="2350446"/>
          </a:xfrm>
          <a:gradFill>
            <a:gsLst>
              <a:gs pos="4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2500" lnSpcReduction="20000"/>
          </a:bodyPr>
          <a:lstStyle/>
          <a:p>
            <a:pPr algn="ctr">
              <a:spcBef>
                <a:spcPts val="0"/>
              </a:spcBef>
            </a:pPr>
            <a:r>
              <a:rPr lang="uk-UA" sz="2400" b="1" i="1" dirty="0">
                <a:solidFill>
                  <a:schemeClr val="tx1"/>
                </a:solidFill>
                <a:latin typeface="Cambria" panose="02040503050406030204" pitchFamily="18" charset="0"/>
              </a:rPr>
              <a:t>розробник дисципліни, лектор:</a:t>
            </a:r>
          </a:p>
          <a:p>
            <a:pPr algn="ctr">
              <a:spcBef>
                <a:spcPts val="0"/>
              </a:spcBef>
            </a:pPr>
            <a:r>
              <a:rPr lang="uk-UA" sz="2400" b="1" i="1" dirty="0" err="1">
                <a:solidFill>
                  <a:srgbClr val="C00000"/>
                </a:solidFill>
                <a:latin typeface="Cambria" panose="02040503050406030204" pitchFamily="18" charset="0"/>
              </a:rPr>
              <a:t>Рекотов</a:t>
            </a:r>
            <a:r>
              <a:rPr lang="uk-UA" sz="2400" b="1" i="1" dirty="0">
                <a:solidFill>
                  <a:srgbClr val="C00000"/>
                </a:solidFill>
                <a:latin typeface="Cambria" panose="02040503050406030204" pitchFamily="18" charset="0"/>
              </a:rPr>
              <a:t> Петро </a:t>
            </a:r>
            <a:r>
              <a:rPr lang="uk-UA" sz="2400" b="1" i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Валентинович</a:t>
            </a:r>
            <a:endParaRPr lang="en-US" sz="2400" b="1" i="1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algn="ctr">
              <a:spcBef>
                <a:spcPts val="0"/>
              </a:spcBef>
            </a:pPr>
            <a:r>
              <a:rPr lang="uk-UA" sz="2400" i="1" dirty="0">
                <a:latin typeface="Cambria" panose="02040503050406030204" pitchFamily="18" charset="0"/>
              </a:rPr>
              <a:t>кандидат юридичних наук, доцент, </a:t>
            </a:r>
            <a:endParaRPr lang="uk-UA" sz="2400" i="1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</a:pP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ДОЦЕНТ кафедри </a:t>
            </a: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інформаційної економіки, підприємництва та фінансів</a:t>
            </a:r>
          </a:p>
          <a:p>
            <a:pPr algn="l">
              <a:spcBef>
                <a:spcPts val="0"/>
              </a:spcBef>
            </a:pP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Інженерний навчально-науковИЙ 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інститут </a:t>
            </a:r>
            <a:r>
              <a:rPr lang="uk-UA" sz="2400" i="1" cap="none" dirty="0" smtClean="0">
                <a:solidFill>
                  <a:schemeClr val="tx1"/>
                </a:solidFill>
                <a:latin typeface="Cambria" panose="02040503050406030204" pitchFamily="18" charset="0"/>
              </a:rPr>
              <a:t>ім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. </a:t>
            </a:r>
            <a:r>
              <a:rPr lang="uk-UA" sz="2400" i="1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ю.м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. Потебні</a:t>
            </a:r>
            <a:endParaRPr lang="uk-UA" sz="2400" i="1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</a:pPr>
            <a:r>
              <a:rPr lang="uk-UA" sz="2400" i="1" dirty="0">
                <a:solidFill>
                  <a:schemeClr val="tx1"/>
                </a:solidFill>
                <a:latin typeface="Cambria" panose="02040503050406030204" pitchFamily="18" charset="0"/>
              </a:rPr>
              <a:t> Запорізького національного </a:t>
            </a:r>
            <a:r>
              <a:rPr lang="uk-UA" sz="2400" i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університету</a:t>
            </a:r>
            <a:endParaRPr lang="uk-UA" sz="2400" dirty="0">
              <a:latin typeface="Cambria" panose="02040503050406030204" pitchFamily="18" charset="0"/>
            </a:endParaRPr>
          </a:p>
          <a:p>
            <a:pPr algn="l">
              <a:spcBef>
                <a:spcPts val="0"/>
              </a:spcBef>
            </a:pPr>
            <a:endParaRPr lang="uk-UA" sz="2400" dirty="0">
              <a:latin typeface="Cambria" panose="02040503050406030204" pitchFamily="18" charset="0"/>
            </a:endParaRPr>
          </a:p>
        </p:txBody>
      </p:sp>
      <p:pic>
        <p:nvPicPr>
          <p:cNvPr id="7" name="Рисунок 6" descr="G:\ДОКУМЕНТИ   14.07.18\РЕКОТОВ ЗДІА\ФОТО\Рекотов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8424" y="0"/>
            <a:ext cx="2743200" cy="34938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044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76177" y="2454619"/>
            <a:ext cx="1105659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2600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Мета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 - </a:t>
            </a:r>
            <a:r>
              <a:rPr lang="uk-UA" sz="2800" i="1" dirty="0">
                <a:latin typeface="Times New Roman"/>
                <a:ea typeface="MS Mincho"/>
              </a:rPr>
              <a:t>забезпечення умов для формування елементів правової культури, правових орієнтирів та правомірної поведінки здобувачів вищої освіти, розширення розуміння ними ролі і призначення держави і права в житті суспільства, формування базових знань з основ теорії держави і права та провідних галузей права (конституційного, адміністративного, цивільного, фінансового, трудового, сімейного та ін.) і в разі потреби готовності </a:t>
            </a:r>
            <a:r>
              <a:rPr lang="uk-UA" sz="2800" i="1" dirty="0" err="1">
                <a:latin typeface="Times New Roman"/>
                <a:ea typeface="MS Mincho"/>
              </a:rPr>
              <a:t>коректно</a:t>
            </a:r>
            <a:r>
              <a:rPr lang="uk-UA" sz="2800" i="1" dirty="0">
                <a:latin typeface="Times New Roman"/>
                <a:ea typeface="MS Mincho"/>
              </a:rPr>
              <a:t> застосувати отримані знання у практичній діяльності</a:t>
            </a:r>
            <a:r>
              <a:rPr lang="uk-UA" sz="2800" i="1" dirty="0" smtClean="0">
                <a:latin typeface="Times New Roman"/>
                <a:ea typeface="MS Mincho"/>
              </a:rPr>
              <a:t>.</a:t>
            </a:r>
            <a:endParaRPr lang="uk-UA" sz="26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0630" y="100734"/>
            <a:ext cx="12061370" cy="1731081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 algn="ctr"/>
            <a:r>
              <a:rPr lang="uk-UA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Мета та завдання викладання дисципліни </a:t>
            </a:r>
            <a:r>
              <a:rPr lang="uk-UA" b="1" i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uk-UA" b="1" i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uk-UA" b="1" i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uk-UA" b="1" i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uk-UA" b="1" i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ПРАВА І СВОБОДИ ЛЮДИНИ І ГРОМАДЯНИНА УКРАЇНИ</a:t>
            </a:r>
            <a:r>
              <a:rPr lang="uk-UA" b="1" i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»</a:t>
            </a:r>
            <a:endParaRPr lang="uk-UA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-18604" y="0"/>
            <a:ext cx="12061370" cy="1731081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 algn="ctr"/>
            <a:r>
              <a:rPr lang="uk-UA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ОЧІКУВАНІ РЕЗУЛЬТАТИ </a:t>
            </a:r>
            <a:r>
              <a:rPr lang="uk-UA" b="1" i="1" dirty="0" err="1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ВИВЧеННЯ</a:t>
            </a:r>
            <a:r>
              <a:rPr lang="en-US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uk-UA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дисципліни</a:t>
            </a:r>
            <a:br>
              <a:rPr lang="uk-UA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uk-UA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uk-UA" b="1" i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uk-UA" b="1" i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uk-UA" b="1" i="1" dirty="0" smtClean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ПРАВА І СВОБОДИ ЛЮДИНИ І ГРОМАДЯНИНА УКРАЇНИ</a:t>
            </a:r>
            <a:r>
              <a:rPr lang="uk-UA" b="1" i="1" dirty="0" smtClean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»</a:t>
            </a:r>
            <a:endParaRPr lang="uk-UA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6603" y="2186284"/>
            <a:ext cx="1159068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2000" i="1" dirty="0">
                <a:latin typeface="Cambria" panose="02040503050406030204" pitchFamily="18" charset="0"/>
                <a:ea typeface="Cambria" panose="02040503050406030204" pitchFamily="18" charset="0"/>
              </a:rPr>
              <a:t>У разі успішного завершення курсу студент зможе:</a:t>
            </a:r>
          </a:p>
          <a:p>
            <a:pPr indent="457200" algn="just"/>
            <a:r>
              <a:rPr lang="uk-UA" sz="2000" i="1" dirty="0">
                <a:latin typeface="Cambria" panose="02040503050406030204" pitchFamily="18" charset="0"/>
                <a:ea typeface="Cambria" panose="02040503050406030204" pitchFamily="18" charset="0"/>
              </a:rPr>
              <a:t>оцінюючи їх зміст та стан правовідносин;</a:t>
            </a:r>
          </a:p>
          <a:p>
            <a:pPr indent="457200" algn="just"/>
            <a:r>
              <a:rPr lang="uk-UA" sz="2000" i="1" dirty="0">
                <a:latin typeface="Cambria" panose="02040503050406030204" pitchFamily="18" charset="0"/>
                <a:ea typeface="Cambria" panose="02040503050406030204" pitchFamily="18" charset="0"/>
              </a:rPr>
              <a:t>-	аргументовано відстоювати свої погляди, брати участь у дискусії, користуючись понятійним апаратом юридичної науки;</a:t>
            </a:r>
          </a:p>
          <a:p>
            <a:pPr indent="457200" algn="just"/>
            <a:r>
              <a:rPr lang="uk-UA" sz="2000" i="1" dirty="0">
                <a:latin typeface="Cambria" panose="02040503050406030204" pitchFamily="18" charset="0"/>
                <a:ea typeface="Cambria" panose="02040503050406030204" pitchFamily="18" charset="0"/>
              </a:rPr>
              <a:t>-	визначати основні юридичні поняття та встановлювати зв’язки між ними;</a:t>
            </a:r>
          </a:p>
          <a:p>
            <a:pPr indent="457200" algn="just"/>
            <a:r>
              <a:rPr lang="uk-UA" sz="2000" i="1" dirty="0">
                <a:latin typeface="Cambria" panose="02040503050406030204" pitchFamily="18" charset="0"/>
                <a:ea typeface="Cambria" panose="02040503050406030204" pitchFamily="18" charset="0"/>
              </a:rPr>
              <a:t>-	розрізняти зміст та структуру правовідносин;</a:t>
            </a:r>
          </a:p>
          <a:p>
            <a:pPr indent="457200" algn="just"/>
            <a:r>
              <a:rPr lang="uk-UA" sz="2000" i="1" dirty="0">
                <a:latin typeface="Cambria" panose="02040503050406030204" pitchFamily="18" charset="0"/>
                <a:ea typeface="Cambria" panose="02040503050406030204" pitchFamily="18" charset="0"/>
              </a:rPr>
              <a:t>-	зберігати та примножувати моральні, культурні, наукові цінності і досягнення суспільства на основі розуміння історії та закономірностей розвитку предметної області, її місця у загальній системі знань про природу і суспільство;</a:t>
            </a:r>
          </a:p>
          <a:p>
            <a:pPr indent="457200" algn="just"/>
            <a:r>
              <a:rPr lang="uk-UA" sz="2000" i="1" dirty="0">
                <a:latin typeface="Cambria" panose="02040503050406030204" pitchFamily="18" charset="0"/>
                <a:ea typeface="Cambria" panose="02040503050406030204" pitchFamily="18" charset="0"/>
              </a:rPr>
              <a:t>-	реалізувати свої права і обов’язки як члена суспільства, усвідомлювати цінності громадянського (вільного демократичного) суспільства та необхідність його сталого розвитку, верховенства права, прав і свобод людини і громадянина України; </a:t>
            </a:r>
          </a:p>
          <a:p>
            <a:pPr indent="457200" algn="just"/>
            <a:r>
              <a:rPr lang="uk-UA" sz="2000" i="1" dirty="0">
                <a:latin typeface="Cambria" panose="02040503050406030204" pitchFamily="18" charset="0"/>
                <a:ea typeface="Cambria" panose="02040503050406030204" pitchFamily="18" charset="0"/>
              </a:rPr>
              <a:t>-	орієнтуватися з питань правового характеру обраної професії, керуючись чинними нормативними та правовими актами.</a:t>
            </a:r>
          </a:p>
          <a:p>
            <a:pPr indent="457200" algn="just"/>
            <a:r>
              <a:rPr lang="uk-UA" sz="20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uk-UA" sz="2000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457200" algn="just"/>
            <a:r>
              <a:rPr lang="uk-UA" sz="20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7196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" y="87086"/>
            <a:ext cx="12061370" cy="1731081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 algn="ctr"/>
            <a:r>
              <a:rPr lang="uk-UA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ОСНОВНІ НАВЧАЛЬНІ </a:t>
            </a:r>
            <a:r>
              <a:rPr lang="uk-UA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РЕСУРСИ ДИСЦИПЛІНИ</a:t>
            </a:r>
            <a:r>
              <a:rPr lang="uk-UA" b="1" i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uk-UA" b="1" i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«ПРАВА І СВОБОДИ ЛЮДИНИ І ГРОМАДЯНИНА УКРАЇНИ»</a:t>
            </a:r>
            <a:endParaRPr lang="uk-UA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3015" y="2186285"/>
            <a:ext cx="10946727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uk-UA" sz="2600" b="1" i="1" dirty="0">
                <a:latin typeface="Cambria" panose="02040503050406030204" pitchFamily="18" charset="0"/>
                <a:ea typeface="Cambria" panose="02040503050406030204" pitchFamily="18" charset="0"/>
              </a:rPr>
              <a:t>Матеріали до лекцій, плани практичних занять та методичні рекомендації до них, методичні рекомендації до самостійної робот,и методичні рекомендації до виконання індивідуальних письмових завдань (ІПЗ – есе, рефератів) та індивідуальних дослідних завдань (ІДЗ) розміщені на платформі </a:t>
            </a:r>
            <a:r>
              <a:rPr lang="en-US" sz="2600" b="1" i="1" dirty="0">
                <a:latin typeface="Cambria" panose="02040503050406030204" pitchFamily="18" charset="0"/>
                <a:ea typeface="Cambria" panose="02040503050406030204" pitchFamily="18" charset="0"/>
              </a:rPr>
              <a:t>Moodle</a:t>
            </a:r>
            <a:r>
              <a:rPr lang="uk-UA" sz="26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3769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" y="87086"/>
            <a:ext cx="12061370" cy="1731081"/>
          </a:xfrm>
          <a:gradFill>
            <a:gsLst>
              <a:gs pos="6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 algn="ctr"/>
            <a:r>
              <a:rPr lang="uk-UA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КОНТРОЛЬНІ </a:t>
            </a:r>
            <a:r>
              <a:rPr lang="uk-UA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ЗАХОДИ ПО дисципліні </a:t>
            </a:r>
            <a:r>
              <a:rPr lang="uk-UA" b="1" i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uk-UA" b="1" i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uk-UA" b="1" i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uk-UA" b="1" i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uk-UA" b="1" i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ПРАВА І СВОБОДИ ЛЮДИНИ І ГРОМАДЯНИНА УКРАЇНИ</a:t>
            </a:r>
            <a:r>
              <a:rPr lang="uk-UA" b="1" i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»</a:t>
            </a:r>
            <a:endParaRPr lang="uk-UA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3014" y="2055656"/>
            <a:ext cx="1094672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sz="2000" b="1" i="1" u="sng" dirty="0">
                <a:latin typeface="Times New Roman"/>
                <a:ea typeface="MS Mincho"/>
              </a:rPr>
              <a:t>Поточні контрольні заходи</a:t>
            </a:r>
            <a:endParaRPr lang="ru-RU" sz="2000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sz="2000" b="1" i="1" dirty="0" err="1">
                <a:latin typeface="Times New Roman"/>
                <a:ea typeface="MS Mincho"/>
              </a:rPr>
              <a:t>Обов</a:t>
            </a:r>
            <a:r>
              <a:rPr lang="ru-RU" sz="2000" b="1" i="1" dirty="0">
                <a:latin typeface="Times New Roman"/>
                <a:ea typeface="MS Mincho"/>
              </a:rPr>
              <a:t>’</a:t>
            </a:r>
            <a:r>
              <a:rPr lang="uk-UA" sz="2000" b="1" i="1" dirty="0" err="1">
                <a:latin typeface="Times New Roman"/>
                <a:ea typeface="MS Mincho"/>
              </a:rPr>
              <a:t>язкові</a:t>
            </a:r>
            <a:r>
              <a:rPr lang="uk-UA" sz="2000" b="1" i="1" dirty="0">
                <a:latin typeface="Times New Roman"/>
                <a:ea typeface="MS Mincho"/>
              </a:rPr>
              <a:t> види роботи:</a:t>
            </a:r>
            <a:endParaRPr lang="ru-RU" sz="2000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sz="2000" b="1" i="1" dirty="0" smtClean="0">
                <a:latin typeface="Times New Roman"/>
                <a:ea typeface="MS Mincho"/>
              </a:rPr>
              <a:t>Термінологічний </a:t>
            </a:r>
            <a:r>
              <a:rPr lang="uk-UA" sz="2000" b="1" i="1" dirty="0">
                <a:latin typeface="Times New Roman"/>
                <a:ea typeface="MS Mincho"/>
              </a:rPr>
              <a:t>диктант</a:t>
            </a:r>
            <a:r>
              <a:rPr lang="uk-UA" sz="2000" i="1" dirty="0">
                <a:latin typeface="Times New Roman"/>
                <a:ea typeface="MS Mincho"/>
              </a:rPr>
              <a:t> (</a:t>
            </a:r>
            <a:r>
              <a:rPr lang="en-US" sz="2000" i="1" dirty="0">
                <a:latin typeface="Times New Roman"/>
                <a:ea typeface="MS Mincho"/>
              </a:rPr>
              <a:t>max </a:t>
            </a:r>
            <a:r>
              <a:rPr lang="ru-RU" sz="2000" b="1" i="1" dirty="0">
                <a:latin typeface="Times New Roman"/>
                <a:ea typeface="MS Mincho"/>
              </a:rPr>
              <a:t>1</a:t>
            </a:r>
            <a:r>
              <a:rPr lang="uk-UA" sz="2000" i="1" dirty="0">
                <a:latin typeface="Times New Roman"/>
                <a:ea typeface="MS Mincho"/>
              </a:rPr>
              <a:t> бал) – на кожному практичному занятті. Терміни для вивчення зазначені у планах практичних занять у розділі «Основні терміни і поняття». </a:t>
            </a:r>
            <a:endParaRPr lang="ru-RU" sz="2000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sz="2000" b="1" i="1" dirty="0">
                <a:latin typeface="Times New Roman"/>
                <a:ea typeface="MS Mincho"/>
              </a:rPr>
              <a:t>Опитування: </a:t>
            </a:r>
            <a:r>
              <a:rPr lang="uk-UA" sz="2000" i="1" dirty="0">
                <a:latin typeface="Times New Roman"/>
                <a:ea typeface="MS Mincho"/>
              </a:rPr>
              <a:t>обговорення питань планів практичних занять,</a:t>
            </a:r>
            <a:r>
              <a:rPr lang="uk-UA" sz="2000" dirty="0">
                <a:latin typeface="Times New Roman"/>
                <a:ea typeface="MS Mincho"/>
              </a:rPr>
              <a:t> </a:t>
            </a:r>
            <a:r>
              <a:rPr lang="uk-UA" sz="2000" i="1" dirty="0">
                <a:latin typeface="Times New Roman"/>
                <a:ea typeface="MS Mincho"/>
              </a:rPr>
              <a:t>перевірка виконання практичних завдань самостійної роботи, розв’язування задач (</a:t>
            </a:r>
            <a:r>
              <a:rPr lang="en-US" sz="2000" i="1" dirty="0">
                <a:latin typeface="Times New Roman"/>
                <a:ea typeface="MS Mincho"/>
              </a:rPr>
              <a:t>max </a:t>
            </a:r>
            <a:r>
              <a:rPr lang="ru-RU" sz="2000" b="1" i="1" dirty="0">
                <a:latin typeface="Times New Roman"/>
                <a:ea typeface="MS Mincho"/>
              </a:rPr>
              <a:t>3</a:t>
            </a:r>
            <a:r>
              <a:rPr lang="ru-RU" sz="2000" i="1" dirty="0">
                <a:latin typeface="Times New Roman"/>
                <a:ea typeface="MS Mincho"/>
              </a:rPr>
              <a:t> </a:t>
            </a:r>
            <a:r>
              <a:rPr lang="uk-UA" sz="2000" i="1" dirty="0">
                <a:latin typeface="Times New Roman"/>
                <a:ea typeface="MS Mincho"/>
              </a:rPr>
              <a:t>бали) – на кожному практичному занятті.</a:t>
            </a:r>
            <a:endParaRPr lang="ru-RU" sz="2000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sz="2000" b="1" i="1" dirty="0">
                <a:latin typeface="Times New Roman"/>
                <a:ea typeface="MS Mincho"/>
              </a:rPr>
              <a:t>Тестування </a:t>
            </a:r>
            <a:r>
              <a:rPr lang="uk-UA" sz="2000" i="1" dirty="0">
                <a:latin typeface="Times New Roman"/>
                <a:ea typeface="MS Mincho"/>
              </a:rPr>
              <a:t>(</a:t>
            </a:r>
            <a:r>
              <a:rPr lang="en-US" sz="2000" i="1" dirty="0">
                <a:latin typeface="Times New Roman"/>
                <a:ea typeface="MS Mincho"/>
              </a:rPr>
              <a:t>max </a:t>
            </a:r>
            <a:r>
              <a:rPr lang="ru-RU" sz="2000" b="1" i="1" dirty="0">
                <a:latin typeface="Times New Roman"/>
                <a:ea typeface="MS Mincho"/>
              </a:rPr>
              <a:t>3</a:t>
            </a:r>
            <a:r>
              <a:rPr lang="ru-RU" sz="2000" i="1" dirty="0">
                <a:latin typeface="Times New Roman"/>
                <a:ea typeface="MS Mincho"/>
              </a:rPr>
              <a:t> </a:t>
            </a:r>
            <a:r>
              <a:rPr lang="uk-UA" sz="2000" i="1" dirty="0">
                <a:latin typeface="Times New Roman"/>
                <a:ea typeface="MS Mincho"/>
              </a:rPr>
              <a:t>бали)</a:t>
            </a:r>
            <a:r>
              <a:rPr lang="uk-UA" sz="2000" b="1" i="1" dirty="0">
                <a:latin typeface="Times New Roman"/>
                <a:ea typeface="MS Mincho"/>
              </a:rPr>
              <a:t> </a:t>
            </a:r>
            <a:r>
              <a:rPr lang="uk-UA" sz="2000" i="1" dirty="0">
                <a:latin typeface="Times New Roman"/>
                <a:ea typeface="MS Mincho"/>
              </a:rPr>
              <a:t>– шість разів на семестр, до кожного змістового модуля курсу за матеріалом вивчених тем (проводиться </a:t>
            </a:r>
            <a:r>
              <a:rPr lang="uk-UA" sz="2000" i="1" dirty="0" err="1">
                <a:latin typeface="Times New Roman"/>
                <a:ea typeface="MS Mincho"/>
              </a:rPr>
              <a:t>онлайн</a:t>
            </a:r>
            <a:r>
              <a:rPr lang="uk-UA" sz="2000" i="1" dirty="0">
                <a:latin typeface="Times New Roman"/>
                <a:ea typeface="MS Mincho"/>
              </a:rPr>
              <a:t> на платформі </a:t>
            </a:r>
            <a:r>
              <a:rPr lang="uk-UA" sz="2000" i="1" dirty="0" err="1">
                <a:latin typeface="Times New Roman"/>
                <a:ea typeface="MS Mincho"/>
              </a:rPr>
              <a:t>Moodle</a:t>
            </a:r>
            <a:r>
              <a:rPr lang="uk-UA" sz="2000" i="1" dirty="0">
                <a:latin typeface="Times New Roman"/>
                <a:ea typeface="MS Mincho"/>
              </a:rPr>
              <a:t>).</a:t>
            </a:r>
            <a:endParaRPr lang="ru-RU" sz="2000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sz="2000" b="1" i="1" dirty="0">
                <a:latin typeface="Times New Roman"/>
                <a:ea typeface="MS Mincho"/>
              </a:rPr>
              <a:t>Індивідуальне письмове завдання (ІПЗ)</a:t>
            </a:r>
            <a:r>
              <a:rPr lang="uk-UA" sz="2000" i="1" dirty="0">
                <a:latin typeface="Times New Roman"/>
                <a:ea typeface="MS Mincho"/>
              </a:rPr>
              <a:t> у вигляді есе (</a:t>
            </a:r>
            <a:r>
              <a:rPr lang="en-US" sz="2000" i="1" dirty="0">
                <a:latin typeface="Times New Roman"/>
                <a:ea typeface="MS Mincho"/>
              </a:rPr>
              <a:t>max </a:t>
            </a:r>
            <a:r>
              <a:rPr lang="ru-RU" sz="2000" i="1" dirty="0">
                <a:latin typeface="Times New Roman"/>
                <a:ea typeface="MS Mincho"/>
              </a:rPr>
              <a:t>2 </a:t>
            </a:r>
            <a:r>
              <a:rPr lang="uk-UA" sz="2000" i="1" dirty="0">
                <a:latin typeface="Times New Roman"/>
                <a:ea typeface="MS Mincho"/>
              </a:rPr>
              <a:t>бали) виконується шість разів на семестр, наприкінці кожного змістового модуля курсу. Теми есе узгоджуються з викладачем. </a:t>
            </a:r>
            <a:endParaRPr lang="ru-RU" sz="2000" dirty="0">
              <a:latin typeface="Times New Roman"/>
              <a:ea typeface="MS Mincho"/>
            </a:endParaRPr>
          </a:p>
          <a:p>
            <a:r>
              <a:rPr lang="uk-UA" sz="2000" i="1" dirty="0">
                <a:solidFill>
                  <a:srgbClr val="000000"/>
                </a:solidFill>
                <a:latin typeface="Times New Roman"/>
                <a:ea typeface="MS Mincho"/>
              </a:rPr>
              <a:t>Теми, вимоги та практичні рекомендації до написання рефератів та есе див. на сторінці курсу у </a:t>
            </a:r>
            <a:r>
              <a:rPr lang="en-US" sz="2000" i="1" dirty="0">
                <a:solidFill>
                  <a:srgbClr val="000000"/>
                </a:solidFill>
                <a:latin typeface="Times New Roman"/>
                <a:ea typeface="MS Mincho"/>
              </a:rPr>
              <a:t>Moodle</a:t>
            </a:r>
            <a:r>
              <a:rPr lang="uk-UA" sz="20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endParaRPr lang="uk-UA" sz="20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02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алерея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2705</TotalTime>
  <Words>332</Words>
  <Application>Microsoft Office PowerPoint</Application>
  <PresentationFormat>Широкоэкранный</PresentationFormat>
  <Paragraphs>30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Cambria</vt:lpstr>
      <vt:lpstr>Gill Sans MT</vt:lpstr>
      <vt:lpstr>MS Mincho</vt:lpstr>
      <vt:lpstr>Times New Roman</vt:lpstr>
      <vt:lpstr>Галерея</vt:lpstr>
      <vt:lpstr>Обов’язкова ДИСЦИПЛІНА :   «ПРАВА І СВОБОДИ ЛЮДИНИ І ГРОМАДЯНИНА УКРАЇНИ»</vt:lpstr>
      <vt:lpstr>Мета та завдання викладання дисципліни   «ПРАВА І СВОБОДИ ЛЮДИНИ І ГРОМАДЯНИНА УКРАЇНИ»</vt:lpstr>
      <vt:lpstr>ОЧІКУВАНІ РЕЗУЛЬТАТИ ВИВЧеННЯ дисципліни   «ПРАВА І СВОБОДИ ЛЮДИНИ І ГРОМАДЯНИНА УКРАЇНИ»</vt:lpstr>
      <vt:lpstr>ОСНОВНІ НАВЧАЛЬНІ РЕСУРСИ ДИСЦИПЛІНИ «ПРАВА І СВОБОДИ ЛЮДИНИ І ГРОМАДЯНИНА УКРАЇНИ»</vt:lpstr>
      <vt:lpstr>КОНТРОЛЬНІ ЗАХОДИ ПО дисципліні   «ПРАВА І СВОБОДИ ЛЮДИНИ І ГРОМАДЯНИНА УКРАЇНИ»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ПІДПРИЄМНИЦЬКІ РИЗИКИ ВТРАТИ ФІНАНСОВОЇ БЕЗПЕКИ ПРОМИСЛОВИМИ ПІДПРИЄМСТВАМИ УКРАЇНИ</dc:title>
  <dc:creator>Buh</dc:creator>
  <cp:lastModifiedBy>Пользователь</cp:lastModifiedBy>
  <cp:revision>140</cp:revision>
  <dcterms:created xsi:type="dcterms:W3CDTF">2019-11-02T14:16:53Z</dcterms:created>
  <dcterms:modified xsi:type="dcterms:W3CDTF">2022-02-11T09:43:59Z</dcterms:modified>
</cp:coreProperties>
</file>