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8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E17E0-AA4C-4C9D-B48C-2965C6632082}" type="datetimeFigureOut">
              <a:rPr lang="uk-UA" smtClean="0"/>
              <a:t>07.09.2020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96102-B5B7-4241-AECE-F426ABF5B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2014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E17E0-AA4C-4C9D-B48C-2965C6632082}" type="datetimeFigureOut">
              <a:rPr lang="uk-UA" smtClean="0"/>
              <a:t>07.09.2020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96102-B5B7-4241-AECE-F426ABF5B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51175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E17E0-AA4C-4C9D-B48C-2965C6632082}" type="datetimeFigureOut">
              <a:rPr lang="uk-UA" smtClean="0"/>
              <a:t>07.09.2020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96102-B5B7-4241-AECE-F426ABF5B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77501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E17E0-AA4C-4C9D-B48C-2965C6632082}" type="datetimeFigureOut">
              <a:rPr lang="uk-UA" smtClean="0"/>
              <a:t>07.09.2020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96102-B5B7-4241-AECE-F426ABF5B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51383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E17E0-AA4C-4C9D-B48C-2965C6632082}" type="datetimeFigureOut">
              <a:rPr lang="uk-UA" smtClean="0"/>
              <a:t>07.09.2020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96102-B5B7-4241-AECE-F426ABF5B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10262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E17E0-AA4C-4C9D-B48C-2965C6632082}" type="datetimeFigureOut">
              <a:rPr lang="uk-UA" smtClean="0"/>
              <a:t>07.09.2020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96102-B5B7-4241-AECE-F426ABF5B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41673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E17E0-AA4C-4C9D-B48C-2965C6632082}" type="datetimeFigureOut">
              <a:rPr lang="uk-UA" smtClean="0"/>
              <a:t>07.09.2020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96102-B5B7-4241-AECE-F426ABF5B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15647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E17E0-AA4C-4C9D-B48C-2965C6632082}" type="datetimeFigureOut">
              <a:rPr lang="uk-UA" smtClean="0"/>
              <a:t>07.09.2020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96102-B5B7-4241-AECE-F426ABF5B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39833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E17E0-AA4C-4C9D-B48C-2965C6632082}" type="datetimeFigureOut">
              <a:rPr lang="uk-UA" smtClean="0"/>
              <a:t>07.09.2020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96102-B5B7-4241-AECE-F426ABF5B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15450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E17E0-AA4C-4C9D-B48C-2965C6632082}" type="datetimeFigureOut">
              <a:rPr lang="uk-UA" smtClean="0"/>
              <a:t>07.09.2020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96102-B5B7-4241-AECE-F426ABF5B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02618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E17E0-AA4C-4C9D-B48C-2965C6632082}" type="datetimeFigureOut">
              <a:rPr lang="uk-UA" smtClean="0"/>
              <a:t>07.09.2020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96102-B5B7-4241-AECE-F426ABF5B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055019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AE17E0-AA4C-4C9D-B48C-2965C6632082}" type="datetimeFigureOut">
              <a:rPr lang="uk-UA" smtClean="0"/>
              <a:t>07.09.2020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B96102-B5B7-4241-AECE-F426ABF5B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01824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51730" y="1664474"/>
            <a:ext cx="4784766" cy="1071562"/>
          </a:xfrm>
        </p:spPr>
        <p:txBody>
          <a:bodyPr rtlCol="0">
            <a:normAutofit fontScale="90000"/>
          </a:bodyPr>
          <a:lstStyle/>
          <a:p>
            <a:pPr algn="l"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Тема: </a:t>
            </a:r>
            <a:r>
              <a:rPr lang="ru-RU" altLang="uk-UA" b="1" dirty="0"/>
              <a:t>ПЛАНИРОВАНИЕ РЕСУРСОВ В </a:t>
            </a:r>
            <a:r>
              <a:rPr lang="ru-RU" altLang="uk-UA" b="1" dirty="0" smtClean="0"/>
              <a:t>ПРОЕКТЕ </a:t>
            </a:r>
            <a:r>
              <a:rPr lang="en-US" b="1" dirty="0" smtClean="0"/>
              <a:t>Microsoft </a:t>
            </a:r>
            <a:r>
              <a:rPr lang="en-US" b="1" dirty="0" smtClean="0"/>
              <a:t>Office Project 20</a:t>
            </a:r>
            <a:r>
              <a:rPr lang="pl-PL" b="1" dirty="0" smtClean="0"/>
              <a:t>10</a:t>
            </a:r>
            <a:r>
              <a:rPr lang="en-US" dirty="0" smtClean="0"/>
              <a:t/>
            </a:r>
            <a:br>
              <a:rPr lang="en-US" dirty="0" smtClean="0"/>
            </a:br>
            <a:endParaRPr lang="ru-RU" sz="2200" b="1" dirty="0"/>
          </a:p>
        </p:txBody>
      </p:sp>
      <p:pic>
        <p:nvPicPr>
          <p:cNvPr id="2051" name="Picture 2" descr="http://1.bp.blogspot.com/-_oVlUNGWW-M/U9wWztYxHCI/AAAAAAAABBk/NOzGdPXEYLA/s1600/Microsoft-Office-Project-Professional-2007-Front-Cover-3538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6712"/>
            <a:ext cx="428625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18198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0"/>
            <a:ext cx="4808538" cy="3379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5" name="Заголовок 1"/>
          <p:cNvSpPr>
            <a:spLocks noGrp="1"/>
          </p:cNvSpPr>
          <p:nvPr>
            <p:ph type="title"/>
          </p:nvPr>
        </p:nvSpPr>
        <p:spPr>
          <a:xfrm>
            <a:off x="-107950" y="549275"/>
            <a:ext cx="3814763" cy="504825"/>
          </a:xfrm>
        </p:spPr>
        <p:txBody>
          <a:bodyPr>
            <a:normAutofit fontScale="90000"/>
          </a:bodyPr>
          <a:lstStyle/>
          <a:p>
            <a:r>
              <a:rPr lang="ru-RU" altLang="uk-UA" sz="3000" b="1" smtClean="0"/>
              <a:t>ПЛАНИРОВАНИЕ </a:t>
            </a:r>
            <a:r>
              <a:rPr lang="uk-UA" altLang="uk-UA" sz="3200" b="1" smtClean="0"/>
              <a:t>ТРУДОВЫХ РЕСУРСОВ </a:t>
            </a:r>
            <a:endParaRPr lang="ru-RU" altLang="uk-UA" sz="3000" b="1" smtClean="0"/>
          </a:p>
        </p:txBody>
      </p:sp>
      <p:sp>
        <p:nvSpPr>
          <p:cNvPr id="2" name="Стрелка вниз 1"/>
          <p:cNvSpPr/>
          <p:nvPr/>
        </p:nvSpPr>
        <p:spPr>
          <a:xfrm>
            <a:off x="4859338" y="404813"/>
            <a:ext cx="576262" cy="7207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/>
          </a:p>
        </p:txBody>
      </p:sp>
      <p:sp>
        <p:nvSpPr>
          <p:cNvPr id="38917" name="Прямоугольник 2"/>
          <p:cNvSpPr>
            <a:spLocks noChangeArrowheads="1"/>
          </p:cNvSpPr>
          <p:nvPr/>
        </p:nvSpPr>
        <p:spPr bwMode="auto">
          <a:xfrm>
            <a:off x="179388" y="3538538"/>
            <a:ext cx="864076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uk-UA" sz="1800">
                <a:latin typeface="Arial" charset="0"/>
              </a:rPr>
              <a:t>Также для каждого ресурса можно задать пять различных норм затрат. Таблица норм затрат – набор сведений о нормах и ставках для ресурса, включая стандартную ставку, ставку сверхурочных работ, любые затраты на использование, а также дату, когда ставка оплаты вступает в действие. </a:t>
            </a:r>
          </a:p>
        </p:txBody>
      </p:sp>
      <p:sp>
        <p:nvSpPr>
          <p:cNvPr id="38918" name="Прямоугольник 3"/>
          <p:cNvSpPr>
            <a:spLocks noChangeArrowheads="1"/>
          </p:cNvSpPr>
          <p:nvPr/>
        </p:nvSpPr>
        <p:spPr bwMode="auto">
          <a:xfrm>
            <a:off x="539750" y="2060575"/>
            <a:ext cx="35083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uk-UA" sz="1800" b="1" u="sng">
                <a:latin typeface="Arial" charset="0"/>
              </a:rPr>
              <a:t>пять различных норм затрат</a:t>
            </a:r>
            <a:endParaRPr lang="uk-UA" altLang="uk-UA" sz="1800" b="1" u="sng">
              <a:latin typeface="Arial" charset="0"/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5292725" y="388938"/>
            <a:ext cx="574675" cy="7207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/>
          </a:p>
        </p:txBody>
      </p:sp>
      <p:sp>
        <p:nvSpPr>
          <p:cNvPr id="10" name="Стрелка вниз 9"/>
          <p:cNvSpPr/>
          <p:nvPr/>
        </p:nvSpPr>
        <p:spPr>
          <a:xfrm>
            <a:off x="5580063" y="403225"/>
            <a:ext cx="576262" cy="7191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/>
          </a:p>
        </p:txBody>
      </p:sp>
      <p:sp>
        <p:nvSpPr>
          <p:cNvPr id="11" name="Стрелка вниз 10"/>
          <p:cNvSpPr/>
          <p:nvPr/>
        </p:nvSpPr>
        <p:spPr>
          <a:xfrm>
            <a:off x="6011863" y="407988"/>
            <a:ext cx="576262" cy="7207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/>
          </a:p>
        </p:txBody>
      </p:sp>
      <p:sp>
        <p:nvSpPr>
          <p:cNvPr id="12" name="Стрелка вниз 11"/>
          <p:cNvSpPr/>
          <p:nvPr/>
        </p:nvSpPr>
        <p:spPr>
          <a:xfrm>
            <a:off x="6300788" y="407988"/>
            <a:ext cx="574675" cy="7207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76434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0"/>
            <a:ext cx="4808538" cy="3379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39" name="Заголовок 1"/>
          <p:cNvSpPr>
            <a:spLocks noGrp="1"/>
          </p:cNvSpPr>
          <p:nvPr>
            <p:ph type="title"/>
          </p:nvPr>
        </p:nvSpPr>
        <p:spPr>
          <a:xfrm>
            <a:off x="-107950" y="549275"/>
            <a:ext cx="3814763" cy="504825"/>
          </a:xfrm>
        </p:spPr>
        <p:txBody>
          <a:bodyPr>
            <a:normAutofit fontScale="90000"/>
          </a:bodyPr>
          <a:lstStyle/>
          <a:p>
            <a:r>
              <a:rPr lang="ru-RU" altLang="uk-UA" sz="3000" b="1" smtClean="0"/>
              <a:t>ПЛАНИРОВАНИЕ </a:t>
            </a:r>
            <a:r>
              <a:rPr lang="uk-UA" altLang="uk-UA" sz="3200" b="1" smtClean="0"/>
              <a:t>ТРУДОВЫХ РЕСУРСОВ </a:t>
            </a:r>
            <a:endParaRPr lang="ru-RU" altLang="uk-UA" sz="3000" b="1" smtClean="0"/>
          </a:p>
        </p:txBody>
      </p:sp>
      <p:sp>
        <p:nvSpPr>
          <p:cNvPr id="2" name="Стрелка вниз 1"/>
          <p:cNvSpPr/>
          <p:nvPr/>
        </p:nvSpPr>
        <p:spPr>
          <a:xfrm>
            <a:off x="5672138" y="1773238"/>
            <a:ext cx="574675" cy="7191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/>
          </a:p>
        </p:txBody>
      </p:sp>
      <p:sp>
        <p:nvSpPr>
          <p:cNvPr id="39941" name="Прямоугольник 2"/>
          <p:cNvSpPr>
            <a:spLocks noChangeArrowheads="1"/>
          </p:cNvSpPr>
          <p:nvPr/>
        </p:nvSpPr>
        <p:spPr bwMode="auto">
          <a:xfrm>
            <a:off x="179388" y="3538538"/>
            <a:ext cx="86407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uk-UA" sz="1800">
                <a:latin typeface="Arial" charset="0"/>
              </a:rPr>
              <a:t>Кроме того, в Microsoft Project предусматривает три способа начисления плановых затрат на ресурс и отнесения фактических затрат на проект:</a:t>
            </a:r>
          </a:p>
        </p:txBody>
      </p:sp>
      <p:sp>
        <p:nvSpPr>
          <p:cNvPr id="39942" name="Прямоугольник 3"/>
          <p:cNvSpPr>
            <a:spLocks noChangeArrowheads="1"/>
          </p:cNvSpPr>
          <p:nvPr/>
        </p:nvSpPr>
        <p:spPr bwMode="auto">
          <a:xfrm>
            <a:off x="539750" y="2060575"/>
            <a:ext cx="307498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uk-UA" sz="1800" b="1" u="sng">
                <a:latin typeface="Arial" charset="0"/>
              </a:rPr>
              <a:t>три способа начисления </a:t>
            </a:r>
            <a:endParaRPr lang="en-US" altLang="uk-UA" sz="1800" b="1" u="sng">
              <a:latin typeface="Arial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uk-UA" sz="1800" b="1" u="sng">
                <a:latin typeface="Arial" charset="0"/>
              </a:rPr>
              <a:t>плановых затрат</a:t>
            </a:r>
            <a:endParaRPr lang="uk-UA" altLang="uk-UA" sz="1800" b="1" u="sng">
              <a:latin typeface="Arial" charset="0"/>
            </a:endParaRPr>
          </a:p>
        </p:txBody>
      </p:sp>
      <p:sp>
        <p:nvSpPr>
          <p:cNvPr id="39943" name="Прямоугольник 4"/>
          <p:cNvSpPr>
            <a:spLocks noChangeArrowheads="1"/>
          </p:cNvSpPr>
          <p:nvPr/>
        </p:nvSpPr>
        <p:spPr bwMode="auto">
          <a:xfrm>
            <a:off x="538163" y="4224338"/>
            <a:ext cx="622141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ru-RU" altLang="uk-UA" sz="1800">
                <a:latin typeface="Arial" charset="0"/>
              </a:rPr>
              <a:t>В начале (затраты начисляются в начале задачи); </a:t>
            </a:r>
          </a:p>
          <a:p>
            <a:pPr eaLnBrk="1" hangingPunct="1">
              <a:spcBef>
                <a:spcPct val="0"/>
              </a:spcBef>
            </a:pPr>
            <a:r>
              <a:rPr lang="ru-RU" altLang="uk-UA" sz="1800">
                <a:latin typeface="Arial" charset="0"/>
              </a:rPr>
              <a:t>В конце (затраты начисляются в конце задачи); </a:t>
            </a:r>
          </a:p>
          <a:p>
            <a:pPr eaLnBrk="1" hangingPunct="1">
              <a:spcBef>
                <a:spcPct val="0"/>
              </a:spcBef>
            </a:pPr>
            <a:r>
              <a:rPr lang="ru-RU" altLang="uk-UA" sz="1800">
                <a:latin typeface="Arial" charset="0"/>
              </a:rPr>
              <a:t>Пропорционально (затраты распределяются пропорционально в процессе выполнения задачи). </a:t>
            </a:r>
          </a:p>
        </p:txBody>
      </p:sp>
    </p:spTree>
    <p:extLst>
      <p:ext uri="{BB962C8B-B14F-4D97-AF65-F5344CB8AC3E}">
        <p14:creationId xmlns:p14="http://schemas.microsoft.com/office/powerpoint/2010/main" val="2321460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Заголовок 1"/>
          <p:cNvSpPr>
            <a:spLocks noGrp="1"/>
          </p:cNvSpPr>
          <p:nvPr>
            <p:ph type="title"/>
          </p:nvPr>
        </p:nvSpPr>
        <p:spPr>
          <a:xfrm>
            <a:off x="2124075" y="842963"/>
            <a:ext cx="3814763" cy="504825"/>
          </a:xfrm>
        </p:spPr>
        <p:txBody>
          <a:bodyPr>
            <a:normAutofit fontScale="90000"/>
          </a:bodyPr>
          <a:lstStyle/>
          <a:p>
            <a:r>
              <a:rPr lang="ru-RU" altLang="uk-UA" sz="3200" b="1" smtClean="0"/>
              <a:t>ПЛАНИРОВАНИЕ</a:t>
            </a:r>
            <a:r>
              <a:rPr lang="pl-PL" altLang="uk-UA" sz="3200" b="1" smtClean="0"/>
              <a:t> </a:t>
            </a:r>
            <a:r>
              <a:rPr lang="ru-RU" altLang="uk-UA" sz="3200" b="1" smtClean="0"/>
              <a:t/>
            </a:r>
            <a:br>
              <a:rPr lang="ru-RU" altLang="uk-UA" sz="3200" b="1" smtClean="0"/>
            </a:br>
            <a:r>
              <a:rPr lang="ru-RU" altLang="uk-UA" sz="3200" b="1" smtClean="0"/>
              <a:t>МАТЕРИАЛЬНЫХ</a:t>
            </a:r>
            <a:br>
              <a:rPr lang="ru-RU" altLang="uk-UA" sz="3200" b="1" smtClean="0"/>
            </a:br>
            <a:r>
              <a:rPr lang="uk-UA" altLang="uk-UA" sz="3600" b="1" smtClean="0"/>
              <a:t>РЕСУРСОВ </a:t>
            </a:r>
            <a:endParaRPr lang="ru-RU" altLang="uk-UA" sz="3000" b="1" smtClean="0"/>
          </a:p>
        </p:txBody>
      </p:sp>
      <p:sp>
        <p:nvSpPr>
          <p:cNvPr id="40963" name="Прямоугольник 2"/>
          <p:cNvSpPr>
            <a:spLocks noChangeArrowheads="1"/>
          </p:cNvSpPr>
          <p:nvPr/>
        </p:nvSpPr>
        <p:spPr bwMode="auto">
          <a:xfrm>
            <a:off x="250825" y="2662238"/>
            <a:ext cx="8640763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uk-UA" sz="1800">
                <a:latin typeface="Arial" charset="0"/>
              </a:rPr>
              <a:t>Формирование перечня материальных ресурсов (материалов) даст возможность, назначив материалы на задачи, определить потребность в материалах, распределенную во времени, а также узнать необходимость стоимость каждого материала и стоимость всех материалов.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uk-UA" sz="1800">
                <a:latin typeface="Arial" charset="0"/>
              </a:rPr>
              <a:t>Перечень материальных ресурсов формируется в представлении «Лист ресурсов». Для материальных ресурсов выбирается тип «Материальный».</a:t>
            </a:r>
          </a:p>
        </p:txBody>
      </p:sp>
      <p:pic>
        <p:nvPicPr>
          <p:cNvPr id="40964" name="Picture 5" descr="ÐÐ°ÑÑÐ¸Ð½ÐºÐ¸ Ð¿Ð¾ Ð·Ð°Ð¿ÑÐ¾ÑÑ ÐÐÐ¢ÐÐ ÐÐÐÐ¬ÐÑÐµ Ð ÐÐ¡Ð£Ð Ð¡Ñ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5950" y="23813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2887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Заголовок 1"/>
          <p:cNvSpPr>
            <a:spLocks noGrp="1"/>
          </p:cNvSpPr>
          <p:nvPr>
            <p:ph type="title"/>
          </p:nvPr>
        </p:nvSpPr>
        <p:spPr>
          <a:xfrm>
            <a:off x="-107950" y="549275"/>
            <a:ext cx="3814763" cy="504825"/>
          </a:xfrm>
        </p:spPr>
        <p:txBody>
          <a:bodyPr>
            <a:normAutofit fontScale="90000"/>
          </a:bodyPr>
          <a:lstStyle/>
          <a:p>
            <a:r>
              <a:rPr lang="ru-RU" altLang="uk-UA" sz="3000" b="1" smtClean="0"/>
              <a:t>ПЛАНИРОВАНИЕ</a:t>
            </a:r>
            <a:r>
              <a:rPr lang="pl-PL" altLang="uk-UA" sz="3000" b="1" smtClean="0"/>
              <a:t> </a:t>
            </a:r>
            <a:r>
              <a:rPr lang="ru-RU" altLang="uk-UA" sz="3000" b="1" smtClean="0"/>
              <a:t/>
            </a:r>
            <a:br>
              <a:rPr lang="ru-RU" altLang="uk-UA" sz="3000" b="1" smtClean="0"/>
            </a:br>
            <a:r>
              <a:rPr lang="ru-RU" altLang="uk-UA" sz="3000" b="1" smtClean="0"/>
              <a:t>ЗАТРАТНЫХ</a:t>
            </a:r>
            <a:r>
              <a:rPr lang="uk-UA" altLang="uk-UA" sz="3200" b="1" smtClean="0"/>
              <a:t> РЕСУРСОВ </a:t>
            </a:r>
            <a:endParaRPr lang="ru-RU" altLang="uk-UA" sz="3000" b="1" smtClean="0"/>
          </a:p>
        </p:txBody>
      </p:sp>
      <p:sp>
        <p:nvSpPr>
          <p:cNvPr id="41987" name="Прямоугольник 2"/>
          <p:cNvSpPr>
            <a:spLocks noChangeArrowheads="1"/>
          </p:cNvSpPr>
          <p:nvPr/>
        </p:nvSpPr>
        <p:spPr bwMode="auto">
          <a:xfrm>
            <a:off x="107950" y="2276475"/>
            <a:ext cx="8640763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uk-UA" sz="1800">
                <a:latin typeface="Arial" charset="0"/>
              </a:rPr>
              <a:t>В Microsoft Project под затратным ресурсом понимаются независимые затраты (не зависят от длительности задачи / проекта) которые нужно связать с задачей проекта или проектом (например, стоимость авиабилета). 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uk-UA" sz="1800">
                <a:latin typeface="Arial" charset="0"/>
              </a:rPr>
              <a:t>Но для моделирования затрат, которые зависят от длительности задач или проекта такой вид ресурса не подходит. 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uk-UA" sz="1800">
                <a:latin typeface="Arial" charset="0"/>
              </a:rPr>
              <a:t>Также затратный ресурс не позволяет моделировать изменение затрат во времени, мультивалютность проекта, поступление денег в проект (прибыль). Для моделирования всего этого используется материальные ресурсы. </a:t>
            </a:r>
          </a:p>
        </p:txBody>
      </p:sp>
      <p:pic>
        <p:nvPicPr>
          <p:cNvPr id="41988" name="Picture 5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8075" y="7938"/>
            <a:ext cx="5505450" cy="154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9" name="Прямоугольник 1"/>
          <p:cNvSpPr>
            <a:spLocks noChangeArrowheads="1"/>
          </p:cNvSpPr>
          <p:nvPr/>
        </p:nvSpPr>
        <p:spPr bwMode="auto">
          <a:xfrm>
            <a:off x="179388" y="4652963"/>
            <a:ext cx="8208962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uk-UA" sz="1800">
                <a:latin typeface="Arial" charset="0"/>
              </a:rPr>
              <a:t>Для </a:t>
            </a:r>
            <a:r>
              <a:rPr lang="ru-RU" altLang="uk-UA" sz="1800" b="1" u="sng">
                <a:latin typeface="Arial" charset="0"/>
              </a:rPr>
              <a:t>моделирования денежных потоков </a:t>
            </a:r>
            <a:r>
              <a:rPr lang="ru-RU" altLang="uk-UA" sz="1800">
                <a:latin typeface="Arial" charset="0"/>
              </a:rPr>
              <a:t> можно использовать материальный ресурс </a:t>
            </a:r>
            <a:r>
              <a:rPr lang="ru-RU" altLang="uk-UA" sz="1800" b="1" u="sng">
                <a:latin typeface="Arial" charset="0"/>
              </a:rPr>
              <a:t>«Доход от реализации», </a:t>
            </a:r>
            <a:r>
              <a:rPr lang="ru-RU" altLang="uk-UA" sz="1800">
                <a:latin typeface="Arial" charset="0"/>
              </a:rPr>
              <a:t>с </a:t>
            </a:r>
            <a:r>
              <a:rPr lang="ru-RU" altLang="uk-UA" sz="1800" b="1">
                <a:latin typeface="Arial" charset="0"/>
              </a:rPr>
              <a:t>отрицательной стоимостью </a:t>
            </a:r>
            <a:r>
              <a:rPr lang="ru-RU" altLang="uk-UA" sz="1800">
                <a:latin typeface="Arial" charset="0"/>
              </a:rPr>
              <a:t>(курсовой стоимостью одного доллара США к одной гривне) </a:t>
            </a:r>
            <a:endParaRPr lang="uk-UA" altLang="uk-UA" sz="1800">
              <a:latin typeface="Arial" charset="0"/>
            </a:endParaRPr>
          </a:p>
        </p:txBody>
      </p:sp>
      <p:pic>
        <p:nvPicPr>
          <p:cNvPr id="4199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5732463"/>
            <a:ext cx="7345363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9203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Заголовок 1"/>
          <p:cNvSpPr>
            <a:spLocks noGrp="1"/>
          </p:cNvSpPr>
          <p:nvPr>
            <p:ph type="title"/>
          </p:nvPr>
        </p:nvSpPr>
        <p:spPr>
          <a:xfrm>
            <a:off x="900113" y="836613"/>
            <a:ext cx="3814762" cy="504825"/>
          </a:xfrm>
        </p:spPr>
        <p:txBody>
          <a:bodyPr>
            <a:normAutofit fontScale="90000"/>
          </a:bodyPr>
          <a:lstStyle/>
          <a:p>
            <a:r>
              <a:rPr lang="ru-RU" altLang="uk-UA" sz="3000" b="1" smtClean="0"/>
              <a:t>ПЛАНИРОВАНИЕ БЮДЖЕТА ПРОЕКТА (БЮДЖЕТНЫЕ РЕСУРСЫ) </a:t>
            </a:r>
          </a:p>
        </p:txBody>
      </p:sp>
      <p:sp>
        <p:nvSpPr>
          <p:cNvPr id="43011" name="Прямоугольник 2"/>
          <p:cNvSpPr>
            <a:spLocks noChangeArrowheads="1"/>
          </p:cNvSpPr>
          <p:nvPr/>
        </p:nvSpPr>
        <p:spPr bwMode="auto">
          <a:xfrm>
            <a:off x="107950" y="2276475"/>
            <a:ext cx="864076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uk-UA" sz="1800">
                <a:latin typeface="Arial" charset="0"/>
              </a:rPr>
              <a:t>При планировании проекта обязательно должен составлять бюджет проекта в разрезе статей затрат. Использование в Microsoft Project бюджетных ресурсов позволяет сравнить планируемые бюджетные статьи затрат с реальными потребностями проекта определенного с помощью детального планирования.</a:t>
            </a:r>
          </a:p>
        </p:txBody>
      </p:sp>
      <p:pic>
        <p:nvPicPr>
          <p:cNvPr id="43012" name="Picture 2" descr="ÐÐ°ÑÑÐ¸Ð½ÐºÐ¸ Ð¿Ð¾ Ð·Ð°Ð¿ÑÐ¾ÑÑ ÐÐÐÐÐÐ ÐÐÐÐÐÐ ÐÐ®ÐÐÐÐ¢Ð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0"/>
            <a:ext cx="4029075" cy="226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3" name="Прямоугольник 2"/>
          <p:cNvSpPr>
            <a:spLocks noChangeArrowheads="1"/>
          </p:cNvSpPr>
          <p:nvPr/>
        </p:nvSpPr>
        <p:spPr bwMode="auto">
          <a:xfrm>
            <a:off x="107950" y="3581400"/>
            <a:ext cx="86407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uk-UA" sz="1800">
                <a:latin typeface="Arial" charset="0"/>
              </a:rPr>
              <a:t>Бюджетными ресурсами могут быть обычные ресурсы всех трех типов – материальные, трудовые и затраты. </a:t>
            </a:r>
            <a:endParaRPr lang="uk-UA" altLang="uk-UA" sz="1800">
              <a:latin typeface="Arial" charset="0"/>
            </a:endParaRPr>
          </a:p>
        </p:txBody>
      </p:sp>
      <p:pic>
        <p:nvPicPr>
          <p:cNvPr id="4301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3924300"/>
            <a:ext cx="4175125" cy="294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448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Заголовок 1"/>
          <p:cNvSpPr>
            <a:spLocks noGrp="1"/>
          </p:cNvSpPr>
          <p:nvPr>
            <p:ph type="title"/>
          </p:nvPr>
        </p:nvSpPr>
        <p:spPr>
          <a:xfrm>
            <a:off x="900113" y="836613"/>
            <a:ext cx="3814762" cy="504825"/>
          </a:xfrm>
        </p:spPr>
        <p:txBody>
          <a:bodyPr>
            <a:normAutofit fontScale="90000"/>
          </a:bodyPr>
          <a:lstStyle/>
          <a:p>
            <a:r>
              <a:rPr lang="ru-RU" altLang="uk-UA" sz="3000" b="1" smtClean="0"/>
              <a:t>ПЛАНИРОВАНИЕ БЮДЖЕТА ПРОЕКТА (БЮДЖЕТНЫЕ РЕСУРСЫ) </a:t>
            </a:r>
          </a:p>
        </p:txBody>
      </p:sp>
      <p:sp>
        <p:nvSpPr>
          <p:cNvPr id="44035" name="Прямоугольник 2"/>
          <p:cNvSpPr>
            <a:spLocks noChangeArrowheads="1"/>
          </p:cNvSpPr>
          <p:nvPr/>
        </p:nvSpPr>
        <p:spPr bwMode="auto">
          <a:xfrm>
            <a:off x="107950" y="2276475"/>
            <a:ext cx="8640763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uk-UA" sz="1800">
                <a:latin typeface="Arial" charset="0"/>
              </a:rPr>
              <a:t>Для того чтобы из списка ресурсов создать бюджетные ресурсы, нужно: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uk-UA" sz="1800">
                <a:latin typeface="Arial" charset="0"/>
              </a:rPr>
              <a:t>1. Или в свойствах ресурса, на закладке «Общие» поставить галочку «Бюджет»;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uk-UA" sz="1800">
                <a:latin typeface="Arial" charset="0"/>
              </a:rPr>
              <a:t>2. Или вывести колонку «Бюджет» и в выпадающем меню выбрать «Да». 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uk-UA" sz="1800">
                <a:latin typeface="Arial" charset="0"/>
              </a:rPr>
              <a:t>.</a:t>
            </a:r>
          </a:p>
        </p:txBody>
      </p:sp>
      <p:pic>
        <p:nvPicPr>
          <p:cNvPr id="44036" name="Picture 2" descr="ÐÐ°ÑÑÐ¸Ð½ÐºÐ¸ Ð¿Ð¾ Ð·Ð°Ð¿ÑÐ¾ÑÑ ÐÐÐÐÐÐ ÐÐÐÐÐÐ ÐÐ®ÐÐÐÐ¢Ð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0"/>
            <a:ext cx="4029075" cy="226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7" name="Прямоугольник 1"/>
          <p:cNvSpPr>
            <a:spLocks noChangeArrowheads="1"/>
          </p:cNvSpPr>
          <p:nvPr/>
        </p:nvSpPr>
        <p:spPr bwMode="auto">
          <a:xfrm>
            <a:off x="179388" y="4029075"/>
            <a:ext cx="84248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uk-UA" sz="1800">
                <a:latin typeface="Arial" charset="0"/>
              </a:rPr>
              <a:t>Созданные бюджетные ресурсы можно назначать на суммарную задачу проекта и определять с их помощью бюджет проекта. </a:t>
            </a:r>
            <a:endParaRPr lang="uk-UA" altLang="uk-UA" sz="180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7456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Заголовок 1"/>
          <p:cNvSpPr>
            <a:spLocks noGrp="1"/>
          </p:cNvSpPr>
          <p:nvPr>
            <p:ph type="title"/>
          </p:nvPr>
        </p:nvSpPr>
        <p:spPr>
          <a:xfrm>
            <a:off x="900113" y="836613"/>
            <a:ext cx="3814762" cy="504825"/>
          </a:xfrm>
        </p:spPr>
        <p:txBody>
          <a:bodyPr>
            <a:normAutofit fontScale="90000"/>
          </a:bodyPr>
          <a:lstStyle/>
          <a:p>
            <a:r>
              <a:rPr lang="uk-UA" altLang="uk-UA" sz="3200" b="1" smtClean="0"/>
              <a:t>НАЗНАЧЕНИЕ РЕСУРСОВ НА ЗАДАЧИ</a:t>
            </a:r>
            <a:endParaRPr lang="ru-RU" altLang="uk-UA" sz="3000" b="1" smtClean="0"/>
          </a:p>
        </p:txBody>
      </p:sp>
      <p:sp>
        <p:nvSpPr>
          <p:cNvPr id="45059" name="Прямоугольник 2"/>
          <p:cNvSpPr>
            <a:spLocks noChangeArrowheads="1"/>
          </p:cNvSpPr>
          <p:nvPr/>
        </p:nvSpPr>
        <p:spPr bwMode="auto">
          <a:xfrm>
            <a:off x="107950" y="2276475"/>
            <a:ext cx="86407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uk-UA" sz="1800">
                <a:latin typeface="Arial" charset="0"/>
              </a:rPr>
              <a:t>На первоначальной стадии планирования проекта и определения его стоимости необходимо воспользоватся созданными бюджетными ресурсами..</a:t>
            </a:r>
          </a:p>
        </p:txBody>
      </p:sp>
      <p:pic>
        <p:nvPicPr>
          <p:cNvPr id="45060" name="Picture 2" descr="ÐÐ°ÑÑÐ¸Ð½ÐºÐ¸ Ð¿Ð¾ Ð·Ð°Ð¿ÑÐ¾ÑÑ ÐÐÐÐÐÐ ÐÐÐÐÐÐ ÐÐ®ÐÐÐÐ¢Ð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0"/>
            <a:ext cx="4029075" cy="226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61" name="Прямоугольник 2"/>
          <p:cNvSpPr>
            <a:spLocks noChangeArrowheads="1"/>
          </p:cNvSpPr>
          <p:nvPr/>
        </p:nvSpPr>
        <p:spPr bwMode="auto">
          <a:xfrm>
            <a:off x="179388" y="3068638"/>
            <a:ext cx="4572000" cy="286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uk-UA" altLang="uk-UA" sz="1800">
                <a:latin typeface="Arial" charset="0"/>
              </a:rPr>
              <a:t>Для этого мы: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uk-UA" altLang="uk-UA" sz="1800">
                <a:latin typeface="Arial" charset="0"/>
              </a:rPr>
              <a:t> выделяем суммарную задачу проекта;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uk-UA" sz="1800">
                <a:latin typeface="Arial" charset="0"/>
              </a:rPr>
              <a:t> на закладке «Ресурс», в области назначение нажимаем «Назначить ресурсы»;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uk-UA" sz="1800">
                <a:latin typeface="Arial" charset="0"/>
              </a:rPr>
              <a:t> в окне «Назначение ресурсов», раскрываем «Параметры списка ресурсов»;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uk-UA" sz="1800">
                <a:latin typeface="Arial" charset="0"/>
              </a:rPr>
              <a:t> нажимаем на треугольник и выбираем фильтр «Бюджетные ресурсы», </a:t>
            </a:r>
          </a:p>
        </p:txBody>
      </p:sp>
      <p:pic>
        <p:nvPicPr>
          <p:cNvPr id="450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9313" y="3513138"/>
            <a:ext cx="4446587" cy="2147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5006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Заголовок 1"/>
          <p:cNvSpPr>
            <a:spLocks noGrp="1"/>
          </p:cNvSpPr>
          <p:nvPr>
            <p:ph type="title"/>
          </p:nvPr>
        </p:nvSpPr>
        <p:spPr>
          <a:xfrm>
            <a:off x="900113" y="836613"/>
            <a:ext cx="3814762" cy="504825"/>
          </a:xfrm>
        </p:spPr>
        <p:txBody>
          <a:bodyPr>
            <a:normAutofit fontScale="90000"/>
          </a:bodyPr>
          <a:lstStyle/>
          <a:p>
            <a:r>
              <a:rPr lang="uk-UA" altLang="uk-UA" sz="3200" b="1" smtClean="0"/>
              <a:t>НАЗНАЧЕНИЕ РЕСУРСОВ НА ЗАДАЧИ</a:t>
            </a:r>
            <a:endParaRPr lang="ru-RU" altLang="uk-UA" sz="3000" b="1" smtClean="0"/>
          </a:p>
        </p:txBody>
      </p:sp>
      <p:sp>
        <p:nvSpPr>
          <p:cNvPr id="40963" name="Прямоугольник 2"/>
          <p:cNvSpPr>
            <a:spLocks noChangeArrowheads="1"/>
          </p:cNvSpPr>
          <p:nvPr/>
        </p:nvSpPr>
        <p:spPr bwMode="auto">
          <a:xfrm>
            <a:off x="107950" y="2492375"/>
            <a:ext cx="8640763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>
              <a:defRPr/>
            </a:pPr>
            <a:r>
              <a:rPr lang="ru-RU" dirty="0" smtClean="0"/>
              <a:t>Для того чтобы определить повременный (помесячны, поквартальный) бюджет проекта, нужно: </a:t>
            </a: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ru-RU" dirty="0" smtClean="0"/>
              <a:t>перейти в представление «Использование задач»; </a:t>
            </a: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ru-RU" dirty="0" smtClean="0"/>
              <a:t>щелкнуть правой кнопкой мыши в правой части диаграммы; </a:t>
            </a: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ru-RU" dirty="0" smtClean="0"/>
              <a:t>в меню выбрать «Стили подробных данных»; </a:t>
            </a: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ru-RU" dirty="0" smtClean="0"/>
              <a:t>в доступных полях выбрать «Бюджетная стоимость» и перенести ее вправо и нажать «ОК»; </a:t>
            </a: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ru-RU" dirty="0" smtClean="0"/>
              <a:t>щелкнуть правой кнопкой мыши в правой части диаграммы; </a:t>
            </a: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ru-RU" dirty="0" smtClean="0"/>
              <a:t>в меню, по желанию снять все галочки кроме галочки «Бюджетная стоимость».</a:t>
            </a:r>
          </a:p>
        </p:txBody>
      </p:sp>
      <p:pic>
        <p:nvPicPr>
          <p:cNvPr id="46084" name="Picture 2" descr="ÐÐ°ÑÑÐ¸Ð½ÐºÐ¸ Ð¿Ð¾ Ð·Ð°Ð¿ÑÐ¾ÑÑ ÐÐÐÐÐÐ ÐÐÐÐÐÐ ÐÐ®ÐÐÐÐ¢Ð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0"/>
            <a:ext cx="4029075" cy="226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0338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Заголовок 1"/>
          <p:cNvSpPr>
            <a:spLocks noGrp="1"/>
          </p:cNvSpPr>
          <p:nvPr>
            <p:ph type="title"/>
          </p:nvPr>
        </p:nvSpPr>
        <p:spPr>
          <a:xfrm>
            <a:off x="900113" y="836613"/>
            <a:ext cx="3814762" cy="504825"/>
          </a:xfrm>
        </p:spPr>
        <p:txBody>
          <a:bodyPr>
            <a:normAutofit fontScale="90000"/>
          </a:bodyPr>
          <a:lstStyle/>
          <a:p>
            <a:r>
              <a:rPr lang="uk-UA" altLang="uk-UA" sz="3200" b="1" smtClean="0"/>
              <a:t>НАЗНАЧЕНИЕ РЕСУРСОВ НА ЗАДАЧИ</a:t>
            </a:r>
            <a:endParaRPr lang="ru-RU" altLang="uk-UA" sz="3000" b="1" smtClean="0"/>
          </a:p>
        </p:txBody>
      </p:sp>
      <p:sp>
        <p:nvSpPr>
          <p:cNvPr id="47107" name="Прямоугольник 2"/>
          <p:cNvSpPr>
            <a:spLocks noChangeArrowheads="1"/>
          </p:cNvSpPr>
          <p:nvPr/>
        </p:nvSpPr>
        <p:spPr bwMode="auto">
          <a:xfrm>
            <a:off x="107950" y="2492375"/>
            <a:ext cx="8640763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uk-UA" sz="1800">
                <a:latin typeface="Arial" charset="0"/>
              </a:rPr>
              <a:t>Для того чтобы определить бюджетную стоимость проекта, нужно в представлении «Использование задач» или: </a:t>
            </a:r>
          </a:p>
          <a:p>
            <a:pPr algn="just">
              <a:spcBef>
                <a:spcPct val="0"/>
              </a:spcBef>
              <a:buFontTx/>
              <a:buNone/>
            </a:pPr>
            <a:r>
              <a:rPr lang="ru-RU" altLang="uk-UA" sz="1800">
                <a:latin typeface="Arial" charset="0"/>
              </a:rPr>
              <a:t>1. Вывести колонку «Бюджетная стоимость» и напротив каждого бюджетного затратного ресурса ввести значение. В этом случае, в повременном представлении сумма бюджета равномерно распределится по всей продолжительности проекта. </a:t>
            </a:r>
          </a:p>
          <a:p>
            <a:pPr algn="just">
              <a:spcBef>
                <a:spcPct val="0"/>
              </a:spcBef>
              <a:buFontTx/>
              <a:buNone/>
            </a:pPr>
            <a:r>
              <a:rPr lang="ru-RU" altLang="uk-UA" sz="1800">
                <a:latin typeface="Arial" charset="0"/>
              </a:rPr>
              <a:t>2. В повременном представлении, напротив каждого бюджетного затратного ресурса, ввести определённую сумму бюджета. В этом случае, в колонке «Бюджетная стоимость» произойдет суммирование всех значений по конкретной статье. </a:t>
            </a:r>
          </a:p>
        </p:txBody>
      </p:sp>
      <p:pic>
        <p:nvPicPr>
          <p:cNvPr id="47108" name="Picture 2" descr="ÐÐ°ÑÑÐ¸Ð½ÐºÐ¸ Ð¿Ð¾ Ð·Ð°Ð¿ÑÐ¾ÑÑ ÐÐÐÐÐÐ ÐÐÐÐÐÐ ÐÐ®ÐÐÐÐ¢Ð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0"/>
            <a:ext cx="4029075" cy="226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9" name="Прямоугольник 1"/>
          <p:cNvSpPr>
            <a:spLocks noChangeArrowheads="1"/>
          </p:cNvSpPr>
          <p:nvPr/>
        </p:nvSpPr>
        <p:spPr bwMode="auto">
          <a:xfrm>
            <a:off x="177800" y="5516563"/>
            <a:ext cx="563403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uk-UA" sz="1800" b="1">
                <a:latin typeface="Arial" charset="0"/>
              </a:rPr>
              <a:t>Для материальных и трудовых бюджетных ресурсов, нужно вывести колонку «Бюджетные трудозатраты» </a:t>
            </a:r>
            <a:endParaRPr lang="uk-UA" altLang="uk-UA" sz="1800">
              <a:latin typeface="Arial" charset="0"/>
            </a:endParaRPr>
          </a:p>
        </p:txBody>
      </p:sp>
      <p:pic>
        <p:nvPicPr>
          <p:cNvPr id="471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1838" y="5157788"/>
            <a:ext cx="3324225" cy="163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919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Заголовок 1"/>
          <p:cNvSpPr>
            <a:spLocks noGrp="1"/>
          </p:cNvSpPr>
          <p:nvPr>
            <p:ph type="title"/>
          </p:nvPr>
        </p:nvSpPr>
        <p:spPr>
          <a:xfrm>
            <a:off x="900113" y="836613"/>
            <a:ext cx="3814762" cy="504825"/>
          </a:xfrm>
        </p:spPr>
        <p:txBody>
          <a:bodyPr>
            <a:normAutofit fontScale="90000"/>
          </a:bodyPr>
          <a:lstStyle/>
          <a:p>
            <a:r>
              <a:rPr lang="uk-UA" altLang="uk-UA" sz="3200" b="1" smtClean="0"/>
              <a:t>НАЗНАЧЕНИЕ РЕСУРСОВ НА ЗАДАЧИ</a:t>
            </a:r>
            <a:endParaRPr lang="ru-RU" altLang="uk-UA" sz="3000" b="1" smtClean="0"/>
          </a:p>
        </p:txBody>
      </p:sp>
      <p:sp>
        <p:nvSpPr>
          <p:cNvPr id="48131" name="Прямоугольник 2"/>
          <p:cNvSpPr>
            <a:spLocks noChangeArrowheads="1"/>
          </p:cNvSpPr>
          <p:nvPr/>
        </p:nvSpPr>
        <p:spPr bwMode="auto">
          <a:xfrm>
            <a:off x="0" y="3302000"/>
            <a:ext cx="4716463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uk-UA" sz="1800">
                <a:latin typeface="Arial" charset="0"/>
              </a:rPr>
              <a:t>Если вам нужно заменить назначенный ресурс на другой, в окне «Назначение ресурсов», нужно нажать на кнопку «Заменить» и в окне «Замена ресурсов» выбрать нужный ресурс. </a:t>
            </a:r>
          </a:p>
        </p:txBody>
      </p:sp>
      <p:pic>
        <p:nvPicPr>
          <p:cNvPr id="48132" name="Picture 2" descr="ÐÐ°ÑÑÐ¸Ð½ÐºÐ¸ Ð¿Ð¾ Ð·Ð°Ð¿ÑÐ¾ÑÑ ÐÐÐÐÐÐ ÐÐÐÐÐÐ ÐÐ®ÐÐÐÐ¢Ð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0"/>
            <a:ext cx="4029075" cy="226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2390775"/>
            <a:ext cx="3743325" cy="446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0723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>
          <a:xfrm>
            <a:off x="684213" y="476250"/>
            <a:ext cx="8208962" cy="504825"/>
          </a:xfrm>
        </p:spPr>
        <p:txBody>
          <a:bodyPr>
            <a:normAutofit fontScale="90000"/>
          </a:bodyPr>
          <a:lstStyle/>
          <a:p>
            <a:r>
              <a:rPr lang="ru-RU" altLang="uk-UA" sz="3000" b="1" dirty="0" smtClean="0"/>
              <a:t>ПЛАНИРОВАНИЕ РЕСУРСОВ В ПРОЕКТЕ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0825" y="1628775"/>
            <a:ext cx="8229600" cy="1108075"/>
          </a:xfrm>
        </p:spPr>
        <p:txBody>
          <a:bodyPr>
            <a:normAutofit fontScale="55000" lnSpcReduction="20000"/>
          </a:bodyPr>
          <a:lstStyle/>
          <a:p>
            <a:pPr marL="0" indent="0" algn="just">
              <a:buFont typeface="Arial" charset="0"/>
              <a:buNone/>
              <a:defRPr/>
            </a:pPr>
            <a:r>
              <a:rPr lang="ru-RU" sz="2600" b="1" dirty="0" err="1" smtClean="0"/>
              <a:t>Microsoft</a:t>
            </a:r>
            <a:r>
              <a:rPr lang="ru-RU" sz="2600" b="1" dirty="0" smtClean="0"/>
              <a:t> </a:t>
            </a:r>
            <a:r>
              <a:rPr lang="ru-RU" sz="2600" b="1" dirty="0" err="1" smtClean="0"/>
              <a:t>Project</a:t>
            </a:r>
            <a:r>
              <a:rPr lang="ru-RU" sz="2600" b="1" dirty="0" smtClean="0"/>
              <a:t> поддерживает три типа ресурсов: </a:t>
            </a:r>
          </a:p>
          <a:p>
            <a:pPr marL="514350" indent="-514350" algn="just">
              <a:buFont typeface="Arial" charset="0"/>
              <a:buAutoNum type="arabicPeriod"/>
              <a:defRPr/>
            </a:pPr>
            <a:r>
              <a:rPr lang="ru-RU" sz="2600" b="1" dirty="0" smtClean="0"/>
              <a:t>Трудовые ресурсы </a:t>
            </a:r>
            <a:r>
              <a:rPr lang="ru-RU" sz="2600" dirty="0" smtClean="0"/>
              <a:t>– это возобновляемые ресурсы компании, которые включают людей, машин и оборудования необходимые для исполнения проекта; </a:t>
            </a:r>
          </a:p>
          <a:p>
            <a:pPr marL="514350" indent="-514350" algn="just">
              <a:buFont typeface="Arial" charset="0"/>
              <a:buNone/>
              <a:defRPr/>
            </a:pPr>
            <a:r>
              <a:rPr lang="ru-RU" sz="2600" dirty="0" smtClean="0"/>
              <a:t>2. </a:t>
            </a:r>
            <a:r>
              <a:rPr lang="ru-RU" sz="2600" b="1" dirty="0" smtClean="0"/>
              <a:t>Материальные ресурсы </a:t>
            </a:r>
            <a:r>
              <a:rPr lang="ru-RU" sz="2600" dirty="0" smtClean="0"/>
              <a:t>включают материалы необходимые для создания проекта; </a:t>
            </a:r>
          </a:p>
          <a:p>
            <a:pPr marL="514350" indent="-514350" algn="just">
              <a:buFont typeface="Arial" charset="0"/>
              <a:buNone/>
              <a:defRPr/>
            </a:pPr>
            <a:r>
              <a:rPr lang="ru-RU" sz="2600" dirty="0" smtClean="0"/>
              <a:t>3. </a:t>
            </a:r>
            <a:r>
              <a:rPr lang="ru-RU" sz="2600" b="1" dirty="0" smtClean="0"/>
              <a:t>Затратные ресурсы </a:t>
            </a:r>
            <a:r>
              <a:rPr lang="ru-RU" sz="2600" dirty="0" smtClean="0"/>
              <a:t>необходимы для моделирования затрат связанных с той или иной задачей.</a:t>
            </a:r>
            <a:endParaRPr lang="en-US" sz="2600" dirty="0" smtClean="0"/>
          </a:p>
        </p:txBody>
      </p:sp>
    </p:spTree>
    <p:extLst>
      <p:ext uri="{BB962C8B-B14F-4D97-AF65-F5344CB8AC3E}">
        <p14:creationId xmlns:p14="http://schemas.microsoft.com/office/powerpoint/2010/main" val="1250562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Заголовок 1"/>
          <p:cNvSpPr>
            <a:spLocks noGrp="1"/>
          </p:cNvSpPr>
          <p:nvPr>
            <p:ph type="title"/>
          </p:nvPr>
        </p:nvSpPr>
        <p:spPr>
          <a:xfrm>
            <a:off x="900113" y="836613"/>
            <a:ext cx="3814762" cy="504825"/>
          </a:xfrm>
        </p:spPr>
        <p:txBody>
          <a:bodyPr>
            <a:normAutofit fontScale="90000"/>
          </a:bodyPr>
          <a:lstStyle/>
          <a:p>
            <a:r>
              <a:rPr lang="ru-RU" altLang="uk-UA" sz="3200" b="1" smtClean="0"/>
              <a:t>Профили загрузки и пиковая загрузка в Microsoft Project 2010 </a:t>
            </a:r>
            <a:endParaRPr lang="ru-RU" altLang="uk-UA" sz="3000" b="1" smtClean="0"/>
          </a:p>
        </p:txBody>
      </p:sp>
      <p:pic>
        <p:nvPicPr>
          <p:cNvPr id="49155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0"/>
            <a:ext cx="3348037" cy="249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6" name="Прямоугольник 1"/>
          <p:cNvSpPr>
            <a:spLocks noChangeArrowheads="1"/>
          </p:cNvSpPr>
          <p:nvPr/>
        </p:nvSpPr>
        <p:spPr bwMode="auto">
          <a:xfrm>
            <a:off x="395288" y="2508250"/>
            <a:ext cx="727233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uk-UA" sz="1800">
                <a:latin typeface="Arial" charset="0"/>
              </a:rPr>
              <a:t>По умолчанию, трудозатраты ресурса распределяются по задаче равномерно, но если вам необходимо, чтобы ресурс был больше загружен в начале задаче, в конце или по другому варианту, вы можете воспользоваться профилем загрузки ресурсов </a:t>
            </a:r>
            <a:endParaRPr lang="uk-UA" altLang="uk-UA" sz="1800">
              <a:latin typeface="Arial" charset="0"/>
            </a:endParaRPr>
          </a:p>
        </p:txBody>
      </p:sp>
      <p:sp>
        <p:nvSpPr>
          <p:cNvPr id="49157" name="Прямоугольник 2"/>
          <p:cNvSpPr>
            <a:spLocks noChangeArrowheads="1"/>
          </p:cNvSpPr>
          <p:nvPr/>
        </p:nvSpPr>
        <p:spPr bwMode="auto">
          <a:xfrm>
            <a:off x="395288" y="4167188"/>
            <a:ext cx="3636962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uk-UA" sz="1800">
                <a:latin typeface="Arial" charset="0"/>
              </a:rPr>
              <a:t>Для этого, нужно в «Использовании задач» вывести колонку «Профиль загрузки» и выбрать напротив нужного ресурса необходимый, один из восьми, профиль загрузки </a:t>
            </a:r>
            <a:endParaRPr lang="uk-UA" altLang="uk-UA" sz="1800">
              <a:latin typeface="Arial" charset="0"/>
            </a:endParaRPr>
          </a:p>
        </p:txBody>
      </p:sp>
      <p:pic>
        <p:nvPicPr>
          <p:cNvPr id="4915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8750" y="4005263"/>
            <a:ext cx="5048250" cy="237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3509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Заголовок 1"/>
          <p:cNvSpPr>
            <a:spLocks noGrp="1"/>
          </p:cNvSpPr>
          <p:nvPr>
            <p:ph type="title"/>
          </p:nvPr>
        </p:nvSpPr>
        <p:spPr>
          <a:xfrm>
            <a:off x="900113" y="836613"/>
            <a:ext cx="3814762" cy="504825"/>
          </a:xfrm>
        </p:spPr>
        <p:txBody>
          <a:bodyPr>
            <a:normAutofit fontScale="90000"/>
          </a:bodyPr>
          <a:lstStyle/>
          <a:p>
            <a:r>
              <a:rPr lang="ru-RU" altLang="uk-UA" sz="3200" b="1" smtClean="0"/>
              <a:t>Профили загрузки и пиковая загрузка в Microsoft Project 2010 </a:t>
            </a:r>
            <a:endParaRPr lang="ru-RU" altLang="uk-UA" sz="3000" b="1" smtClean="0"/>
          </a:p>
        </p:txBody>
      </p:sp>
      <p:pic>
        <p:nvPicPr>
          <p:cNvPr id="50179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0"/>
            <a:ext cx="3348037" cy="249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80" name="Прямоугольник 1"/>
          <p:cNvSpPr>
            <a:spLocks noChangeArrowheads="1"/>
          </p:cNvSpPr>
          <p:nvPr/>
        </p:nvSpPr>
        <p:spPr bwMode="auto">
          <a:xfrm>
            <a:off x="395288" y="2636838"/>
            <a:ext cx="8424862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uk-UA" sz="1800">
                <a:latin typeface="Arial" charset="0"/>
              </a:rPr>
              <a:t>В случае выбора профиля загрузки отличного от предложенного по умолчанию «Плоский», в колонке информация (i) будет отображаться графические представление профиля. 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uk-UA" sz="1800">
                <a:latin typeface="Arial" charset="0"/>
              </a:rPr>
              <a:t>В Microsoft Project 2010 появилась новая функция, это </a:t>
            </a:r>
            <a:r>
              <a:rPr lang="ru-RU" altLang="uk-UA" sz="1800" b="1">
                <a:latin typeface="Arial" charset="0"/>
              </a:rPr>
              <a:t>«Пиковая загрузка»</a:t>
            </a:r>
            <a:r>
              <a:rPr lang="ru-RU" altLang="uk-UA" sz="1800">
                <a:latin typeface="Arial" charset="0"/>
              </a:rPr>
              <a:t>, показывающая, максимальную загрузку ресурса. </a:t>
            </a:r>
          </a:p>
        </p:txBody>
      </p:sp>
      <p:pic>
        <p:nvPicPr>
          <p:cNvPr id="5018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075" y="4976813"/>
            <a:ext cx="8523288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3859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Заголовок 1"/>
          <p:cNvSpPr>
            <a:spLocks noGrp="1"/>
          </p:cNvSpPr>
          <p:nvPr>
            <p:ph type="title"/>
          </p:nvPr>
        </p:nvSpPr>
        <p:spPr>
          <a:xfrm>
            <a:off x="900113" y="836613"/>
            <a:ext cx="3814762" cy="504825"/>
          </a:xfrm>
        </p:spPr>
        <p:txBody>
          <a:bodyPr>
            <a:normAutofit fontScale="90000"/>
          </a:bodyPr>
          <a:lstStyle/>
          <a:p>
            <a:r>
              <a:rPr lang="ru-RU" altLang="uk-UA" sz="3200" b="1" smtClean="0"/>
              <a:t>Профили загрузки и пиковая загрузка в Microsoft Project 2010 </a:t>
            </a:r>
            <a:endParaRPr lang="ru-RU" altLang="uk-UA" sz="3000" b="1" smtClean="0"/>
          </a:p>
        </p:txBody>
      </p:sp>
      <p:pic>
        <p:nvPicPr>
          <p:cNvPr id="51203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0"/>
            <a:ext cx="3348037" cy="249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4" name="Прямоугольник 1"/>
          <p:cNvSpPr>
            <a:spLocks noChangeArrowheads="1"/>
          </p:cNvSpPr>
          <p:nvPr/>
        </p:nvSpPr>
        <p:spPr bwMode="auto">
          <a:xfrm>
            <a:off x="385763" y="2484438"/>
            <a:ext cx="8424862" cy="4802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uk-UA" sz="1800">
                <a:latin typeface="Arial" charset="0"/>
              </a:rPr>
              <a:t>В случае перегрузки ресурсов, напротив задачи, на которой есть перегруженные ресурсы, появляется «красненький человечек».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uk-UA" sz="1800">
                <a:latin typeface="Arial" charset="0"/>
              </a:rPr>
              <a:t>Для того чтобы побороться с перегрузкой ресурсов, нужно щелкнуть правой кнопкой мыши на задаче с «красненьким человечком» и в меню выбрать один из трех вариантов: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uk-UA" altLang="uk-UA" sz="1800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uk-UA" sz="1800">
                <a:latin typeface="Arial" charset="0"/>
              </a:rPr>
              <a:t>1. Исправить в инспекторе задач. В вызванном меню можно воспользоваться тремя вариантами: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uk-UA" sz="1800">
                <a:latin typeface="Arial" charset="0"/>
              </a:rPr>
              <a:t>a. Увеличить длительность и сохранить трудозатраты;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uk-UA" sz="1800">
                <a:latin typeface="Arial" charset="0"/>
              </a:rPr>
              <a:t>b. Уменьшить трудозатраты и сохранить длительность;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uk-UA" sz="1800">
                <a:latin typeface="Arial" charset="0"/>
              </a:rPr>
              <a:t>c. </a:t>
            </a:r>
            <a:r>
              <a:rPr lang="uk-UA" altLang="uk-UA" sz="1800">
                <a:latin typeface="Arial" charset="0"/>
              </a:rPr>
              <a:t>Назначить дополнительный ресурс.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uk-UA" altLang="uk-UA" sz="1800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uk-UA" sz="1800">
                <a:latin typeface="Arial" charset="0"/>
              </a:rPr>
              <a:t>2. Уменьшить трудозатраты (перегруженных ресурсов)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uk-UA" altLang="uk-UA" sz="1800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uk-UA" sz="1800">
                <a:latin typeface="Arial" charset="0"/>
              </a:rPr>
              <a:t>3. Увеличить длительность (чтобы избавиться от перегрузки ресурсов)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uk-UA" altLang="uk-UA" sz="1800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uk-UA" sz="1800">
              <a:latin typeface="Arial" charset="0"/>
            </a:endParaRPr>
          </a:p>
        </p:txBody>
      </p:sp>
      <p:pic>
        <p:nvPicPr>
          <p:cNvPr id="5120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8988" y="1903413"/>
            <a:ext cx="44767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26874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1"/>
          <p:cNvSpPr>
            <a:spLocks noGrp="1"/>
          </p:cNvSpPr>
          <p:nvPr>
            <p:ph type="title"/>
          </p:nvPr>
        </p:nvSpPr>
        <p:spPr>
          <a:xfrm>
            <a:off x="-107950" y="549275"/>
            <a:ext cx="3814763" cy="504825"/>
          </a:xfrm>
        </p:spPr>
        <p:txBody>
          <a:bodyPr>
            <a:normAutofit fontScale="90000"/>
          </a:bodyPr>
          <a:lstStyle/>
          <a:p>
            <a:r>
              <a:rPr lang="ru-RU" altLang="uk-UA" sz="3000" b="1" smtClean="0"/>
              <a:t>ПЛАНИРОВАНИЕ </a:t>
            </a:r>
            <a:r>
              <a:rPr lang="uk-UA" altLang="uk-UA" sz="3200" b="1" smtClean="0"/>
              <a:t>ТРУДОВЫХ РЕСУРСОВ </a:t>
            </a:r>
            <a:endParaRPr lang="ru-RU" altLang="uk-UA" sz="3000" b="1" smtClean="0"/>
          </a:p>
        </p:txBody>
      </p:sp>
      <p:pic>
        <p:nvPicPr>
          <p:cNvPr id="31747" name="Picture 2" descr="ÐÐ°ÑÑÐ¸Ð½ÐºÐ¸ Ð¿Ð¾ Ð·Ð°Ð¿ÑÐ¾ÑÑ ÐÐÐÐÐÐ ÐÐÐÐÐÐ Ð¢Ð Ð£ÐÐÐÐ«Ð¥ Ð ÐÐ¡Ð£Ð Ð¡ÐÐ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5688" y="0"/>
            <a:ext cx="4310062" cy="547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8" name="Прямоугольник 3"/>
          <p:cNvSpPr>
            <a:spLocks noChangeArrowheads="1"/>
          </p:cNvSpPr>
          <p:nvPr/>
        </p:nvSpPr>
        <p:spPr bwMode="auto">
          <a:xfrm>
            <a:off x="277813" y="2274888"/>
            <a:ext cx="45720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uk-UA" sz="1800">
                <a:latin typeface="Arial" charset="0"/>
              </a:rPr>
              <a:t>Главными характеристиками трудовых ресурсов в Microsoft Project является их: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uk-UA" sz="1800" b="1" u="sng">
                <a:latin typeface="Arial" charset="0"/>
              </a:rPr>
              <a:t>1. Стоимость </a:t>
            </a:r>
            <a:r>
              <a:rPr lang="ru-RU" altLang="uk-UA" sz="1800">
                <a:latin typeface="Arial" charset="0"/>
              </a:rPr>
              <a:t>– сколько обойдется проекту использование того или иного трудового ресурса;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uk-UA" sz="1800" b="1" u="sng">
                <a:latin typeface="Arial" charset="0"/>
              </a:rPr>
              <a:t>2. Доступность </a:t>
            </a:r>
            <a:r>
              <a:rPr lang="ru-RU" altLang="uk-UA" sz="1800">
                <a:latin typeface="Arial" charset="0"/>
              </a:rPr>
              <a:t>– когда ресурс может выполнять ту или иную работу и сколько работы он может выполнить. </a:t>
            </a:r>
          </a:p>
        </p:txBody>
      </p:sp>
    </p:spTree>
    <p:extLst>
      <p:ext uri="{BB962C8B-B14F-4D97-AF65-F5344CB8AC3E}">
        <p14:creationId xmlns:p14="http://schemas.microsoft.com/office/powerpoint/2010/main" val="3761079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1"/>
          <p:cNvSpPr>
            <a:spLocks noGrp="1"/>
          </p:cNvSpPr>
          <p:nvPr>
            <p:ph type="title"/>
          </p:nvPr>
        </p:nvSpPr>
        <p:spPr>
          <a:xfrm>
            <a:off x="-107950" y="549275"/>
            <a:ext cx="3814763" cy="504825"/>
          </a:xfrm>
        </p:spPr>
        <p:txBody>
          <a:bodyPr>
            <a:normAutofit fontScale="90000"/>
          </a:bodyPr>
          <a:lstStyle/>
          <a:p>
            <a:r>
              <a:rPr lang="ru-RU" altLang="uk-UA" sz="3000" b="1" smtClean="0"/>
              <a:t>ПЛАНИРОВАНИЕ </a:t>
            </a:r>
            <a:r>
              <a:rPr lang="uk-UA" altLang="uk-UA" sz="3200" b="1" smtClean="0"/>
              <a:t>ТРУДОВЫХ РЕСУРСОВ </a:t>
            </a:r>
            <a:endParaRPr lang="ru-RU" altLang="uk-UA" sz="3000" b="1" smtClean="0"/>
          </a:p>
        </p:txBody>
      </p:sp>
      <p:sp>
        <p:nvSpPr>
          <p:cNvPr id="32771" name="Прямоугольник 3"/>
          <p:cNvSpPr>
            <a:spLocks noChangeArrowheads="1"/>
          </p:cNvSpPr>
          <p:nvPr/>
        </p:nvSpPr>
        <p:spPr bwMode="auto">
          <a:xfrm>
            <a:off x="179388" y="2274888"/>
            <a:ext cx="4254500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uk-UA" sz="1800">
                <a:latin typeface="Arial" charset="0"/>
              </a:rPr>
              <a:t>Для того чтобы в Microsoft Project создать ресурс, необходимо перейти в представление «Лист ресурсов», в колонке «Название ресурсов» ввести его название и выбрать в колонке «Тип» нужный тип (или Трудовой или Материальный или Затраты) </a:t>
            </a:r>
          </a:p>
        </p:txBody>
      </p:sp>
      <p:pic>
        <p:nvPicPr>
          <p:cNvPr id="3277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2313" y="0"/>
            <a:ext cx="4600575" cy="613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75232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Заголовок 1"/>
          <p:cNvSpPr>
            <a:spLocks noGrp="1"/>
          </p:cNvSpPr>
          <p:nvPr>
            <p:ph type="title"/>
          </p:nvPr>
        </p:nvSpPr>
        <p:spPr>
          <a:xfrm>
            <a:off x="-107950" y="549275"/>
            <a:ext cx="3814763" cy="504825"/>
          </a:xfrm>
        </p:spPr>
        <p:txBody>
          <a:bodyPr>
            <a:normAutofit fontScale="90000"/>
          </a:bodyPr>
          <a:lstStyle/>
          <a:p>
            <a:r>
              <a:rPr lang="ru-RU" altLang="uk-UA" sz="3000" b="1" smtClean="0"/>
              <a:t>ПЛАНИРОВАНИЕ </a:t>
            </a:r>
            <a:r>
              <a:rPr lang="uk-UA" altLang="uk-UA" sz="3200" b="1" smtClean="0"/>
              <a:t>ТРУДОВЫХ РЕСУРСОВ </a:t>
            </a:r>
            <a:endParaRPr lang="ru-RU" altLang="uk-UA" sz="3000" b="1" smtClean="0"/>
          </a:p>
        </p:txBody>
      </p:sp>
      <p:sp>
        <p:nvSpPr>
          <p:cNvPr id="33795" name="Прямоугольник 3"/>
          <p:cNvSpPr>
            <a:spLocks noChangeArrowheads="1"/>
          </p:cNvSpPr>
          <p:nvPr/>
        </p:nvSpPr>
        <p:spPr bwMode="auto">
          <a:xfrm>
            <a:off x="107950" y="1557338"/>
            <a:ext cx="4254500" cy="5078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uk-UA" sz="1700">
                <a:latin typeface="Arial" charset="0"/>
              </a:rPr>
              <a:t>Кроме того, каждый ресурс может быть </a:t>
            </a:r>
            <a:r>
              <a:rPr lang="ru-RU" altLang="uk-UA" sz="1700" b="1">
                <a:latin typeface="Arial" charset="0"/>
              </a:rPr>
              <a:t>предложенным </a:t>
            </a:r>
            <a:r>
              <a:rPr lang="ru-RU" altLang="uk-UA" sz="1700">
                <a:latin typeface="Arial" charset="0"/>
              </a:rPr>
              <a:t>или </a:t>
            </a:r>
            <a:r>
              <a:rPr lang="ru-RU" altLang="uk-UA" sz="1700" b="1">
                <a:latin typeface="Arial" charset="0"/>
              </a:rPr>
              <a:t>выделенным</a:t>
            </a:r>
            <a:r>
              <a:rPr lang="ru-RU" altLang="uk-UA" sz="1700">
                <a:latin typeface="Arial" charset="0"/>
              </a:rPr>
              <a:t>: 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uk-UA" sz="1700" b="1" u="sng">
                <a:latin typeface="Arial" charset="0"/>
              </a:rPr>
              <a:t>Выделенный ресурс </a:t>
            </a:r>
            <a:r>
              <a:rPr lang="ru-RU" altLang="uk-UA" sz="1700">
                <a:latin typeface="Arial" charset="0"/>
              </a:rPr>
              <a:t>– ресурс, формально выделенный для любого назначения задач, имеющегося в проекте. Этот тип ресурсов </a:t>
            </a:r>
            <a:endParaRPr lang="uk-UA" altLang="uk-UA" sz="1700">
              <a:latin typeface="Arial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uk-UA" sz="1700">
                <a:latin typeface="Arial" charset="0"/>
              </a:rPr>
              <a:t>используется для резервирования ресурсов по умолчанию. Выбор данного типа резервирования влияет на доступность и загрузку ресурса. 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uk-UA" sz="1700" b="1" u="sng">
                <a:latin typeface="Arial" charset="0"/>
              </a:rPr>
              <a:t>Предложенный ресурс </a:t>
            </a:r>
            <a:r>
              <a:rPr lang="ru-RU" altLang="uk-UA" sz="1700">
                <a:latin typeface="Arial" charset="0"/>
              </a:rPr>
              <a:t>- ресурс, ожидающий выделения ресурсов для еще не утвержденного назначения задачи. Такое назначение ресурса не уменьшает его доступности для работы по другим проектам. Выбор данного типа резервирования не влияет на доступность и загрузку ресурса.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uk-UA" sz="1800">
              <a:latin typeface="Arial" charset="0"/>
            </a:endParaRPr>
          </a:p>
        </p:txBody>
      </p:sp>
      <p:pic>
        <p:nvPicPr>
          <p:cNvPr id="3379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6575" y="2060575"/>
            <a:ext cx="4786313" cy="343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099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title"/>
          </p:nvPr>
        </p:nvSpPr>
        <p:spPr>
          <a:xfrm>
            <a:off x="-107950" y="549275"/>
            <a:ext cx="3814763" cy="504825"/>
          </a:xfrm>
        </p:spPr>
        <p:txBody>
          <a:bodyPr>
            <a:normAutofit fontScale="90000"/>
          </a:bodyPr>
          <a:lstStyle/>
          <a:p>
            <a:r>
              <a:rPr lang="ru-RU" altLang="uk-UA" sz="3000" b="1" smtClean="0"/>
              <a:t>ПЛАНИРОВАНИЕ </a:t>
            </a:r>
            <a:r>
              <a:rPr lang="uk-UA" altLang="uk-UA" sz="3200" b="1" smtClean="0"/>
              <a:t>ТРУДОВЫХ РЕСУРСОВ </a:t>
            </a:r>
            <a:endParaRPr lang="ru-RU" altLang="uk-UA" sz="3000" b="1" smtClean="0"/>
          </a:p>
        </p:txBody>
      </p:sp>
      <p:sp>
        <p:nvSpPr>
          <p:cNvPr id="34819" name="Прямоугольник 3"/>
          <p:cNvSpPr>
            <a:spLocks noChangeArrowheads="1"/>
          </p:cNvSpPr>
          <p:nvPr/>
        </p:nvSpPr>
        <p:spPr bwMode="auto">
          <a:xfrm>
            <a:off x="0" y="2868613"/>
            <a:ext cx="425450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uk-UA" sz="1600">
                <a:latin typeface="Arial" charset="0"/>
              </a:rPr>
              <a:t>Если трудовой ресурс, имеет рабочее время отличное от общепринятого в проекте, нужно нажать на кнопку «Изменить рабочее время» и в появившемся окне «Изменение рабочего времени» ввести его отличные исключения и графики работы. </a:t>
            </a:r>
            <a:endParaRPr lang="ru-RU" altLang="uk-UA" sz="1800">
              <a:latin typeface="Arial" charset="0"/>
            </a:endParaRPr>
          </a:p>
        </p:txBody>
      </p:sp>
      <p:pic>
        <p:nvPicPr>
          <p:cNvPr id="3482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6575" y="2060575"/>
            <a:ext cx="4786313" cy="343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Стрелка вниз 1"/>
          <p:cNvSpPr/>
          <p:nvPr/>
        </p:nvSpPr>
        <p:spPr>
          <a:xfrm>
            <a:off x="8243888" y="3213100"/>
            <a:ext cx="576262" cy="7207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6242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Заголовок 1"/>
          <p:cNvSpPr>
            <a:spLocks noGrp="1"/>
          </p:cNvSpPr>
          <p:nvPr>
            <p:ph type="title"/>
          </p:nvPr>
        </p:nvSpPr>
        <p:spPr>
          <a:xfrm>
            <a:off x="-107950" y="549275"/>
            <a:ext cx="3814763" cy="504825"/>
          </a:xfrm>
        </p:spPr>
        <p:txBody>
          <a:bodyPr>
            <a:normAutofit fontScale="90000"/>
          </a:bodyPr>
          <a:lstStyle/>
          <a:p>
            <a:r>
              <a:rPr lang="ru-RU" altLang="uk-UA" sz="3000" b="1" smtClean="0"/>
              <a:t>ПЛАНИРОВАНИЕ </a:t>
            </a:r>
            <a:r>
              <a:rPr lang="uk-UA" altLang="uk-UA" sz="3200" b="1" smtClean="0"/>
              <a:t>ТРУДОВЫХ РЕСУРСОВ </a:t>
            </a:r>
            <a:endParaRPr lang="ru-RU" altLang="uk-UA" sz="3000" b="1" smtClean="0"/>
          </a:p>
        </p:txBody>
      </p:sp>
      <p:pic>
        <p:nvPicPr>
          <p:cNvPr id="3584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6575" y="2060575"/>
            <a:ext cx="4786313" cy="343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Стрелка вниз 1"/>
          <p:cNvSpPr/>
          <p:nvPr/>
        </p:nvSpPr>
        <p:spPr>
          <a:xfrm>
            <a:off x="5292725" y="3300413"/>
            <a:ext cx="574675" cy="7207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/>
          </a:p>
        </p:txBody>
      </p:sp>
      <p:sp>
        <p:nvSpPr>
          <p:cNvPr id="35845" name="Прямоугольник 2"/>
          <p:cNvSpPr>
            <a:spLocks noChangeArrowheads="1"/>
          </p:cNvSpPr>
          <p:nvPr/>
        </p:nvSpPr>
        <p:spPr bwMode="auto">
          <a:xfrm>
            <a:off x="0" y="2484438"/>
            <a:ext cx="4146550" cy="258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uk-UA" sz="1800">
                <a:latin typeface="Arial" charset="0"/>
              </a:rPr>
              <a:t>Каждому ресурсу можно отдельно задавать его доступность в проекте. Например если списочное количество каменщиков – 10 человек, то в случае если с какого-то числа их будет только 8, то в области «Доступность ресурса» можно указать с какого числа их будет только 8. </a:t>
            </a:r>
            <a:endParaRPr lang="uk-UA" altLang="uk-UA" sz="180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1181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Заголовок 1"/>
          <p:cNvSpPr>
            <a:spLocks noGrp="1"/>
          </p:cNvSpPr>
          <p:nvPr>
            <p:ph type="title"/>
          </p:nvPr>
        </p:nvSpPr>
        <p:spPr>
          <a:xfrm>
            <a:off x="-107950" y="549275"/>
            <a:ext cx="3814763" cy="504825"/>
          </a:xfrm>
        </p:spPr>
        <p:txBody>
          <a:bodyPr>
            <a:normAutofit fontScale="90000"/>
          </a:bodyPr>
          <a:lstStyle/>
          <a:p>
            <a:r>
              <a:rPr lang="ru-RU" altLang="uk-UA" sz="3000" b="1" smtClean="0"/>
              <a:t>ПЛАНИРОВАНИЕ </a:t>
            </a:r>
            <a:r>
              <a:rPr lang="uk-UA" altLang="uk-UA" sz="3200" b="1" smtClean="0"/>
              <a:t>ТРУДОВЫХ РЕСУРСОВ </a:t>
            </a:r>
            <a:endParaRPr lang="ru-RU" altLang="uk-UA" sz="3000" b="1" smtClean="0"/>
          </a:p>
        </p:txBody>
      </p:sp>
      <p:sp>
        <p:nvSpPr>
          <p:cNvPr id="36867" name="Прямоугольник 3"/>
          <p:cNvSpPr>
            <a:spLocks noChangeArrowheads="1"/>
          </p:cNvSpPr>
          <p:nvPr/>
        </p:nvSpPr>
        <p:spPr bwMode="auto">
          <a:xfrm>
            <a:off x="0" y="2844800"/>
            <a:ext cx="42545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uk-UA" sz="1600">
                <a:latin typeface="Arial" charset="0"/>
              </a:rPr>
              <a:t>Каждый ресурс (с любым типом), кроме всего прочего, в проекте может быть: </a:t>
            </a:r>
            <a:endParaRPr lang="ru-RU" altLang="uk-UA" sz="1800">
              <a:latin typeface="Arial" charset="0"/>
            </a:endParaRPr>
          </a:p>
        </p:txBody>
      </p:sp>
      <p:pic>
        <p:nvPicPr>
          <p:cNvPr id="3686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7050" y="106363"/>
            <a:ext cx="4786313" cy="343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Стрелка вниз 1"/>
          <p:cNvSpPr/>
          <p:nvPr/>
        </p:nvSpPr>
        <p:spPr>
          <a:xfrm>
            <a:off x="7058025" y="836613"/>
            <a:ext cx="576263" cy="7207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/>
          </a:p>
        </p:txBody>
      </p:sp>
      <p:sp>
        <p:nvSpPr>
          <p:cNvPr id="3" name="Прямоугольник 2"/>
          <p:cNvSpPr/>
          <p:nvPr/>
        </p:nvSpPr>
        <p:spPr>
          <a:xfrm>
            <a:off x="179388" y="3538538"/>
            <a:ext cx="9036050" cy="14763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endParaRPr lang="uk-UA" dirty="0"/>
          </a:p>
          <a:p>
            <a:pPr marL="342900" indent="-342900" algn="just">
              <a:buFontTx/>
              <a:buAutoNum type="arabicPeriod"/>
              <a:defRPr/>
            </a:pPr>
            <a:r>
              <a:rPr lang="ru-RU" b="1" i="1" dirty="0"/>
              <a:t>Универсальным. </a:t>
            </a:r>
            <a:r>
              <a:rPr lang="ru-RU" dirty="0"/>
              <a:t>Данные ресурсы (прототипы ресурсов) используются для определения требований к персоналу для проекта, например к плотникам и разработчикам. После детального планирования проекта универсальные ресурсы желательно заменять конкретными ресурсами. </a:t>
            </a:r>
          </a:p>
        </p:txBody>
      </p:sp>
      <p:sp>
        <p:nvSpPr>
          <p:cNvPr id="36871" name="Прямоугольник 3"/>
          <p:cNvSpPr>
            <a:spLocks noChangeArrowheads="1"/>
          </p:cNvSpPr>
          <p:nvPr/>
        </p:nvSpPr>
        <p:spPr bwMode="auto">
          <a:xfrm>
            <a:off x="209550" y="5089525"/>
            <a:ext cx="8826500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uk-UA" sz="1800">
                <a:latin typeface="Arial" charset="0"/>
              </a:rPr>
              <a:t>Например, нам в проекте будет нужен программист со знанием языка программирования </a:t>
            </a:r>
            <a:r>
              <a:rPr lang="en-US" altLang="uk-UA" sz="1800">
                <a:latin typeface="Arial" charset="0"/>
              </a:rPr>
              <a:t>Java</a:t>
            </a:r>
            <a:r>
              <a:rPr lang="ru-RU" altLang="uk-UA" sz="1800">
                <a:latin typeface="Arial" charset="0"/>
              </a:rPr>
              <a:t>. Но зачастую в начале проекта неизвестно, какая конкретная личность будет исполнять работу. Поэтому первоначально планируется проект, в котором назначается на задачу универсальный ресурс «Программист </a:t>
            </a:r>
            <a:r>
              <a:rPr lang="en-US" altLang="uk-UA" sz="1800">
                <a:latin typeface="Arial" charset="0"/>
              </a:rPr>
              <a:t>Java</a:t>
            </a:r>
            <a:r>
              <a:rPr lang="ru-RU" altLang="uk-UA" sz="1800">
                <a:latin typeface="Arial" charset="0"/>
              </a:rPr>
              <a:t>» </a:t>
            </a:r>
            <a:endParaRPr lang="uk-UA" altLang="uk-UA" sz="1800">
              <a:latin typeface="Arial" charset="0"/>
            </a:endParaRPr>
          </a:p>
        </p:txBody>
      </p:sp>
      <p:sp>
        <p:nvSpPr>
          <p:cNvPr id="36872" name="Прямоугольник 4"/>
          <p:cNvSpPr>
            <a:spLocks noChangeArrowheads="1"/>
          </p:cNvSpPr>
          <p:nvPr/>
        </p:nvSpPr>
        <p:spPr bwMode="auto">
          <a:xfrm>
            <a:off x="284163" y="1803400"/>
            <a:ext cx="342423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uk-UA" sz="1000" b="1" i="1">
                <a:latin typeface="Arial" charset="0"/>
              </a:rPr>
              <a:t>Желательно всегда пользоваться универсальными ресурсами на тех этапах, когда вы заранее не знаете, какое конкретное ФИО будет исполнять ту или иную работу </a:t>
            </a:r>
            <a:endParaRPr lang="uk-UA" altLang="uk-UA" sz="1000" i="1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6201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1"/>
          <p:cNvSpPr>
            <a:spLocks noGrp="1"/>
          </p:cNvSpPr>
          <p:nvPr>
            <p:ph type="title"/>
          </p:nvPr>
        </p:nvSpPr>
        <p:spPr>
          <a:xfrm>
            <a:off x="-107950" y="549275"/>
            <a:ext cx="3814763" cy="504825"/>
          </a:xfrm>
        </p:spPr>
        <p:txBody>
          <a:bodyPr>
            <a:normAutofit fontScale="90000"/>
          </a:bodyPr>
          <a:lstStyle/>
          <a:p>
            <a:r>
              <a:rPr lang="ru-RU" altLang="uk-UA" sz="3000" b="1" smtClean="0"/>
              <a:t>ПЛАНИРОВАНИЕ </a:t>
            </a:r>
            <a:r>
              <a:rPr lang="uk-UA" altLang="uk-UA" sz="3200" b="1" smtClean="0"/>
              <a:t>ТРУДОВЫХ РЕСУРСОВ </a:t>
            </a:r>
            <a:endParaRPr lang="ru-RU" altLang="uk-UA" sz="3000" b="1" smtClean="0"/>
          </a:p>
        </p:txBody>
      </p:sp>
      <p:pic>
        <p:nvPicPr>
          <p:cNvPr id="3789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7050" y="106363"/>
            <a:ext cx="4786313" cy="343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Стрелка вниз 1"/>
          <p:cNvSpPr/>
          <p:nvPr/>
        </p:nvSpPr>
        <p:spPr>
          <a:xfrm>
            <a:off x="8027988" y="836613"/>
            <a:ext cx="576262" cy="7207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/>
          </a:p>
        </p:txBody>
      </p:sp>
      <p:sp>
        <p:nvSpPr>
          <p:cNvPr id="37893" name="Прямоугольник 2"/>
          <p:cNvSpPr>
            <a:spLocks noChangeArrowheads="1"/>
          </p:cNvSpPr>
          <p:nvPr/>
        </p:nvSpPr>
        <p:spPr bwMode="auto">
          <a:xfrm>
            <a:off x="179388" y="3538538"/>
            <a:ext cx="8640762" cy="258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uk-UA" altLang="uk-UA" sz="1800">
              <a:latin typeface="Arial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uk-UA" sz="1800">
                <a:latin typeface="Arial" charset="0"/>
              </a:rPr>
              <a:t>2. </a:t>
            </a:r>
            <a:r>
              <a:rPr lang="ru-RU" altLang="uk-UA" sz="1800" b="1" i="1">
                <a:latin typeface="Arial" charset="0"/>
              </a:rPr>
              <a:t>Бюджетным. </a:t>
            </a:r>
            <a:r>
              <a:rPr lang="ru-RU" altLang="uk-UA" sz="1800">
                <a:latin typeface="Arial" charset="0"/>
              </a:rPr>
              <a:t>Бюджетный ресурс представляет собой общий объем задействованных в проекте финансовых, трудовых и других </a:t>
            </a:r>
            <a:endParaRPr lang="uk-UA" altLang="uk-UA" sz="1800">
              <a:latin typeface="Arial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uk-UA" sz="1800">
                <a:latin typeface="Arial" charset="0"/>
              </a:rPr>
              <a:t>материальных ресурсов. На уровне проекта бюджетный ресурс может быть назначен только суммарной задаче проекта. 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uk-UA" sz="1800">
                <a:latin typeface="Arial" charset="0"/>
              </a:rPr>
              <a:t>Например, у Вас есть бюджет на заработную плату рабочих 40 000 грн. Исходя из ставок рабочих и их назначений у Вас будет итоговая сумма затрат на заработную плату рабочих. Сравнивая бюджетный ресурс и итоговую суммы можно увидеть будет разницу. </a:t>
            </a:r>
          </a:p>
        </p:txBody>
      </p:sp>
      <p:sp>
        <p:nvSpPr>
          <p:cNvPr id="37894" name="Прямоугольник 4"/>
          <p:cNvSpPr>
            <a:spLocks noChangeArrowheads="1"/>
          </p:cNvSpPr>
          <p:nvPr/>
        </p:nvSpPr>
        <p:spPr bwMode="auto">
          <a:xfrm>
            <a:off x="284163" y="1803400"/>
            <a:ext cx="342423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uk-UA" sz="1000" b="1" i="1">
                <a:latin typeface="Arial" charset="0"/>
              </a:rPr>
              <a:t>Желательно всегда пользоваться универсальными ресурсами на тех этапах, когда вы заранее не знаете, какое конкретное ФИО будет исполнять ту или иную работу </a:t>
            </a:r>
            <a:endParaRPr lang="uk-UA" altLang="uk-UA" sz="1000" i="1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5700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1489</Words>
  <Application>Microsoft Office PowerPoint</Application>
  <PresentationFormat>Экран (4:3)</PresentationFormat>
  <Paragraphs>100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  Тема: ПЛАНИРОВАНИЕ РЕСУРСОВ В ПРОЕКТЕ Microsoft Office Project 2010 </vt:lpstr>
      <vt:lpstr>ПЛАНИРОВАНИЕ РЕСУРСОВ В ПРОЕКТЕ</vt:lpstr>
      <vt:lpstr>ПЛАНИРОВАНИЕ ТРУДОВЫХ РЕСУРСОВ </vt:lpstr>
      <vt:lpstr>ПЛАНИРОВАНИЕ ТРУДОВЫХ РЕСУРСОВ </vt:lpstr>
      <vt:lpstr>ПЛАНИРОВАНИЕ ТРУДОВЫХ РЕСУРСОВ </vt:lpstr>
      <vt:lpstr>ПЛАНИРОВАНИЕ ТРУДОВЫХ РЕСУРСОВ </vt:lpstr>
      <vt:lpstr>ПЛАНИРОВАНИЕ ТРУДОВЫХ РЕСУРСОВ </vt:lpstr>
      <vt:lpstr>ПЛАНИРОВАНИЕ ТРУДОВЫХ РЕСУРСОВ </vt:lpstr>
      <vt:lpstr>ПЛАНИРОВАНИЕ ТРУДОВЫХ РЕСУРСОВ </vt:lpstr>
      <vt:lpstr>ПЛАНИРОВАНИЕ ТРУДОВЫХ РЕСУРСОВ </vt:lpstr>
      <vt:lpstr>ПЛАНИРОВАНИЕ ТРУДОВЫХ РЕСУРСОВ </vt:lpstr>
      <vt:lpstr>ПЛАНИРОВАНИЕ  МАТЕРИАЛЬНЫХ РЕСУРСОВ </vt:lpstr>
      <vt:lpstr>ПЛАНИРОВАНИЕ  ЗАТРАТНЫХ РЕСУРСОВ </vt:lpstr>
      <vt:lpstr>ПЛАНИРОВАНИЕ БЮДЖЕТА ПРОЕКТА (БЮДЖЕТНЫЕ РЕСУРСЫ) </vt:lpstr>
      <vt:lpstr>ПЛАНИРОВАНИЕ БЮДЖЕТА ПРОЕКТА (БЮДЖЕТНЫЕ РЕСУРСЫ) </vt:lpstr>
      <vt:lpstr>НАЗНАЧЕНИЕ РЕСУРСОВ НА ЗАДАЧИ</vt:lpstr>
      <vt:lpstr>НАЗНАЧЕНИЕ РЕСУРСОВ НА ЗАДАЧИ</vt:lpstr>
      <vt:lpstr>НАЗНАЧЕНИЕ РЕСУРСОВ НА ЗАДАЧИ</vt:lpstr>
      <vt:lpstr>НАЗНАЧЕНИЕ РЕСУРСОВ НА ЗАДАЧИ</vt:lpstr>
      <vt:lpstr>Профили загрузки и пиковая загрузка в Microsoft Project 2010 </vt:lpstr>
      <vt:lpstr>Профили загрузки и пиковая загрузка в Microsoft Project 2010 </vt:lpstr>
      <vt:lpstr>Профили загрузки и пиковая загрузка в Microsoft Project 2010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Тема: ПЛАНИРОВАНИЕ РЕСУРСОВ В ПРОЕКТЕ Microsoft Office Project 2010 </dc:title>
  <dc:creator>Пользователь Windows</dc:creator>
  <cp:lastModifiedBy>Пользователь Windows</cp:lastModifiedBy>
  <cp:revision>1</cp:revision>
  <dcterms:created xsi:type="dcterms:W3CDTF">2020-09-06T21:37:24Z</dcterms:created>
  <dcterms:modified xsi:type="dcterms:W3CDTF">2020-09-06T21:38:09Z</dcterms:modified>
</cp:coreProperties>
</file>