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7589D5-4FA9-4365-BE21-C50B5BB7353B}" type="doc">
      <dgm:prSet loTypeId="urn:microsoft.com/office/officeart/2005/8/layout/hProcess9" loCatId="process" qsTypeId="urn:microsoft.com/office/officeart/2005/8/quickstyle/simple1" qsCatId="simple" csTypeId="urn:microsoft.com/office/officeart/2005/8/colors/colorful1" csCatId="colorful" phldr="1"/>
      <dgm:spPr/>
    </dgm:pt>
    <dgm:pt modelId="{71858667-A9A7-4523-A78F-B4624B7DE935}">
      <dgm:prSet phldrT="[Text]"/>
      <dgm:spPr/>
      <dgm:t>
        <a:bodyPr/>
        <a:lstStyle/>
        <a:p>
          <a:r>
            <a:rPr lang="ru-RU" dirty="0" smtClean="0"/>
            <a:t>Модуль 1</a:t>
          </a:r>
          <a:endParaRPr lang="en-US" dirty="0"/>
        </a:p>
      </dgm:t>
    </dgm:pt>
    <dgm:pt modelId="{E3E286F0-D265-42C9-829D-2071BC468842}" type="parTrans" cxnId="{2C19B346-78B0-422C-9CDC-41BE92F067BA}">
      <dgm:prSet/>
      <dgm:spPr/>
      <dgm:t>
        <a:bodyPr/>
        <a:lstStyle/>
        <a:p>
          <a:endParaRPr lang="en-US"/>
        </a:p>
      </dgm:t>
    </dgm:pt>
    <dgm:pt modelId="{B335A11C-2798-412C-A5DB-723C655659F3}" type="sibTrans" cxnId="{2C19B346-78B0-422C-9CDC-41BE92F067BA}">
      <dgm:prSet/>
      <dgm:spPr/>
      <dgm:t>
        <a:bodyPr/>
        <a:lstStyle/>
        <a:p>
          <a:endParaRPr lang="en-US"/>
        </a:p>
      </dgm:t>
    </dgm:pt>
    <dgm:pt modelId="{B6AA7916-E60A-43D0-8D32-769794F75399}">
      <dgm:prSet phldrT="[Text]"/>
      <dgm:spPr/>
      <dgm:t>
        <a:bodyPr/>
        <a:lstStyle/>
        <a:p>
          <a:r>
            <a:rPr lang="uk-UA" dirty="0" smtClean="0"/>
            <a:t>Модуль 2</a:t>
          </a:r>
          <a:endParaRPr lang="en-US" dirty="0"/>
        </a:p>
      </dgm:t>
    </dgm:pt>
    <dgm:pt modelId="{5F653B94-FE24-4528-932A-FBA7B84B769B}" type="parTrans" cxnId="{2D886EE4-C107-4404-8ABD-F7BD2018A4B6}">
      <dgm:prSet/>
      <dgm:spPr/>
      <dgm:t>
        <a:bodyPr/>
        <a:lstStyle/>
        <a:p>
          <a:endParaRPr lang="en-US"/>
        </a:p>
      </dgm:t>
    </dgm:pt>
    <dgm:pt modelId="{98396F6A-B942-4E85-AAE4-8CCC47B2C311}" type="sibTrans" cxnId="{2D886EE4-C107-4404-8ABD-F7BD2018A4B6}">
      <dgm:prSet/>
      <dgm:spPr/>
      <dgm:t>
        <a:bodyPr/>
        <a:lstStyle/>
        <a:p>
          <a:endParaRPr lang="en-US"/>
        </a:p>
      </dgm:t>
    </dgm:pt>
    <dgm:pt modelId="{AFF39877-B6FA-4108-912C-6BB4C5A365A4}">
      <dgm:prSet phldrT="[Text]"/>
      <dgm:spPr/>
      <dgm:t>
        <a:bodyPr/>
        <a:lstStyle/>
        <a:p>
          <a:r>
            <a:rPr lang="uk-UA" dirty="0" smtClean="0"/>
            <a:t>Защита ИДЗ и группов</a:t>
          </a:r>
          <a:r>
            <a:rPr lang="ru-RU" dirty="0" smtClean="0"/>
            <a:t>ых проектов</a:t>
          </a:r>
          <a:endParaRPr lang="en-US" dirty="0"/>
        </a:p>
      </dgm:t>
    </dgm:pt>
    <dgm:pt modelId="{AAA7F1B4-7A84-4C93-848C-84D0E0718C7E}" type="parTrans" cxnId="{E5DC4B40-EC5F-4FB7-AE99-6AA7017DEC98}">
      <dgm:prSet/>
      <dgm:spPr/>
      <dgm:t>
        <a:bodyPr/>
        <a:lstStyle/>
        <a:p>
          <a:endParaRPr lang="en-US"/>
        </a:p>
      </dgm:t>
    </dgm:pt>
    <dgm:pt modelId="{9CC55B0A-C6B1-4434-953D-A533C7ECB369}" type="sibTrans" cxnId="{E5DC4B40-EC5F-4FB7-AE99-6AA7017DEC98}">
      <dgm:prSet/>
      <dgm:spPr/>
      <dgm:t>
        <a:bodyPr/>
        <a:lstStyle/>
        <a:p>
          <a:endParaRPr lang="en-US"/>
        </a:p>
      </dgm:t>
    </dgm:pt>
    <dgm:pt modelId="{D58332D3-32D4-421A-B33F-2A3B1816F5CF}">
      <dgm:prSet/>
      <dgm:spPr/>
      <dgm:t>
        <a:bodyPr/>
        <a:lstStyle/>
        <a:p>
          <a:r>
            <a:rPr lang="ru-RU" dirty="0" smtClean="0"/>
            <a:t>Добор баллов для допуска</a:t>
          </a:r>
          <a:endParaRPr lang="en-US" dirty="0"/>
        </a:p>
      </dgm:t>
    </dgm:pt>
    <dgm:pt modelId="{DA60A194-975D-4C7C-9DDF-23BEAC1BE94F}" type="parTrans" cxnId="{DCCC1EF4-EBA1-4E2F-B644-33B0A664CFB8}">
      <dgm:prSet/>
      <dgm:spPr/>
      <dgm:t>
        <a:bodyPr/>
        <a:lstStyle/>
        <a:p>
          <a:endParaRPr lang="en-US"/>
        </a:p>
      </dgm:t>
    </dgm:pt>
    <dgm:pt modelId="{79C09A05-39FA-4542-8140-ACE23F1889B3}" type="sibTrans" cxnId="{DCCC1EF4-EBA1-4E2F-B644-33B0A664CFB8}">
      <dgm:prSet/>
      <dgm:spPr/>
      <dgm:t>
        <a:bodyPr/>
        <a:lstStyle/>
        <a:p>
          <a:endParaRPr lang="en-US"/>
        </a:p>
      </dgm:t>
    </dgm:pt>
    <dgm:pt modelId="{E1CA4CEC-9548-4796-A182-5F7679E62EAF}" type="pres">
      <dgm:prSet presAssocID="{6E7589D5-4FA9-4365-BE21-C50B5BB7353B}" presName="CompostProcess" presStyleCnt="0">
        <dgm:presLayoutVars>
          <dgm:dir/>
          <dgm:resizeHandles val="exact"/>
        </dgm:presLayoutVars>
      </dgm:prSet>
      <dgm:spPr/>
    </dgm:pt>
    <dgm:pt modelId="{DE5A8E46-4937-47D3-9703-49010FAB1943}" type="pres">
      <dgm:prSet presAssocID="{6E7589D5-4FA9-4365-BE21-C50B5BB7353B}" presName="arrow" presStyleLbl="bgShp" presStyleIdx="0" presStyleCnt="1"/>
      <dgm:spPr/>
    </dgm:pt>
    <dgm:pt modelId="{2AB098A5-45EB-4660-B27E-B6288AD4E8FF}" type="pres">
      <dgm:prSet presAssocID="{6E7589D5-4FA9-4365-BE21-C50B5BB7353B}" presName="linearProcess" presStyleCnt="0"/>
      <dgm:spPr/>
    </dgm:pt>
    <dgm:pt modelId="{94BFE554-2598-4AAC-8087-421A21FA56D8}" type="pres">
      <dgm:prSet presAssocID="{71858667-A9A7-4523-A78F-B4624B7DE935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ECE08A-BDE7-46E4-A708-9B6FB7607BDC}" type="pres">
      <dgm:prSet presAssocID="{B335A11C-2798-412C-A5DB-723C655659F3}" presName="sibTrans" presStyleCnt="0"/>
      <dgm:spPr/>
    </dgm:pt>
    <dgm:pt modelId="{F61B9EBF-0D4D-4FE5-BF75-4B16E3FE6B33}" type="pres">
      <dgm:prSet presAssocID="{B6AA7916-E60A-43D0-8D32-769794F75399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DBB0BF-D674-4002-912A-7806A4796224}" type="pres">
      <dgm:prSet presAssocID="{98396F6A-B942-4E85-AAE4-8CCC47B2C311}" presName="sibTrans" presStyleCnt="0"/>
      <dgm:spPr/>
    </dgm:pt>
    <dgm:pt modelId="{279AB6AE-75A4-420D-8C1A-EE96EDDF32D1}" type="pres">
      <dgm:prSet presAssocID="{AFF39877-B6FA-4108-912C-6BB4C5A365A4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2DB167-83F1-42DB-A1AB-CF9A9390923E}" type="pres">
      <dgm:prSet presAssocID="{9CC55B0A-C6B1-4434-953D-A533C7ECB369}" presName="sibTrans" presStyleCnt="0"/>
      <dgm:spPr/>
    </dgm:pt>
    <dgm:pt modelId="{540F5E96-2C5D-4B3C-8C7E-19592CB2A7CD}" type="pres">
      <dgm:prSet presAssocID="{D58332D3-32D4-421A-B33F-2A3B1816F5CF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A31BB0A-FB65-4436-AC8A-58652123DD2E}" type="presOf" srcId="{71858667-A9A7-4523-A78F-B4624B7DE935}" destId="{94BFE554-2598-4AAC-8087-421A21FA56D8}" srcOrd="0" destOrd="0" presId="urn:microsoft.com/office/officeart/2005/8/layout/hProcess9"/>
    <dgm:cxn modelId="{2B7BBAA9-736F-4736-89B3-F85938BCA264}" type="presOf" srcId="{D58332D3-32D4-421A-B33F-2A3B1816F5CF}" destId="{540F5E96-2C5D-4B3C-8C7E-19592CB2A7CD}" srcOrd="0" destOrd="0" presId="urn:microsoft.com/office/officeart/2005/8/layout/hProcess9"/>
    <dgm:cxn modelId="{2D886EE4-C107-4404-8ABD-F7BD2018A4B6}" srcId="{6E7589D5-4FA9-4365-BE21-C50B5BB7353B}" destId="{B6AA7916-E60A-43D0-8D32-769794F75399}" srcOrd="1" destOrd="0" parTransId="{5F653B94-FE24-4528-932A-FBA7B84B769B}" sibTransId="{98396F6A-B942-4E85-AAE4-8CCC47B2C311}"/>
    <dgm:cxn modelId="{7BD54806-0BE0-46FD-9601-6FCAD22AE2F1}" type="presOf" srcId="{AFF39877-B6FA-4108-912C-6BB4C5A365A4}" destId="{279AB6AE-75A4-420D-8C1A-EE96EDDF32D1}" srcOrd="0" destOrd="0" presId="urn:microsoft.com/office/officeart/2005/8/layout/hProcess9"/>
    <dgm:cxn modelId="{E5DC4B40-EC5F-4FB7-AE99-6AA7017DEC98}" srcId="{6E7589D5-4FA9-4365-BE21-C50B5BB7353B}" destId="{AFF39877-B6FA-4108-912C-6BB4C5A365A4}" srcOrd="2" destOrd="0" parTransId="{AAA7F1B4-7A84-4C93-848C-84D0E0718C7E}" sibTransId="{9CC55B0A-C6B1-4434-953D-A533C7ECB369}"/>
    <dgm:cxn modelId="{DCCC1EF4-EBA1-4E2F-B644-33B0A664CFB8}" srcId="{6E7589D5-4FA9-4365-BE21-C50B5BB7353B}" destId="{D58332D3-32D4-421A-B33F-2A3B1816F5CF}" srcOrd="3" destOrd="0" parTransId="{DA60A194-975D-4C7C-9DDF-23BEAC1BE94F}" sibTransId="{79C09A05-39FA-4542-8140-ACE23F1889B3}"/>
    <dgm:cxn modelId="{C957767C-BF9C-4082-A0E0-864E5473C7AE}" type="presOf" srcId="{B6AA7916-E60A-43D0-8D32-769794F75399}" destId="{F61B9EBF-0D4D-4FE5-BF75-4B16E3FE6B33}" srcOrd="0" destOrd="0" presId="urn:microsoft.com/office/officeart/2005/8/layout/hProcess9"/>
    <dgm:cxn modelId="{2C19B346-78B0-422C-9CDC-41BE92F067BA}" srcId="{6E7589D5-4FA9-4365-BE21-C50B5BB7353B}" destId="{71858667-A9A7-4523-A78F-B4624B7DE935}" srcOrd="0" destOrd="0" parTransId="{E3E286F0-D265-42C9-829D-2071BC468842}" sibTransId="{B335A11C-2798-412C-A5DB-723C655659F3}"/>
    <dgm:cxn modelId="{06363BB9-2CD4-4AC0-B84E-94A64517A067}" type="presOf" srcId="{6E7589D5-4FA9-4365-BE21-C50B5BB7353B}" destId="{E1CA4CEC-9548-4796-A182-5F7679E62EAF}" srcOrd="0" destOrd="0" presId="urn:microsoft.com/office/officeart/2005/8/layout/hProcess9"/>
    <dgm:cxn modelId="{8FA2E59A-A0AC-446B-BC75-AC309E7B16EB}" type="presParOf" srcId="{E1CA4CEC-9548-4796-A182-5F7679E62EAF}" destId="{DE5A8E46-4937-47D3-9703-49010FAB1943}" srcOrd="0" destOrd="0" presId="urn:microsoft.com/office/officeart/2005/8/layout/hProcess9"/>
    <dgm:cxn modelId="{CD43879D-CF24-4942-B45B-16EC4FBB59E5}" type="presParOf" srcId="{E1CA4CEC-9548-4796-A182-5F7679E62EAF}" destId="{2AB098A5-45EB-4660-B27E-B6288AD4E8FF}" srcOrd="1" destOrd="0" presId="urn:microsoft.com/office/officeart/2005/8/layout/hProcess9"/>
    <dgm:cxn modelId="{2CBB822D-8EED-43EC-9FB9-9E6C3F9A94EB}" type="presParOf" srcId="{2AB098A5-45EB-4660-B27E-B6288AD4E8FF}" destId="{94BFE554-2598-4AAC-8087-421A21FA56D8}" srcOrd="0" destOrd="0" presId="urn:microsoft.com/office/officeart/2005/8/layout/hProcess9"/>
    <dgm:cxn modelId="{A62FBAD3-69C3-4D27-B636-78E015914D92}" type="presParOf" srcId="{2AB098A5-45EB-4660-B27E-B6288AD4E8FF}" destId="{A2ECE08A-BDE7-46E4-A708-9B6FB7607BDC}" srcOrd="1" destOrd="0" presId="urn:microsoft.com/office/officeart/2005/8/layout/hProcess9"/>
    <dgm:cxn modelId="{B4ED00F9-0A72-4423-9D07-506C133AFD36}" type="presParOf" srcId="{2AB098A5-45EB-4660-B27E-B6288AD4E8FF}" destId="{F61B9EBF-0D4D-4FE5-BF75-4B16E3FE6B33}" srcOrd="2" destOrd="0" presId="urn:microsoft.com/office/officeart/2005/8/layout/hProcess9"/>
    <dgm:cxn modelId="{111C2119-7C61-43D3-B416-B4313959379B}" type="presParOf" srcId="{2AB098A5-45EB-4660-B27E-B6288AD4E8FF}" destId="{E7DBB0BF-D674-4002-912A-7806A4796224}" srcOrd="3" destOrd="0" presId="urn:microsoft.com/office/officeart/2005/8/layout/hProcess9"/>
    <dgm:cxn modelId="{592BF85C-7519-4C44-8E37-CC0B3EFF0028}" type="presParOf" srcId="{2AB098A5-45EB-4660-B27E-B6288AD4E8FF}" destId="{279AB6AE-75A4-420D-8C1A-EE96EDDF32D1}" srcOrd="4" destOrd="0" presId="urn:microsoft.com/office/officeart/2005/8/layout/hProcess9"/>
    <dgm:cxn modelId="{76ABBE93-3C56-4AEE-BD55-E370324651D3}" type="presParOf" srcId="{2AB098A5-45EB-4660-B27E-B6288AD4E8FF}" destId="{972DB167-83F1-42DB-A1AB-CF9A9390923E}" srcOrd="5" destOrd="0" presId="urn:microsoft.com/office/officeart/2005/8/layout/hProcess9"/>
    <dgm:cxn modelId="{D2630817-AF3A-4416-BDCF-B7780F9959EE}" type="presParOf" srcId="{2AB098A5-45EB-4660-B27E-B6288AD4E8FF}" destId="{540F5E96-2C5D-4B3C-8C7E-19592CB2A7CD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E5A8E46-4937-47D3-9703-49010FAB1943}">
      <dsp:nvSpPr>
        <dsp:cNvPr id="0" name=""/>
        <dsp:cNvSpPr/>
      </dsp:nvSpPr>
      <dsp:spPr>
        <a:xfrm>
          <a:off x="685799" y="0"/>
          <a:ext cx="7772400" cy="4324350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BFE554-2598-4AAC-8087-421A21FA56D8}">
      <dsp:nvSpPr>
        <dsp:cNvPr id="0" name=""/>
        <dsp:cNvSpPr/>
      </dsp:nvSpPr>
      <dsp:spPr>
        <a:xfrm>
          <a:off x="4576" y="1297304"/>
          <a:ext cx="2201167" cy="17297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Модуль 1</a:t>
          </a:r>
          <a:endParaRPr lang="en-US" sz="2700" kern="1200" dirty="0"/>
        </a:p>
      </dsp:txBody>
      <dsp:txXfrm>
        <a:off x="4576" y="1297304"/>
        <a:ext cx="2201167" cy="1729740"/>
      </dsp:txXfrm>
    </dsp:sp>
    <dsp:sp modelId="{F61B9EBF-0D4D-4FE5-BF75-4B16E3FE6B33}">
      <dsp:nvSpPr>
        <dsp:cNvPr id="0" name=""/>
        <dsp:cNvSpPr/>
      </dsp:nvSpPr>
      <dsp:spPr>
        <a:xfrm>
          <a:off x="2315802" y="1297304"/>
          <a:ext cx="2201167" cy="172974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700" kern="1200" dirty="0" smtClean="0"/>
            <a:t>Модуль 2</a:t>
          </a:r>
          <a:endParaRPr lang="en-US" sz="2700" kern="1200" dirty="0"/>
        </a:p>
      </dsp:txBody>
      <dsp:txXfrm>
        <a:off x="2315802" y="1297304"/>
        <a:ext cx="2201167" cy="1729740"/>
      </dsp:txXfrm>
    </dsp:sp>
    <dsp:sp modelId="{279AB6AE-75A4-420D-8C1A-EE96EDDF32D1}">
      <dsp:nvSpPr>
        <dsp:cNvPr id="0" name=""/>
        <dsp:cNvSpPr/>
      </dsp:nvSpPr>
      <dsp:spPr>
        <a:xfrm>
          <a:off x="4627029" y="1297304"/>
          <a:ext cx="2201167" cy="172974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700" kern="1200" dirty="0" smtClean="0"/>
            <a:t>Защита ИДЗ и группов</a:t>
          </a:r>
          <a:r>
            <a:rPr lang="ru-RU" sz="2700" kern="1200" dirty="0" smtClean="0"/>
            <a:t>ых проектов</a:t>
          </a:r>
          <a:endParaRPr lang="en-US" sz="2700" kern="1200" dirty="0"/>
        </a:p>
      </dsp:txBody>
      <dsp:txXfrm>
        <a:off x="4627029" y="1297304"/>
        <a:ext cx="2201167" cy="1729740"/>
      </dsp:txXfrm>
    </dsp:sp>
    <dsp:sp modelId="{540F5E96-2C5D-4B3C-8C7E-19592CB2A7CD}">
      <dsp:nvSpPr>
        <dsp:cNvPr id="0" name=""/>
        <dsp:cNvSpPr/>
      </dsp:nvSpPr>
      <dsp:spPr>
        <a:xfrm>
          <a:off x="6938255" y="1297304"/>
          <a:ext cx="2201167" cy="172974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Добор баллов для допуска</a:t>
          </a:r>
          <a:endParaRPr lang="en-US" sz="2700" kern="1200" dirty="0"/>
        </a:p>
      </dsp:txBody>
      <dsp:txXfrm>
        <a:off x="6938255" y="1297304"/>
        <a:ext cx="2201167" cy="17297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F130D-2C27-4B63-80F6-43FB8375A810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70007-35B0-429A-BC28-8CAB80BEEC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F130D-2C27-4B63-80F6-43FB8375A810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70007-35B0-429A-BC28-8CAB80BEEC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F130D-2C27-4B63-80F6-43FB8375A810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70007-35B0-429A-BC28-8CAB80BEEC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F130D-2C27-4B63-80F6-43FB8375A810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70007-35B0-429A-BC28-8CAB80BEEC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F130D-2C27-4B63-80F6-43FB8375A810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70007-35B0-429A-BC28-8CAB80BEEC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F130D-2C27-4B63-80F6-43FB8375A810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70007-35B0-429A-BC28-8CAB80BEEC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F130D-2C27-4B63-80F6-43FB8375A810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70007-35B0-429A-BC28-8CAB80BEEC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F130D-2C27-4B63-80F6-43FB8375A810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70007-35B0-429A-BC28-8CAB80BEEC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F130D-2C27-4B63-80F6-43FB8375A810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70007-35B0-429A-BC28-8CAB80BEEC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F130D-2C27-4B63-80F6-43FB8375A810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70007-35B0-429A-BC28-8CAB80BEEC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F130D-2C27-4B63-80F6-43FB8375A810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70007-35B0-429A-BC28-8CAB80BEEC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5F130D-2C27-4B63-80F6-43FB8375A810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F70007-35B0-429A-BC28-8CAB80BEECF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tupakhina@gmail.co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Картинки по запросу before we st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5715000"/>
            <a:ext cx="8229600" cy="1143000"/>
          </a:xfrm>
        </p:spPr>
        <p:txBody>
          <a:bodyPr/>
          <a:lstStyle/>
          <a:p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2051720" y="5733256"/>
            <a:ext cx="535800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BEFORE WE START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1472" y="1340768"/>
            <a:ext cx="4752528" cy="5328592"/>
          </a:xfrm>
        </p:spPr>
        <p:txBody>
          <a:bodyPr>
            <a:normAutofit/>
          </a:bodyPr>
          <a:lstStyle/>
          <a:p>
            <a:r>
              <a:rPr lang="ru-RU" dirty="0" smtClean="0"/>
              <a:t>Тупахина Елена Владимировна</a:t>
            </a:r>
          </a:p>
          <a:p>
            <a:r>
              <a:rPr lang="en-US" dirty="0" smtClean="0">
                <a:hlinkClick r:id="rId2"/>
              </a:rPr>
              <a:t>tupakhina@gmail.com</a:t>
            </a:r>
            <a:endParaRPr lang="en-US" dirty="0" smtClean="0"/>
          </a:p>
          <a:p>
            <a:r>
              <a:rPr lang="ru-RU" b="1" dirty="0" smtClean="0"/>
              <a:t>Консультации: </a:t>
            </a:r>
            <a:r>
              <a:rPr lang="ru-RU" dirty="0" smtClean="0"/>
              <a:t>по понедельникам с 11:25 до 12:45, кафедра немецкой филологии и перевода</a:t>
            </a:r>
            <a:r>
              <a:rPr lang="en-US" dirty="0" smtClean="0"/>
              <a:t> </a:t>
            </a:r>
            <a:r>
              <a:rPr lang="ru-RU" dirty="0" smtClean="0"/>
              <a:t>(ауд. 307 2 корпуса)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35842" name="Picture 2" descr="Картинки по запросу welcome to the cour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76672"/>
            <a:ext cx="3971268" cy="60148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6" descr="Картинки по запросу шкала с делениями"/>
          <p:cNvPicPr>
            <a:picLocks noChangeAspect="1" noChangeArrowheads="1"/>
          </p:cNvPicPr>
          <p:nvPr/>
        </p:nvPicPr>
        <p:blipFill>
          <a:blip r:embed="rId2" cstate="print"/>
          <a:srcRect l="15591"/>
          <a:stretch>
            <a:fillRect/>
          </a:stretch>
        </p:blipFill>
        <p:spPr bwMode="auto">
          <a:xfrm>
            <a:off x="6660232" y="5157192"/>
            <a:ext cx="1607996" cy="1428750"/>
          </a:xfrm>
          <a:prstGeom prst="rect">
            <a:avLst/>
          </a:prstGeom>
          <a:noFill/>
        </p:spPr>
      </p:pic>
      <p:pic>
        <p:nvPicPr>
          <p:cNvPr id="14" name="Picture 6" descr="Картинки по запросу шкала с делениями"/>
          <p:cNvPicPr>
            <a:picLocks noChangeAspect="1" noChangeArrowheads="1"/>
          </p:cNvPicPr>
          <p:nvPr/>
        </p:nvPicPr>
        <p:blipFill>
          <a:blip r:embed="rId2" cstate="print"/>
          <a:srcRect l="15591" r="34016"/>
          <a:stretch>
            <a:fillRect/>
          </a:stretch>
        </p:blipFill>
        <p:spPr bwMode="auto">
          <a:xfrm>
            <a:off x="8172400" y="5157192"/>
            <a:ext cx="959985" cy="142875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/>
        </p:nvSpPr>
        <p:spPr>
          <a:xfrm>
            <a:off x="8748464" y="2060848"/>
            <a:ext cx="72008" cy="460851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6" descr="Картинки по запросу шкала с делениями"/>
          <p:cNvPicPr>
            <a:picLocks noChangeAspect="1" noChangeArrowheads="1"/>
          </p:cNvPicPr>
          <p:nvPr/>
        </p:nvPicPr>
        <p:blipFill>
          <a:blip r:embed="rId2" cstate="print"/>
          <a:srcRect l="15591"/>
          <a:stretch>
            <a:fillRect/>
          </a:stretch>
        </p:blipFill>
        <p:spPr bwMode="auto">
          <a:xfrm>
            <a:off x="3491880" y="5157192"/>
            <a:ext cx="1607996" cy="1428750"/>
          </a:xfrm>
          <a:prstGeom prst="rect">
            <a:avLst/>
          </a:prstGeom>
          <a:noFill/>
        </p:spPr>
      </p:pic>
      <p:pic>
        <p:nvPicPr>
          <p:cNvPr id="38916" name="Picture 4" descr="Картинки по запросу шкала с делениям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157192"/>
            <a:ext cx="1905000" cy="1428750"/>
          </a:xfrm>
          <a:prstGeom prst="rect">
            <a:avLst/>
          </a:prstGeom>
          <a:noFill/>
        </p:spPr>
      </p:pic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556792"/>
          <a:ext cx="9144000" cy="4324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8918" name="Picture 6" descr="Картинки по запросу шкала с делениями"/>
          <p:cNvPicPr>
            <a:picLocks noChangeAspect="1" noChangeArrowheads="1"/>
          </p:cNvPicPr>
          <p:nvPr/>
        </p:nvPicPr>
        <p:blipFill>
          <a:blip r:embed="rId2" cstate="print"/>
          <a:srcRect l="15591"/>
          <a:stretch>
            <a:fillRect/>
          </a:stretch>
        </p:blipFill>
        <p:spPr bwMode="auto">
          <a:xfrm>
            <a:off x="1907704" y="5157192"/>
            <a:ext cx="1607996" cy="1428750"/>
          </a:xfrm>
          <a:prstGeom prst="rect">
            <a:avLst/>
          </a:prstGeom>
          <a:noFill/>
        </p:spPr>
      </p:pic>
      <p:pic>
        <p:nvPicPr>
          <p:cNvPr id="12" name="Picture 6" descr="Картинки по запросу шкала с делениями"/>
          <p:cNvPicPr>
            <a:picLocks noChangeAspect="1" noChangeArrowheads="1"/>
          </p:cNvPicPr>
          <p:nvPr/>
        </p:nvPicPr>
        <p:blipFill>
          <a:blip r:embed="rId2" cstate="print"/>
          <a:srcRect l="15591"/>
          <a:stretch>
            <a:fillRect/>
          </a:stretch>
        </p:blipFill>
        <p:spPr bwMode="auto">
          <a:xfrm>
            <a:off x="5076056" y="5157192"/>
            <a:ext cx="1607996" cy="1428750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3635896" y="980728"/>
            <a:ext cx="1835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МКР 2: </a:t>
            </a:r>
            <a:r>
              <a:rPr lang="uk-UA" dirty="0" smtClean="0"/>
              <a:t>май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7956376" y="1340768"/>
            <a:ext cx="1187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uk-UA" dirty="0" smtClean="0"/>
              <a:t>Экзамен:</a:t>
            </a:r>
          </a:p>
          <a:p>
            <a:pPr algn="r"/>
            <a:r>
              <a:rPr lang="uk-UA" dirty="0" smtClean="0"/>
              <a:t>июнь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2195736" y="1340768"/>
            <a:ext cx="72008" cy="525658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1331640" y="980728"/>
            <a:ext cx="1835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МКР 1: </a:t>
            </a:r>
            <a:r>
              <a:rPr lang="uk-UA" dirty="0" smtClean="0"/>
              <a:t>март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6876256" y="1484784"/>
            <a:ext cx="72008" cy="511256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6012160" y="692696"/>
            <a:ext cx="1835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Итоговый балл: </a:t>
            </a:r>
            <a:r>
              <a:rPr lang="uk-UA" dirty="0" smtClean="0"/>
              <a:t>15 мая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4499992" y="1412776"/>
            <a:ext cx="72008" cy="518457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9636" name="Picture 4" descr="Картинки по запросу you are here transparent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1520" y="3933056"/>
            <a:ext cx="827584" cy="6520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Система оценивания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Минимальный пороговый балл: </a:t>
            </a:r>
            <a:r>
              <a:rPr lang="ru-RU" b="1" dirty="0" smtClean="0"/>
              <a:t>35</a:t>
            </a:r>
            <a:r>
              <a:rPr lang="ru-RU" dirty="0" smtClean="0"/>
              <a:t> </a:t>
            </a:r>
            <a:endParaRPr lang="en-US" dirty="0" smtClean="0"/>
          </a:p>
          <a:p>
            <a:r>
              <a:rPr lang="ru-RU" dirty="0" smtClean="0"/>
              <a:t>Посещение занятия: </a:t>
            </a:r>
            <a:r>
              <a:rPr lang="ru-RU" b="1" dirty="0" smtClean="0"/>
              <a:t>1</a:t>
            </a:r>
            <a:r>
              <a:rPr lang="ru-RU" dirty="0" smtClean="0"/>
              <a:t> балл </a:t>
            </a:r>
          </a:p>
          <a:p>
            <a:r>
              <a:rPr lang="ru-RU" dirty="0" smtClean="0"/>
              <a:t>Терминологический диктант на каждом семинаре: </a:t>
            </a:r>
            <a:r>
              <a:rPr lang="en-US" dirty="0" smtClean="0"/>
              <a:t>max </a:t>
            </a:r>
            <a:r>
              <a:rPr lang="ru-RU" b="1" dirty="0" smtClean="0"/>
              <a:t>3</a:t>
            </a:r>
            <a:r>
              <a:rPr lang="ru-RU" dirty="0" smtClean="0"/>
              <a:t> балла</a:t>
            </a:r>
          </a:p>
          <a:p>
            <a:r>
              <a:rPr lang="ru-RU" dirty="0" smtClean="0"/>
              <a:t>Устный ответ на семинаре: </a:t>
            </a:r>
            <a:r>
              <a:rPr lang="en-US" dirty="0" smtClean="0"/>
              <a:t>max </a:t>
            </a:r>
            <a:r>
              <a:rPr lang="en-US" b="1" dirty="0" smtClean="0"/>
              <a:t>5</a:t>
            </a:r>
            <a:r>
              <a:rPr lang="en-US" dirty="0" smtClean="0"/>
              <a:t> </a:t>
            </a:r>
            <a:r>
              <a:rPr lang="ru-RU" dirty="0" smtClean="0"/>
              <a:t>баллов </a:t>
            </a:r>
          </a:p>
          <a:p>
            <a:r>
              <a:rPr lang="ru-RU" dirty="0" smtClean="0"/>
              <a:t>Модульная работа: </a:t>
            </a:r>
            <a:r>
              <a:rPr lang="en-US" dirty="0" smtClean="0"/>
              <a:t>max </a:t>
            </a:r>
            <a:r>
              <a:rPr lang="ru-RU" b="1" dirty="0" smtClean="0"/>
              <a:t>10</a:t>
            </a:r>
            <a:r>
              <a:rPr lang="ru-RU" dirty="0" smtClean="0"/>
              <a:t> баллов </a:t>
            </a:r>
          </a:p>
          <a:p>
            <a:r>
              <a:rPr lang="ru-RU" b="1" dirty="0" smtClean="0"/>
              <a:t>Чтение всех текстов, вынесенных                      на семинарские занятия, -                  обязательное условие для допуска                     к экзамену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65540" name="Picture 4" descr="Картинки по запросу grad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95120" y="4509120"/>
            <a:ext cx="2348880" cy="2348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6562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0"/>
            <a:ext cx="685799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Сколько текстов нужно прочесть?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67544" y="1340768"/>
          <a:ext cx="8229600" cy="3596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2592"/>
                <a:gridCol w="598700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Желаемая оценка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Количество текстов 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Е</a:t>
                      </a:r>
                      <a:r>
                        <a:rPr lang="ru-RU" sz="2000" b="1" baseline="0" dirty="0" smtClean="0"/>
                        <a:t> 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Все тексты, вынесенные на семинары, </a:t>
                      </a:r>
                      <a:r>
                        <a:rPr lang="ru-RU" sz="2000" b="1" dirty="0" smtClean="0"/>
                        <a:t>в полном объеме</a:t>
                      </a:r>
                      <a:endParaRPr lang="en-US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D</a:t>
                      </a:r>
                      <a:r>
                        <a:rPr lang="en-US" sz="2000" b="1" baseline="0" dirty="0" smtClean="0"/>
                        <a:t> 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Все тексты, вынесенные на семинары</a:t>
                      </a:r>
                      <a:r>
                        <a:rPr lang="en-US" sz="2000" baseline="0" dirty="0" smtClean="0"/>
                        <a:t> + </a:t>
                      </a:r>
                      <a:r>
                        <a:rPr lang="en-US" sz="2000" b="1" baseline="0" dirty="0" smtClean="0"/>
                        <a:t>2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ru-RU" sz="2000" baseline="0" dirty="0" smtClean="0"/>
                        <a:t>на выбор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С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Все тексты, вынесенные на семинары</a:t>
                      </a:r>
                      <a:r>
                        <a:rPr lang="en-US" sz="2000" baseline="0" dirty="0" smtClean="0"/>
                        <a:t> + </a:t>
                      </a:r>
                      <a:r>
                        <a:rPr lang="ru-RU" sz="2000" b="1" baseline="0" dirty="0" smtClean="0"/>
                        <a:t>4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ru-RU" sz="2000" baseline="0" dirty="0" smtClean="0"/>
                        <a:t>на выбор</a:t>
                      </a:r>
                      <a:endParaRPr lang="en-US" sz="2000" dirty="0" smtClean="0"/>
                    </a:p>
                    <a:p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B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Все тексты, вынесенные на семинары</a:t>
                      </a:r>
                      <a:r>
                        <a:rPr lang="en-US" sz="2000" baseline="0" dirty="0" smtClean="0"/>
                        <a:t> + </a:t>
                      </a:r>
                      <a:r>
                        <a:rPr lang="en-US" sz="2000" b="1" baseline="0" dirty="0" smtClean="0"/>
                        <a:t>6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ru-RU" sz="2000" baseline="0" dirty="0" smtClean="0"/>
                        <a:t>на выбор</a:t>
                      </a:r>
                      <a:endParaRPr lang="en-US" sz="2000" dirty="0" smtClean="0"/>
                    </a:p>
                    <a:p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А 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Все тексты, вынесенные на семинары</a:t>
                      </a:r>
                      <a:r>
                        <a:rPr lang="en-US" sz="2000" baseline="0" dirty="0" smtClean="0"/>
                        <a:t> + </a:t>
                      </a:r>
                      <a:r>
                        <a:rPr lang="ru-RU" sz="2000" b="1" baseline="0" dirty="0" smtClean="0"/>
                        <a:t>8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ru-RU" sz="2000" baseline="0" dirty="0" smtClean="0"/>
                        <a:t>на выбор</a:t>
                      </a:r>
                      <a:endParaRPr lang="en-US" sz="2000" dirty="0" smtClean="0"/>
                    </a:p>
                    <a:p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7544" y="5229200"/>
            <a:ext cx="82089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Собеседование по прочитанным текстам – обязательный элемент экзамена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ru-RU" dirty="0" smtClean="0"/>
              <a:t>Как добрать баллы?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1256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Отработка пропусков: </a:t>
            </a:r>
          </a:p>
          <a:p>
            <a:pPr>
              <a:buFontTx/>
              <a:buChar char="-"/>
            </a:pPr>
            <a:r>
              <a:rPr lang="ru-RU" dirty="0" smtClean="0"/>
              <a:t>по уважительной причине – в течение семестра по предъявлению справки; </a:t>
            </a:r>
          </a:p>
          <a:p>
            <a:pPr>
              <a:buFontTx/>
              <a:buChar char="-"/>
            </a:pPr>
            <a:r>
              <a:rPr lang="ru-RU" dirty="0" smtClean="0"/>
              <a:t>по другим причинам – </a:t>
            </a:r>
            <a:r>
              <a:rPr lang="ru-RU" b="1" dirty="0" smtClean="0"/>
              <a:t>в течение недели после пропуска</a:t>
            </a:r>
            <a:endParaRPr lang="en-US" b="1" dirty="0" smtClean="0"/>
          </a:p>
          <a:p>
            <a:r>
              <a:rPr lang="ru-RU" dirty="0" smtClean="0"/>
              <a:t>Творческое задание или реферат </a:t>
            </a:r>
            <a:r>
              <a:rPr lang="ru-RU" b="1" dirty="0" smtClean="0"/>
              <a:t>(не больше 3 за семестр)</a:t>
            </a:r>
            <a:r>
              <a:rPr lang="ru-RU" dirty="0" smtClean="0"/>
              <a:t> – </a:t>
            </a:r>
            <a:r>
              <a:rPr lang="en-US" dirty="0" smtClean="0"/>
              <a:t>max </a:t>
            </a:r>
            <a:r>
              <a:rPr lang="en-US" b="1" dirty="0" smtClean="0"/>
              <a:t>5</a:t>
            </a:r>
            <a:r>
              <a:rPr lang="en-US" dirty="0" smtClean="0"/>
              <a:t> </a:t>
            </a:r>
            <a:r>
              <a:rPr lang="ru-RU" dirty="0" smtClean="0"/>
              <a:t>баллов (темы см. в планах семинарских занятий в </a:t>
            </a:r>
            <a:r>
              <a:rPr lang="en-US" dirty="0" err="1" smtClean="0"/>
              <a:t>Moodle</a:t>
            </a:r>
            <a:r>
              <a:rPr lang="en-US" dirty="0" smtClean="0"/>
              <a:t>)</a:t>
            </a:r>
            <a:endParaRPr lang="ru-RU" dirty="0" smtClean="0"/>
          </a:p>
          <a:p>
            <a:r>
              <a:rPr lang="ru-RU" dirty="0" smtClean="0"/>
              <a:t>ИДЗ или групповой проект – </a:t>
            </a:r>
            <a:r>
              <a:rPr lang="en-US" dirty="0" smtClean="0"/>
              <a:t>max </a:t>
            </a:r>
            <a:r>
              <a:rPr lang="en-US" b="1" dirty="0" smtClean="0"/>
              <a:t>20</a:t>
            </a:r>
            <a:r>
              <a:rPr lang="en-US" dirty="0" smtClean="0"/>
              <a:t> </a:t>
            </a:r>
            <a:r>
              <a:rPr lang="ru-RU" dirty="0" smtClean="0"/>
              <a:t>баллов (темы и рекомендации по выполнению см. в </a:t>
            </a:r>
            <a:r>
              <a:rPr lang="en-US" dirty="0" err="1" smtClean="0"/>
              <a:t>Moodle</a:t>
            </a:r>
            <a:r>
              <a:rPr lang="en-US" dirty="0" smtClean="0"/>
              <a:t>)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Картинки по запросу paper free save tre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3486149"/>
            <a:ext cx="6562725" cy="3371851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2695"/>
            <a:ext cx="8229600" cy="3024337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Творческие задания, рефераты, ИДЗ принимаются </a:t>
            </a:r>
            <a:r>
              <a:rPr lang="ru-RU" sz="4800" b="1" dirty="0" smtClean="0"/>
              <a:t>в электронной форме</a:t>
            </a:r>
            <a:r>
              <a:rPr lang="en-US" sz="4800" b="1" dirty="0" smtClean="0"/>
              <a:t> </a:t>
            </a:r>
            <a:r>
              <a:rPr lang="uk-UA" sz="4800" b="1" dirty="0" smtClean="0"/>
              <a:t>через систему </a:t>
            </a:r>
            <a:r>
              <a:rPr lang="en-US" sz="4800" b="1" dirty="0" err="1" smtClean="0"/>
              <a:t>Moodle</a:t>
            </a:r>
            <a:r>
              <a:rPr lang="ru-RU" sz="4800" b="1" dirty="0" smtClean="0"/>
              <a:t> </a:t>
            </a:r>
            <a:endParaRPr lang="en-US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r>
              <a:rPr lang="ru-RU" smtClean="0"/>
              <a:t>Буду рада ответить на ваши вопросы на форуме курса или в личных сообщениях! </a:t>
            </a:r>
            <a:endParaRPr lang="en-US" dirty="0"/>
          </a:p>
        </p:txBody>
      </p:sp>
      <p:pic>
        <p:nvPicPr>
          <p:cNvPr id="70658" name="Picture 2" descr="Картинки по запросу questio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255" y="2276872"/>
            <a:ext cx="9162255" cy="4581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280</Words>
  <Application>Microsoft Office PowerPoint</Application>
  <PresentationFormat>On-screen Show (4:3)</PresentationFormat>
  <Paragraphs>43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Система оценивания</vt:lpstr>
      <vt:lpstr>Slide 5</vt:lpstr>
      <vt:lpstr>Сколько текстов нужно прочесть?</vt:lpstr>
      <vt:lpstr>Как добрать баллы? 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the_mockturtle</dc:creator>
  <cp:lastModifiedBy>the_mockturtle</cp:lastModifiedBy>
  <cp:revision>2</cp:revision>
  <dcterms:created xsi:type="dcterms:W3CDTF">2017-09-06T06:35:34Z</dcterms:created>
  <dcterms:modified xsi:type="dcterms:W3CDTF">2018-01-08T15:13:00Z</dcterms:modified>
</cp:coreProperties>
</file>