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4" r:id="rId3"/>
    <p:sldId id="275" r:id="rId4"/>
    <p:sldId id="276" r:id="rId5"/>
    <p:sldId id="278" r:id="rId6"/>
    <p:sldId id="280" r:id="rId7"/>
    <p:sldId id="281" r:id="rId8"/>
    <p:sldId id="306" r:id="rId9"/>
    <p:sldId id="259" r:id="rId10"/>
    <p:sldId id="282" r:id="rId11"/>
    <p:sldId id="283" r:id="rId12"/>
    <p:sldId id="309" r:id="rId13"/>
    <p:sldId id="287" r:id="rId14"/>
    <p:sldId id="310" r:id="rId15"/>
    <p:sldId id="312" r:id="rId16"/>
    <p:sldId id="308" r:id="rId17"/>
    <p:sldId id="315" r:id="rId18"/>
    <p:sldId id="316" r:id="rId19"/>
    <p:sldId id="317" r:id="rId20"/>
    <p:sldId id="318" r:id="rId21"/>
    <p:sldId id="319" r:id="rId22"/>
    <p:sldId id="320" r:id="rId23"/>
    <p:sldId id="289" r:id="rId24"/>
    <p:sldId id="307" r:id="rId25"/>
    <p:sldId id="329" r:id="rId26"/>
    <p:sldId id="330" r:id="rId27"/>
    <p:sldId id="322" r:id="rId28"/>
    <p:sldId id="323" r:id="rId29"/>
    <p:sldId id="324" r:id="rId30"/>
    <p:sldId id="325" r:id="rId31"/>
    <p:sldId id="326" r:id="rId32"/>
    <p:sldId id="327" r:id="rId33"/>
    <p:sldId id="291" r:id="rId34"/>
    <p:sldId id="292" r:id="rId35"/>
    <p:sldId id="293" r:id="rId36"/>
    <p:sldId id="299" r:id="rId37"/>
    <p:sldId id="301" r:id="rId38"/>
    <p:sldId id="302" r:id="rId39"/>
    <p:sldId id="297" r:id="rId40"/>
    <p:sldId id="296" r:id="rId41"/>
    <p:sldId id="295" r:id="rId42"/>
    <p:sldId id="304" r:id="rId43"/>
    <p:sldId id="288" r:id="rId44"/>
    <p:sldId id="273" r:id="rId45"/>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15" autoAdjust="0"/>
    <p:restoredTop sz="99545" autoAdjust="0"/>
  </p:normalViewPr>
  <p:slideViewPr>
    <p:cSldViewPr snapToGrid="0">
      <p:cViewPr>
        <p:scale>
          <a:sx n="79" d="100"/>
          <a:sy n="79" d="100"/>
        </p:scale>
        <p:origin x="-258" y="-1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package" Target="../embeddings/_____Microsoft_Excel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_____Microsoft_Excel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150"/>
      <c:rAngAx val="0"/>
      <c:perspective val="0"/>
    </c:view3D>
    <c:floor>
      <c:thickness val="0"/>
    </c:floor>
    <c:sideWall>
      <c:thickness val="0"/>
    </c:sideWall>
    <c:backWall>
      <c:thickness val="0"/>
    </c:backWall>
    <c:plotArea>
      <c:layout/>
      <c:pie3DChart>
        <c:varyColors val="1"/>
        <c:ser>
          <c:idx val="0"/>
          <c:order val="0"/>
          <c:tx>
            <c:strRef>
              <c:f>Лист1!$B$1</c:f>
              <c:strCache>
                <c:ptCount val="1"/>
                <c:pt idx="0">
                  <c:v>Продажи</c:v>
                </c:pt>
              </c:strCache>
            </c:strRef>
          </c:tx>
          <c:spPr>
            <a:pattFill prst="shingle">
              <a:fgClr>
                <a:schemeClr val="tx1"/>
              </a:fgClr>
              <a:bgClr>
                <a:schemeClr val="bg1"/>
              </a:bgClr>
            </a:pattFill>
            <a:ln>
              <a:solidFill>
                <a:srgbClr val="F5C040">
                  <a:lumMod val="75000"/>
                </a:srgbClr>
              </a:solidFill>
            </a:ln>
          </c:spPr>
          <c:explosion val="25"/>
          <c:dPt>
            <c:idx val="0"/>
            <c:bubble3D val="0"/>
          </c:dPt>
          <c:dPt>
            <c:idx val="1"/>
            <c:bubble3D val="0"/>
            <c:spPr>
              <a:pattFill prst="pct60">
                <a:fgClr>
                  <a:schemeClr val="tx1"/>
                </a:fgClr>
                <a:bgClr>
                  <a:schemeClr val="bg1"/>
                </a:bgClr>
              </a:pattFill>
              <a:ln>
                <a:solidFill>
                  <a:srgbClr val="F5C040">
                    <a:lumMod val="75000"/>
                  </a:srgbClr>
                </a:solidFill>
              </a:ln>
            </c:spPr>
          </c:dPt>
          <c:dPt>
            <c:idx val="2"/>
            <c:bubble3D val="0"/>
            <c:spPr>
              <a:pattFill prst="dashDnDiag">
                <a:fgClr>
                  <a:schemeClr val="tx1"/>
                </a:fgClr>
                <a:bgClr>
                  <a:schemeClr val="bg1"/>
                </a:bgClr>
              </a:pattFill>
              <a:ln>
                <a:solidFill>
                  <a:srgbClr val="F5C040">
                    <a:lumMod val="75000"/>
                  </a:srgbClr>
                </a:solidFill>
              </a:ln>
            </c:spPr>
          </c:dPt>
          <c:dPt>
            <c:idx val="3"/>
            <c:bubble3D val="0"/>
            <c:spPr>
              <a:pattFill prst="openDmnd">
                <a:fgClr>
                  <a:schemeClr val="tx1"/>
                </a:fgClr>
                <a:bgClr>
                  <a:schemeClr val="bg1"/>
                </a:bgClr>
              </a:pattFill>
              <a:ln>
                <a:solidFill>
                  <a:srgbClr val="F5C040">
                    <a:lumMod val="75000"/>
                  </a:srgbClr>
                </a:solidFill>
              </a:ln>
            </c:spPr>
          </c:dPt>
          <c:dLbls>
            <c:dLbl>
              <c:idx val="0"/>
              <c:layout>
                <c:manualLayout>
                  <c:x val="4.3516786964129486E-2"/>
                  <c:y val="-0.2317379077615298"/>
                </c:manualLayout>
              </c:layout>
              <c:tx>
                <c:rich>
                  <a:bodyPr/>
                  <a:lstStyle/>
                  <a:p>
                    <a:r>
                      <a:rPr lang="uk-UA" sz="1199">
                        <a:latin typeface="Times New Roman" pitchFamily="18" charset="0"/>
                        <a:cs typeface="Times New Roman" pitchFamily="18" charset="0"/>
                      </a:rPr>
                      <a:t> Рілля</a:t>
                    </a:r>
                  </a:p>
                  <a:p>
                    <a:r>
                      <a:rPr lang="en-US" sz="1199">
                        <a:latin typeface="Times New Roman" pitchFamily="18" charset="0"/>
                        <a:cs typeface="Times New Roman" pitchFamily="18" charset="0"/>
                      </a:rPr>
                      <a:t>78,6</a:t>
                    </a:r>
                    <a:r>
                      <a:rPr lang="uk-UA" sz="1199">
                        <a:latin typeface="Times New Roman" pitchFamily="18" charset="0"/>
                        <a:cs typeface="Times New Roman" pitchFamily="18" charset="0"/>
                      </a:rPr>
                      <a:t>%</a:t>
                    </a:r>
                    <a:endParaRPr lang="en-US"/>
                  </a:p>
                </c:rich>
              </c:tx>
              <c:dLblPos val="bestFit"/>
              <c:showLegendKey val="0"/>
              <c:showVal val="0"/>
              <c:showCatName val="0"/>
              <c:showSerName val="0"/>
              <c:showPercent val="0"/>
              <c:showBubbleSize val="0"/>
            </c:dLbl>
            <c:dLbl>
              <c:idx val="1"/>
              <c:layout>
                <c:manualLayout>
                  <c:x val="6.2873742344706912E-2"/>
                  <c:y val="-0.16395575553055869"/>
                </c:manualLayout>
              </c:layout>
              <c:tx>
                <c:rich>
                  <a:bodyPr/>
                  <a:lstStyle/>
                  <a:p>
                    <a:r>
                      <a:rPr lang="uk-UA" sz="1199">
                        <a:latin typeface="Times New Roman" pitchFamily="18" charset="0"/>
                        <a:cs typeface="Times New Roman" pitchFamily="18" charset="0"/>
                      </a:rPr>
                      <a:t>багаторічні насадження</a:t>
                    </a:r>
                  </a:p>
                  <a:p>
                    <a:r>
                      <a:rPr lang="uk-UA" sz="1199">
                        <a:latin typeface="Times New Roman" pitchFamily="18" charset="0"/>
                        <a:cs typeface="Times New Roman" pitchFamily="18" charset="0"/>
                      </a:rPr>
                      <a:t>2,1%</a:t>
                    </a:r>
                    <a:endParaRPr lang="uk-UA"/>
                  </a:p>
                </c:rich>
              </c:tx>
              <c:dLblPos val="bestFit"/>
              <c:showLegendKey val="0"/>
              <c:showVal val="0"/>
              <c:showCatName val="0"/>
              <c:showSerName val="0"/>
              <c:showPercent val="0"/>
              <c:showBubbleSize val="0"/>
            </c:dLbl>
            <c:dLbl>
              <c:idx val="2"/>
              <c:layout>
                <c:manualLayout>
                  <c:x val="0.11795384951881015"/>
                  <c:y val="3.1701974753155858E-2"/>
                </c:manualLayout>
              </c:layout>
              <c:tx>
                <c:rich>
                  <a:bodyPr/>
                  <a:lstStyle/>
                  <a:p>
                    <a:r>
                      <a:rPr lang="uk-UA" sz="1199">
                        <a:latin typeface="Times New Roman" pitchFamily="18" charset="0"/>
                        <a:cs typeface="Times New Roman" pitchFamily="18" charset="0"/>
                      </a:rPr>
                      <a:t>Природні кормові угіддя</a:t>
                    </a:r>
                  </a:p>
                  <a:p>
                    <a:r>
                      <a:rPr lang="en-US" sz="1199">
                        <a:latin typeface="Times New Roman" pitchFamily="18" charset="0"/>
                        <a:cs typeface="Times New Roman" pitchFamily="18" charset="0"/>
                      </a:rPr>
                      <a:t>18,9</a:t>
                    </a:r>
                    <a:r>
                      <a:rPr lang="uk-UA" sz="1199">
                        <a:latin typeface="Times New Roman" pitchFamily="18" charset="0"/>
                        <a:cs typeface="Times New Roman" pitchFamily="18" charset="0"/>
                      </a:rPr>
                      <a:t>%</a:t>
                    </a:r>
                    <a:endParaRPr lang="en-US"/>
                  </a:p>
                </c:rich>
              </c:tx>
              <c:dLblPos val="bestFit"/>
              <c:showLegendKey val="0"/>
              <c:showVal val="0"/>
              <c:showCatName val="0"/>
              <c:showSerName val="0"/>
              <c:showPercent val="0"/>
              <c:showBubbleSize val="0"/>
            </c:dLbl>
            <c:dLbl>
              <c:idx val="3"/>
              <c:layout>
                <c:manualLayout>
                  <c:x val="6.836085593467483E-3"/>
                  <c:y val="6.4299150106236727E-2"/>
                </c:manualLayout>
              </c:layout>
              <c:tx>
                <c:rich>
                  <a:bodyPr/>
                  <a:lstStyle/>
                  <a:p>
                    <a:r>
                      <a:rPr lang="uk-UA" sz="1199">
                        <a:latin typeface="Times New Roman" pitchFamily="18" charset="0"/>
                        <a:cs typeface="Times New Roman" pitchFamily="18" charset="0"/>
                      </a:rPr>
                      <a:t>Перелоги </a:t>
                    </a:r>
                  </a:p>
                  <a:p>
                    <a:r>
                      <a:rPr lang="en-US" sz="1199">
                        <a:latin typeface="Times New Roman" pitchFamily="18" charset="0"/>
                        <a:cs typeface="Times New Roman" pitchFamily="18" charset="0"/>
                      </a:rPr>
                      <a:t>0,4</a:t>
                    </a:r>
                    <a:r>
                      <a:rPr lang="uk-UA" sz="1199">
                        <a:latin typeface="Times New Roman" pitchFamily="18" charset="0"/>
                        <a:cs typeface="Times New Roman" pitchFamily="18" charset="0"/>
                      </a:rPr>
                      <a:t>%</a:t>
                    </a:r>
                    <a:endParaRPr lang="en-US"/>
                  </a:p>
                </c:rich>
              </c:tx>
              <c:dLblPos val="bestFit"/>
              <c:showLegendKey val="0"/>
              <c:showVal val="0"/>
              <c:showCatName val="0"/>
              <c:showSerName val="0"/>
              <c:showPercent val="0"/>
              <c:showBubbleSize val="0"/>
            </c:dLbl>
            <c:txPr>
              <a:bodyPr/>
              <a:lstStyle/>
              <a:p>
                <a:pPr>
                  <a:defRPr sz="1199">
                    <a:latin typeface="Times New Roman" pitchFamily="18" charset="0"/>
                    <a:cs typeface="Times New Roman" pitchFamily="18" charset="0"/>
                  </a:defRPr>
                </a:pPr>
                <a:endParaRPr lang="uk-UA"/>
              </a:p>
            </c:txPr>
            <c:showLegendKey val="0"/>
            <c:showVal val="1"/>
            <c:showCatName val="0"/>
            <c:showSerName val="0"/>
            <c:showPercent val="0"/>
            <c:showBubbleSize val="0"/>
            <c:showLeaderLines val="1"/>
          </c:dLbls>
          <c:cat>
            <c:strRef>
              <c:f>Лист1!$A$2:$A$5</c:f>
              <c:strCache>
                <c:ptCount val="4"/>
                <c:pt idx="0">
                  <c:v>рілля</c:v>
                </c:pt>
                <c:pt idx="1">
                  <c:v>багаторічні насадження</c:v>
                </c:pt>
                <c:pt idx="2">
                  <c:v>природні кормові угіддя</c:v>
                </c:pt>
                <c:pt idx="3">
                  <c:v>перелоги</c:v>
                </c:pt>
              </c:strCache>
            </c:strRef>
          </c:cat>
          <c:val>
            <c:numRef>
              <c:f>Лист1!$B$2:$B$5</c:f>
              <c:numCache>
                <c:formatCode>General</c:formatCode>
                <c:ptCount val="4"/>
                <c:pt idx="0">
                  <c:v>78.599999999999994</c:v>
                </c:pt>
                <c:pt idx="1">
                  <c:v>2.1</c:v>
                </c:pt>
                <c:pt idx="2">
                  <c:v>18.899999999999999</c:v>
                </c:pt>
                <c:pt idx="3">
                  <c:v>0.4</c:v>
                </c:pt>
              </c:numCache>
            </c:numRef>
          </c:val>
        </c:ser>
        <c:dLbls>
          <c:showLegendKey val="0"/>
          <c:showVal val="0"/>
          <c:showCatName val="0"/>
          <c:showSerName val="0"/>
          <c:showPercent val="0"/>
          <c:showBubbleSize val="0"/>
          <c:showLeaderLines val="1"/>
        </c:dLbls>
      </c:pie3DChart>
      <c:spPr>
        <a:noFill/>
        <a:ln w="25385">
          <a:noFill/>
        </a:ln>
      </c:spPr>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Лист1!$B$1</c:f>
              <c:strCache>
                <c:ptCount val="1"/>
                <c:pt idx="0">
                  <c:v>1991</c:v>
                </c:pt>
              </c:strCache>
            </c:strRef>
          </c:tx>
          <c:spPr>
            <a:pattFill prst="wdDnDiag">
              <a:fgClr>
                <a:schemeClr val="tx1"/>
              </a:fgClr>
              <a:bgClr>
                <a:schemeClr val="bg1"/>
              </a:bgClr>
            </a:pattFill>
            <a:ln>
              <a:solidFill>
                <a:schemeClr val="tx1"/>
              </a:solidFill>
            </a:ln>
            <a:effectLst>
              <a:glow rad="63500">
                <a:schemeClr val="accent6">
                  <a:satMod val="175000"/>
                  <a:alpha val="40000"/>
                </a:schemeClr>
              </a:glow>
            </a:effectLst>
          </c:spPr>
          <c:invertIfNegative val="0"/>
          <c:dLbls>
            <c:showLegendKey val="0"/>
            <c:showVal val="1"/>
            <c:showCatName val="0"/>
            <c:showSerName val="0"/>
            <c:showPercent val="0"/>
            <c:showBubbleSize val="0"/>
            <c:showLeaderLines val="0"/>
          </c:dLbls>
          <c:cat>
            <c:strRef>
              <c:f>Лист1!$A$2:$A$5</c:f>
              <c:strCache>
                <c:ptCount val="4"/>
                <c:pt idx="0">
                  <c:v>Зернові і зернобобові - всього</c:v>
                </c:pt>
                <c:pt idx="1">
                  <c:v>Технічні</c:v>
                </c:pt>
                <c:pt idx="2">
                  <c:v>Овоче-баштанні і картопля - всього</c:v>
                </c:pt>
                <c:pt idx="3">
                  <c:v>Кормові - всього</c:v>
                </c:pt>
              </c:strCache>
            </c:strRef>
          </c:cat>
          <c:val>
            <c:numRef>
              <c:f>Лист1!$B$2:$B$5</c:f>
              <c:numCache>
                <c:formatCode>General</c:formatCode>
                <c:ptCount val="4"/>
                <c:pt idx="0">
                  <c:v>46.6</c:v>
                </c:pt>
                <c:pt idx="1">
                  <c:v>12.2</c:v>
                </c:pt>
                <c:pt idx="2">
                  <c:v>3</c:v>
                </c:pt>
                <c:pt idx="3">
                  <c:v>38.1</c:v>
                </c:pt>
              </c:numCache>
            </c:numRef>
          </c:val>
        </c:ser>
        <c:ser>
          <c:idx val="1"/>
          <c:order val="1"/>
          <c:tx>
            <c:strRef>
              <c:f>Лист1!$C$1</c:f>
              <c:strCache>
                <c:ptCount val="1"/>
                <c:pt idx="0">
                  <c:v>2019</c:v>
                </c:pt>
              </c:strCache>
            </c:strRef>
          </c:tx>
          <c:spPr>
            <a:pattFill prst="pct30">
              <a:fgClr>
                <a:schemeClr val="tx1"/>
              </a:fgClr>
              <a:bgClr>
                <a:schemeClr val="bg1"/>
              </a:bgClr>
            </a:pattFill>
            <a:ln>
              <a:solidFill>
                <a:schemeClr val="tx1"/>
              </a:solidFill>
            </a:ln>
            <a:effectLst>
              <a:glow rad="63500">
                <a:schemeClr val="accent4">
                  <a:satMod val="175000"/>
                  <a:alpha val="40000"/>
                </a:schemeClr>
              </a:glow>
            </a:effectLst>
          </c:spPr>
          <c:invertIfNegative val="0"/>
          <c:dLbls>
            <c:showLegendKey val="0"/>
            <c:showVal val="1"/>
            <c:showCatName val="0"/>
            <c:showSerName val="0"/>
            <c:showPercent val="0"/>
            <c:showBubbleSize val="0"/>
            <c:showLeaderLines val="0"/>
          </c:dLbls>
          <c:cat>
            <c:strRef>
              <c:f>Лист1!$A$2:$A$5</c:f>
              <c:strCache>
                <c:ptCount val="4"/>
                <c:pt idx="0">
                  <c:v>Зернові і зернобобові - всього</c:v>
                </c:pt>
                <c:pt idx="1">
                  <c:v>Технічні</c:v>
                </c:pt>
                <c:pt idx="2">
                  <c:v>Овоче-баштанні і картопля - всього</c:v>
                </c:pt>
                <c:pt idx="3">
                  <c:v>Кормові - всього</c:v>
                </c:pt>
              </c:strCache>
            </c:strRef>
          </c:cat>
          <c:val>
            <c:numRef>
              <c:f>Лист1!$C$2:$C$5</c:f>
              <c:numCache>
                <c:formatCode>General</c:formatCode>
                <c:ptCount val="4"/>
                <c:pt idx="0">
                  <c:v>53.3</c:v>
                </c:pt>
                <c:pt idx="1">
                  <c:v>32.799999999999997</c:v>
                </c:pt>
                <c:pt idx="2">
                  <c:v>6.8</c:v>
                </c:pt>
                <c:pt idx="3">
                  <c:v>7.1</c:v>
                </c:pt>
              </c:numCache>
            </c:numRef>
          </c:val>
        </c:ser>
        <c:dLbls>
          <c:showLegendKey val="0"/>
          <c:showVal val="0"/>
          <c:showCatName val="0"/>
          <c:showSerName val="0"/>
          <c:showPercent val="0"/>
          <c:showBubbleSize val="0"/>
        </c:dLbls>
        <c:gapWidth val="132"/>
        <c:overlap val="-25"/>
        <c:axId val="93640192"/>
        <c:axId val="93641728"/>
      </c:barChart>
      <c:catAx>
        <c:axId val="93640192"/>
        <c:scaling>
          <c:orientation val="minMax"/>
        </c:scaling>
        <c:delete val="0"/>
        <c:axPos val="b"/>
        <c:numFmt formatCode="General" sourceLinked="1"/>
        <c:majorTickMark val="out"/>
        <c:minorTickMark val="none"/>
        <c:tickLblPos val="nextTo"/>
        <c:crossAx val="93641728"/>
        <c:crosses val="autoZero"/>
        <c:auto val="1"/>
        <c:lblAlgn val="ctr"/>
        <c:lblOffset val="100"/>
        <c:noMultiLvlLbl val="0"/>
      </c:catAx>
      <c:valAx>
        <c:axId val="93641728"/>
        <c:scaling>
          <c:orientation val="minMax"/>
        </c:scaling>
        <c:delete val="0"/>
        <c:axPos val="l"/>
        <c:majorGridlines/>
        <c:numFmt formatCode="General" sourceLinked="1"/>
        <c:majorTickMark val="out"/>
        <c:minorTickMark val="none"/>
        <c:tickLblPos val="nextTo"/>
        <c:txPr>
          <a:bodyPr/>
          <a:lstStyle/>
          <a:p>
            <a:pPr>
              <a:defRPr>
                <a:latin typeface="Times New Roman" pitchFamily="18" charset="0"/>
                <a:cs typeface="Times New Roman" pitchFamily="18" charset="0"/>
              </a:defRPr>
            </a:pPr>
            <a:endParaRPr lang="uk-UA"/>
          </a:p>
        </c:txPr>
        <c:crossAx val="93640192"/>
        <c:crosses val="autoZero"/>
        <c:crossBetween val="between"/>
      </c:valAx>
    </c:plotArea>
    <c:legend>
      <c:legendPos val="r"/>
      <c:layout>
        <c:manualLayout>
          <c:xMode val="edge"/>
          <c:yMode val="edge"/>
          <c:x val="0.93912082177524792"/>
          <c:y val="0.44934591509394661"/>
          <c:w val="5.3258517513468419E-2"/>
          <c:h val="0.29972086822480526"/>
        </c:manualLayout>
      </c:layout>
      <c:overlay val="0"/>
      <c:txPr>
        <a:bodyPr/>
        <a:lstStyle/>
        <a:p>
          <a:pPr>
            <a:defRPr>
              <a:latin typeface="Times New Roman" pitchFamily="18" charset="0"/>
              <a:cs typeface="Times New Roman" pitchFamily="18" charset="0"/>
            </a:defRPr>
          </a:pPr>
          <a:endParaRPr lang="uk-UA"/>
        </a:p>
      </c:txPr>
    </c:legend>
    <c:plotVisOnly val="1"/>
    <c:dispBlanksAs val="gap"/>
    <c:showDLblsOverMax val="0"/>
  </c:chart>
  <c:txPr>
    <a:bodyPr/>
    <a:lstStyle/>
    <a:p>
      <a:pPr>
        <a:defRPr sz="1199"/>
      </a:pPr>
      <a:endParaRPr lang="uk-UA"/>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98D33D-9934-4177-8F47-35F3EFFECC73}" type="doc">
      <dgm:prSet loTypeId="urn:microsoft.com/office/officeart/2005/8/layout/default" loCatId="list" qsTypeId="urn:microsoft.com/office/officeart/2005/8/quickstyle/simple5" qsCatId="simple" csTypeId="urn:microsoft.com/office/officeart/2005/8/colors/accent6_5" csCatId="accent6" phldr="1"/>
      <dgm:spPr/>
      <dgm:t>
        <a:bodyPr/>
        <a:lstStyle/>
        <a:p>
          <a:endParaRPr lang="uk-UA"/>
        </a:p>
      </dgm:t>
    </dgm:pt>
    <dgm:pt modelId="{03212F87-EAAB-4770-941E-FDEDEEB05709}">
      <dgm:prSet phldrT="[Текст]"/>
      <dgm:spPr/>
      <dgm:t>
        <a:bodyPr/>
        <a:lstStyle/>
        <a:p>
          <a:r>
            <a:rPr lang="uk-UA" dirty="0" smtClean="0">
              <a:solidFill>
                <a:schemeClr val="tx1"/>
              </a:solidFill>
            </a:rPr>
            <a:t>розвиток міжнародного переміщення факторів виробництва, передусім у формах ввезення — вивезення капіталу, робочої сили і технології;</a:t>
          </a:r>
          <a:endParaRPr lang="uk-UA" dirty="0">
            <a:solidFill>
              <a:schemeClr val="tx1"/>
            </a:solidFill>
          </a:endParaRPr>
        </a:p>
      </dgm:t>
    </dgm:pt>
    <dgm:pt modelId="{4674654C-DA76-4198-B9C8-2B0533B96B3D}" type="parTrans" cxnId="{5F4D8E03-49B8-44DE-AEC8-45887F6017BC}">
      <dgm:prSet/>
      <dgm:spPr/>
      <dgm:t>
        <a:bodyPr/>
        <a:lstStyle/>
        <a:p>
          <a:endParaRPr lang="uk-UA"/>
        </a:p>
      </dgm:t>
    </dgm:pt>
    <dgm:pt modelId="{5C733598-CA9F-4B31-BB48-12BB505C7A99}" type="sibTrans" cxnId="{5F4D8E03-49B8-44DE-AEC8-45887F6017BC}">
      <dgm:prSet/>
      <dgm:spPr/>
      <dgm:t>
        <a:bodyPr/>
        <a:lstStyle/>
        <a:p>
          <a:endParaRPr lang="uk-UA"/>
        </a:p>
      </dgm:t>
    </dgm:pt>
    <dgm:pt modelId="{8487F243-D95D-4FF3-A64C-319C8716B2EA}">
      <dgm:prSet phldrT="[Текст]"/>
      <dgm:spPr/>
      <dgm:t>
        <a:bodyPr/>
        <a:lstStyle/>
        <a:p>
          <a:r>
            <a:rPr lang="uk-UA" dirty="0" smtClean="0">
              <a:solidFill>
                <a:schemeClr val="tx1"/>
              </a:solidFill>
            </a:rPr>
            <a:t>зростання на цій основі міжнародних форм виробництва на підприємствах, розташованих у декількох країнах, насамперед у рамках ТНК;</a:t>
          </a:r>
          <a:endParaRPr lang="uk-UA" dirty="0">
            <a:solidFill>
              <a:schemeClr val="tx1"/>
            </a:solidFill>
          </a:endParaRPr>
        </a:p>
      </dgm:t>
    </dgm:pt>
    <dgm:pt modelId="{D5D9F811-140C-4143-AA67-97F3007FFBC1}" type="parTrans" cxnId="{E65753B3-D7C3-4AEC-BE00-4F3A30E26C1C}">
      <dgm:prSet/>
      <dgm:spPr/>
      <dgm:t>
        <a:bodyPr/>
        <a:lstStyle/>
        <a:p>
          <a:endParaRPr lang="uk-UA"/>
        </a:p>
      </dgm:t>
    </dgm:pt>
    <dgm:pt modelId="{37142EC2-DCB7-4D70-8FBC-ABD29A5BD8D8}" type="sibTrans" cxnId="{E65753B3-D7C3-4AEC-BE00-4F3A30E26C1C}">
      <dgm:prSet/>
      <dgm:spPr/>
      <dgm:t>
        <a:bodyPr/>
        <a:lstStyle/>
        <a:p>
          <a:endParaRPr lang="uk-UA"/>
        </a:p>
      </dgm:t>
    </dgm:pt>
    <dgm:pt modelId="{6358A1D0-F2FD-4B6B-9C67-368BABE088DB}">
      <dgm:prSet phldrT="[Текст]"/>
      <dgm:spPr/>
      <dgm:t>
        <a:bodyPr/>
        <a:lstStyle/>
        <a:p>
          <a:r>
            <a:rPr lang="uk-UA" dirty="0" smtClean="0">
              <a:solidFill>
                <a:schemeClr val="tx1"/>
              </a:solidFill>
            </a:rPr>
            <a:t>економічна політика держав у підтримці міжнародного руху товарів і факторів виробництва на двосторонній і багатосторонній основах;</a:t>
          </a:r>
          <a:endParaRPr lang="uk-UA" dirty="0">
            <a:solidFill>
              <a:schemeClr val="tx1"/>
            </a:solidFill>
          </a:endParaRPr>
        </a:p>
      </dgm:t>
    </dgm:pt>
    <dgm:pt modelId="{F087F794-83A2-437B-8860-F01C2FC846C9}" type="parTrans" cxnId="{5D8B63A0-A40E-403E-A3B1-B28BB74B1E29}">
      <dgm:prSet/>
      <dgm:spPr/>
      <dgm:t>
        <a:bodyPr/>
        <a:lstStyle/>
        <a:p>
          <a:endParaRPr lang="uk-UA"/>
        </a:p>
      </dgm:t>
    </dgm:pt>
    <dgm:pt modelId="{07E9A4C0-6B25-44A3-B872-49533711A9B2}" type="sibTrans" cxnId="{5D8B63A0-A40E-403E-A3B1-B28BB74B1E29}">
      <dgm:prSet/>
      <dgm:spPr/>
      <dgm:t>
        <a:bodyPr/>
        <a:lstStyle/>
        <a:p>
          <a:endParaRPr lang="uk-UA"/>
        </a:p>
      </dgm:t>
    </dgm:pt>
    <dgm:pt modelId="{B724626B-6238-42A7-993B-8D5605528CE2}">
      <dgm:prSet phldrT="[Текст]"/>
      <dgm:spPr/>
      <dgm:t>
        <a:bodyPr/>
        <a:lstStyle/>
        <a:p>
          <a:r>
            <a:rPr lang="uk-UA" dirty="0" smtClean="0">
              <a:solidFill>
                <a:schemeClr val="tx1"/>
              </a:solidFill>
            </a:rPr>
            <a:t>виникнення економіки відкритого типу в рамках багатьох держав і міждержавних об'єднань.</a:t>
          </a:r>
          <a:endParaRPr lang="uk-UA" dirty="0">
            <a:solidFill>
              <a:schemeClr val="tx1"/>
            </a:solidFill>
          </a:endParaRPr>
        </a:p>
      </dgm:t>
    </dgm:pt>
    <dgm:pt modelId="{A651D9B1-C3A4-4E7F-A108-1B2186357C93}" type="parTrans" cxnId="{35B97BF3-8AF6-422C-A89D-6FEE9423144B}">
      <dgm:prSet/>
      <dgm:spPr/>
      <dgm:t>
        <a:bodyPr/>
        <a:lstStyle/>
        <a:p>
          <a:endParaRPr lang="uk-UA"/>
        </a:p>
      </dgm:t>
    </dgm:pt>
    <dgm:pt modelId="{4A937E33-99DB-4C87-A02E-E4A8CC39F392}" type="sibTrans" cxnId="{35B97BF3-8AF6-422C-A89D-6FEE9423144B}">
      <dgm:prSet/>
      <dgm:spPr/>
      <dgm:t>
        <a:bodyPr/>
        <a:lstStyle/>
        <a:p>
          <a:endParaRPr lang="uk-UA"/>
        </a:p>
      </dgm:t>
    </dgm:pt>
    <dgm:pt modelId="{4BCE50DC-4CE3-4A3D-84D9-336D612E702D}" type="pres">
      <dgm:prSet presAssocID="{4C98D33D-9934-4177-8F47-35F3EFFECC73}" presName="diagram" presStyleCnt="0">
        <dgm:presLayoutVars>
          <dgm:dir/>
          <dgm:resizeHandles val="exact"/>
        </dgm:presLayoutVars>
      </dgm:prSet>
      <dgm:spPr/>
      <dgm:t>
        <a:bodyPr/>
        <a:lstStyle/>
        <a:p>
          <a:endParaRPr lang="uk-UA"/>
        </a:p>
      </dgm:t>
    </dgm:pt>
    <dgm:pt modelId="{EB255FAB-BE1B-4C41-B4F6-A68E7731BCDE}" type="pres">
      <dgm:prSet presAssocID="{03212F87-EAAB-4770-941E-FDEDEEB05709}" presName="node" presStyleLbl="node1" presStyleIdx="0" presStyleCnt="4">
        <dgm:presLayoutVars>
          <dgm:bulletEnabled val="1"/>
        </dgm:presLayoutVars>
      </dgm:prSet>
      <dgm:spPr/>
      <dgm:t>
        <a:bodyPr/>
        <a:lstStyle/>
        <a:p>
          <a:endParaRPr lang="uk-UA"/>
        </a:p>
      </dgm:t>
    </dgm:pt>
    <dgm:pt modelId="{F15115D5-F5F8-4959-BDFC-4045F2EBD588}" type="pres">
      <dgm:prSet presAssocID="{5C733598-CA9F-4B31-BB48-12BB505C7A99}" presName="sibTrans" presStyleCnt="0"/>
      <dgm:spPr/>
    </dgm:pt>
    <dgm:pt modelId="{E0E69064-ACB8-465D-B382-3AC4506A7E7B}" type="pres">
      <dgm:prSet presAssocID="{8487F243-D95D-4FF3-A64C-319C8716B2EA}" presName="node" presStyleLbl="node1" presStyleIdx="1" presStyleCnt="4">
        <dgm:presLayoutVars>
          <dgm:bulletEnabled val="1"/>
        </dgm:presLayoutVars>
      </dgm:prSet>
      <dgm:spPr/>
      <dgm:t>
        <a:bodyPr/>
        <a:lstStyle/>
        <a:p>
          <a:endParaRPr lang="uk-UA"/>
        </a:p>
      </dgm:t>
    </dgm:pt>
    <dgm:pt modelId="{B1EE6B8D-882E-4361-87A5-7E201CCE8345}" type="pres">
      <dgm:prSet presAssocID="{37142EC2-DCB7-4D70-8FBC-ABD29A5BD8D8}" presName="sibTrans" presStyleCnt="0"/>
      <dgm:spPr/>
    </dgm:pt>
    <dgm:pt modelId="{4F5D4205-2920-4BFE-B93D-0BCD373AACB2}" type="pres">
      <dgm:prSet presAssocID="{6358A1D0-F2FD-4B6B-9C67-368BABE088DB}" presName="node" presStyleLbl="node1" presStyleIdx="2" presStyleCnt="4">
        <dgm:presLayoutVars>
          <dgm:bulletEnabled val="1"/>
        </dgm:presLayoutVars>
      </dgm:prSet>
      <dgm:spPr/>
      <dgm:t>
        <a:bodyPr/>
        <a:lstStyle/>
        <a:p>
          <a:endParaRPr lang="uk-UA"/>
        </a:p>
      </dgm:t>
    </dgm:pt>
    <dgm:pt modelId="{58955AD0-E86F-4EF9-90C4-6C46A9EBB2C8}" type="pres">
      <dgm:prSet presAssocID="{07E9A4C0-6B25-44A3-B872-49533711A9B2}" presName="sibTrans" presStyleCnt="0"/>
      <dgm:spPr/>
    </dgm:pt>
    <dgm:pt modelId="{A3CC9F72-DDB8-4560-88E2-A74C48EA3F05}" type="pres">
      <dgm:prSet presAssocID="{B724626B-6238-42A7-993B-8D5605528CE2}" presName="node" presStyleLbl="node1" presStyleIdx="3" presStyleCnt="4" custLinFactNeighborX="-3292" custLinFactNeighborY="-2494">
        <dgm:presLayoutVars>
          <dgm:bulletEnabled val="1"/>
        </dgm:presLayoutVars>
      </dgm:prSet>
      <dgm:spPr/>
      <dgm:t>
        <a:bodyPr/>
        <a:lstStyle/>
        <a:p>
          <a:endParaRPr lang="uk-UA"/>
        </a:p>
      </dgm:t>
    </dgm:pt>
  </dgm:ptLst>
  <dgm:cxnLst>
    <dgm:cxn modelId="{D5A1CBF5-A43A-4F62-926D-0E556ADFDD9D}" type="presOf" srcId="{6358A1D0-F2FD-4B6B-9C67-368BABE088DB}" destId="{4F5D4205-2920-4BFE-B93D-0BCD373AACB2}" srcOrd="0" destOrd="0" presId="urn:microsoft.com/office/officeart/2005/8/layout/default"/>
    <dgm:cxn modelId="{35B97BF3-8AF6-422C-A89D-6FEE9423144B}" srcId="{4C98D33D-9934-4177-8F47-35F3EFFECC73}" destId="{B724626B-6238-42A7-993B-8D5605528CE2}" srcOrd="3" destOrd="0" parTransId="{A651D9B1-C3A4-4E7F-A108-1B2186357C93}" sibTransId="{4A937E33-99DB-4C87-A02E-E4A8CC39F392}"/>
    <dgm:cxn modelId="{5D8B63A0-A40E-403E-A3B1-B28BB74B1E29}" srcId="{4C98D33D-9934-4177-8F47-35F3EFFECC73}" destId="{6358A1D0-F2FD-4B6B-9C67-368BABE088DB}" srcOrd="2" destOrd="0" parTransId="{F087F794-83A2-437B-8860-F01C2FC846C9}" sibTransId="{07E9A4C0-6B25-44A3-B872-49533711A9B2}"/>
    <dgm:cxn modelId="{E65753B3-D7C3-4AEC-BE00-4F3A30E26C1C}" srcId="{4C98D33D-9934-4177-8F47-35F3EFFECC73}" destId="{8487F243-D95D-4FF3-A64C-319C8716B2EA}" srcOrd="1" destOrd="0" parTransId="{D5D9F811-140C-4143-AA67-97F3007FFBC1}" sibTransId="{37142EC2-DCB7-4D70-8FBC-ABD29A5BD8D8}"/>
    <dgm:cxn modelId="{5F4D8E03-49B8-44DE-AEC8-45887F6017BC}" srcId="{4C98D33D-9934-4177-8F47-35F3EFFECC73}" destId="{03212F87-EAAB-4770-941E-FDEDEEB05709}" srcOrd="0" destOrd="0" parTransId="{4674654C-DA76-4198-B9C8-2B0533B96B3D}" sibTransId="{5C733598-CA9F-4B31-BB48-12BB505C7A99}"/>
    <dgm:cxn modelId="{A741D2F7-612D-418C-AD90-A30E14B00435}" type="presOf" srcId="{4C98D33D-9934-4177-8F47-35F3EFFECC73}" destId="{4BCE50DC-4CE3-4A3D-84D9-336D612E702D}" srcOrd="0" destOrd="0" presId="urn:microsoft.com/office/officeart/2005/8/layout/default"/>
    <dgm:cxn modelId="{DD3BE56F-E35E-489A-BA17-2078FD888DB6}" type="presOf" srcId="{8487F243-D95D-4FF3-A64C-319C8716B2EA}" destId="{E0E69064-ACB8-465D-B382-3AC4506A7E7B}" srcOrd="0" destOrd="0" presId="urn:microsoft.com/office/officeart/2005/8/layout/default"/>
    <dgm:cxn modelId="{C015EDEA-2887-422A-9D12-101C5B07466B}" type="presOf" srcId="{B724626B-6238-42A7-993B-8D5605528CE2}" destId="{A3CC9F72-DDB8-4560-88E2-A74C48EA3F05}" srcOrd="0" destOrd="0" presId="urn:microsoft.com/office/officeart/2005/8/layout/default"/>
    <dgm:cxn modelId="{069E59AB-52F6-4F1A-8891-5017DC61A0BD}" type="presOf" srcId="{03212F87-EAAB-4770-941E-FDEDEEB05709}" destId="{EB255FAB-BE1B-4C41-B4F6-A68E7731BCDE}" srcOrd="0" destOrd="0" presId="urn:microsoft.com/office/officeart/2005/8/layout/default"/>
    <dgm:cxn modelId="{90E78737-99FB-473B-AC7F-C039813E210C}" type="presParOf" srcId="{4BCE50DC-4CE3-4A3D-84D9-336D612E702D}" destId="{EB255FAB-BE1B-4C41-B4F6-A68E7731BCDE}" srcOrd="0" destOrd="0" presId="urn:microsoft.com/office/officeart/2005/8/layout/default"/>
    <dgm:cxn modelId="{B988A626-4089-4694-9BF0-369E84290336}" type="presParOf" srcId="{4BCE50DC-4CE3-4A3D-84D9-336D612E702D}" destId="{F15115D5-F5F8-4959-BDFC-4045F2EBD588}" srcOrd="1" destOrd="0" presId="urn:microsoft.com/office/officeart/2005/8/layout/default"/>
    <dgm:cxn modelId="{78BC07C3-E14C-44CB-B6D3-8216548FEC8D}" type="presParOf" srcId="{4BCE50DC-4CE3-4A3D-84D9-336D612E702D}" destId="{E0E69064-ACB8-465D-B382-3AC4506A7E7B}" srcOrd="2" destOrd="0" presId="urn:microsoft.com/office/officeart/2005/8/layout/default"/>
    <dgm:cxn modelId="{5A1225B8-E1AB-4A43-BEBE-1C54D120D3A4}" type="presParOf" srcId="{4BCE50DC-4CE3-4A3D-84D9-336D612E702D}" destId="{B1EE6B8D-882E-4361-87A5-7E201CCE8345}" srcOrd="3" destOrd="0" presId="urn:microsoft.com/office/officeart/2005/8/layout/default"/>
    <dgm:cxn modelId="{C9E5B792-BDCB-448A-BD60-781A1A0267D0}" type="presParOf" srcId="{4BCE50DC-4CE3-4A3D-84D9-336D612E702D}" destId="{4F5D4205-2920-4BFE-B93D-0BCD373AACB2}" srcOrd="4" destOrd="0" presId="urn:microsoft.com/office/officeart/2005/8/layout/default"/>
    <dgm:cxn modelId="{3EA33951-AB04-4B5E-BE4C-B6BC8A1EF047}" type="presParOf" srcId="{4BCE50DC-4CE3-4A3D-84D9-336D612E702D}" destId="{58955AD0-E86F-4EF9-90C4-6C46A9EBB2C8}" srcOrd="5" destOrd="0" presId="urn:microsoft.com/office/officeart/2005/8/layout/default"/>
    <dgm:cxn modelId="{107DDA05-7609-4D1D-A0A5-A6E9F9C2B8FD}" type="presParOf" srcId="{4BCE50DC-4CE3-4A3D-84D9-336D612E702D}" destId="{A3CC9F72-DDB8-4560-88E2-A74C48EA3F05}"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6484FF-50A5-4190-8B18-DC6604D37B16}" type="doc">
      <dgm:prSet loTypeId="urn:microsoft.com/office/officeart/2005/8/layout/vList5" loCatId="list" qsTypeId="urn:microsoft.com/office/officeart/2005/8/quickstyle/simple5" qsCatId="simple" csTypeId="urn:microsoft.com/office/officeart/2005/8/colors/colorful5" csCatId="colorful" phldr="1"/>
      <dgm:spPr/>
      <dgm:t>
        <a:bodyPr/>
        <a:lstStyle/>
        <a:p>
          <a:endParaRPr lang="uk-UA"/>
        </a:p>
      </dgm:t>
    </dgm:pt>
    <dgm:pt modelId="{F05489D7-A031-4EB2-A0FA-76D770198E89}">
      <dgm:prSet phldrT="[Текст]"/>
      <dgm:spPr/>
      <dgm:t>
        <a:bodyPr/>
        <a:lstStyle/>
        <a:p>
          <a:r>
            <a:rPr lang="uk-UA" dirty="0" smtClean="0">
              <a:solidFill>
                <a:srgbClr val="7030A0"/>
              </a:solidFill>
            </a:rPr>
            <a:t>Фактори первинного характеру</a:t>
          </a:r>
          <a:endParaRPr lang="uk-UA" dirty="0">
            <a:solidFill>
              <a:srgbClr val="7030A0"/>
            </a:solidFill>
          </a:endParaRPr>
        </a:p>
      </dgm:t>
    </dgm:pt>
    <dgm:pt modelId="{C42F5266-A994-4637-9C39-14810394663E}" type="parTrans" cxnId="{E70AECA4-64D2-4429-9AAE-CA1004E58921}">
      <dgm:prSet/>
      <dgm:spPr/>
      <dgm:t>
        <a:bodyPr/>
        <a:lstStyle/>
        <a:p>
          <a:endParaRPr lang="uk-UA"/>
        </a:p>
      </dgm:t>
    </dgm:pt>
    <dgm:pt modelId="{9AA3F785-D77A-4808-8E32-620B7A32B800}" type="sibTrans" cxnId="{E70AECA4-64D2-4429-9AAE-CA1004E58921}">
      <dgm:prSet/>
      <dgm:spPr/>
      <dgm:t>
        <a:bodyPr/>
        <a:lstStyle/>
        <a:p>
          <a:endParaRPr lang="uk-UA"/>
        </a:p>
      </dgm:t>
    </dgm:pt>
    <dgm:pt modelId="{DAAAD9B4-CFA8-43C5-8A62-9DB78D7CAE6E}">
      <dgm:prSet phldrT="[Текст]"/>
      <dgm:spPr/>
      <dgm:t>
        <a:bodyPr/>
        <a:lstStyle/>
        <a:p>
          <a:r>
            <a:rPr lang="uk-UA" dirty="0" smtClean="0"/>
            <a:t>Щодо факторів первинного характеру, які визначають торговельний профіль України, слід відзначити, що хоча наша держава і має значні поклади вугілля, залізної та марганцевої руд, сірки, ртуті, титану, мінеральних солей, інших видів корисних копалин, функціонування її національного відтворювального комплексу значною мірою залежить від </a:t>
          </a:r>
          <a:r>
            <a:rPr lang="uk-UA" dirty="0" err="1" smtClean="0"/>
            <a:t>енергосировинних</a:t>
          </a:r>
          <a:r>
            <a:rPr lang="uk-UA" dirty="0" smtClean="0"/>
            <a:t> поставок з інших країн. Більше того, наша держава має від’ємний баланс у торгівлі </a:t>
          </a:r>
          <a:r>
            <a:rPr lang="uk-UA" dirty="0" err="1" smtClean="0"/>
            <a:t>енергосировинними</a:t>
          </a:r>
          <a:r>
            <a:rPr lang="uk-UA" dirty="0" smtClean="0"/>
            <a:t> ресурсами, що значною мірою зумовлено неефективністю господарювання, </a:t>
          </a:r>
          <a:r>
            <a:rPr lang="uk-UA" dirty="0" err="1" smtClean="0"/>
            <a:t>витратністю</a:t>
          </a:r>
          <a:r>
            <a:rPr lang="uk-UA" dirty="0" smtClean="0"/>
            <a:t> моделі природокористування.</a:t>
          </a:r>
          <a:endParaRPr lang="uk-UA" dirty="0"/>
        </a:p>
      </dgm:t>
    </dgm:pt>
    <dgm:pt modelId="{EB719FE1-FDDE-4531-A663-231A805D1BBB}" type="parTrans" cxnId="{3977B0B1-394D-4B3A-AF73-04043E5736CB}">
      <dgm:prSet/>
      <dgm:spPr/>
      <dgm:t>
        <a:bodyPr/>
        <a:lstStyle/>
        <a:p>
          <a:endParaRPr lang="uk-UA"/>
        </a:p>
      </dgm:t>
    </dgm:pt>
    <dgm:pt modelId="{EBC274CD-6D06-4156-AC24-EEABEA7181B2}" type="sibTrans" cxnId="{3977B0B1-394D-4B3A-AF73-04043E5736CB}">
      <dgm:prSet/>
      <dgm:spPr/>
      <dgm:t>
        <a:bodyPr/>
        <a:lstStyle/>
        <a:p>
          <a:endParaRPr lang="uk-UA"/>
        </a:p>
      </dgm:t>
    </dgm:pt>
    <dgm:pt modelId="{42E25FD4-41CC-40DB-94B8-106E6584CAED}">
      <dgm:prSet phldrT="[Текст]"/>
      <dgm:spPr/>
      <dgm:t>
        <a:bodyPr/>
        <a:lstStyle/>
        <a:p>
          <a:r>
            <a:rPr lang="uk-UA" dirty="0" smtClean="0">
              <a:solidFill>
                <a:srgbClr val="7030A0"/>
              </a:solidFill>
            </a:rPr>
            <a:t>Фактори вторинного характеру</a:t>
          </a:r>
          <a:endParaRPr lang="uk-UA" dirty="0">
            <a:solidFill>
              <a:srgbClr val="7030A0"/>
            </a:solidFill>
          </a:endParaRPr>
        </a:p>
      </dgm:t>
    </dgm:pt>
    <dgm:pt modelId="{8AF36587-48EA-4BC9-8271-9AC4E66EC9D7}" type="parTrans" cxnId="{ECA60D22-A3A3-4D9C-9DD3-5CAEDBC67CBE}">
      <dgm:prSet/>
      <dgm:spPr/>
      <dgm:t>
        <a:bodyPr/>
        <a:lstStyle/>
        <a:p>
          <a:endParaRPr lang="uk-UA"/>
        </a:p>
      </dgm:t>
    </dgm:pt>
    <dgm:pt modelId="{24AEC535-EBCE-46FE-8BF5-C0193E44FA72}" type="sibTrans" cxnId="{ECA60D22-A3A3-4D9C-9DD3-5CAEDBC67CBE}">
      <dgm:prSet/>
      <dgm:spPr/>
      <dgm:t>
        <a:bodyPr/>
        <a:lstStyle/>
        <a:p>
          <a:endParaRPr lang="uk-UA"/>
        </a:p>
      </dgm:t>
    </dgm:pt>
    <dgm:pt modelId="{429CA6CD-F914-4966-9E33-5A2E32AAF65D}">
      <dgm:prSet phldrT="[Текст]"/>
      <dgm:spPr/>
      <dgm:t>
        <a:bodyPr/>
        <a:lstStyle/>
        <a:p>
          <a:r>
            <a:rPr lang="uk-UA" dirty="0" smtClean="0"/>
            <a:t>Фактори вторинного порядку пов’язані з сучасними закономірностями інтернаціоналізації світових продуктивних сил. Вони походять від природного розподілу багатств, але відображають багаторічні зусилля щодо формування національної спеціалізації, освоєння зарубіжних ринків, а також історичну орієнтацію на закордонні предмети виробничого та індивідуального споживання.</a:t>
          </a:r>
          <a:endParaRPr lang="uk-UA" dirty="0"/>
        </a:p>
      </dgm:t>
    </dgm:pt>
    <dgm:pt modelId="{C9A7FABF-B235-490C-994D-418111C5542B}" type="parTrans" cxnId="{0239A9C2-072C-4861-BEA8-94DA0764DE71}">
      <dgm:prSet/>
      <dgm:spPr/>
      <dgm:t>
        <a:bodyPr/>
        <a:lstStyle/>
        <a:p>
          <a:endParaRPr lang="uk-UA"/>
        </a:p>
      </dgm:t>
    </dgm:pt>
    <dgm:pt modelId="{0D628F81-C9A8-4980-88CA-4FCD291D9FA1}" type="sibTrans" cxnId="{0239A9C2-072C-4861-BEA8-94DA0764DE71}">
      <dgm:prSet/>
      <dgm:spPr/>
      <dgm:t>
        <a:bodyPr/>
        <a:lstStyle/>
        <a:p>
          <a:endParaRPr lang="uk-UA"/>
        </a:p>
      </dgm:t>
    </dgm:pt>
    <dgm:pt modelId="{0A74CEC3-AFE1-4987-B2D7-CECA2654226C}" type="pres">
      <dgm:prSet presAssocID="{386484FF-50A5-4190-8B18-DC6604D37B16}" presName="Name0" presStyleCnt="0">
        <dgm:presLayoutVars>
          <dgm:dir/>
          <dgm:animLvl val="lvl"/>
          <dgm:resizeHandles val="exact"/>
        </dgm:presLayoutVars>
      </dgm:prSet>
      <dgm:spPr/>
      <dgm:t>
        <a:bodyPr/>
        <a:lstStyle/>
        <a:p>
          <a:endParaRPr lang="uk-UA"/>
        </a:p>
      </dgm:t>
    </dgm:pt>
    <dgm:pt modelId="{61EB12C7-0061-4A8F-94A9-C7FA5EC432F1}" type="pres">
      <dgm:prSet presAssocID="{F05489D7-A031-4EB2-A0FA-76D770198E89}" presName="linNode" presStyleCnt="0"/>
      <dgm:spPr/>
    </dgm:pt>
    <dgm:pt modelId="{60C62F3C-33B2-4A07-8DF4-0EAD85442C6E}" type="pres">
      <dgm:prSet presAssocID="{F05489D7-A031-4EB2-A0FA-76D770198E89}" presName="parentText" presStyleLbl="node1" presStyleIdx="0" presStyleCnt="2">
        <dgm:presLayoutVars>
          <dgm:chMax val="1"/>
          <dgm:bulletEnabled val="1"/>
        </dgm:presLayoutVars>
      </dgm:prSet>
      <dgm:spPr/>
      <dgm:t>
        <a:bodyPr/>
        <a:lstStyle/>
        <a:p>
          <a:endParaRPr lang="uk-UA"/>
        </a:p>
      </dgm:t>
    </dgm:pt>
    <dgm:pt modelId="{FF31705C-3A6E-448A-936B-E942AB39D632}" type="pres">
      <dgm:prSet presAssocID="{F05489D7-A031-4EB2-A0FA-76D770198E89}" presName="descendantText" presStyleLbl="alignAccFollowNode1" presStyleIdx="0" presStyleCnt="2">
        <dgm:presLayoutVars>
          <dgm:bulletEnabled val="1"/>
        </dgm:presLayoutVars>
      </dgm:prSet>
      <dgm:spPr/>
      <dgm:t>
        <a:bodyPr/>
        <a:lstStyle/>
        <a:p>
          <a:endParaRPr lang="uk-UA"/>
        </a:p>
      </dgm:t>
    </dgm:pt>
    <dgm:pt modelId="{47270A28-308A-4245-B864-E939265B5E95}" type="pres">
      <dgm:prSet presAssocID="{9AA3F785-D77A-4808-8E32-620B7A32B800}" presName="sp" presStyleCnt="0"/>
      <dgm:spPr/>
    </dgm:pt>
    <dgm:pt modelId="{119E04A3-B969-4D5D-A653-8A0F4DD3A885}" type="pres">
      <dgm:prSet presAssocID="{42E25FD4-41CC-40DB-94B8-106E6584CAED}" presName="linNode" presStyleCnt="0"/>
      <dgm:spPr/>
    </dgm:pt>
    <dgm:pt modelId="{FD0EEDC9-B398-41F8-AC98-0FC3A39EF210}" type="pres">
      <dgm:prSet presAssocID="{42E25FD4-41CC-40DB-94B8-106E6584CAED}" presName="parentText" presStyleLbl="node1" presStyleIdx="1" presStyleCnt="2">
        <dgm:presLayoutVars>
          <dgm:chMax val="1"/>
          <dgm:bulletEnabled val="1"/>
        </dgm:presLayoutVars>
      </dgm:prSet>
      <dgm:spPr/>
      <dgm:t>
        <a:bodyPr/>
        <a:lstStyle/>
        <a:p>
          <a:endParaRPr lang="uk-UA"/>
        </a:p>
      </dgm:t>
    </dgm:pt>
    <dgm:pt modelId="{1477FBD3-E617-4DEE-8BAD-2065483EF4EA}" type="pres">
      <dgm:prSet presAssocID="{42E25FD4-41CC-40DB-94B8-106E6584CAED}" presName="descendantText" presStyleLbl="alignAccFollowNode1" presStyleIdx="1" presStyleCnt="2">
        <dgm:presLayoutVars>
          <dgm:bulletEnabled val="1"/>
        </dgm:presLayoutVars>
      </dgm:prSet>
      <dgm:spPr/>
      <dgm:t>
        <a:bodyPr/>
        <a:lstStyle/>
        <a:p>
          <a:endParaRPr lang="uk-UA"/>
        </a:p>
      </dgm:t>
    </dgm:pt>
  </dgm:ptLst>
  <dgm:cxnLst>
    <dgm:cxn modelId="{C9EDF92D-AE84-43E8-B4C5-6F91DCE598B3}" type="presOf" srcId="{42E25FD4-41CC-40DB-94B8-106E6584CAED}" destId="{FD0EEDC9-B398-41F8-AC98-0FC3A39EF210}" srcOrd="0" destOrd="0" presId="urn:microsoft.com/office/officeart/2005/8/layout/vList5"/>
    <dgm:cxn modelId="{3977B0B1-394D-4B3A-AF73-04043E5736CB}" srcId="{F05489D7-A031-4EB2-A0FA-76D770198E89}" destId="{DAAAD9B4-CFA8-43C5-8A62-9DB78D7CAE6E}" srcOrd="0" destOrd="0" parTransId="{EB719FE1-FDDE-4531-A663-231A805D1BBB}" sibTransId="{EBC274CD-6D06-4156-AC24-EEABEA7181B2}"/>
    <dgm:cxn modelId="{1BDF11C1-A427-461C-A5C6-4AA3BB0C1218}" type="presOf" srcId="{386484FF-50A5-4190-8B18-DC6604D37B16}" destId="{0A74CEC3-AFE1-4987-B2D7-CECA2654226C}" srcOrd="0" destOrd="0" presId="urn:microsoft.com/office/officeart/2005/8/layout/vList5"/>
    <dgm:cxn modelId="{58171BFF-613C-415A-9EDF-0CF6B7C18EDC}" type="presOf" srcId="{DAAAD9B4-CFA8-43C5-8A62-9DB78D7CAE6E}" destId="{FF31705C-3A6E-448A-936B-E942AB39D632}" srcOrd="0" destOrd="0" presId="urn:microsoft.com/office/officeart/2005/8/layout/vList5"/>
    <dgm:cxn modelId="{E0050DB9-0547-498B-BBB1-9C182DBF7B00}" type="presOf" srcId="{F05489D7-A031-4EB2-A0FA-76D770198E89}" destId="{60C62F3C-33B2-4A07-8DF4-0EAD85442C6E}" srcOrd="0" destOrd="0" presId="urn:microsoft.com/office/officeart/2005/8/layout/vList5"/>
    <dgm:cxn modelId="{0239A9C2-072C-4861-BEA8-94DA0764DE71}" srcId="{42E25FD4-41CC-40DB-94B8-106E6584CAED}" destId="{429CA6CD-F914-4966-9E33-5A2E32AAF65D}" srcOrd="0" destOrd="0" parTransId="{C9A7FABF-B235-490C-994D-418111C5542B}" sibTransId="{0D628F81-C9A8-4980-88CA-4FCD291D9FA1}"/>
    <dgm:cxn modelId="{ECA60D22-A3A3-4D9C-9DD3-5CAEDBC67CBE}" srcId="{386484FF-50A5-4190-8B18-DC6604D37B16}" destId="{42E25FD4-41CC-40DB-94B8-106E6584CAED}" srcOrd="1" destOrd="0" parTransId="{8AF36587-48EA-4BC9-8271-9AC4E66EC9D7}" sibTransId="{24AEC535-EBCE-46FE-8BF5-C0193E44FA72}"/>
    <dgm:cxn modelId="{E70AECA4-64D2-4429-9AAE-CA1004E58921}" srcId="{386484FF-50A5-4190-8B18-DC6604D37B16}" destId="{F05489D7-A031-4EB2-A0FA-76D770198E89}" srcOrd="0" destOrd="0" parTransId="{C42F5266-A994-4637-9C39-14810394663E}" sibTransId="{9AA3F785-D77A-4808-8E32-620B7A32B800}"/>
    <dgm:cxn modelId="{B792D7E5-436D-4FEC-9172-2C9C18942258}" type="presOf" srcId="{429CA6CD-F914-4966-9E33-5A2E32AAF65D}" destId="{1477FBD3-E617-4DEE-8BAD-2065483EF4EA}" srcOrd="0" destOrd="0" presId="urn:microsoft.com/office/officeart/2005/8/layout/vList5"/>
    <dgm:cxn modelId="{C5CB466C-6D06-4175-9EC8-2E7712759ED7}" type="presParOf" srcId="{0A74CEC3-AFE1-4987-B2D7-CECA2654226C}" destId="{61EB12C7-0061-4A8F-94A9-C7FA5EC432F1}" srcOrd="0" destOrd="0" presId="urn:microsoft.com/office/officeart/2005/8/layout/vList5"/>
    <dgm:cxn modelId="{0C4067F5-2D6B-420C-8012-5DB85A1F7C1F}" type="presParOf" srcId="{61EB12C7-0061-4A8F-94A9-C7FA5EC432F1}" destId="{60C62F3C-33B2-4A07-8DF4-0EAD85442C6E}" srcOrd="0" destOrd="0" presId="urn:microsoft.com/office/officeart/2005/8/layout/vList5"/>
    <dgm:cxn modelId="{40BB313A-AF61-4728-AAC7-9E15F4A277F5}" type="presParOf" srcId="{61EB12C7-0061-4A8F-94A9-C7FA5EC432F1}" destId="{FF31705C-3A6E-448A-936B-E942AB39D632}" srcOrd="1" destOrd="0" presId="urn:microsoft.com/office/officeart/2005/8/layout/vList5"/>
    <dgm:cxn modelId="{856EC010-CED0-455B-84C4-A59FB30BE912}" type="presParOf" srcId="{0A74CEC3-AFE1-4987-B2D7-CECA2654226C}" destId="{47270A28-308A-4245-B864-E939265B5E95}" srcOrd="1" destOrd="0" presId="urn:microsoft.com/office/officeart/2005/8/layout/vList5"/>
    <dgm:cxn modelId="{48304C4B-AEA7-408F-9B5C-D05BEB61EBF2}" type="presParOf" srcId="{0A74CEC3-AFE1-4987-B2D7-CECA2654226C}" destId="{119E04A3-B969-4D5D-A653-8A0F4DD3A885}" srcOrd="2" destOrd="0" presId="urn:microsoft.com/office/officeart/2005/8/layout/vList5"/>
    <dgm:cxn modelId="{685C1391-24F0-4F88-994F-402F08E2CC47}" type="presParOf" srcId="{119E04A3-B969-4D5D-A653-8A0F4DD3A885}" destId="{FD0EEDC9-B398-41F8-AC98-0FC3A39EF210}" srcOrd="0" destOrd="0" presId="urn:microsoft.com/office/officeart/2005/8/layout/vList5"/>
    <dgm:cxn modelId="{EB8154C3-0604-46AF-8277-3D0516C3264F}" type="presParOf" srcId="{119E04A3-B969-4D5D-A653-8A0F4DD3A885}" destId="{1477FBD3-E617-4DEE-8BAD-2065483EF4EA}"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0FE293-EB3A-426E-90C6-A9EAE7ACC9D7}" type="doc">
      <dgm:prSet loTypeId="urn:microsoft.com/office/officeart/2005/8/layout/default" loCatId="list" qsTypeId="urn:microsoft.com/office/officeart/2005/8/quickstyle/simple4" qsCatId="simple" csTypeId="urn:microsoft.com/office/officeart/2005/8/colors/accent6_5" csCatId="accent6" phldr="1"/>
      <dgm:spPr/>
      <dgm:t>
        <a:bodyPr/>
        <a:lstStyle/>
        <a:p>
          <a:endParaRPr lang="uk-UA"/>
        </a:p>
      </dgm:t>
    </dgm:pt>
    <dgm:pt modelId="{F6A415F6-0D55-4E39-A0D7-8E99456F9F20}">
      <dgm:prSet phldrT="[Текст]"/>
      <dgm:spPr/>
      <dgm:t>
        <a:bodyPr/>
        <a:lstStyle/>
        <a:p>
          <a:r>
            <a:rPr lang="ru-RU" b="1" dirty="0" err="1" smtClean="0">
              <a:solidFill>
                <a:schemeClr val="tx1"/>
              </a:solidFill>
            </a:rPr>
            <a:t>наявність</a:t>
          </a:r>
          <a:r>
            <a:rPr lang="ru-RU" b="1" dirty="0" smtClean="0">
              <a:solidFill>
                <a:schemeClr val="tx1"/>
              </a:solidFill>
            </a:rPr>
            <a:t> у </a:t>
          </a:r>
          <a:r>
            <a:rPr lang="ru-RU" b="1" dirty="0" err="1" smtClean="0">
              <a:solidFill>
                <a:schemeClr val="tx1"/>
              </a:solidFill>
            </a:rPr>
            <a:t>суб’єктів</a:t>
          </a:r>
          <a:r>
            <a:rPr lang="ru-RU" b="1" dirty="0" smtClean="0">
              <a:solidFill>
                <a:schemeClr val="tx1"/>
              </a:solidFill>
            </a:rPr>
            <a:t> </a:t>
          </a:r>
          <a:r>
            <a:rPr lang="ru-RU" b="1" dirty="0" err="1" smtClean="0">
              <a:solidFill>
                <a:schemeClr val="tx1"/>
              </a:solidFill>
            </a:rPr>
            <a:t>ринкової</a:t>
          </a:r>
          <a:r>
            <a:rPr lang="ru-RU" b="1" dirty="0" smtClean="0">
              <a:solidFill>
                <a:schemeClr val="tx1"/>
              </a:solidFill>
            </a:rPr>
            <a:t> </a:t>
          </a:r>
          <a:r>
            <a:rPr lang="ru-RU" b="1" dirty="0" err="1" smtClean="0">
              <a:solidFill>
                <a:schemeClr val="tx1"/>
              </a:solidFill>
            </a:rPr>
            <a:t>економіки</a:t>
          </a:r>
          <a:r>
            <a:rPr lang="ru-RU" b="1" dirty="0" smtClean="0">
              <a:solidFill>
                <a:schemeClr val="tx1"/>
              </a:solidFill>
            </a:rPr>
            <a:t> </a:t>
          </a:r>
          <a:r>
            <a:rPr lang="ru-RU" b="1" dirty="0" err="1" smtClean="0">
              <a:solidFill>
                <a:schemeClr val="tx1"/>
              </a:solidFill>
            </a:rPr>
            <a:t>достатньо</a:t>
          </a:r>
          <a:r>
            <a:rPr lang="ru-RU" b="1" dirty="0" smtClean="0">
              <a:solidFill>
                <a:schemeClr val="tx1"/>
              </a:solidFill>
            </a:rPr>
            <a:t> широких прав </a:t>
          </a:r>
          <a:r>
            <a:rPr lang="ru-RU" b="1" dirty="0" err="1" smtClean="0">
              <a:solidFill>
                <a:schemeClr val="tx1"/>
              </a:solidFill>
            </a:rPr>
            <a:t>виходити</a:t>
          </a:r>
          <a:r>
            <a:rPr lang="ru-RU" b="1" dirty="0" smtClean="0">
              <a:solidFill>
                <a:schemeClr val="tx1"/>
              </a:solidFill>
            </a:rPr>
            <a:t> на </a:t>
          </a:r>
          <a:r>
            <a:rPr lang="ru-RU" b="1" dirty="0" err="1" smtClean="0">
              <a:solidFill>
                <a:schemeClr val="tx1"/>
              </a:solidFill>
            </a:rPr>
            <a:t>зовнішні</a:t>
          </a:r>
          <a:r>
            <a:rPr lang="ru-RU" b="1" dirty="0" smtClean="0">
              <a:solidFill>
                <a:schemeClr val="tx1"/>
              </a:solidFill>
            </a:rPr>
            <a:t> ринки та </a:t>
          </a:r>
          <a:r>
            <a:rPr lang="ru-RU" b="1" dirty="0" err="1" smtClean="0">
              <a:solidFill>
                <a:schemeClr val="tx1"/>
              </a:solidFill>
            </a:rPr>
            <a:t>співпрацювати</a:t>
          </a:r>
          <a:r>
            <a:rPr lang="ru-RU" b="1" dirty="0" smtClean="0">
              <a:solidFill>
                <a:schemeClr val="tx1"/>
              </a:solidFill>
            </a:rPr>
            <a:t> </a:t>
          </a:r>
          <a:r>
            <a:rPr lang="ru-RU" b="1" dirty="0" err="1" smtClean="0">
              <a:solidFill>
                <a:schemeClr val="tx1"/>
              </a:solidFill>
            </a:rPr>
            <a:t>із</a:t>
          </a:r>
          <a:r>
            <a:rPr lang="ru-RU" b="1" dirty="0" smtClean="0">
              <a:solidFill>
                <a:schemeClr val="tx1"/>
              </a:solidFill>
            </a:rPr>
            <a:t> </a:t>
          </a:r>
          <a:r>
            <a:rPr lang="ru-RU" b="1" dirty="0" err="1" smtClean="0">
              <a:solidFill>
                <a:schemeClr val="tx1"/>
              </a:solidFill>
            </a:rPr>
            <a:t>зарубіжними</a:t>
          </a:r>
          <a:r>
            <a:rPr lang="ru-RU" b="1" dirty="0" smtClean="0">
              <a:solidFill>
                <a:schemeClr val="tx1"/>
              </a:solidFill>
            </a:rPr>
            <a:t> партнерами при </a:t>
          </a:r>
          <a:r>
            <a:rPr lang="ru-RU" b="1" dirty="0" err="1" smtClean="0">
              <a:solidFill>
                <a:schemeClr val="tx1"/>
              </a:solidFill>
            </a:rPr>
            <a:t>мінімальних</a:t>
          </a:r>
          <a:r>
            <a:rPr lang="ru-RU" b="1" dirty="0" smtClean="0">
              <a:solidFill>
                <a:schemeClr val="tx1"/>
              </a:solidFill>
            </a:rPr>
            <a:t> </a:t>
          </a:r>
          <a:r>
            <a:rPr lang="ru-RU" b="1" dirty="0" err="1" smtClean="0">
              <a:solidFill>
                <a:schemeClr val="tx1"/>
              </a:solidFill>
            </a:rPr>
            <a:t>обмеженнях</a:t>
          </a:r>
          <a:r>
            <a:rPr lang="ru-RU" b="1" dirty="0" smtClean="0">
              <a:solidFill>
                <a:schemeClr val="tx1"/>
              </a:solidFill>
            </a:rPr>
            <a:t> з боку </a:t>
          </a:r>
          <a:r>
            <a:rPr lang="ru-RU" b="1" dirty="0" err="1" smtClean="0">
              <a:solidFill>
                <a:schemeClr val="tx1"/>
              </a:solidFill>
            </a:rPr>
            <a:t>держави</a:t>
          </a:r>
          <a:r>
            <a:rPr lang="ru-RU" b="1" dirty="0" smtClean="0">
              <a:solidFill>
                <a:schemeClr val="tx1"/>
              </a:solidFill>
            </a:rPr>
            <a:t>; </a:t>
          </a:r>
          <a:endParaRPr lang="uk-UA" b="1" dirty="0">
            <a:solidFill>
              <a:schemeClr val="tx1"/>
            </a:solidFill>
          </a:endParaRPr>
        </a:p>
      </dgm:t>
    </dgm:pt>
    <dgm:pt modelId="{286486C9-AA18-4CFF-A67B-5E0D4DA69F4E}" type="parTrans" cxnId="{02A2F253-E176-466B-A2CE-799E4DEAF65D}">
      <dgm:prSet/>
      <dgm:spPr/>
      <dgm:t>
        <a:bodyPr/>
        <a:lstStyle/>
        <a:p>
          <a:endParaRPr lang="uk-UA"/>
        </a:p>
      </dgm:t>
    </dgm:pt>
    <dgm:pt modelId="{C2542C1B-1B0C-4077-9E3D-ABDAEE96415C}" type="sibTrans" cxnId="{02A2F253-E176-466B-A2CE-799E4DEAF65D}">
      <dgm:prSet/>
      <dgm:spPr/>
      <dgm:t>
        <a:bodyPr/>
        <a:lstStyle/>
        <a:p>
          <a:endParaRPr lang="uk-UA"/>
        </a:p>
      </dgm:t>
    </dgm:pt>
    <dgm:pt modelId="{1216355F-21C6-444C-AC58-345EFA31A0F5}">
      <dgm:prSet phldrT="[Текст]"/>
      <dgm:spPr/>
      <dgm:t>
        <a:bodyPr/>
        <a:lstStyle/>
        <a:p>
          <a:r>
            <a:rPr lang="ru-RU" b="1" dirty="0" err="1" smtClean="0">
              <a:solidFill>
                <a:schemeClr val="tx1"/>
              </a:solidFill>
            </a:rPr>
            <a:t>міжнародні</a:t>
          </a:r>
          <a:r>
            <a:rPr lang="ru-RU" b="1" dirty="0" smtClean="0">
              <a:solidFill>
                <a:schemeClr val="tx1"/>
              </a:solidFill>
            </a:rPr>
            <a:t> </a:t>
          </a:r>
          <a:r>
            <a:rPr lang="ru-RU" b="1" dirty="0" err="1" smtClean="0">
              <a:solidFill>
                <a:schemeClr val="tx1"/>
              </a:solidFill>
            </a:rPr>
            <a:t>контакти</a:t>
          </a:r>
          <a:r>
            <a:rPr lang="ru-RU" b="1" dirty="0" smtClean="0">
              <a:solidFill>
                <a:schemeClr val="tx1"/>
              </a:solidFill>
            </a:rPr>
            <a:t> </a:t>
          </a:r>
          <a:r>
            <a:rPr lang="ru-RU" b="1" dirty="0" err="1" smtClean="0">
              <a:solidFill>
                <a:schemeClr val="tx1"/>
              </a:solidFill>
            </a:rPr>
            <a:t>мають</a:t>
          </a:r>
          <a:r>
            <a:rPr lang="ru-RU" b="1" dirty="0" smtClean="0">
              <a:solidFill>
                <a:schemeClr val="tx1"/>
              </a:solidFill>
            </a:rPr>
            <a:t> </a:t>
          </a:r>
          <a:r>
            <a:rPr lang="ru-RU" b="1" dirty="0" err="1" smtClean="0">
              <a:solidFill>
                <a:schemeClr val="tx1"/>
              </a:solidFill>
            </a:rPr>
            <a:t>порівняно</a:t>
          </a:r>
          <a:r>
            <a:rPr lang="ru-RU" b="1" dirty="0" smtClean="0">
              <a:solidFill>
                <a:schemeClr val="tx1"/>
              </a:solidFill>
            </a:rPr>
            <a:t> </a:t>
          </a:r>
          <a:r>
            <a:rPr lang="ru-RU" b="1" dirty="0" err="1" smtClean="0">
              <a:solidFill>
                <a:schemeClr val="tx1"/>
              </a:solidFill>
            </a:rPr>
            <a:t>велике</a:t>
          </a:r>
          <a:r>
            <a:rPr lang="ru-RU" b="1" dirty="0" smtClean="0">
              <a:solidFill>
                <a:schemeClr val="tx1"/>
              </a:solidFill>
            </a:rPr>
            <a:t> </a:t>
          </a:r>
          <a:r>
            <a:rPr lang="ru-RU" b="1" dirty="0" err="1" smtClean="0">
              <a:solidFill>
                <a:schemeClr val="tx1"/>
              </a:solidFill>
            </a:rPr>
            <a:t>значення</a:t>
          </a:r>
          <a:r>
            <a:rPr lang="ru-RU" b="1" dirty="0" smtClean="0">
              <a:solidFill>
                <a:schemeClr val="tx1"/>
              </a:solidFill>
            </a:rPr>
            <a:t> для </a:t>
          </a:r>
          <a:r>
            <a:rPr lang="ru-RU" b="1" dirty="0" err="1" smtClean="0">
              <a:solidFill>
                <a:schemeClr val="tx1"/>
              </a:solidFill>
            </a:rPr>
            <a:t>підтримання</a:t>
          </a:r>
          <a:r>
            <a:rPr lang="ru-RU" b="1" dirty="0" smtClean="0">
              <a:solidFill>
                <a:schemeClr val="tx1"/>
              </a:solidFill>
            </a:rPr>
            <a:t> </a:t>
          </a:r>
          <a:r>
            <a:rPr lang="ru-RU" b="1" dirty="0" err="1" smtClean="0">
              <a:solidFill>
                <a:schemeClr val="tx1"/>
              </a:solidFill>
            </a:rPr>
            <a:t>макроекономічного</a:t>
          </a:r>
          <a:r>
            <a:rPr lang="ru-RU" b="1" dirty="0" smtClean="0">
              <a:solidFill>
                <a:schemeClr val="tx1"/>
              </a:solidFill>
            </a:rPr>
            <a:t> балансу, </a:t>
          </a:r>
          <a:r>
            <a:rPr lang="ru-RU" b="1" dirty="0" err="1" smtClean="0">
              <a:solidFill>
                <a:schemeClr val="tx1"/>
              </a:solidFill>
            </a:rPr>
            <a:t>ступінь</a:t>
          </a:r>
          <a:r>
            <a:rPr lang="ru-RU" b="1" dirty="0" smtClean="0">
              <a:solidFill>
                <a:schemeClr val="tx1"/>
              </a:solidFill>
            </a:rPr>
            <a:t> </a:t>
          </a:r>
          <a:r>
            <a:rPr lang="ru-RU" b="1" dirty="0" err="1" smtClean="0">
              <a:solidFill>
                <a:schemeClr val="tx1"/>
              </a:solidFill>
            </a:rPr>
            <a:t>інтернаціоналізації</a:t>
          </a:r>
          <a:r>
            <a:rPr lang="ru-RU" b="1" dirty="0" smtClean="0">
              <a:solidFill>
                <a:schemeClr val="tx1"/>
              </a:solidFill>
            </a:rPr>
            <a:t> ВВП є </a:t>
          </a:r>
          <a:r>
            <a:rPr lang="ru-RU" b="1" dirty="0" err="1" smtClean="0">
              <a:solidFill>
                <a:schemeClr val="tx1"/>
              </a:solidFill>
            </a:rPr>
            <a:t>досить</a:t>
          </a:r>
          <a:r>
            <a:rPr lang="ru-RU" b="1" dirty="0" smtClean="0">
              <a:solidFill>
                <a:schemeClr val="tx1"/>
              </a:solidFill>
            </a:rPr>
            <a:t> </a:t>
          </a:r>
          <a:r>
            <a:rPr lang="ru-RU" b="1" dirty="0" err="1" smtClean="0">
              <a:solidFill>
                <a:schemeClr val="tx1"/>
              </a:solidFill>
            </a:rPr>
            <a:t>високим</a:t>
          </a:r>
          <a:r>
            <a:rPr lang="ru-RU" b="1" dirty="0" smtClean="0">
              <a:solidFill>
                <a:schemeClr val="tx1"/>
              </a:solidFill>
            </a:rPr>
            <a:t>; </a:t>
          </a:r>
          <a:endParaRPr lang="uk-UA" b="1" dirty="0">
            <a:solidFill>
              <a:schemeClr val="tx1"/>
            </a:solidFill>
          </a:endParaRPr>
        </a:p>
      </dgm:t>
    </dgm:pt>
    <dgm:pt modelId="{095ED2E4-3189-45ED-85A9-689FC48B8250}" type="parTrans" cxnId="{AD9FD134-EF21-4977-B052-441AF195F559}">
      <dgm:prSet/>
      <dgm:spPr/>
      <dgm:t>
        <a:bodyPr/>
        <a:lstStyle/>
        <a:p>
          <a:endParaRPr lang="uk-UA"/>
        </a:p>
      </dgm:t>
    </dgm:pt>
    <dgm:pt modelId="{29422C28-BFAC-46C9-9256-B38AFA6B9A5C}" type="sibTrans" cxnId="{AD9FD134-EF21-4977-B052-441AF195F559}">
      <dgm:prSet/>
      <dgm:spPr/>
      <dgm:t>
        <a:bodyPr/>
        <a:lstStyle/>
        <a:p>
          <a:endParaRPr lang="uk-UA"/>
        </a:p>
      </dgm:t>
    </dgm:pt>
    <dgm:pt modelId="{D692CF27-051B-4ED8-935B-40351BFF95FC}">
      <dgm:prSet phldrT="[Текст]"/>
      <dgm:spPr/>
      <dgm:t>
        <a:bodyPr/>
        <a:lstStyle/>
        <a:p>
          <a:r>
            <a:rPr lang="ru-RU" b="1" dirty="0" err="1" smtClean="0">
              <a:solidFill>
                <a:schemeClr val="tx1"/>
              </a:solidFill>
            </a:rPr>
            <a:t>ринковий</a:t>
          </a:r>
          <a:r>
            <a:rPr lang="ru-RU" b="1" dirty="0" smtClean="0">
              <a:solidFill>
                <a:schemeClr val="tx1"/>
              </a:solidFill>
            </a:rPr>
            <a:t> </a:t>
          </a:r>
          <a:r>
            <a:rPr lang="ru-RU" b="1" dirty="0" err="1" smtClean="0">
              <a:solidFill>
                <a:schemeClr val="tx1"/>
              </a:solidFill>
            </a:rPr>
            <a:t>простір</a:t>
          </a:r>
          <a:r>
            <a:rPr lang="ru-RU" b="1" dirty="0" smtClean="0">
              <a:solidFill>
                <a:schemeClr val="tx1"/>
              </a:solidFill>
            </a:rPr>
            <a:t> </a:t>
          </a:r>
          <a:r>
            <a:rPr lang="ru-RU" b="1" dirty="0" err="1" smtClean="0">
              <a:solidFill>
                <a:schemeClr val="tx1"/>
              </a:solidFill>
            </a:rPr>
            <a:t>країни</a:t>
          </a:r>
          <a:r>
            <a:rPr lang="ru-RU" b="1" dirty="0" smtClean="0">
              <a:solidFill>
                <a:schemeClr val="tx1"/>
              </a:solidFill>
            </a:rPr>
            <a:t> є </a:t>
          </a:r>
          <a:r>
            <a:rPr lang="ru-RU" b="1" dirty="0" err="1" smtClean="0">
              <a:solidFill>
                <a:schemeClr val="tx1"/>
              </a:solidFill>
            </a:rPr>
            <a:t>відносно</a:t>
          </a:r>
          <a:r>
            <a:rPr lang="ru-RU" b="1" dirty="0" smtClean="0">
              <a:solidFill>
                <a:schemeClr val="tx1"/>
              </a:solidFill>
            </a:rPr>
            <a:t> </a:t>
          </a:r>
          <a:r>
            <a:rPr lang="ru-RU" b="1" dirty="0" err="1" smtClean="0">
              <a:solidFill>
                <a:schemeClr val="tx1"/>
              </a:solidFill>
            </a:rPr>
            <a:t>ефективним</a:t>
          </a:r>
          <a:r>
            <a:rPr lang="ru-RU" b="1" dirty="0" smtClean="0">
              <a:solidFill>
                <a:schemeClr val="tx1"/>
              </a:solidFill>
            </a:rPr>
            <a:t>, а </a:t>
          </a:r>
          <a:r>
            <a:rPr lang="ru-RU" b="1" dirty="0" err="1" smtClean="0">
              <a:solidFill>
                <a:schemeClr val="tx1"/>
              </a:solidFill>
            </a:rPr>
            <a:t>суб’єкти</a:t>
          </a:r>
          <a:r>
            <a:rPr lang="ru-RU" b="1" dirty="0" smtClean="0">
              <a:solidFill>
                <a:schemeClr val="tx1"/>
              </a:solidFill>
            </a:rPr>
            <a:t> </a:t>
          </a:r>
          <a:r>
            <a:rPr lang="ru-RU" b="1" dirty="0" err="1" smtClean="0">
              <a:solidFill>
                <a:schemeClr val="tx1"/>
              </a:solidFill>
            </a:rPr>
            <a:t>господарювання</a:t>
          </a:r>
          <a:r>
            <a:rPr lang="ru-RU" b="1" dirty="0" smtClean="0">
              <a:solidFill>
                <a:schemeClr val="tx1"/>
              </a:solidFill>
            </a:rPr>
            <a:t> – </a:t>
          </a:r>
          <a:r>
            <a:rPr lang="ru-RU" b="1" dirty="0" err="1" smtClean="0">
              <a:solidFill>
                <a:schemeClr val="tx1"/>
              </a:solidFill>
            </a:rPr>
            <a:t>порівняно</a:t>
          </a:r>
          <a:r>
            <a:rPr lang="ru-RU" b="1" dirty="0" smtClean="0">
              <a:solidFill>
                <a:schemeClr val="tx1"/>
              </a:solidFill>
            </a:rPr>
            <a:t> </a:t>
          </a:r>
          <a:r>
            <a:rPr lang="ru-RU" b="1" dirty="0" err="1" smtClean="0">
              <a:solidFill>
                <a:schemeClr val="tx1"/>
              </a:solidFill>
            </a:rPr>
            <a:t>конкурентоспроможними</a:t>
          </a:r>
          <a:endParaRPr lang="uk-UA" b="1" dirty="0">
            <a:solidFill>
              <a:schemeClr val="tx1"/>
            </a:solidFill>
          </a:endParaRPr>
        </a:p>
      </dgm:t>
    </dgm:pt>
    <dgm:pt modelId="{9B43BDFF-B364-4174-B284-F5268A8D70FD}" type="parTrans" cxnId="{AFC466DB-0C9D-4FE9-AE9D-CA3C0AE98855}">
      <dgm:prSet/>
      <dgm:spPr/>
      <dgm:t>
        <a:bodyPr/>
        <a:lstStyle/>
        <a:p>
          <a:endParaRPr lang="uk-UA"/>
        </a:p>
      </dgm:t>
    </dgm:pt>
    <dgm:pt modelId="{8CCBECF9-81C2-4F3F-BAB1-62139956528D}" type="sibTrans" cxnId="{AFC466DB-0C9D-4FE9-AE9D-CA3C0AE98855}">
      <dgm:prSet/>
      <dgm:spPr/>
      <dgm:t>
        <a:bodyPr/>
        <a:lstStyle/>
        <a:p>
          <a:endParaRPr lang="uk-UA"/>
        </a:p>
      </dgm:t>
    </dgm:pt>
    <dgm:pt modelId="{32ABD5A0-BF94-4F2D-BDDA-B80436F0CFCA}" type="pres">
      <dgm:prSet presAssocID="{590FE293-EB3A-426E-90C6-A9EAE7ACC9D7}" presName="diagram" presStyleCnt="0">
        <dgm:presLayoutVars>
          <dgm:dir/>
          <dgm:resizeHandles val="exact"/>
        </dgm:presLayoutVars>
      </dgm:prSet>
      <dgm:spPr/>
      <dgm:t>
        <a:bodyPr/>
        <a:lstStyle/>
        <a:p>
          <a:endParaRPr lang="uk-UA"/>
        </a:p>
      </dgm:t>
    </dgm:pt>
    <dgm:pt modelId="{C3F80C36-AF8E-41BB-A10D-B0E9A1E30B08}" type="pres">
      <dgm:prSet presAssocID="{F6A415F6-0D55-4E39-A0D7-8E99456F9F20}" presName="node" presStyleLbl="node1" presStyleIdx="0" presStyleCnt="3" custLinFactNeighborX="-26046" custLinFactNeighborY="3846">
        <dgm:presLayoutVars>
          <dgm:bulletEnabled val="1"/>
        </dgm:presLayoutVars>
      </dgm:prSet>
      <dgm:spPr/>
      <dgm:t>
        <a:bodyPr/>
        <a:lstStyle/>
        <a:p>
          <a:endParaRPr lang="uk-UA"/>
        </a:p>
      </dgm:t>
    </dgm:pt>
    <dgm:pt modelId="{A1E62C31-F77C-43CC-953D-94EC9E62AD47}" type="pres">
      <dgm:prSet presAssocID="{C2542C1B-1B0C-4077-9E3D-ABDAEE96415C}" presName="sibTrans" presStyleCnt="0"/>
      <dgm:spPr/>
    </dgm:pt>
    <dgm:pt modelId="{8C22E38A-EFFE-424D-B716-35F66950E476}" type="pres">
      <dgm:prSet presAssocID="{1216355F-21C6-444C-AC58-345EFA31A0F5}" presName="node" presStyleLbl="node1" presStyleIdx="1" presStyleCnt="3">
        <dgm:presLayoutVars>
          <dgm:bulletEnabled val="1"/>
        </dgm:presLayoutVars>
      </dgm:prSet>
      <dgm:spPr/>
      <dgm:t>
        <a:bodyPr/>
        <a:lstStyle/>
        <a:p>
          <a:endParaRPr lang="uk-UA"/>
        </a:p>
      </dgm:t>
    </dgm:pt>
    <dgm:pt modelId="{E272D35A-F101-46D7-A2FC-5F322EFA831E}" type="pres">
      <dgm:prSet presAssocID="{29422C28-BFAC-46C9-9256-B38AFA6B9A5C}" presName="sibTrans" presStyleCnt="0"/>
      <dgm:spPr/>
    </dgm:pt>
    <dgm:pt modelId="{09C79C7C-F958-4659-99E7-8AB2507CC5CF}" type="pres">
      <dgm:prSet presAssocID="{D692CF27-051B-4ED8-935B-40351BFF95FC}" presName="node" presStyleLbl="node1" presStyleIdx="2" presStyleCnt="3" custLinFactNeighborX="-17803" custLinFactNeighborY="-5938">
        <dgm:presLayoutVars>
          <dgm:bulletEnabled val="1"/>
        </dgm:presLayoutVars>
      </dgm:prSet>
      <dgm:spPr/>
      <dgm:t>
        <a:bodyPr/>
        <a:lstStyle/>
        <a:p>
          <a:endParaRPr lang="uk-UA"/>
        </a:p>
      </dgm:t>
    </dgm:pt>
  </dgm:ptLst>
  <dgm:cxnLst>
    <dgm:cxn modelId="{7D3DC955-9EFB-4892-8ECE-1422147D1EB3}" type="presOf" srcId="{D692CF27-051B-4ED8-935B-40351BFF95FC}" destId="{09C79C7C-F958-4659-99E7-8AB2507CC5CF}" srcOrd="0" destOrd="0" presId="urn:microsoft.com/office/officeart/2005/8/layout/default"/>
    <dgm:cxn modelId="{AD9FD134-EF21-4977-B052-441AF195F559}" srcId="{590FE293-EB3A-426E-90C6-A9EAE7ACC9D7}" destId="{1216355F-21C6-444C-AC58-345EFA31A0F5}" srcOrd="1" destOrd="0" parTransId="{095ED2E4-3189-45ED-85A9-689FC48B8250}" sibTransId="{29422C28-BFAC-46C9-9256-B38AFA6B9A5C}"/>
    <dgm:cxn modelId="{02A2F253-E176-466B-A2CE-799E4DEAF65D}" srcId="{590FE293-EB3A-426E-90C6-A9EAE7ACC9D7}" destId="{F6A415F6-0D55-4E39-A0D7-8E99456F9F20}" srcOrd="0" destOrd="0" parTransId="{286486C9-AA18-4CFF-A67B-5E0D4DA69F4E}" sibTransId="{C2542C1B-1B0C-4077-9E3D-ABDAEE96415C}"/>
    <dgm:cxn modelId="{B813587A-6AB2-4AA9-894A-925600677A1A}" type="presOf" srcId="{1216355F-21C6-444C-AC58-345EFA31A0F5}" destId="{8C22E38A-EFFE-424D-B716-35F66950E476}" srcOrd="0" destOrd="0" presId="urn:microsoft.com/office/officeart/2005/8/layout/default"/>
    <dgm:cxn modelId="{AFC466DB-0C9D-4FE9-AE9D-CA3C0AE98855}" srcId="{590FE293-EB3A-426E-90C6-A9EAE7ACC9D7}" destId="{D692CF27-051B-4ED8-935B-40351BFF95FC}" srcOrd="2" destOrd="0" parTransId="{9B43BDFF-B364-4174-B284-F5268A8D70FD}" sibTransId="{8CCBECF9-81C2-4F3F-BAB1-62139956528D}"/>
    <dgm:cxn modelId="{193F3684-E629-4434-99C1-6FC139A70FD9}" type="presOf" srcId="{F6A415F6-0D55-4E39-A0D7-8E99456F9F20}" destId="{C3F80C36-AF8E-41BB-A10D-B0E9A1E30B08}" srcOrd="0" destOrd="0" presId="urn:microsoft.com/office/officeart/2005/8/layout/default"/>
    <dgm:cxn modelId="{3D252DE0-ADE9-4FA1-8381-5317A7CE0F46}" type="presOf" srcId="{590FE293-EB3A-426E-90C6-A9EAE7ACC9D7}" destId="{32ABD5A0-BF94-4F2D-BDDA-B80436F0CFCA}" srcOrd="0" destOrd="0" presId="urn:microsoft.com/office/officeart/2005/8/layout/default"/>
    <dgm:cxn modelId="{08C9333D-62D2-4686-BFFC-11DFF588A5EA}" type="presParOf" srcId="{32ABD5A0-BF94-4F2D-BDDA-B80436F0CFCA}" destId="{C3F80C36-AF8E-41BB-A10D-B0E9A1E30B08}" srcOrd="0" destOrd="0" presId="urn:microsoft.com/office/officeart/2005/8/layout/default"/>
    <dgm:cxn modelId="{EE097878-227A-406D-AA43-27354F848E4D}" type="presParOf" srcId="{32ABD5A0-BF94-4F2D-BDDA-B80436F0CFCA}" destId="{A1E62C31-F77C-43CC-953D-94EC9E62AD47}" srcOrd="1" destOrd="0" presId="urn:microsoft.com/office/officeart/2005/8/layout/default"/>
    <dgm:cxn modelId="{0F503710-FEB5-4416-BFE1-5F611E3507DB}" type="presParOf" srcId="{32ABD5A0-BF94-4F2D-BDDA-B80436F0CFCA}" destId="{8C22E38A-EFFE-424D-B716-35F66950E476}" srcOrd="2" destOrd="0" presId="urn:microsoft.com/office/officeart/2005/8/layout/default"/>
    <dgm:cxn modelId="{2A1EB22D-98E0-4BBA-80E5-99EBAAEE724B}" type="presParOf" srcId="{32ABD5A0-BF94-4F2D-BDDA-B80436F0CFCA}" destId="{E272D35A-F101-46D7-A2FC-5F322EFA831E}" srcOrd="3" destOrd="0" presId="urn:microsoft.com/office/officeart/2005/8/layout/default"/>
    <dgm:cxn modelId="{0E07B1DF-1632-4C84-8574-F41944871775}" type="presParOf" srcId="{32ABD5A0-BF94-4F2D-BDDA-B80436F0CFCA}" destId="{09C79C7C-F958-4659-99E7-8AB2507CC5CF}"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3DEFA28-1064-477E-A152-345980616019}" type="doc">
      <dgm:prSet loTypeId="urn:microsoft.com/office/officeart/2005/8/layout/hList1" loCatId="list" qsTypeId="urn:microsoft.com/office/officeart/2005/8/quickstyle/simple5" qsCatId="simple" csTypeId="urn:microsoft.com/office/officeart/2005/8/colors/colorful4" csCatId="colorful" phldr="1"/>
      <dgm:spPr/>
      <dgm:t>
        <a:bodyPr/>
        <a:lstStyle/>
        <a:p>
          <a:endParaRPr lang="uk-UA"/>
        </a:p>
      </dgm:t>
    </dgm:pt>
    <dgm:pt modelId="{888DC06C-BE56-4EEE-B762-DD3A2B1B0347}">
      <dgm:prSet phldrT="[Текст]"/>
      <dgm:spPr/>
      <dgm:t>
        <a:bodyPr/>
        <a:lstStyle/>
        <a:p>
          <a:r>
            <a:rPr lang="uk-UA" dirty="0" smtClean="0"/>
            <a:t>Розглянуто:</a:t>
          </a:r>
          <a:endParaRPr lang="uk-UA" dirty="0"/>
        </a:p>
      </dgm:t>
    </dgm:pt>
    <dgm:pt modelId="{FD5E49C7-D8BC-4BCF-B615-F08141B1F5D8}" type="parTrans" cxnId="{7614D506-E921-407F-AF1A-407A69E1B48E}">
      <dgm:prSet/>
      <dgm:spPr/>
      <dgm:t>
        <a:bodyPr/>
        <a:lstStyle/>
        <a:p>
          <a:endParaRPr lang="uk-UA"/>
        </a:p>
      </dgm:t>
    </dgm:pt>
    <dgm:pt modelId="{95E01282-99B6-4794-9657-0D728C554CEF}" type="sibTrans" cxnId="{7614D506-E921-407F-AF1A-407A69E1B48E}">
      <dgm:prSet/>
      <dgm:spPr/>
      <dgm:t>
        <a:bodyPr/>
        <a:lstStyle/>
        <a:p>
          <a:endParaRPr lang="uk-UA"/>
        </a:p>
      </dgm:t>
    </dgm:pt>
    <dgm:pt modelId="{6058647F-9E59-48F8-94D1-B944E7B25593}">
      <dgm:prSet phldrT="[Текст]"/>
      <dgm:spPr/>
      <dgm:t>
        <a:bodyPr/>
        <a:lstStyle/>
        <a:p>
          <a:pPr marL="228600" indent="0" defTabSz="1155700">
            <a:lnSpc>
              <a:spcPct val="90000"/>
            </a:lnSpc>
            <a:spcBef>
              <a:spcPct val="0"/>
            </a:spcBef>
            <a:spcAft>
              <a:spcPct val="15000"/>
            </a:spcAft>
            <a:buNone/>
          </a:pPr>
          <a:r>
            <a:rPr lang="uk-UA" dirty="0" smtClean="0"/>
            <a:t>Основні визначення та поняття</a:t>
          </a:r>
          <a:endParaRPr lang="uk-UA" dirty="0"/>
        </a:p>
      </dgm:t>
    </dgm:pt>
    <dgm:pt modelId="{B717D695-686A-426D-9E6E-39E7C6EB8F60}" type="parTrans" cxnId="{D64D5252-CA78-4129-B8C1-9968790A834E}">
      <dgm:prSet/>
      <dgm:spPr/>
      <dgm:t>
        <a:bodyPr/>
        <a:lstStyle/>
        <a:p>
          <a:endParaRPr lang="uk-UA"/>
        </a:p>
      </dgm:t>
    </dgm:pt>
    <dgm:pt modelId="{D5593B98-BAB7-4894-A203-248267FCEFAF}" type="sibTrans" cxnId="{D64D5252-CA78-4129-B8C1-9968790A834E}">
      <dgm:prSet/>
      <dgm:spPr/>
      <dgm:t>
        <a:bodyPr/>
        <a:lstStyle/>
        <a:p>
          <a:endParaRPr lang="uk-UA"/>
        </a:p>
      </dgm:t>
    </dgm:pt>
    <dgm:pt modelId="{F11A5AF4-AF33-4479-9617-C2B7C0482F57}">
      <dgm:prSet phldrT="[Текст]"/>
      <dgm:spPr/>
      <dgm:t>
        <a:bodyPr/>
        <a:lstStyle/>
        <a:p>
          <a:r>
            <a:rPr lang="uk-UA" dirty="0" smtClean="0"/>
            <a:t>З’ясовано:</a:t>
          </a:r>
          <a:endParaRPr lang="uk-UA" dirty="0"/>
        </a:p>
      </dgm:t>
    </dgm:pt>
    <dgm:pt modelId="{0D670195-E798-4DA8-8351-8B593CF741D0}" type="parTrans" cxnId="{DC3639F3-93E1-4B7F-9614-DB23FB2B57DE}">
      <dgm:prSet/>
      <dgm:spPr/>
      <dgm:t>
        <a:bodyPr/>
        <a:lstStyle/>
        <a:p>
          <a:endParaRPr lang="uk-UA"/>
        </a:p>
      </dgm:t>
    </dgm:pt>
    <dgm:pt modelId="{425D7AD4-7942-414C-9BC3-EEDA687151EA}" type="sibTrans" cxnId="{DC3639F3-93E1-4B7F-9614-DB23FB2B57DE}">
      <dgm:prSet/>
      <dgm:spPr/>
      <dgm:t>
        <a:bodyPr/>
        <a:lstStyle/>
        <a:p>
          <a:endParaRPr lang="uk-UA"/>
        </a:p>
      </dgm:t>
    </dgm:pt>
    <dgm:pt modelId="{B71B9592-29F0-4C7B-8D31-65FFB95C3866}">
      <dgm:prSet phldrT="[Текст]"/>
      <dgm:spPr/>
      <dgm:t>
        <a:bodyPr/>
        <a:lstStyle/>
        <a:p>
          <a:r>
            <a:rPr lang="uk-UA" dirty="0" smtClean="0"/>
            <a:t>Суть міжнародної економічної діяльності</a:t>
          </a:r>
          <a:endParaRPr lang="uk-UA" dirty="0"/>
        </a:p>
      </dgm:t>
    </dgm:pt>
    <dgm:pt modelId="{047E0F31-54E7-4C69-898D-C95D7A645AFF}" type="parTrans" cxnId="{00C1827C-6A6E-47A8-B820-2668EBE38DBA}">
      <dgm:prSet/>
      <dgm:spPr/>
      <dgm:t>
        <a:bodyPr/>
        <a:lstStyle/>
        <a:p>
          <a:endParaRPr lang="uk-UA"/>
        </a:p>
      </dgm:t>
    </dgm:pt>
    <dgm:pt modelId="{E82C1737-A320-463E-A76B-940108EA4262}" type="sibTrans" cxnId="{00C1827C-6A6E-47A8-B820-2668EBE38DBA}">
      <dgm:prSet/>
      <dgm:spPr/>
      <dgm:t>
        <a:bodyPr/>
        <a:lstStyle/>
        <a:p>
          <a:endParaRPr lang="uk-UA"/>
        </a:p>
      </dgm:t>
    </dgm:pt>
    <dgm:pt modelId="{36BD949D-E68F-4506-AF00-3AAE23404B23}">
      <dgm:prSet phldrT="[Текст]"/>
      <dgm:spPr/>
      <dgm:t>
        <a:bodyPr/>
        <a:lstStyle/>
        <a:p>
          <a:r>
            <a:rPr lang="uk-UA" dirty="0" smtClean="0"/>
            <a:t>Роль міжнародної економічної діяльності для національного господарства</a:t>
          </a:r>
          <a:endParaRPr lang="uk-UA" dirty="0"/>
        </a:p>
      </dgm:t>
    </dgm:pt>
    <dgm:pt modelId="{3CF6D2E0-A35A-4161-B91F-5D908861C115}" type="parTrans" cxnId="{C3FB6515-850F-4634-B71A-1208E221C57F}">
      <dgm:prSet/>
      <dgm:spPr/>
      <dgm:t>
        <a:bodyPr/>
        <a:lstStyle/>
        <a:p>
          <a:endParaRPr lang="uk-UA"/>
        </a:p>
      </dgm:t>
    </dgm:pt>
    <dgm:pt modelId="{6B3DDD5E-69D3-49A0-B19D-FE685E2B79DF}" type="sibTrans" cxnId="{C3FB6515-850F-4634-B71A-1208E221C57F}">
      <dgm:prSet/>
      <dgm:spPr/>
      <dgm:t>
        <a:bodyPr/>
        <a:lstStyle/>
        <a:p>
          <a:endParaRPr lang="uk-UA"/>
        </a:p>
      </dgm:t>
    </dgm:pt>
    <dgm:pt modelId="{C081F87C-4693-445C-94D0-2BA01ACD4DE3}">
      <dgm:prSet phldrT="[Текст]"/>
      <dgm:spPr/>
      <dgm:t>
        <a:bodyPr/>
        <a:lstStyle/>
        <a:p>
          <a:r>
            <a:rPr lang="uk-UA" dirty="0" smtClean="0"/>
            <a:t>Наведено: </a:t>
          </a:r>
          <a:endParaRPr lang="uk-UA" dirty="0"/>
        </a:p>
      </dgm:t>
    </dgm:pt>
    <dgm:pt modelId="{EF61BD44-5D0B-44DF-A2B4-1005DB2723C7}" type="parTrans" cxnId="{7FE616B2-4E4E-4960-B374-DE2B572CD0C7}">
      <dgm:prSet/>
      <dgm:spPr/>
      <dgm:t>
        <a:bodyPr/>
        <a:lstStyle/>
        <a:p>
          <a:endParaRPr lang="uk-UA"/>
        </a:p>
      </dgm:t>
    </dgm:pt>
    <dgm:pt modelId="{82A4D6F4-823F-4B69-8EAB-FBF6023692C9}" type="sibTrans" cxnId="{7FE616B2-4E4E-4960-B374-DE2B572CD0C7}">
      <dgm:prSet/>
      <dgm:spPr/>
      <dgm:t>
        <a:bodyPr/>
        <a:lstStyle/>
        <a:p>
          <a:endParaRPr lang="uk-UA"/>
        </a:p>
      </dgm:t>
    </dgm:pt>
    <dgm:pt modelId="{18AB9159-90B7-488A-9D8E-9094F7B79512}">
      <dgm:prSet phldrT="[Текст]"/>
      <dgm:spPr/>
      <dgm:t>
        <a:bodyPr/>
        <a:lstStyle/>
        <a:p>
          <a:r>
            <a:rPr lang="uk-UA" dirty="0" smtClean="0"/>
            <a:t>Факторні передумови міжнародної економічної діяльності України</a:t>
          </a:r>
          <a:endParaRPr lang="uk-UA" dirty="0"/>
        </a:p>
      </dgm:t>
    </dgm:pt>
    <dgm:pt modelId="{D19128C9-998D-441A-AC94-772A17D0B1CF}" type="parTrans" cxnId="{AEAB182C-3726-48B2-A22D-85726E0F7F6A}">
      <dgm:prSet/>
      <dgm:spPr/>
      <dgm:t>
        <a:bodyPr/>
        <a:lstStyle/>
        <a:p>
          <a:endParaRPr lang="uk-UA"/>
        </a:p>
      </dgm:t>
    </dgm:pt>
    <dgm:pt modelId="{3FE890CA-EADB-4CED-AD2A-B5513C7EE313}" type="sibTrans" cxnId="{AEAB182C-3726-48B2-A22D-85726E0F7F6A}">
      <dgm:prSet/>
      <dgm:spPr/>
      <dgm:t>
        <a:bodyPr/>
        <a:lstStyle/>
        <a:p>
          <a:endParaRPr lang="uk-UA"/>
        </a:p>
      </dgm:t>
    </dgm:pt>
    <dgm:pt modelId="{77CE400F-6D87-41EF-9E12-D5AA6BB94413}">
      <dgm:prSet phldrT="[Текст]"/>
      <dgm:spPr/>
      <dgm:t>
        <a:bodyPr/>
        <a:lstStyle/>
        <a:p>
          <a:r>
            <a:rPr lang="uk-UA" dirty="0" smtClean="0"/>
            <a:t>платіжний баланс України</a:t>
          </a:r>
          <a:endParaRPr lang="uk-UA" dirty="0"/>
        </a:p>
      </dgm:t>
    </dgm:pt>
    <dgm:pt modelId="{EE7B9EDD-DC1E-4C19-A1C6-BB08D4991ECC}" type="parTrans" cxnId="{81635D6A-6DC1-49C3-BAC6-94FA16572A29}">
      <dgm:prSet/>
      <dgm:spPr/>
      <dgm:t>
        <a:bodyPr/>
        <a:lstStyle/>
        <a:p>
          <a:endParaRPr lang="uk-UA"/>
        </a:p>
      </dgm:t>
    </dgm:pt>
    <dgm:pt modelId="{ED636494-69E7-4F08-B24C-21321F9548FD}" type="sibTrans" cxnId="{81635D6A-6DC1-49C3-BAC6-94FA16572A29}">
      <dgm:prSet/>
      <dgm:spPr/>
      <dgm:t>
        <a:bodyPr/>
        <a:lstStyle/>
        <a:p>
          <a:endParaRPr lang="uk-UA"/>
        </a:p>
      </dgm:t>
    </dgm:pt>
    <dgm:pt modelId="{5E5AE046-3C2B-4328-A3BB-A07A9FA146F7}">
      <dgm:prSet phldrT="[Текст]"/>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uk-UA" dirty="0" smtClean="0"/>
            <a:t>особливості відкритої економіки</a:t>
          </a:r>
        </a:p>
        <a:p>
          <a:pPr marL="228600" indent="0" defTabSz="1155700">
            <a:lnSpc>
              <a:spcPct val="90000"/>
            </a:lnSpc>
            <a:spcBef>
              <a:spcPct val="0"/>
            </a:spcBef>
            <a:spcAft>
              <a:spcPct val="15000"/>
            </a:spcAft>
            <a:buNone/>
          </a:pPr>
          <a:endParaRPr lang="uk-UA" dirty="0"/>
        </a:p>
      </dgm:t>
    </dgm:pt>
    <dgm:pt modelId="{E86611DD-BF07-4749-B3FD-AF509B04B708}" type="parTrans" cxnId="{F7574F10-773F-4FBA-865D-7279A42786C8}">
      <dgm:prSet/>
      <dgm:spPr/>
      <dgm:t>
        <a:bodyPr/>
        <a:lstStyle/>
        <a:p>
          <a:endParaRPr lang="uk-UA"/>
        </a:p>
      </dgm:t>
    </dgm:pt>
    <dgm:pt modelId="{12E2727A-6319-4F92-9592-39CDDABF0F19}" type="sibTrans" cxnId="{F7574F10-773F-4FBA-865D-7279A42786C8}">
      <dgm:prSet/>
      <dgm:spPr/>
      <dgm:t>
        <a:bodyPr/>
        <a:lstStyle/>
        <a:p>
          <a:endParaRPr lang="uk-UA"/>
        </a:p>
      </dgm:t>
    </dgm:pt>
    <dgm:pt modelId="{FE4D33A1-1F55-4356-9ED7-A99273331EF9}" type="pres">
      <dgm:prSet presAssocID="{73DEFA28-1064-477E-A152-345980616019}" presName="Name0" presStyleCnt="0">
        <dgm:presLayoutVars>
          <dgm:dir/>
          <dgm:animLvl val="lvl"/>
          <dgm:resizeHandles val="exact"/>
        </dgm:presLayoutVars>
      </dgm:prSet>
      <dgm:spPr/>
      <dgm:t>
        <a:bodyPr/>
        <a:lstStyle/>
        <a:p>
          <a:endParaRPr lang="uk-UA"/>
        </a:p>
      </dgm:t>
    </dgm:pt>
    <dgm:pt modelId="{1A98FF01-CD57-455B-AFCE-CCE1A8EB6C2A}" type="pres">
      <dgm:prSet presAssocID="{888DC06C-BE56-4EEE-B762-DD3A2B1B0347}" presName="composite" presStyleCnt="0"/>
      <dgm:spPr/>
    </dgm:pt>
    <dgm:pt modelId="{7B0DDA97-E765-4CC4-90BE-B3FAF508D6E7}" type="pres">
      <dgm:prSet presAssocID="{888DC06C-BE56-4EEE-B762-DD3A2B1B0347}" presName="parTx" presStyleLbl="alignNode1" presStyleIdx="0" presStyleCnt="3">
        <dgm:presLayoutVars>
          <dgm:chMax val="0"/>
          <dgm:chPref val="0"/>
          <dgm:bulletEnabled val="1"/>
        </dgm:presLayoutVars>
      </dgm:prSet>
      <dgm:spPr/>
      <dgm:t>
        <a:bodyPr/>
        <a:lstStyle/>
        <a:p>
          <a:endParaRPr lang="uk-UA"/>
        </a:p>
      </dgm:t>
    </dgm:pt>
    <dgm:pt modelId="{C694BB4C-8602-48A1-B2DA-1B96AF4B5105}" type="pres">
      <dgm:prSet presAssocID="{888DC06C-BE56-4EEE-B762-DD3A2B1B0347}" presName="desTx" presStyleLbl="alignAccFollowNode1" presStyleIdx="0" presStyleCnt="3">
        <dgm:presLayoutVars>
          <dgm:bulletEnabled val="1"/>
        </dgm:presLayoutVars>
      </dgm:prSet>
      <dgm:spPr/>
      <dgm:t>
        <a:bodyPr/>
        <a:lstStyle/>
        <a:p>
          <a:endParaRPr lang="uk-UA"/>
        </a:p>
      </dgm:t>
    </dgm:pt>
    <dgm:pt modelId="{039A582A-1230-4730-8E92-9B511293885B}" type="pres">
      <dgm:prSet presAssocID="{95E01282-99B6-4794-9657-0D728C554CEF}" presName="space" presStyleCnt="0"/>
      <dgm:spPr/>
    </dgm:pt>
    <dgm:pt modelId="{2625F6E9-9D65-4444-A89E-4050F214B875}" type="pres">
      <dgm:prSet presAssocID="{F11A5AF4-AF33-4479-9617-C2B7C0482F57}" presName="composite" presStyleCnt="0"/>
      <dgm:spPr/>
    </dgm:pt>
    <dgm:pt modelId="{CBB9E229-67F3-46EC-8F0E-2BF5AC2E8ED3}" type="pres">
      <dgm:prSet presAssocID="{F11A5AF4-AF33-4479-9617-C2B7C0482F57}" presName="parTx" presStyleLbl="alignNode1" presStyleIdx="1" presStyleCnt="3">
        <dgm:presLayoutVars>
          <dgm:chMax val="0"/>
          <dgm:chPref val="0"/>
          <dgm:bulletEnabled val="1"/>
        </dgm:presLayoutVars>
      </dgm:prSet>
      <dgm:spPr/>
      <dgm:t>
        <a:bodyPr/>
        <a:lstStyle/>
        <a:p>
          <a:endParaRPr lang="uk-UA"/>
        </a:p>
      </dgm:t>
    </dgm:pt>
    <dgm:pt modelId="{979F2305-4941-42D5-A415-CFF86FEF0C59}" type="pres">
      <dgm:prSet presAssocID="{F11A5AF4-AF33-4479-9617-C2B7C0482F57}" presName="desTx" presStyleLbl="alignAccFollowNode1" presStyleIdx="1" presStyleCnt="3">
        <dgm:presLayoutVars>
          <dgm:bulletEnabled val="1"/>
        </dgm:presLayoutVars>
      </dgm:prSet>
      <dgm:spPr/>
      <dgm:t>
        <a:bodyPr/>
        <a:lstStyle/>
        <a:p>
          <a:endParaRPr lang="uk-UA"/>
        </a:p>
      </dgm:t>
    </dgm:pt>
    <dgm:pt modelId="{5C9CBAD9-9126-45DF-B4A5-32F8893142E9}" type="pres">
      <dgm:prSet presAssocID="{425D7AD4-7942-414C-9BC3-EEDA687151EA}" presName="space" presStyleCnt="0"/>
      <dgm:spPr/>
    </dgm:pt>
    <dgm:pt modelId="{71EC3532-E745-4A81-AE77-B183C2B70371}" type="pres">
      <dgm:prSet presAssocID="{C081F87C-4693-445C-94D0-2BA01ACD4DE3}" presName="composite" presStyleCnt="0"/>
      <dgm:spPr/>
    </dgm:pt>
    <dgm:pt modelId="{102FFE05-DCDD-434B-8A3C-739098ABDE61}" type="pres">
      <dgm:prSet presAssocID="{C081F87C-4693-445C-94D0-2BA01ACD4DE3}" presName="parTx" presStyleLbl="alignNode1" presStyleIdx="2" presStyleCnt="3">
        <dgm:presLayoutVars>
          <dgm:chMax val="0"/>
          <dgm:chPref val="0"/>
          <dgm:bulletEnabled val="1"/>
        </dgm:presLayoutVars>
      </dgm:prSet>
      <dgm:spPr/>
      <dgm:t>
        <a:bodyPr/>
        <a:lstStyle/>
        <a:p>
          <a:endParaRPr lang="uk-UA"/>
        </a:p>
      </dgm:t>
    </dgm:pt>
    <dgm:pt modelId="{5FBF38F6-E98B-4E47-91F1-8E704763EC6D}" type="pres">
      <dgm:prSet presAssocID="{C081F87C-4693-445C-94D0-2BA01ACD4DE3}" presName="desTx" presStyleLbl="alignAccFollowNode1" presStyleIdx="2" presStyleCnt="3">
        <dgm:presLayoutVars>
          <dgm:bulletEnabled val="1"/>
        </dgm:presLayoutVars>
      </dgm:prSet>
      <dgm:spPr/>
      <dgm:t>
        <a:bodyPr/>
        <a:lstStyle/>
        <a:p>
          <a:endParaRPr lang="uk-UA"/>
        </a:p>
      </dgm:t>
    </dgm:pt>
  </dgm:ptLst>
  <dgm:cxnLst>
    <dgm:cxn modelId="{E5831DD0-6ECF-46EC-813D-29EB30DE97EE}" type="presOf" srcId="{77CE400F-6D87-41EF-9E12-D5AA6BB94413}" destId="{5FBF38F6-E98B-4E47-91F1-8E704763EC6D}" srcOrd="0" destOrd="1" presId="urn:microsoft.com/office/officeart/2005/8/layout/hList1"/>
    <dgm:cxn modelId="{DC3639F3-93E1-4B7F-9614-DB23FB2B57DE}" srcId="{73DEFA28-1064-477E-A152-345980616019}" destId="{F11A5AF4-AF33-4479-9617-C2B7C0482F57}" srcOrd="1" destOrd="0" parTransId="{0D670195-E798-4DA8-8351-8B593CF741D0}" sibTransId="{425D7AD4-7942-414C-9BC3-EEDA687151EA}"/>
    <dgm:cxn modelId="{7614D506-E921-407F-AF1A-407A69E1B48E}" srcId="{73DEFA28-1064-477E-A152-345980616019}" destId="{888DC06C-BE56-4EEE-B762-DD3A2B1B0347}" srcOrd="0" destOrd="0" parTransId="{FD5E49C7-D8BC-4BCF-B615-F08141B1F5D8}" sibTransId="{95E01282-99B6-4794-9657-0D728C554CEF}"/>
    <dgm:cxn modelId="{F42FBE2F-6EE5-4B30-B536-DC2E8EE53578}" type="presOf" srcId="{F11A5AF4-AF33-4479-9617-C2B7C0482F57}" destId="{CBB9E229-67F3-46EC-8F0E-2BF5AC2E8ED3}" srcOrd="0" destOrd="0" presId="urn:microsoft.com/office/officeart/2005/8/layout/hList1"/>
    <dgm:cxn modelId="{81635D6A-6DC1-49C3-BAC6-94FA16572A29}" srcId="{C081F87C-4693-445C-94D0-2BA01ACD4DE3}" destId="{77CE400F-6D87-41EF-9E12-D5AA6BB94413}" srcOrd="1" destOrd="0" parTransId="{EE7B9EDD-DC1E-4C19-A1C6-BB08D4991ECC}" sibTransId="{ED636494-69E7-4F08-B24C-21321F9548FD}"/>
    <dgm:cxn modelId="{6B974A48-56CA-4C24-966C-D86A184916FE}" type="presOf" srcId="{36BD949D-E68F-4506-AF00-3AAE23404B23}" destId="{979F2305-4941-42D5-A415-CFF86FEF0C59}" srcOrd="0" destOrd="1" presId="urn:microsoft.com/office/officeart/2005/8/layout/hList1"/>
    <dgm:cxn modelId="{1ABB090B-AC05-4121-B739-A81B2A84DEDF}" type="presOf" srcId="{B71B9592-29F0-4C7B-8D31-65FFB95C3866}" destId="{979F2305-4941-42D5-A415-CFF86FEF0C59}" srcOrd="0" destOrd="0" presId="urn:microsoft.com/office/officeart/2005/8/layout/hList1"/>
    <dgm:cxn modelId="{D64D5252-CA78-4129-B8C1-9968790A834E}" srcId="{888DC06C-BE56-4EEE-B762-DD3A2B1B0347}" destId="{6058647F-9E59-48F8-94D1-B944E7B25593}" srcOrd="0" destOrd="0" parTransId="{B717D695-686A-426D-9E6E-39E7C6EB8F60}" sibTransId="{D5593B98-BAB7-4894-A203-248267FCEFAF}"/>
    <dgm:cxn modelId="{AEAB182C-3726-48B2-A22D-85726E0F7F6A}" srcId="{C081F87C-4693-445C-94D0-2BA01ACD4DE3}" destId="{18AB9159-90B7-488A-9D8E-9094F7B79512}" srcOrd="0" destOrd="0" parTransId="{D19128C9-998D-441A-AC94-772A17D0B1CF}" sibTransId="{3FE890CA-EADB-4CED-AD2A-B5513C7EE313}"/>
    <dgm:cxn modelId="{EFB4D07F-71BD-4A34-8C99-F0E35EB88319}" type="presOf" srcId="{888DC06C-BE56-4EEE-B762-DD3A2B1B0347}" destId="{7B0DDA97-E765-4CC4-90BE-B3FAF508D6E7}" srcOrd="0" destOrd="0" presId="urn:microsoft.com/office/officeart/2005/8/layout/hList1"/>
    <dgm:cxn modelId="{CB6C1409-BB44-462E-A0D2-5BA0921257BE}" type="presOf" srcId="{5E5AE046-3C2B-4328-A3BB-A07A9FA146F7}" destId="{C694BB4C-8602-48A1-B2DA-1B96AF4B5105}" srcOrd="0" destOrd="1" presId="urn:microsoft.com/office/officeart/2005/8/layout/hList1"/>
    <dgm:cxn modelId="{AE449E03-83FA-4DC7-B90E-7CBCDCA35084}" type="presOf" srcId="{18AB9159-90B7-488A-9D8E-9094F7B79512}" destId="{5FBF38F6-E98B-4E47-91F1-8E704763EC6D}" srcOrd="0" destOrd="0" presId="urn:microsoft.com/office/officeart/2005/8/layout/hList1"/>
    <dgm:cxn modelId="{00C1827C-6A6E-47A8-B820-2668EBE38DBA}" srcId="{F11A5AF4-AF33-4479-9617-C2B7C0482F57}" destId="{B71B9592-29F0-4C7B-8D31-65FFB95C3866}" srcOrd="0" destOrd="0" parTransId="{047E0F31-54E7-4C69-898D-C95D7A645AFF}" sibTransId="{E82C1737-A320-463E-A76B-940108EA4262}"/>
    <dgm:cxn modelId="{F7574F10-773F-4FBA-865D-7279A42786C8}" srcId="{888DC06C-BE56-4EEE-B762-DD3A2B1B0347}" destId="{5E5AE046-3C2B-4328-A3BB-A07A9FA146F7}" srcOrd="1" destOrd="0" parTransId="{E86611DD-BF07-4749-B3FD-AF509B04B708}" sibTransId="{12E2727A-6319-4F92-9592-39CDDABF0F19}"/>
    <dgm:cxn modelId="{C3FB6515-850F-4634-B71A-1208E221C57F}" srcId="{F11A5AF4-AF33-4479-9617-C2B7C0482F57}" destId="{36BD949D-E68F-4506-AF00-3AAE23404B23}" srcOrd="1" destOrd="0" parTransId="{3CF6D2E0-A35A-4161-B91F-5D908861C115}" sibTransId="{6B3DDD5E-69D3-49A0-B19D-FE685E2B79DF}"/>
    <dgm:cxn modelId="{7FE616B2-4E4E-4960-B374-DE2B572CD0C7}" srcId="{73DEFA28-1064-477E-A152-345980616019}" destId="{C081F87C-4693-445C-94D0-2BA01ACD4DE3}" srcOrd="2" destOrd="0" parTransId="{EF61BD44-5D0B-44DF-A2B4-1005DB2723C7}" sibTransId="{82A4D6F4-823F-4B69-8EAB-FBF6023692C9}"/>
    <dgm:cxn modelId="{ACAA7E28-19CE-494F-B668-61E4D1CDB829}" type="presOf" srcId="{73DEFA28-1064-477E-A152-345980616019}" destId="{FE4D33A1-1F55-4356-9ED7-A99273331EF9}" srcOrd="0" destOrd="0" presId="urn:microsoft.com/office/officeart/2005/8/layout/hList1"/>
    <dgm:cxn modelId="{157004C5-5048-4AC5-86F9-219FF8ECD349}" type="presOf" srcId="{6058647F-9E59-48F8-94D1-B944E7B25593}" destId="{C694BB4C-8602-48A1-B2DA-1B96AF4B5105}" srcOrd="0" destOrd="0" presId="urn:microsoft.com/office/officeart/2005/8/layout/hList1"/>
    <dgm:cxn modelId="{099C336A-53A6-4B7E-A82E-4A9E92FAA95A}" type="presOf" srcId="{C081F87C-4693-445C-94D0-2BA01ACD4DE3}" destId="{102FFE05-DCDD-434B-8A3C-739098ABDE61}" srcOrd="0" destOrd="0" presId="urn:microsoft.com/office/officeart/2005/8/layout/hList1"/>
    <dgm:cxn modelId="{1E2FFB3A-808A-4E2C-84EA-451C24854FBF}" type="presParOf" srcId="{FE4D33A1-1F55-4356-9ED7-A99273331EF9}" destId="{1A98FF01-CD57-455B-AFCE-CCE1A8EB6C2A}" srcOrd="0" destOrd="0" presId="urn:microsoft.com/office/officeart/2005/8/layout/hList1"/>
    <dgm:cxn modelId="{3FC2EB19-1C17-4CCA-89DE-21738C15EAE9}" type="presParOf" srcId="{1A98FF01-CD57-455B-AFCE-CCE1A8EB6C2A}" destId="{7B0DDA97-E765-4CC4-90BE-B3FAF508D6E7}" srcOrd="0" destOrd="0" presId="urn:microsoft.com/office/officeart/2005/8/layout/hList1"/>
    <dgm:cxn modelId="{9145C439-9996-46C7-840A-FFB74AA385A3}" type="presParOf" srcId="{1A98FF01-CD57-455B-AFCE-CCE1A8EB6C2A}" destId="{C694BB4C-8602-48A1-B2DA-1B96AF4B5105}" srcOrd="1" destOrd="0" presId="urn:microsoft.com/office/officeart/2005/8/layout/hList1"/>
    <dgm:cxn modelId="{98898006-112E-42FE-8644-90C8F292D2B2}" type="presParOf" srcId="{FE4D33A1-1F55-4356-9ED7-A99273331EF9}" destId="{039A582A-1230-4730-8E92-9B511293885B}" srcOrd="1" destOrd="0" presId="urn:microsoft.com/office/officeart/2005/8/layout/hList1"/>
    <dgm:cxn modelId="{248ABE48-A8BB-43F5-ACB0-28343121A7AA}" type="presParOf" srcId="{FE4D33A1-1F55-4356-9ED7-A99273331EF9}" destId="{2625F6E9-9D65-4444-A89E-4050F214B875}" srcOrd="2" destOrd="0" presId="urn:microsoft.com/office/officeart/2005/8/layout/hList1"/>
    <dgm:cxn modelId="{0F1EAEE5-A940-49DE-BF38-F36F3B940E0F}" type="presParOf" srcId="{2625F6E9-9D65-4444-A89E-4050F214B875}" destId="{CBB9E229-67F3-46EC-8F0E-2BF5AC2E8ED3}" srcOrd="0" destOrd="0" presId="urn:microsoft.com/office/officeart/2005/8/layout/hList1"/>
    <dgm:cxn modelId="{95808EF2-B2EE-4D65-8D8C-33AAA80DAD9E}" type="presParOf" srcId="{2625F6E9-9D65-4444-A89E-4050F214B875}" destId="{979F2305-4941-42D5-A415-CFF86FEF0C59}" srcOrd="1" destOrd="0" presId="urn:microsoft.com/office/officeart/2005/8/layout/hList1"/>
    <dgm:cxn modelId="{154F3BB9-0B96-4CBE-BDF9-8A129B3332FB}" type="presParOf" srcId="{FE4D33A1-1F55-4356-9ED7-A99273331EF9}" destId="{5C9CBAD9-9126-45DF-B4A5-32F8893142E9}" srcOrd="3" destOrd="0" presId="urn:microsoft.com/office/officeart/2005/8/layout/hList1"/>
    <dgm:cxn modelId="{BD5AA585-B987-4F47-B68F-BDA49533B3E3}" type="presParOf" srcId="{FE4D33A1-1F55-4356-9ED7-A99273331EF9}" destId="{71EC3532-E745-4A81-AE77-B183C2B70371}" srcOrd="4" destOrd="0" presId="urn:microsoft.com/office/officeart/2005/8/layout/hList1"/>
    <dgm:cxn modelId="{C2E53C15-3DBD-4D99-AFF4-6DD8ECCAFD18}" type="presParOf" srcId="{71EC3532-E745-4A81-AE77-B183C2B70371}" destId="{102FFE05-DCDD-434B-8A3C-739098ABDE61}" srcOrd="0" destOrd="0" presId="urn:microsoft.com/office/officeart/2005/8/layout/hList1"/>
    <dgm:cxn modelId="{7A05CBAB-57B2-4E2C-BCCA-B14A6366192F}" type="presParOf" srcId="{71EC3532-E745-4A81-AE77-B183C2B70371}" destId="{5FBF38F6-E98B-4E47-91F1-8E704763EC6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255FAB-BE1B-4C41-B4F6-A68E7731BCDE}">
      <dsp:nvSpPr>
        <dsp:cNvPr id="0" name=""/>
        <dsp:cNvSpPr/>
      </dsp:nvSpPr>
      <dsp:spPr>
        <a:xfrm>
          <a:off x="1710707" y="2686"/>
          <a:ext cx="4020423" cy="2412253"/>
        </a:xfrm>
        <a:prstGeom prst="rect">
          <a:avLst/>
        </a:prstGeom>
        <a:gradFill rotWithShape="0">
          <a:gsLst>
            <a:gs pos="0">
              <a:schemeClr val="accent6">
                <a:alpha val="90000"/>
                <a:hueOff val="0"/>
                <a:satOff val="0"/>
                <a:lumOff val="0"/>
                <a:alphaOff val="0"/>
                <a:tint val="96000"/>
                <a:satMod val="120000"/>
                <a:lumMod val="120000"/>
              </a:schemeClr>
            </a:gs>
            <a:gs pos="100000">
              <a:schemeClr val="accent6">
                <a:alpha val="90000"/>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6">
              <a:alpha val="90000"/>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uk-UA" sz="2300" kern="1200" dirty="0" smtClean="0">
              <a:solidFill>
                <a:schemeClr val="tx1"/>
              </a:solidFill>
            </a:rPr>
            <a:t>розвиток міжнародного переміщення факторів виробництва, передусім у формах ввезення — вивезення капіталу, робочої сили і технології;</a:t>
          </a:r>
          <a:endParaRPr lang="uk-UA" sz="2300" kern="1200" dirty="0">
            <a:solidFill>
              <a:schemeClr val="tx1"/>
            </a:solidFill>
          </a:endParaRPr>
        </a:p>
      </dsp:txBody>
      <dsp:txXfrm>
        <a:off x="1710707" y="2686"/>
        <a:ext cx="4020423" cy="2412253"/>
      </dsp:txXfrm>
    </dsp:sp>
    <dsp:sp modelId="{E0E69064-ACB8-465D-B382-3AC4506A7E7B}">
      <dsp:nvSpPr>
        <dsp:cNvPr id="0" name=""/>
        <dsp:cNvSpPr/>
      </dsp:nvSpPr>
      <dsp:spPr>
        <a:xfrm>
          <a:off x="6133173" y="2686"/>
          <a:ext cx="4020423" cy="2412253"/>
        </a:xfrm>
        <a:prstGeom prst="rect">
          <a:avLst/>
        </a:prstGeom>
        <a:gradFill rotWithShape="0">
          <a:gsLst>
            <a:gs pos="0">
              <a:schemeClr val="accent6">
                <a:alpha val="90000"/>
                <a:hueOff val="0"/>
                <a:satOff val="0"/>
                <a:lumOff val="0"/>
                <a:alphaOff val="-13333"/>
                <a:tint val="96000"/>
                <a:satMod val="120000"/>
                <a:lumMod val="120000"/>
              </a:schemeClr>
            </a:gs>
            <a:gs pos="100000">
              <a:schemeClr val="accent6">
                <a:alpha val="90000"/>
                <a:hueOff val="0"/>
                <a:satOff val="0"/>
                <a:lumOff val="0"/>
                <a:alphaOff val="-13333"/>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6">
              <a:alpha val="90000"/>
              <a:hueOff val="0"/>
              <a:satOff val="0"/>
              <a:lumOff val="0"/>
              <a:alphaOff val="-13333"/>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uk-UA" sz="2300" kern="1200" dirty="0" smtClean="0">
              <a:solidFill>
                <a:schemeClr val="tx1"/>
              </a:solidFill>
            </a:rPr>
            <a:t>зростання на цій основі міжнародних форм виробництва на підприємствах, розташованих у декількох країнах, насамперед у рамках ТНК;</a:t>
          </a:r>
          <a:endParaRPr lang="uk-UA" sz="2300" kern="1200" dirty="0">
            <a:solidFill>
              <a:schemeClr val="tx1"/>
            </a:solidFill>
          </a:endParaRPr>
        </a:p>
      </dsp:txBody>
      <dsp:txXfrm>
        <a:off x="6133173" y="2686"/>
        <a:ext cx="4020423" cy="2412253"/>
      </dsp:txXfrm>
    </dsp:sp>
    <dsp:sp modelId="{4F5D4205-2920-4BFE-B93D-0BCD373AACB2}">
      <dsp:nvSpPr>
        <dsp:cNvPr id="0" name=""/>
        <dsp:cNvSpPr/>
      </dsp:nvSpPr>
      <dsp:spPr>
        <a:xfrm>
          <a:off x="1710707" y="2816982"/>
          <a:ext cx="4020423" cy="2412253"/>
        </a:xfrm>
        <a:prstGeom prst="rect">
          <a:avLst/>
        </a:prstGeom>
        <a:gradFill rotWithShape="0">
          <a:gsLst>
            <a:gs pos="0">
              <a:schemeClr val="accent6">
                <a:alpha val="90000"/>
                <a:hueOff val="0"/>
                <a:satOff val="0"/>
                <a:lumOff val="0"/>
                <a:alphaOff val="-26667"/>
                <a:tint val="96000"/>
                <a:satMod val="120000"/>
                <a:lumMod val="120000"/>
              </a:schemeClr>
            </a:gs>
            <a:gs pos="100000">
              <a:schemeClr val="accent6">
                <a:alpha val="90000"/>
                <a:hueOff val="0"/>
                <a:satOff val="0"/>
                <a:lumOff val="0"/>
                <a:alphaOff val="-26667"/>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6">
              <a:alpha val="90000"/>
              <a:hueOff val="0"/>
              <a:satOff val="0"/>
              <a:lumOff val="0"/>
              <a:alphaOff val="-26667"/>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uk-UA" sz="2300" kern="1200" dirty="0" smtClean="0">
              <a:solidFill>
                <a:schemeClr val="tx1"/>
              </a:solidFill>
            </a:rPr>
            <a:t>економічна політика держав у підтримці міжнародного руху товарів і факторів виробництва на двосторонній і багатосторонній основах;</a:t>
          </a:r>
          <a:endParaRPr lang="uk-UA" sz="2300" kern="1200" dirty="0">
            <a:solidFill>
              <a:schemeClr val="tx1"/>
            </a:solidFill>
          </a:endParaRPr>
        </a:p>
      </dsp:txBody>
      <dsp:txXfrm>
        <a:off x="1710707" y="2816982"/>
        <a:ext cx="4020423" cy="2412253"/>
      </dsp:txXfrm>
    </dsp:sp>
    <dsp:sp modelId="{A3CC9F72-DDB8-4560-88E2-A74C48EA3F05}">
      <dsp:nvSpPr>
        <dsp:cNvPr id="0" name=""/>
        <dsp:cNvSpPr/>
      </dsp:nvSpPr>
      <dsp:spPr>
        <a:xfrm>
          <a:off x="6000820" y="2756821"/>
          <a:ext cx="4020423" cy="2412253"/>
        </a:xfrm>
        <a:prstGeom prst="rect">
          <a:avLst/>
        </a:prstGeom>
        <a:gradFill rotWithShape="0">
          <a:gsLst>
            <a:gs pos="0">
              <a:schemeClr val="accent6">
                <a:alpha val="90000"/>
                <a:hueOff val="0"/>
                <a:satOff val="0"/>
                <a:lumOff val="0"/>
                <a:alphaOff val="-40000"/>
                <a:tint val="96000"/>
                <a:satMod val="120000"/>
                <a:lumMod val="120000"/>
              </a:schemeClr>
            </a:gs>
            <a:gs pos="100000">
              <a:schemeClr val="accent6">
                <a:alpha val="90000"/>
                <a:hueOff val="0"/>
                <a:satOff val="0"/>
                <a:lumOff val="0"/>
                <a:alphaOff val="-4000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6">
              <a:alpha val="90000"/>
              <a:hueOff val="0"/>
              <a:satOff val="0"/>
              <a:lumOff val="0"/>
              <a:alphaOff val="-4000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uk-UA" sz="2300" kern="1200" dirty="0" smtClean="0">
              <a:solidFill>
                <a:schemeClr val="tx1"/>
              </a:solidFill>
            </a:rPr>
            <a:t>виникнення економіки відкритого типу в рамках багатьох держав і міждержавних об'єднань.</a:t>
          </a:r>
          <a:endParaRPr lang="uk-UA" sz="2300" kern="1200" dirty="0">
            <a:solidFill>
              <a:schemeClr val="tx1"/>
            </a:solidFill>
          </a:endParaRPr>
        </a:p>
      </dsp:txBody>
      <dsp:txXfrm>
        <a:off x="6000820" y="2756821"/>
        <a:ext cx="4020423" cy="24122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31705C-3A6E-448A-936B-E942AB39D632}">
      <dsp:nvSpPr>
        <dsp:cNvPr id="0" name=""/>
        <dsp:cNvSpPr/>
      </dsp:nvSpPr>
      <dsp:spPr>
        <a:xfrm rot="5400000">
          <a:off x="6742987" y="-2415140"/>
          <a:ext cx="1944976" cy="7261624"/>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uk-UA" sz="1500" kern="1200" dirty="0" smtClean="0"/>
            <a:t>Щодо факторів первинного характеру, які визначають торговельний профіль України, слід відзначити, що хоча наша держава і має значні поклади вугілля, залізної та марганцевої руд, сірки, ртуті, титану, мінеральних солей, інших видів корисних копалин, функціонування її національного відтворювального комплексу значною мірою залежить від </a:t>
          </a:r>
          <a:r>
            <a:rPr lang="uk-UA" sz="1500" kern="1200" dirty="0" err="1" smtClean="0"/>
            <a:t>енергосировинних</a:t>
          </a:r>
          <a:r>
            <a:rPr lang="uk-UA" sz="1500" kern="1200" dirty="0" smtClean="0"/>
            <a:t> поставок з інших країн. Більше того, наша держава має від’ємний баланс у торгівлі </a:t>
          </a:r>
          <a:r>
            <a:rPr lang="uk-UA" sz="1500" kern="1200" dirty="0" err="1" smtClean="0"/>
            <a:t>енергосировинними</a:t>
          </a:r>
          <a:r>
            <a:rPr lang="uk-UA" sz="1500" kern="1200" dirty="0" smtClean="0"/>
            <a:t> ресурсами, що значною мірою зумовлено неефективністю господарювання, </a:t>
          </a:r>
          <a:r>
            <a:rPr lang="uk-UA" sz="1500" kern="1200" dirty="0" err="1" smtClean="0"/>
            <a:t>витратністю</a:t>
          </a:r>
          <a:r>
            <a:rPr lang="uk-UA" sz="1500" kern="1200" dirty="0" smtClean="0"/>
            <a:t> моделі природокористування.</a:t>
          </a:r>
          <a:endParaRPr lang="uk-UA" sz="1500" kern="1200" dirty="0"/>
        </a:p>
      </dsp:txBody>
      <dsp:txXfrm rot="-5400000">
        <a:off x="4084663" y="338130"/>
        <a:ext cx="7166678" cy="1755084"/>
      </dsp:txXfrm>
    </dsp:sp>
    <dsp:sp modelId="{60C62F3C-33B2-4A07-8DF4-0EAD85442C6E}">
      <dsp:nvSpPr>
        <dsp:cNvPr id="0" name=""/>
        <dsp:cNvSpPr/>
      </dsp:nvSpPr>
      <dsp:spPr>
        <a:xfrm>
          <a:off x="0" y="60"/>
          <a:ext cx="4084663" cy="2431221"/>
        </a:xfrm>
        <a:prstGeom prst="roundRect">
          <a:avLst/>
        </a:prstGeom>
        <a:gradFill rotWithShape="0">
          <a:gsLst>
            <a:gs pos="0">
              <a:schemeClr val="accent5">
                <a:hueOff val="0"/>
                <a:satOff val="0"/>
                <a:lumOff val="0"/>
                <a:alphaOff val="0"/>
                <a:tint val="96000"/>
                <a:satMod val="120000"/>
                <a:lumMod val="120000"/>
              </a:schemeClr>
            </a:gs>
            <a:gs pos="100000">
              <a:schemeClr val="accent5">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5">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uk-UA" sz="4800" kern="1200" dirty="0" smtClean="0">
              <a:solidFill>
                <a:srgbClr val="7030A0"/>
              </a:solidFill>
            </a:rPr>
            <a:t>Фактори первинного характеру</a:t>
          </a:r>
          <a:endParaRPr lang="uk-UA" sz="4800" kern="1200" dirty="0">
            <a:solidFill>
              <a:srgbClr val="7030A0"/>
            </a:solidFill>
          </a:endParaRPr>
        </a:p>
      </dsp:txBody>
      <dsp:txXfrm>
        <a:off x="118682" y="118742"/>
        <a:ext cx="3847299" cy="2193857"/>
      </dsp:txXfrm>
    </dsp:sp>
    <dsp:sp modelId="{1477FBD3-E617-4DEE-8BAD-2065483EF4EA}">
      <dsp:nvSpPr>
        <dsp:cNvPr id="0" name=""/>
        <dsp:cNvSpPr/>
      </dsp:nvSpPr>
      <dsp:spPr>
        <a:xfrm rot="5400000">
          <a:off x="6742987" y="137641"/>
          <a:ext cx="1944976" cy="7261624"/>
        </a:xfrm>
        <a:prstGeom prst="round2SameRect">
          <a:avLst/>
        </a:prstGeom>
        <a:solidFill>
          <a:schemeClr val="accent5">
            <a:tint val="40000"/>
            <a:alpha val="90000"/>
            <a:hueOff val="8538722"/>
            <a:satOff val="-22214"/>
            <a:lumOff val="-2120"/>
            <a:alphaOff val="0"/>
          </a:schemeClr>
        </a:solidFill>
        <a:ln w="9525" cap="flat" cmpd="sng" algn="ctr">
          <a:solidFill>
            <a:schemeClr val="accent5">
              <a:tint val="40000"/>
              <a:alpha val="90000"/>
              <a:hueOff val="8538722"/>
              <a:satOff val="-22214"/>
              <a:lumOff val="-212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uk-UA" sz="1500" kern="1200" dirty="0" smtClean="0"/>
            <a:t>Фактори вторинного порядку пов’язані з сучасними закономірностями інтернаціоналізації світових продуктивних сил. Вони походять від природного розподілу багатств, але відображають багаторічні зусилля щодо формування національної спеціалізації, освоєння зарубіжних ринків, а також історичну орієнтацію на закордонні предмети виробничого та індивідуального споживання.</a:t>
          </a:r>
          <a:endParaRPr lang="uk-UA" sz="1500" kern="1200" dirty="0"/>
        </a:p>
      </dsp:txBody>
      <dsp:txXfrm rot="-5400000">
        <a:off x="4084663" y="2890911"/>
        <a:ext cx="7166678" cy="1755084"/>
      </dsp:txXfrm>
    </dsp:sp>
    <dsp:sp modelId="{FD0EEDC9-B398-41F8-AC98-0FC3A39EF210}">
      <dsp:nvSpPr>
        <dsp:cNvPr id="0" name=""/>
        <dsp:cNvSpPr/>
      </dsp:nvSpPr>
      <dsp:spPr>
        <a:xfrm>
          <a:off x="0" y="2552843"/>
          <a:ext cx="4084663" cy="2431221"/>
        </a:xfrm>
        <a:prstGeom prst="roundRect">
          <a:avLst/>
        </a:prstGeom>
        <a:gradFill rotWithShape="0">
          <a:gsLst>
            <a:gs pos="0">
              <a:schemeClr val="accent5">
                <a:hueOff val="8171956"/>
                <a:satOff val="5577"/>
                <a:lumOff val="-15685"/>
                <a:alphaOff val="0"/>
                <a:tint val="96000"/>
                <a:satMod val="120000"/>
                <a:lumMod val="120000"/>
              </a:schemeClr>
            </a:gs>
            <a:gs pos="100000">
              <a:schemeClr val="accent5">
                <a:hueOff val="8171956"/>
                <a:satOff val="5577"/>
                <a:lumOff val="-15685"/>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5">
              <a:hueOff val="8171956"/>
              <a:satOff val="5577"/>
              <a:lumOff val="-15685"/>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uk-UA" sz="4800" kern="1200" dirty="0" smtClean="0">
              <a:solidFill>
                <a:srgbClr val="7030A0"/>
              </a:solidFill>
            </a:rPr>
            <a:t>Фактори вторинного характеру</a:t>
          </a:r>
          <a:endParaRPr lang="uk-UA" sz="4800" kern="1200" dirty="0">
            <a:solidFill>
              <a:srgbClr val="7030A0"/>
            </a:solidFill>
          </a:endParaRPr>
        </a:p>
      </dsp:txBody>
      <dsp:txXfrm>
        <a:off x="118682" y="2671525"/>
        <a:ext cx="3847299" cy="219385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F80C36-AF8E-41BB-A10D-B0E9A1E30B08}">
      <dsp:nvSpPr>
        <dsp:cNvPr id="0" name=""/>
        <dsp:cNvSpPr/>
      </dsp:nvSpPr>
      <dsp:spPr>
        <a:xfrm>
          <a:off x="762077" y="86533"/>
          <a:ext cx="3649311" cy="2189587"/>
        </a:xfrm>
        <a:prstGeom prst="rect">
          <a:avLst/>
        </a:prstGeom>
        <a:gradFill rotWithShape="0">
          <a:gsLst>
            <a:gs pos="0">
              <a:schemeClr val="accent6">
                <a:alpha val="90000"/>
                <a:hueOff val="0"/>
                <a:satOff val="0"/>
                <a:lumOff val="0"/>
                <a:alphaOff val="0"/>
                <a:tint val="96000"/>
                <a:satMod val="120000"/>
                <a:lumMod val="120000"/>
              </a:schemeClr>
            </a:gs>
            <a:gs pos="100000">
              <a:schemeClr val="accent6">
                <a:alpha val="90000"/>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kern="1200" dirty="0" err="1" smtClean="0">
              <a:solidFill>
                <a:schemeClr val="tx1"/>
              </a:solidFill>
            </a:rPr>
            <a:t>наявність</a:t>
          </a:r>
          <a:r>
            <a:rPr lang="ru-RU" sz="2000" b="1" kern="1200" dirty="0" smtClean="0">
              <a:solidFill>
                <a:schemeClr val="tx1"/>
              </a:solidFill>
            </a:rPr>
            <a:t> у </a:t>
          </a:r>
          <a:r>
            <a:rPr lang="ru-RU" sz="2000" b="1" kern="1200" dirty="0" err="1" smtClean="0">
              <a:solidFill>
                <a:schemeClr val="tx1"/>
              </a:solidFill>
            </a:rPr>
            <a:t>суб’єктів</a:t>
          </a:r>
          <a:r>
            <a:rPr lang="ru-RU" sz="2000" b="1" kern="1200" dirty="0" smtClean="0">
              <a:solidFill>
                <a:schemeClr val="tx1"/>
              </a:solidFill>
            </a:rPr>
            <a:t> </a:t>
          </a:r>
          <a:r>
            <a:rPr lang="ru-RU" sz="2000" b="1" kern="1200" dirty="0" err="1" smtClean="0">
              <a:solidFill>
                <a:schemeClr val="tx1"/>
              </a:solidFill>
            </a:rPr>
            <a:t>ринкової</a:t>
          </a:r>
          <a:r>
            <a:rPr lang="ru-RU" sz="2000" b="1" kern="1200" dirty="0" smtClean="0">
              <a:solidFill>
                <a:schemeClr val="tx1"/>
              </a:solidFill>
            </a:rPr>
            <a:t> </a:t>
          </a:r>
          <a:r>
            <a:rPr lang="ru-RU" sz="2000" b="1" kern="1200" dirty="0" err="1" smtClean="0">
              <a:solidFill>
                <a:schemeClr val="tx1"/>
              </a:solidFill>
            </a:rPr>
            <a:t>економіки</a:t>
          </a:r>
          <a:r>
            <a:rPr lang="ru-RU" sz="2000" b="1" kern="1200" dirty="0" smtClean="0">
              <a:solidFill>
                <a:schemeClr val="tx1"/>
              </a:solidFill>
            </a:rPr>
            <a:t> </a:t>
          </a:r>
          <a:r>
            <a:rPr lang="ru-RU" sz="2000" b="1" kern="1200" dirty="0" err="1" smtClean="0">
              <a:solidFill>
                <a:schemeClr val="tx1"/>
              </a:solidFill>
            </a:rPr>
            <a:t>достатньо</a:t>
          </a:r>
          <a:r>
            <a:rPr lang="ru-RU" sz="2000" b="1" kern="1200" dirty="0" smtClean="0">
              <a:solidFill>
                <a:schemeClr val="tx1"/>
              </a:solidFill>
            </a:rPr>
            <a:t> широких прав </a:t>
          </a:r>
          <a:r>
            <a:rPr lang="ru-RU" sz="2000" b="1" kern="1200" dirty="0" err="1" smtClean="0">
              <a:solidFill>
                <a:schemeClr val="tx1"/>
              </a:solidFill>
            </a:rPr>
            <a:t>виходити</a:t>
          </a:r>
          <a:r>
            <a:rPr lang="ru-RU" sz="2000" b="1" kern="1200" dirty="0" smtClean="0">
              <a:solidFill>
                <a:schemeClr val="tx1"/>
              </a:solidFill>
            </a:rPr>
            <a:t> на </a:t>
          </a:r>
          <a:r>
            <a:rPr lang="ru-RU" sz="2000" b="1" kern="1200" dirty="0" err="1" smtClean="0">
              <a:solidFill>
                <a:schemeClr val="tx1"/>
              </a:solidFill>
            </a:rPr>
            <a:t>зовнішні</a:t>
          </a:r>
          <a:r>
            <a:rPr lang="ru-RU" sz="2000" b="1" kern="1200" dirty="0" smtClean="0">
              <a:solidFill>
                <a:schemeClr val="tx1"/>
              </a:solidFill>
            </a:rPr>
            <a:t> ринки та </a:t>
          </a:r>
          <a:r>
            <a:rPr lang="ru-RU" sz="2000" b="1" kern="1200" dirty="0" err="1" smtClean="0">
              <a:solidFill>
                <a:schemeClr val="tx1"/>
              </a:solidFill>
            </a:rPr>
            <a:t>співпрацювати</a:t>
          </a:r>
          <a:r>
            <a:rPr lang="ru-RU" sz="2000" b="1" kern="1200" dirty="0" smtClean="0">
              <a:solidFill>
                <a:schemeClr val="tx1"/>
              </a:solidFill>
            </a:rPr>
            <a:t> </a:t>
          </a:r>
          <a:r>
            <a:rPr lang="ru-RU" sz="2000" b="1" kern="1200" dirty="0" err="1" smtClean="0">
              <a:solidFill>
                <a:schemeClr val="tx1"/>
              </a:solidFill>
            </a:rPr>
            <a:t>із</a:t>
          </a:r>
          <a:r>
            <a:rPr lang="ru-RU" sz="2000" b="1" kern="1200" dirty="0" smtClean="0">
              <a:solidFill>
                <a:schemeClr val="tx1"/>
              </a:solidFill>
            </a:rPr>
            <a:t> </a:t>
          </a:r>
          <a:r>
            <a:rPr lang="ru-RU" sz="2000" b="1" kern="1200" dirty="0" err="1" smtClean="0">
              <a:solidFill>
                <a:schemeClr val="tx1"/>
              </a:solidFill>
            </a:rPr>
            <a:t>зарубіжними</a:t>
          </a:r>
          <a:r>
            <a:rPr lang="ru-RU" sz="2000" b="1" kern="1200" dirty="0" smtClean="0">
              <a:solidFill>
                <a:schemeClr val="tx1"/>
              </a:solidFill>
            </a:rPr>
            <a:t> партнерами при </a:t>
          </a:r>
          <a:r>
            <a:rPr lang="ru-RU" sz="2000" b="1" kern="1200" dirty="0" err="1" smtClean="0">
              <a:solidFill>
                <a:schemeClr val="tx1"/>
              </a:solidFill>
            </a:rPr>
            <a:t>мінімальних</a:t>
          </a:r>
          <a:r>
            <a:rPr lang="ru-RU" sz="2000" b="1" kern="1200" dirty="0" smtClean="0">
              <a:solidFill>
                <a:schemeClr val="tx1"/>
              </a:solidFill>
            </a:rPr>
            <a:t> </a:t>
          </a:r>
          <a:r>
            <a:rPr lang="ru-RU" sz="2000" b="1" kern="1200" dirty="0" err="1" smtClean="0">
              <a:solidFill>
                <a:schemeClr val="tx1"/>
              </a:solidFill>
            </a:rPr>
            <a:t>обмеженнях</a:t>
          </a:r>
          <a:r>
            <a:rPr lang="ru-RU" sz="2000" b="1" kern="1200" dirty="0" smtClean="0">
              <a:solidFill>
                <a:schemeClr val="tx1"/>
              </a:solidFill>
            </a:rPr>
            <a:t> з боку </a:t>
          </a:r>
          <a:r>
            <a:rPr lang="ru-RU" sz="2000" b="1" kern="1200" dirty="0" err="1" smtClean="0">
              <a:solidFill>
                <a:schemeClr val="tx1"/>
              </a:solidFill>
            </a:rPr>
            <a:t>держави</a:t>
          </a:r>
          <a:r>
            <a:rPr lang="ru-RU" sz="2000" b="1" kern="1200" dirty="0" smtClean="0">
              <a:solidFill>
                <a:schemeClr val="tx1"/>
              </a:solidFill>
            </a:rPr>
            <a:t>; </a:t>
          </a:r>
          <a:endParaRPr lang="uk-UA" sz="2000" b="1" kern="1200" dirty="0">
            <a:solidFill>
              <a:schemeClr val="tx1"/>
            </a:solidFill>
          </a:endParaRPr>
        </a:p>
      </dsp:txBody>
      <dsp:txXfrm>
        <a:off x="762077" y="86533"/>
        <a:ext cx="3649311" cy="2189587"/>
      </dsp:txXfrm>
    </dsp:sp>
    <dsp:sp modelId="{8C22E38A-EFFE-424D-B716-35F66950E476}">
      <dsp:nvSpPr>
        <dsp:cNvPr id="0" name=""/>
        <dsp:cNvSpPr/>
      </dsp:nvSpPr>
      <dsp:spPr>
        <a:xfrm>
          <a:off x="5726820" y="2321"/>
          <a:ext cx="3649311" cy="2189587"/>
        </a:xfrm>
        <a:prstGeom prst="rect">
          <a:avLst/>
        </a:prstGeom>
        <a:gradFill rotWithShape="0">
          <a:gsLst>
            <a:gs pos="0">
              <a:schemeClr val="accent6">
                <a:alpha val="90000"/>
                <a:hueOff val="0"/>
                <a:satOff val="0"/>
                <a:lumOff val="0"/>
                <a:alphaOff val="-20000"/>
                <a:tint val="96000"/>
                <a:satMod val="120000"/>
                <a:lumMod val="120000"/>
              </a:schemeClr>
            </a:gs>
            <a:gs pos="100000">
              <a:schemeClr val="accent6">
                <a:alpha val="90000"/>
                <a:hueOff val="0"/>
                <a:satOff val="0"/>
                <a:lumOff val="0"/>
                <a:alphaOff val="-2000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kern="1200" dirty="0" err="1" smtClean="0">
              <a:solidFill>
                <a:schemeClr val="tx1"/>
              </a:solidFill>
            </a:rPr>
            <a:t>міжнародні</a:t>
          </a:r>
          <a:r>
            <a:rPr lang="ru-RU" sz="2000" b="1" kern="1200" dirty="0" smtClean="0">
              <a:solidFill>
                <a:schemeClr val="tx1"/>
              </a:solidFill>
            </a:rPr>
            <a:t> </a:t>
          </a:r>
          <a:r>
            <a:rPr lang="ru-RU" sz="2000" b="1" kern="1200" dirty="0" err="1" smtClean="0">
              <a:solidFill>
                <a:schemeClr val="tx1"/>
              </a:solidFill>
            </a:rPr>
            <a:t>контакти</a:t>
          </a:r>
          <a:r>
            <a:rPr lang="ru-RU" sz="2000" b="1" kern="1200" dirty="0" smtClean="0">
              <a:solidFill>
                <a:schemeClr val="tx1"/>
              </a:solidFill>
            </a:rPr>
            <a:t> </a:t>
          </a:r>
          <a:r>
            <a:rPr lang="ru-RU" sz="2000" b="1" kern="1200" dirty="0" err="1" smtClean="0">
              <a:solidFill>
                <a:schemeClr val="tx1"/>
              </a:solidFill>
            </a:rPr>
            <a:t>мають</a:t>
          </a:r>
          <a:r>
            <a:rPr lang="ru-RU" sz="2000" b="1" kern="1200" dirty="0" smtClean="0">
              <a:solidFill>
                <a:schemeClr val="tx1"/>
              </a:solidFill>
            </a:rPr>
            <a:t> </a:t>
          </a:r>
          <a:r>
            <a:rPr lang="ru-RU" sz="2000" b="1" kern="1200" dirty="0" err="1" smtClean="0">
              <a:solidFill>
                <a:schemeClr val="tx1"/>
              </a:solidFill>
            </a:rPr>
            <a:t>порівняно</a:t>
          </a:r>
          <a:r>
            <a:rPr lang="ru-RU" sz="2000" b="1" kern="1200" dirty="0" smtClean="0">
              <a:solidFill>
                <a:schemeClr val="tx1"/>
              </a:solidFill>
            </a:rPr>
            <a:t> </a:t>
          </a:r>
          <a:r>
            <a:rPr lang="ru-RU" sz="2000" b="1" kern="1200" dirty="0" err="1" smtClean="0">
              <a:solidFill>
                <a:schemeClr val="tx1"/>
              </a:solidFill>
            </a:rPr>
            <a:t>велике</a:t>
          </a:r>
          <a:r>
            <a:rPr lang="ru-RU" sz="2000" b="1" kern="1200" dirty="0" smtClean="0">
              <a:solidFill>
                <a:schemeClr val="tx1"/>
              </a:solidFill>
            </a:rPr>
            <a:t> </a:t>
          </a:r>
          <a:r>
            <a:rPr lang="ru-RU" sz="2000" b="1" kern="1200" dirty="0" err="1" smtClean="0">
              <a:solidFill>
                <a:schemeClr val="tx1"/>
              </a:solidFill>
            </a:rPr>
            <a:t>значення</a:t>
          </a:r>
          <a:r>
            <a:rPr lang="ru-RU" sz="2000" b="1" kern="1200" dirty="0" smtClean="0">
              <a:solidFill>
                <a:schemeClr val="tx1"/>
              </a:solidFill>
            </a:rPr>
            <a:t> для </a:t>
          </a:r>
          <a:r>
            <a:rPr lang="ru-RU" sz="2000" b="1" kern="1200" dirty="0" err="1" smtClean="0">
              <a:solidFill>
                <a:schemeClr val="tx1"/>
              </a:solidFill>
            </a:rPr>
            <a:t>підтримання</a:t>
          </a:r>
          <a:r>
            <a:rPr lang="ru-RU" sz="2000" b="1" kern="1200" dirty="0" smtClean="0">
              <a:solidFill>
                <a:schemeClr val="tx1"/>
              </a:solidFill>
            </a:rPr>
            <a:t> </a:t>
          </a:r>
          <a:r>
            <a:rPr lang="ru-RU" sz="2000" b="1" kern="1200" dirty="0" err="1" smtClean="0">
              <a:solidFill>
                <a:schemeClr val="tx1"/>
              </a:solidFill>
            </a:rPr>
            <a:t>макроекономічного</a:t>
          </a:r>
          <a:r>
            <a:rPr lang="ru-RU" sz="2000" b="1" kern="1200" dirty="0" smtClean="0">
              <a:solidFill>
                <a:schemeClr val="tx1"/>
              </a:solidFill>
            </a:rPr>
            <a:t> балансу, </a:t>
          </a:r>
          <a:r>
            <a:rPr lang="ru-RU" sz="2000" b="1" kern="1200" dirty="0" err="1" smtClean="0">
              <a:solidFill>
                <a:schemeClr val="tx1"/>
              </a:solidFill>
            </a:rPr>
            <a:t>ступінь</a:t>
          </a:r>
          <a:r>
            <a:rPr lang="ru-RU" sz="2000" b="1" kern="1200" dirty="0" smtClean="0">
              <a:solidFill>
                <a:schemeClr val="tx1"/>
              </a:solidFill>
            </a:rPr>
            <a:t> </a:t>
          </a:r>
          <a:r>
            <a:rPr lang="ru-RU" sz="2000" b="1" kern="1200" dirty="0" err="1" smtClean="0">
              <a:solidFill>
                <a:schemeClr val="tx1"/>
              </a:solidFill>
            </a:rPr>
            <a:t>інтернаціоналізації</a:t>
          </a:r>
          <a:r>
            <a:rPr lang="ru-RU" sz="2000" b="1" kern="1200" dirty="0" smtClean="0">
              <a:solidFill>
                <a:schemeClr val="tx1"/>
              </a:solidFill>
            </a:rPr>
            <a:t> ВВП є </a:t>
          </a:r>
          <a:r>
            <a:rPr lang="ru-RU" sz="2000" b="1" kern="1200" dirty="0" err="1" smtClean="0">
              <a:solidFill>
                <a:schemeClr val="tx1"/>
              </a:solidFill>
            </a:rPr>
            <a:t>досить</a:t>
          </a:r>
          <a:r>
            <a:rPr lang="ru-RU" sz="2000" b="1" kern="1200" dirty="0" smtClean="0">
              <a:solidFill>
                <a:schemeClr val="tx1"/>
              </a:solidFill>
            </a:rPr>
            <a:t> </a:t>
          </a:r>
          <a:r>
            <a:rPr lang="ru-RU" sz="2000" b="1" kern="1200" dirty="0" err="1" smtClean="0">
              <a:solidFill>
                <a:schemeClr val="tx1"/>
              </a:solidFill>
            </a:rPr>
            <a:t>високим</a:t>
          </a:r>
          <a:r>
            <a:rPr lang="ru-RU" sz="2000" b="1" kern="1200" dirty="0" smtClean="0">
              <a:solidFill>
                <a:schemeClr val="tx1"/>
              </a:solidFill>
            </a:rPr>
            <a:t>; </a:t>
          </a:r>
          <a:endParaRPr lang="uk-UA" sz="2000" b="1" kern="1200" dirty="0">
            <a:solidFill>
              <a:schemeClr val="tx1"/>
            </a:solidFill>
          </a:endParaRPr>
        </a:p>
      </dsp:txBody>
      <dsp:txXfrm>
        <a:off x="5726820" y="2321"/>
        <a:ext cx="3649311" cy="2189587"/>
      </dsp:txXfrm>
    </dsp:sp>
    <dsp:sp modelId="{09C79C7C-F958-4659-99E7-8AB2507CC5CF}">
      <dsp:nvSpPr>
        <dsp:cNvPr id="0" name=""/>
        <dsp:cNvSpPr/>
      </dsp:nvSpPr>
      <dsp:spPr>
        <a:xfrm>
          <a:off x="3070012" y="2426822"/>
          <a:ext cx="3649311" cy="2189587"/>
        </a:xfrm>
        <a:prstGeom prst="rect">
          <a:avLst/>
        </a:prstGeom>
        <a:gradFill rotWithShape="0">
          <a:gsLst>
            <a:gs pos="0">
              <a:schemeClr val="accent6">
                <a:alpha val="90000"/>
                <a:hueOff val="0"/>
                <a:satOff val="0"/>
                <a:lumOff val="0"/>
                <a:alphaOff val="-40000"/>
                <a:tint val="96000"/>
                <a:satMod val="120000"/>
                <a:lumMod val="120000"/>
              </a:schemeClr>
            </a:gs>
            <a:gs pos="100000">
              <a:schemeClr val="accent6">
                <a:alpha val="90000"/>
                <a:hueOff val="0"/>
                <a:satOff val="0"/>
                <a:lumOff val="0"/>
                <a:alphaOff val="-4000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kern="1200" dirty="0" err="1" smtClean="0">
              <a:solidFill>
                <a:schemeClr val="tx1"/>
              </a:solidFill>
            </a:rPr>
            <a:t>ринковий</a:t>
          </a:r>
          <a:r>
            <a:rPr lang="ru-RU" sz="2000" b="1" kern="1200" dirty="0" smtClean="0">
              <a:solidFill>
                <a:schemeClr val="tx1"/>
              </a:solidFill>
            </a:rPr>
            <a:t> </a:t>
          </a:r>
          <a:r>
            <a:rPr lang="ru-RU" sz="2000" b="1" kern="1200" dirty="0" err="1" smtClean="0">
              <a:solidFill>
                <a:schemeClr val="tx1"/>
              </a:solidFill>
            </a:rPr>
            <a:t>простір</a:t>
          </a:r>
          <a:r>
            <a:rPr lang="ru-RU" sz="2000" b="1" kern="1200" dirty="0" smtClean="0">
              <a:solidFill>
                <a:schemeClr val="tx1"/>
              </a:solidFill>
            </a:rPr>
            <a:t> </a:t>
          </a:r>
          <a:r>
            <a:rPr lang="ru-RU" sz="2000" b="1" kern="1200" dirty="0" err="1" smtClean="0">
              <a:solidFill>
                <a:schemeClr val="tx1"/>
              </a:solidFill>
            </a:rPr>
            <a:t>країни</a:t>
          </a:r>
          <a:r>
            <a:rPr lang="ru-RU" sz="2000" b="1" kern="1200" dirty="0" smtClean="0">
              <a:solidFill>
                <a:schemeClr val="tx1"/>
              </a:solidFill>
            </a:rPr>
            <a:t> є </a:t>
          </a:r>
          <a:r>
            <a:rPr lang="ru-RU" sz="2000" b="1" kern="1200" dirty="0" err="1" smtClean="0">
              <a:solidFill>
                <a:schemeClr val="tx1"/>
              </a:solidFill>
            </a:rPr>
            <a:t>відносно</a:t>
          </a:r>
          <a:r>
            <a:rPr lang="ru-RU" sz="2000" b="1" kern="1200" dirty="0" smtClean="0">
              <a:solidFill>
                <a:schemeClr val="tx1"/>
              </a:solidFill>
            </a:rPr>
            <a:t> </a:t>
          </a:r>
          <a:r>
            <a:rPr lang="ru-RU" sz="2000" b="1" kern="1200" dirty="0" err="1" smtClean="0">
              <a:solidFill>
                <a:schemeClr val="tx1"/>
              </a:solidFill>
            </a:rPr>
            <a:t>ефективним</a:t>
          </a:r>
          <a:r>
            <a:rPr lang="ru-RU" sz="2000" b="1" kern="1200" dirty="0" smtClean="0">
              <a:solidFill>
                <a:schemeClr val="tx1"/>
              </a:solidFill>
            </a:rPr>
            <a:t>, а </a:t>
          </a:r>
          <a:r>
            <a:rPr lang="ru-RU" sz="2000" b="1" kern="1200" dirty="0" err="1" smtClean="0">
              <a:solidFill>
                <a:schemeClr val="tx1"/>
              </a:solidFill>
            </a:rPr>
            <a:t>суб’єкти</a:t>
          </a:r>
          <a:r>
            <a:rPr lang="ru-RU" sz="2000" b="1" kern="1200" dirty="0" smtClean="0">
              <a:solidFill>
                <a:schemeClr val="tx1"/>
              </a:solidFill>
            </a:rPr>
            <a:t> </a:t>
          </a:r>
          <a:r>
            <a:rPr lang="ru-RU" sz="2000" b="1" kern="1200" dirty="0" err="1" smtClean="0">
              <a:solidFill>
                <a:schemeClr val="tx1"/>
              </a:solidFill>
            </a:rPr>
            <a:t>господарювання</a:t>
          </a:r>
          <a:r>
            <a:rPr lang="ru-RU" sz="2000" b="1" kern="1200" dirty="0" smtClean="0">
              <a:solidFill>
                <a:schemeClr val="tx1"/>
              </a:solidFill>
            </a:rPr>
            <a:t> – </a:t>
          </a:r>
          <a:r>
            <a:rPr lang="ru-RU" sz="2000" b="1" kern="1200" dirty="0" err="1" smtClean="0">
              <a:solidFill>
                <a:schemeClr val="tx1"/>
              </a:solidFill>
            </a:rPr>
            <a:t>порівняно</a:t>
          </a:r>
          <a:r>
            <a:rPr lang="ru-RU" sz="2000" b="1" kern="1200" dirty="0" smtClean="0">
              <a:solidFill>
                <a:schemeClr val="tx1"/>
              </a:solidFill>
            </a:rPr>
            <a:t> </a:t>
          </a:r>
          <a:r>
            <a:rPr lang="ru-RU" sz="2000" b="1" kern="1200" dirty="0" err="1" smtClean="0">
              <a:solidFill>
                <a:schemeClr val="tx1"/>
              </a:solidFill>
            </a:rPr>
            <a:t>конкурентоспроможними</a:t>
          </a:r>
          <a:endParaRPr lang="uk-UA" sz="2000" b="1" kern="1200" dirty="0">
            <a:solidFill>
              <a:schemeClr val="tx1"/>
            </a:solidFill>
          </a:endParaRPr>
        </a:p>
      </dsp:txBody>
      <dsp:txXfrm>
        <a:off x="3070012" y="2426822"/>
        <a:ext cx="3649311" cy="21895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0DDA97-E765-4CC4-90BE-B3FAF508D6E7}">
      <dsp:nvSpPr>
        <dsp:cNvPr id="0" name=""/>
        <dsp:cNvSpPr/>
      </dsp:nvSpPr>
      <dsp:spPr>
        <a:xfrm>
          <a:off x="3328" y="339305"/>
          <a:ext cx="3244847" cy="777600"/>
        </a:xfrm>
        <a:prstGeom prst="rect">
          <a:avLst/>
        </a:prstGeom>
        <a:gradFill rotWithShape="0">
          <a:gsLst>
            <a:gs pos="0">
              <a:schemeClr val="accent4">
                <a:hueOff val="0"/>
                <a:satOff val="0"/>
                <a:lumOff val="0"/>
                <a:alphaOff val="0"/>
                <a:tint val="96000"/>
                <a:satMod val="120000"/>
                <a:lumMod val="120000"/>
              </a:schemeClr>
            </a:gs>
            <a:gs pos="100000">
              <a:schemeClr val="accent4">
                <a:hueOff val="0"/>
                <a:satOff val="0"/>
                <a:lumOff val="0"/>
                <a:alphaOff val="0"/>
                <a:shade val="89000"/>
                <a:lumMod val="90000"/>
              </a:schemeClr>
            </a:gs>
          </a:gsLst>
          <a:lin ang="5400000" scaled="0"/>
        </a:gradFill>
        <a:ln w="9525" cap="flat" cmpd="sng" algn="ctr">
          <a:solidFill>
            <a:schemeClr val="accent4">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4">
              <a:hueOff val="0"/>
              <a:satOff val="0"/>
              <a:lumOff val="0"/>
              <a:alphaOff val="0"/>
              <a:shade val="25000"/>
              <a:satMod val="180000"/>
            </a:schemeClr>
          </a:contourClr>
        </a:sp3d>
      </dsp:spPr>
      <dsp:style>
        <a:lnRef idx="1">
          <a:scrgbClr r="0" g="0" b="0"/>
        </a:lnRef>
        <a:fillRef idx="3">
          <a:scrgbClr r="0" g="0" b="0"/>
        </a:fillRef>
        <a:effectRef idx="3">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uk-UA" sz="2700" kern="1200" dirty="0" smtClean="0"/>
            <a:t>Розглянуто:</a:t>
          </a:r>
          <a:endParaRPr lang="uk-UA" sz="2700" kern="1200" dirty="0"/>
        </a:p>
      </dsp:txBody>
      <dsp:txXfrm>
        <a:off x="3328" y="339305"/>
        <a:ext cx="3244847" cy="777600"/>
      </dsp:txXfrm>
    </dsp:sp>
    <dsp:sp modelId="{C694BB4C-8602-48A1-B2DA-1B96AF4B5105}">
      <dsp:nvSpPr>
        <dsp:cNvPr id="0" name=""/>
        <dsp:cNvSpPr/>
      </dsp:nvSpPr>
      <dsp:spPr>
        <a:xfrm>
          <a:off x="3328" y="1116905"/>
          <a:ext cx="3244847" cy="3485721"/>
        </a:xfrm>
        <a:prstGeom prst="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1">
          <a:scrgbClr r="0" g="0" b="0"/>
        </a:fillRef>
        <a:effectRef idx="2">
          <a:scrgbClr r="0" g="0" b="0"/>
        </a:effectRef>
        <a:fontRef idx="minor"/>
      </dsp:style>
      <dsp:txBody>
        <a:bodyPr spcFirstLastPara="0" vert="horz" wrap="square" lIns="144018" tIns="144018" rIns="192024" bIns="216027" numCol="1" spcCol="1270" anchor="t" anchorCtr="0">
          <a:noAutofit/>
        </a:bodyPr>
        <a:lstStyle/>
        <a:p>
          <a:pPr marL="228600" lvl="1" indent="0" algn="l" defTabSz="1155700">
            <a:lnSpc>
              <a:spcPct val="90000"/>
            </a:lnSpc>
            <a:spcBef>
              <a:spcPct val="0"/>
            </a:spcBef>
            <a:spcAft>
              <a:spcPct val="15000"/>
            </a:spcAft>
            <a:buChar char="••"/>
          </a:pPr>
          <a:r>
            <a:rPr lang="uk-UA" sz="2700" kern="1200" dirty="0" smtClean="0"/>
            <a:t>Основні визначення та поняття</a:t>
          </a:r>
          <a:endParaRPr lang="uk-UA" sz="2700"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uk-UA" sz="2700" kern="1200" dirty="0" smtClean="0"/>
            <a:t>особливості відкритої економіки</a:t>
          </a:r>
        </a:p>
        <a:p>
          <a:pPr marL="228600" lvl="1" indent="0" algn="l" defTabSz="1155700">
            <a:lnSpc>
              <a:spcPct val="90000"/>
            </a:lnSpc>
            <a:spcBef>
              <a:spcPct val="0"/>
            </a:spcBef>
            <a:spcAft>
              <a:spcPct val="15000"/>
            </a:spcAft>
            <a:buChar char="••"/>
          </a:pPr>
          <a:endParaRPr lang="uk-UA" sz="2700" kern="1200" dirty="0"/>
        </a:p>
      </dsp:txBody>
      <dsp:txXfrm>
        <a:off x="3328" y="1116905"/>
        <a:ext cx="3244847" cy="3485721"/>
      </dsp:txXfrm>
    </dsp:sp>
    <dsp:sp modelId="{CBB9E229-67F3-46EC-8F0E-2BF5AC2E8ED3}">
      <dsp:nvSpPr>
        <dsp:cNvPr id="0" name=""/>
        <dsp:cNvSpPr/>
      </dsp:nvSpPr>
      <dsp:spPr>
        <a:xfrm>
          <a:off x="3702453" y="339305"/>
          <a:ext cx="3244847" cy="777600"/>
        </a:xfrm>
        <a:prstGeom prst="rect">
          <a:avLst/>
        </a:prstGeom>
        <a:gradFill rotWithShape="0">
          <a:gsLst>
            <a:gs pos="0">
              <a:schemeClr val="accent4">
                <a:hueOff val="-987791"/>
                <a:satOff val="11154"/>
                <a:lumOff val="5980"/>
                <a:alphaOff val="0"/>
                <a:tint val="96000"/>
                <a:satMod val="120000"/>
                <a:lumMod val="120000"/>
              </a:schemeClr>
            </a:gs>
            <a:gs pos="100000">
              <a:schemeClr val="accent4">
                <a:hueOff val="-987791"/>
                <a:satOff val="11154"/>
                <a:lumOff val="5980"/>
                <a:alphaOff val="0"/>
                <a:shade val="89000"/>
                <a:lumMod val="90000"/>
              </a:schemeClr>
            </a:gs>
          </a:gsLst>
          <a:lin ang="5400000" scaled="0"/>
        </a:gradFill>
        <a:ln w="9525" cap="flat" cmpd="sng" algn="ctr">
          <a:solidFill>
            <a:schemeClr val="accent4">
              <a:hueOff val="-987791"/>
              <a:satOff val="11154"/>
              <a:lumOff val="598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4">
              <a:hueOff val="-987791"/>
              <a:satOff val="11154"/>
              <a:lumOff val="5980"/>
              <a:alphaOff val="0"/>
              <a:shade val="25000"/>
              <a:satMod val="180000"/>
            </a:schemeClr>
          </a:contourClr>
        </a:sp3d>
      </dsp:spPr>
      <dsp:style>
        <a:lnRef idx="1">
          <a:scrgbClr r="0" g="0" b="0"/>
        </a:lnRef>
        <a:fillRef idx="3">
          <a:scrgbClr r="0" g="0" b="0"/>
        </a:fillRef>
        <a:effectRef idx="3">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uk-UA" sz="2700" kern="1200" dirty="0" smtClean="0"/>
            <a:t>З’ясовано:</a:t>
          </a:r>
          <a:endParaRPr lang="uk-UA" sz="2700" kern="1200" dirty="0"/>
        </a:p>
      </dsp:txBody>
      <dsp:txXfrm>
        <a:off x="3702453" y="339305"/>
        <a:ext cx="3244847" cy="777600"/>
      </dsp:txXfrm>
    </dsp:sp>
    <dsp:sp modelId="{979F2305-4941-42D5-A415-CFF86FEF0C59}">
      <dsp:nvSpPr>
        <dsp:cNvPr id="0" name=""/>
        <dsp:cNvSpPr/>
      </dsp:nvSpPr>
      <dsp:spPr>
        <a:xfrm>
          <a:off x="3702453" y="1116905"/>
          <a:ext cx="3244847" cy="3485721"/>
        </a:xfrm>
        <a:prstGeom prst="rect">
          <a:avLst/>
        </a:prstGeom>
        <a:solidFill>
          <a:schemeClr val="accent4">
            <a:tint val="40000"/>
            <a:alpha val="90000"/>
            <a:hueOff val="-1459202"/>
            <a:satOff val="18120"/>
            <a:lumOff val="1489"/>
            <a:alphaOff val="0"/>
          </a:schemeClr>
        </a:solidFill>
        <a:ln w="9525" cap="flat" cmpd="sng" algn="ctr">
          <a:solidFill>
            <a:schemeClr val="accent4">
              <a:tint val="40000"/>
              <a:alpha val="90000"/>
              <a:hueOff val="-1459202"/>
              <a:satOff val="18120"/>
              <a:lumOff val="1489"/>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1">
          <a:scrgbClr r="0" g="0" b="0"/>
        </a:fillRef>
        <a:effectRef idx="2">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a:lnSpc>
              <a:spcPct val="90000"/>
            </a:lnSpc>
            <a:spcBef>
              <a:spcPct val="0"/>
            </a:spcBef>
            <a:spcAft>
              <a:spcPct val="15000"/>
            </a:spcAft>
            <a:buChar char="••"/>
          </a:pPr>
          <a:r>
            <a:rPr lang="uk-UA" sz="2700" kern="1200" dirty="0" smtClean="0"/>
            <a:t>Суть міжнародної економічної діяльності</a:t>
          </a:r>
          <a:endParaRPr lang="uk-UA" sz="2700" kern="1200" dirty="0"/>
        </a:p>
        <a:p>
          <a:pPr marL="228600" lvl="1" indent="-228600" algn="l" defTabSz="1200150">
            <a:lnSpc>
              <a:spcPct val="90000"/>
            </a:lnSpc>
            <a:spcBef>
              <a:spcPct val="0"/>
            </a:spcBef>
            <a:spcAft>
              <a:spcPct val="15000"/>
            </a:spcAft>
            <a:buChar char="••"/>
          </a:pPr>
          <a:r>
            <a:rPr lang="uk-UA" sz="2700" kern="1200" dirty="0" smtClean="0"/>
            <a:t>Роль міжнародної економічної діяльності для національного господарства</a:t>
          </a:r>
          <a:endParaRPr lang="uk-UA" sz="2700" kern="1200" dirty="0"/>
        </a:p>
      </dsp:txBody>
      <dsp:txXfrm>
        <a:off x="3702453" y="1116905"/>
        <a:ext cx="3244847" cy="3485721"/>
      </dsp:txXfrm>
    </dsp:sp>
    <dsp:sp modelId="{102FFE05-DCDD-434B-8A3C-739098ABDE61}">
      <dsp:nvSpPr>
        <dsp:cNvPr id="0" name=""/>
        <dsp:cNvSpPr/>
      </dsp:nvSpPr>
      <dsp:spPr>
        <a:xfrm>
          <a:off x="7401579" y="339305"/>
          <a:ext cx="3244847" cy="777600"/>
        </a:xfrm>
        <a:prstGeom prst="rect">
          <a:avLst/>
        </a:prstGeom>
        <a:gradFill rotWithShape="0">
          <a:gsLst>
            <a:gs pos="0">
              <a:schemeClr val="accent4">
                <a:hueOff val="-1975582"/>
                <a:satOff val="22309"/>
                <a:lumOff val="11960"/>
                <a:alphaOff val="0"/>
                <a:tint val="96000"/>
                <a:satMod val="120000"/>
                <a:lumMod val="120000"/>
              </a:schemeClr>
            </a:gs>
            <a:gs pos="100000">
              <a:schemeClr val="accent4">
                <a:hueOff val="-1975582"/>
                <a:satOff val="22309"/>
                <a:lumOff val="11960"/>
                <a:alphaOff val="0"/>
                <a:shade val="89000"/>
                <a:lumMod val="90000"/>
              </a:schemeClr>
            </a:gs>
          </a:gsLst>
          <a:lin ang="5400000" scaled="0"/>
        </a:gradFill>
        <a:ln w="9525" cap="flat" cmpd="sng" algn="ctr">
          <a:solidFill>
            <a:schemeClr val="accent4">
              <a:hueOff val="-1975582"/>
              <a:satOff val="22309"/>
              <a:lumOff val="1196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4">
              <a:hueOff val="-1975582"/>
              <a:satOff val="22309"/>
              <a:lumOff val="11960"/>
              <a:alphaOff val="0"/>
              <a:shade val="25000"/>
              <a:satMod val="180000"/>
            </a:schemeClr>
          </a:contourClr>
        </a:sp3d>
      </dsp:spPr>
      <dsp:style>
        <a:lnRef idx="1">
          <a:scrgbClr r="0" g="0" b="0"/>
        </a:lnRef>
        <a:fillRef idx="3">
          <a:scrgbClr r="0" g="0" b="0"/>
        </a:fillRef>
        <a:effectRef idx="3">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uk-UA" sz="2700" kern="1200" dirty="0" smtClean="0"/>
            <a:t>Наведено: </a:t>
          </a:r>
          <a:endParaRPr lang="uk-UA" sz="2700" kern="1200" dirty="0"/>
        </a:p>
      </dsp:txBody>
      <dsp:txXfrm>
        <a:off x="7401579" y="339305"/>
        <a:ext cx="3244847" cy="777600"/>
      </dsp:txXfrm>
    </dsp:sp>
    <dsp:sp modelId="{5FBF38F6-E98B-4E47-91F1-8E704763EC6D}">
      <dsp:nvSpPr>
        <dsp:cNvPr id="0" name=""/>
        <dsp:cNvSpPr/>
      </dsp:nvSpPr>
      <dsp:spPr>
        <a:xfrm>
          <a:off x="7401579" y="1116905"/>
          <a:ext cx="3244847" cy="3485721"/>
        </a:xfrm>
        <a:prstGeom prst="rect">
          <a:avLst/>
        </a:prstGeom>
        <a:solidFill>
          <a:schemeClr val="accent4">
            <a:tint val="40000"/>
            <a:alpha val="90000"/>
            <a:hueOff val="-2918403"/>
            <a:satOff val="36240"/>
            <a:lumOff val="2977"/>
            <a:alphaOff val="0"/>
          </a:schemeClr>
        </a:solidFill>
        <a:ln w="9525" cap="flat" cmpd="sng" algn="ctr">
          <a:solidFill>
            <a:schemeClr val="accent4">
              <a:tint val="40000"/>
              <a:alpha val="90000"/>
              <a:hueOff val="-2918403"/>
              <a:satOff val="36240"/>
              <a:lumOff val="2977"/>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1">
          <a:scrgbClr r="0" g="0" b="0"/>
        </a:fillRef>
        <a:effectRef idx="2">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a:lnSpc>
              <a:spcPct val="90000"/>
            </a:lnSpc>
            <a:spcBef>
              <a:spcPct val="0"/>
            </a:spcBef>
            <a:spcAft>
              <a:spcPct val="15000"/>
            </a:spcAft>
            <a:buChar char="••"/>
          </a:pPr>
          <a:r>
            <a:rPr lang="uk-UA" sz="2700" kern="1200" dirty="0" smtClean="0"/>
            <a:t>Факторні передумови міжнародної економічної діяльності України</a:t>
          </a:r>
          <a:endParaRPr lang="uk-UA" sz="2700" kern="1200" dirty="0"/>
        </a:p>
        <a:p>
          <a:pPr marL="228600" lvl="1" indent="-228600" algn="l" defTabSz="1200150">
            <a:lnSpc>
              <a:spcPct val="90000"/>
            </a:lnSpc>
            <a:spcBef>
              <a:spcPct val="0"/>
            </a:spcBef>
            <a:spcAft>
              <a:spcPct val="15000"/>
            </a:spcAft>
            <a:buChar char="••"/>
          </a:pPr>
          <a:r>
            <a:rPr lang="uk-UA" sz="2700" kern="1200" dirty="0" smtClean="0"/>
            <a:t>платіжний баланс України</a:t>
          </a:r>
          <a:endParaRPr lang="uk-UA" sz="2700" kern="1200" dirty="0"/>
        </a:p>
      </dsp:txBody>
      <dsp:txXfrm>
        <a:off x="7401579" y="1116905"/>
        <a:ext cx="3244847" cy="348572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82220" y="5353963"/>
            <a:ext cx="11631168"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914400" y="1600200"/>
            <a:ext cx="103632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556001"/>
            <a:ext cx="85344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CC1628C-F14C-4654-81EC-6A4A89B7F54C}" type="datetimeFigureOut">
              <a:rPr lang="uk-UA" smtClean="0"/>
              <a:t>10.02.2021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D347D70B-190C-4176-8F0C-1278D89F2DCC}" type="slidenum">
              <a:rPr lang="uk-UA" smtClean="0"/>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CC1628C-F14C-4654-81EC-6A4A89B7F54C}" type="datetimeFigureOut">
              <a:rPr lang="uk-UA" smtClean="0"/>
              <a:t>10.02.2021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D347D70B-190C-4176-8F0C-1278D89F2DCC}"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CC1628C-F14C-4654-81EC-6A4A89B7F54C}" type="datetimeFigureOut">
              <a:rPr lang="uk-UA" smtClean="0"/>
              <a:t>10.02.2021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D347D70B-190C-4176-8F0C-1278D89F2DCC}" type="slidenum">
              <a:rPr lang="uk-UA" smtClean="0"/>
              <a:t>‹#›</a:t>
            </a:fld>
            <a:endParaRPr lang="uk-UA"/>
          </a:p>
        </p:txBody>
      </p:sp>
      <p:grpSp>
        <p:nvGrpSpPr>
          <p:cNvPr id="15" name="Group 14"/>
          <p:cNvGrpSpPr>
            <a:grpSpLocks noChangeAspect="1"/>
          </p:cNvGrpSpPr>
          <p:nvPr/>
        </p:nvGrpSpPr>
        <p:grpSpPr bwMode="hidden">
          <a:xfrm>
            <a:off x="282220" y="714191"/>
            <a:ext cx="11631168"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8839200" y="1447801"/>
            <a:ext cx="27432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1447800"/>
            <a:ext cx="80264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CC1628C-F14C-4654-81EC-6A4A89B7F54C}" type="datetimeFigureOut">
              <a:rPr lang="uk-UA" smtClean="0"/>
              <a:t>10.02.2021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D347D70B-190C-4176-8F0C-1278D89F2DCC}" type="slidenum">
              <a:rPr lang="uk-UA" smtClean="0"/>
              <a:t>‹#›</a:t>
            </a:fld>
            <a:endParaRPr lang="uk-UA"/>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304800" y="228600"/>
            <a:ext cx="11594592"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8063251" y="4203592"/>
            <a:ext cx="383523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3492427" y="4075290"/>
            <a:ext cx="7392687"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3771637" y="4087562"/>
            <a:ext cx="729064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7479319" y="4074175"/>
            <a:ext cx="4410667"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82220" y="4058555"/>
            <a:ext cx="11631168"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920043" y="2463560"/>
            <a:ext cx="103632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823153" y="1437449"/>
            <a:ext cx="8556979"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CC1628C-F14C-4654-81EC-6A4A89B7F54C}" type="datetimeFigureOut">
              <a:rPr lang="uk-UA" smtClean="0"/>
              <a:t>10.02.2021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D347D70B-190C-4176-8F0C-1278D89F2DCC}" type="slidenum">
              <a:rPr lang="uk-UA" smtClean="0"/>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3CC1628C-F14C-4654-81EC-6A4A89B7F54C}" type="datetimeFigureOut">
              <a:rPr lang="uk-UA" smtClean="0"/>
              <a:t>10.02.2021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D347D70B-190C-4176-8F0C-1278D89F2DCC}" type="slidenum">
              <a:rPr lang="uk-UA" smtClean="0"/>
              <a:t>‹#›</a:t>
            </a:fld>
            <a:endParaRPr lang="uk-UA"/>
          </a:p>
        </p:txBody>
      </p:sp>
      <p:sp>
        <p:nvSpPr>
          <p:cNvPr id="9" name="Content Placeholder 8"/>
          <p:cNvSpPr>
            <a:spLocks noGrp="1"/>
          </p:cNvSpPr>
          <p:nvPr>
            <p:ph sz="quarter" idx="13"/>
          </p:nvPr>
        </p:nvSpPr>
        <p:spPr>
          <a:xfrm>
            <a:off x="902207" y="2679192"/>
            <a:ext cx="5096256"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6193536" y="2679192"/>
            <a:ext cx="5096256"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902208" y="2678114"/>
            <a:ext cx="5096256"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03110" y="3429001"/>
            <a:ext cx="5093407"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97600" y="2678113"/>
            <a:ext cx="5096256"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7" y="3429001"/>
            <a:ext cx="5096256"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CC1628C-F14C-4654-81EC-6A4A89B7F54C}" type="datetimeFigureOut">
              <a:rPr lang="uk-UA" smtClean="0"/>
              <a:t>10.02.2021</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D347D70B-190C-4176-8F0C-1278D89F2DCC}" type="slidenum">
              <a:rPr lang="uk-UA" smtClean="0"/>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3CC1628C-F14C-4654-81EC-6A4A89B7F54C}" type="datetimeFigureOut">
              <a:rPr lang="uk-UA" smtClean="0"/>
              <a:t>10.02.2021</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D347D70B-190C-4176-8F0C-1278D89F2DCC}"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82220" y="714191"/>
            <a:ext cx="11631168"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3CC1628C-F14C-4654-81EC-6A4A89B7F54C}" type="datetimeFigureOut">
              <a:rPr lang="uk-UA" smtClean="0"/>
              <a:t>10.02.2021</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D347D70B-190C-4176-8F0C-1278D89F2DCC}"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CC1628C-F14C-4654-81EC-6A4A89B7F54C}" type="datetimeFigureOut">
              <a:rPr lang="uk-UA" smtClean="0"/>
              <a:t>10.02.2021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D347D70B-190C-4176-8F0C-1278D89F2DCC}" type="slidenum">
              <a:rPr lang="uk-UA" smtClean="0"/>
              <a:t>‹#›</a:t>
            </a:fld>
            <a:endParaRPr lang="uk-UA"/>
          </a:p>
        </p:txBody>
      </p:sp>
      <p:sp>
        <p:nvSpPr>
          <p:cNvPr id="4" name="Text Placeholder 3"/>
          <p:cNvSpPr>
            <a:spLocks noGrp="1"/>
          </p:cNvSpPr>
          <p:nvPr>
            <p:ph type="body" sz="half" idx="2"/>
          </p:nvPr>
        </p:nvSpPr>
        <p:spPr>
          <a:xfrm>
            <a:off x="1219200" y="3581401"/>
            <a:ext cx="44704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82220" y="714191"/>
            <a:ext cx="11631168"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1219200" y="2286000"/>
            <a:ext cx="44704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6202616" y="1828800"/>
            <a:ext cx="5205435"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82220" y="5353963"/>
            <a:ext cx="11631168"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6498874" y="338667"/>
            <a:ext cx="5083527"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491112" y="2785533"/>
            <a:ext cx="5091289"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CC1628C-F14C-4654-81EC-6A4A89B7F54C}" type="datetimeFigureOut">
              <a:rPr lang="uk-UA" smtClean="0"/>
              <a:t>10.02.2021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D347D70B-190C-4176-8F0C-1278D89F2DCC}" type="slidenum">
              <a:rPr lang="uk-UA" smtClean="0"/>
              <a:t>‹#›</a:t>
            </a:fld>
            <a:endParaRPr lang="uk-UA"/>
          </a:p>
        </p:txBody>
      </p:sp>
      <p:sp>
        <p:nvSpPr>
          <p:cNvPr id="3" name="Picture Placeholder 2"/>
          <p:cNvSpPr>
            <a:spLocks noGrp="1"/>
          </p:cNvSpPr>
          <p:nvPr>
            <p:ph type="pic" idx="1"/>
          </p:nvPr>
        </p:nvSpPr>
        <p:spPr>
          <a:xfrm>
            <a:off x="1117600" y="1371600"/>
            <a:ext cx="475488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304800" y="228600"/>
            <a:ext cx="11594592"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82220" y="1679429"/>
            <a:ext cx="11631168"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609600" y="338328"/>
            <a:ext cx="109728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6884896" y="6250165"/>
            <a:ext cx="5048920" cy="365125"/>
          </a:xfrm>
          <a:prstGeom prst="rect">
            <a:avLst/>
          </a:prstGeom>
        </p:spPr>
        <p:txBody>
          <a:bodyPr vert="horz" lIns="91440" tIns="45720" rIns="91440" bIns="45720" rtlCol="0" anchor="ctr"/>
          <a:lstStyle>
            <a:lvl1pPr algn="r">
              <a:defRPr sz="1000">
                <a:solidFill>
                  <a:schemeClr val="tx2"/>
                </a:solidFill>
              </a:defRPr>
            </a:lvl1pPr>
          </a:lstStyle>
          <a:p>
            <a:fld id="{3CC1628C-F14C-4654-81EC-6A4A89B7F54C}" type="datetimeFigureOut">
              <a:rPr lang="uk-UA" smtClean="0"/>
              <a:t>10.02.2021</a:t>
            </a:fld>
            <a:endParaRPr lang="uk-UA"/>
          </a:p>
        </p:txBody>
      </p:sp>
      <p:sp>
        <p:nvSpPr>
          <p:cNvPr id="5" name="Footer Placeholder 4"/>
          <p:cNvSpPr>
            <a:spLocks noGrp="1"/>
          </p:cNvSpPr>
          <p:nvPr>
            <p:ph type="ftr" sz="quarter" idx="3"/>
          </p:nvPr>
        </p:nvSpPr>
        <p:spPr>
          <a:xfrm>
            <a:off x="258185" y="6250165"/>
            <a:ext cx="5048921" cy="365125"/>
          </a:xfrm>
          <a:prstGeom prst="rect">
            <a:avLst/>
          </a:prstGeom>
        </p:spPr>
        <p:txBody>
          <a:bodyPr vert="horz" lIns="91440" tIns="45720" rIns="91440" bIns="45720" rtlCol="0" anchor="ctr"/>
          <a:lstStyle>
            <a:lvl1pPr algn="l">
              <a:defRPr sz="1000">
                <a:solidFill>
                  <a:schemeClr val="tx2"/>
                </a:solidFill>
              </a:defRPr>
            </a:lvl1pPr>
          </a:lstStyle>
          <a:p>
            <a:endParaRPr lang="uk-UA"/>
          </a:p>
        </p:txBody>
      </p:sp>
      <p:sp>
        <p:nvSpPr>
          <p:cNvPr id="6" name="Slide Number Placeholder 5"/>
          <p:cNvSpPr>
            <a:spLocks noGrp="1"/>
          </p:cNvSpPr>
          <p:nvPr>
            <p:ph type="sldNum" sz="quarter" idx="4"/>
          </p:nvPr>
        </p:nvSpPr>
        <p:spPr>
          <a:xfrm>
            <a:off x="5321451" y="6250164"/>
            <a:ext cx="1549101" cy="365125"/>
          </a:xfrm>
          <a:prstGeom prst="rect">
            <a:avLst/>
          </a:prstGeom>
        </p:spPr>
        <p:txBody>
          <a:bodyPr vert="horz" lIns="91440" tIns="45720" rIns="91440" bIns="45720" rtlCol="0" anchor="ctr"/>
          <a:lstStyle>
            <a:lvl1pPr algn="ctr">
              <a:defRPr sz="1000">
                <a:solidFill>
                  <a:schemeClr val="tx2"/>
                </a:solidFill>
              </a:defRPr>
            </a:lvl1pPr>
          </a:lstStyle>
          <a:p>
            <a:fld id="{D347D70B-190C-4176-8F0C-1278D89F2DCC}" type="slidenum">
              <a:rPr lang="uk-UA" smtClean="0"/>
              <a:t>‹#›</a:t>
            </a:fld>
            <a:endParaRPr lang="uk-UA"/>
          </a:p>
        </p:txBody>
      </p:sp>
      <p:sp>
        <p:nvSpPr>
          <p:cNvPr id="3" name="Text Placeholder 2"/>
          <p:cNvSpPr>
            <a:spLocks noGrp="1"/>
          </p:cNvSpPr>
          <p:nvPr>
            <p:ph type="body" idx="1"/>
          </p:nvPr>
        </p:nvSpPr>
        <p:spPr>
          <a:xfrm>
            <a:off x="1162757" y="2675467"/>
            <a:ext cx="9877777"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6253" y="1696453"/>
            <a:ext cx="12192000" cy="3509963"/>
          </a:xfrm>
        </p:spPr>
        <p:txBody>
          <a:bodyPr>
            <a:noAutofit/>
          </a:bodyPr>
          <a:lstStyle/>
          <a:p>
            <a:r>
              <a:rPr lang="uk-UA" sz="7200" b="1" dirty="0">
                <a:ln w="19050">
                  <a:solidFill>
                    <a:schemeClr val="tx1"/>
                  </a:solidFill>
                  <a:prstDash val="solid"/>
                </a:ln>
                <a:solidFill>
                  <a:srgbClr val="FFFFFF"/>
                </a:solidFill>
                <a:effectLst>
                  <a:outerShdw blurRad="38100" dist="22860" dir="5400000" algn="tl" rotWithShape="0">
                    <a:srgbClr val="000000">
                      <a:alpha val="30000"/>
                    </a:srgbClr>
                  </a:outerShdw>
                </a:effectLst>
                <a:latin typeface="Trebuchet MS" panose="020B0603020202020204" pitchFamily="34" charset="0"/>
              </a:rPr>
              <a:t>Міжнародна економічна </a:t>
            </a:r>
            <a:r>
              <a:rPr lang="uk-UA" sz="7200" b="1" dirty="0" smtClean="0">
                <a:ln w="19050">
                  <a:solidFill>
                    <a:schemeClr val="tx1"/>
                  </a:solidFill>
                  <a:prstDash val="solid"/>
                </a:ln>
                <a:solidFill>
                  <a:srgbClr val="FFFFFF"/>
                </a:solidFill>
                <a:effectLst>
                  <a:outerShdw blurRad="38100" dist="22860" dir="5400000" algn="tl" rotWithShape="0">
                    <a:srgbClr val="000000">
                      <a:alpha val="30000"/>
                    </a:srgbClr>
                  </a:outerShdw>
                </a:effectLst>
                <a:latin typeface="Trebuchet MS" panose="020B0603020202020204" pitchFamily="34" charset="0"/>
              </a:rPr>
              <a:t>діяльність: </a:t>
            </a:r>
            <a:br>
              <a:rPr lang="uk-UA" sz="7200" b="1" dirty="0" smtClean="0">
                <a:ln w="19050">
                  <a:solidFill>
                    <a:schemeClr val="tx1"/>
                  </a:solidFill>
                  <a:prstDash val="solid"/>
                </a:ln>
                <a:solidFill>
                  <a:srgbClr val="FFFFFF"/>
                </a:solidFill>
                <a:effectLst>
                  <a:outerShdw blurRad="38100" dist="22860" dir="5400000" algn="tl" rotWithShape="0">
                    <a:srgbClr val="000000">
                      <a:alpha val="30000"/>
                    </a:srgbClr>
                  </a:outerShdw>
                </a:effectLst>
                <a:latin typeface="Trebuchet MS" panose="020B0603020202020204" pitchFamily="34" charset="0"/>
              </a:rPr>
            </a:br>
            <a:r>
              <a:rPr lang="ru-RU" sz="7200" b="1" dirty="0" err="1" smtClean="0">
                <a:ln w="19050">
                  <a:solidFill>
                    <a:schemeClr val="tx1"/>
                  </a:solidFill>
                </a:ln>
              </a:rPr>
              <a:t>сутність</a:t>
            </a:r>
            <a:r>
              <a:rPr lang="ru-RU" sz="7200" b="1" dirty="0" smtClean="0">
                <a:ln w="19050">
                  <a:solidFill>
                    <a:schemeClr val="tx1"/>
                  </a:solidFill>
                </a:ln>
              </a:rPr>
              <a:t> </a:t>
            </a:r>
            <a:r>
              <a:rPr lang="ru-RU" sz="7200" b="1" dirty="0">
                <a:ln w="19050">
                  <a:solidFill>
                    <a:schemeClr val="tx1"/>
                  </a:solidFill>
                </a:ln>
              </a:rPr>
              <a:t>і </a:t>
            </a:r>
            <a:r>
              <a:rPr lang="ru-RU" sz="7200" b="1" dirty="0" err="1">
                <a:ln w="19050">
                  <a:solidFill>
                    <a:schemeClr val="tx1"/>
                  </a:solidFill>
                </a:ln>
              </a:rPr>
              <a:t>особливості</a:t>
            </a:r>
            <a:r>
              <a:rPr lang="ru-RU" sz="7200" b="1" dirty="0">
                <a:ln w="19050">
                  <a:solidFill>
                    <a:schemeClr val="tx1"/>
                  </a:solidFill>
                </a:ln>
              </a:rPr>
              <a:t> </a:t>
            </a:r>
            <a:endParaRPr lang="uk-UA" sz="7200" b="1" dirty="0">
              <a:ln w="19050">
                <a:solidFill>
                  <a:schemeClr val="tx1"/>
                </a:solidFill>
              </a:ln>
              <a:solidFill>
                <a:srgbClr val="FFFFFF"/>
              </a:solidFill>
              <a:effectLst>
                <a:outerShdw blurRad="38100" dist="22860" dir="5400000" algn="tl" rotWithShape="0">
                  <a:srgbClr val="000000">
                    <a:alpha val="30000"/>
                  </a:srgbClr>
                </a:outerShdw>
              </a:effectLst>
              <a:latin typeface="Trebuchet MS" panose="020B0603020202020204" pitchFamily="34" charset="0"/>
            </a:endParaRPr>
          </a:p>
        </p:txBody>
      </p:sp>
    </p:spTree>
    <p:extLst>
      <p:ext uri="{BB962C8B-B14F-4D97-AF65-F5344CB8AC3E}">
        <p14:creationId xmlns:p14="http://schemas.microsoft.com/office/powerpoint/2010/main" val="30639163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9389" y="831623"/>
            <a:ext cx="10972800" cy="1252728"/>
          </a:xfrm>
        </p:spPr>
        <p:txBody>
          <a:bodyPr>
            <a:normAutofit fontScale="90000"/>
          </a:bodyPr>
          <a:lstStyle/>
          <a:p>
            <a:r>
              <a:rPr lang="uk-UA" sz="3600" b="1" dirty="0">
                <a:ln w="9525">
                  <a:solidFill>
                    <a:schemeClr val="tx1"/>
                  </a:solidFill>
                </a:ln>
              </a:rPr>
              <a:t>Предмет вивчення курсу «Міжнародна економічна діяльність України» (МЕДУ) є неоднорідним та багатоаспектним, оскільки МЕДУ можна розглядати в контексті різних інтересів: </a:t>
            </a:r>
            <a:r>
              <a:rPr lang="uk-UA" sz="3200" b="1" dirty="0">
                <a:ln>
                  <a:solidFill>
                    <a:schemeClr val="tx1"/>
                  </a:solidFill>
                </a:ln>
              </a:rPr>
              <a:t/>
            </a:r>
            <a:br>
              <a:rPr lang="uk-UA" sz="3200" b="1" dirty="0">
                <a:ln>
                  <a:solidFill>
                    <a:schemeClr val="tx1"/>
                  </a:solidFill>
                </a:ln>
              </a:rPr>
            </a:br>
            <a:endParaRPr lang="uk-UA" sz="3200" b="1" dirty="0">
              <a:ln>
                <a:solidFill>
                  <a:schemeClr val="tx1"/>
                </a:solidFill>
              </a:ln>
            </a:endParaRPr>
          </a:p>
        </p:txBody>
      </p:sp>
      <p:sp>
        <p:nvSpPr>
          <p:cNvPr id="3" name="Прямоугольник 2"/>
          <p:cNvSpPr/>
          <p:nvPr/>
        </p:nvSpPr>
        <p:spPr>
          <a:xfrm>
            <a:off x="252662" y="2959548"/>
            <a:ext cx="11405938" cy="3539430"/>
          </a:xfrm>
          <a:prstGeom prst="rect">
            <a:avLst/>
          </a:prstGeom>
        </p:spPr>
        <p:txBody>
          <a:bodyPr wrap="square">
            <a:spAutoFit/>
          </a:bodyPr>
          <a:lstStyle/>
          <a:p>
            <a:r>
              <a:rPr lang="uk-UA" sz="2400" dirty="0" smtClean="0"/>
              <a:t>– </a:t>
            </a:r>
            <a:r>
              <a:rPr lang="uk-UA" sz="4000" b="1" u="sng" dirty="0"/>
              <a:t>на національному рівні </a:t>
            </a:r>
            <a:r>
              <a:rPr lang="uk-UA" sz="2400" dirty="0"/>
              <a:t>– така діяльність розглядається як засіб досягнення підприємницьких і загальнодержавних цілей у процесі співробітництва із зарубіжними партнерами</a:t>
            </a:r>
            <a:r>
              <a:rPr lang="uk-UA" sz="2400" dirty="0" smtClean="0"/>
              <a:t>;</a:t>
            </a:r>
          </a:p>
          <a:p>
            <a:endParaRPr lang="uk-UA" sz="2400" dirty="0"/>
          </a:p>
          <a:p>
            <a:r>
              <a:rPr lang="uk-UA" sz="2400" dirty="0" smtClean="0"/>
              <a:t>– </a:t>
            </a:r>
            <a:r>
              <a:rPr lang="uk-UA" sz="4000" b="1" u="sng" dirty="0"/>
              <a:t>в регіональному та глобальному масштабах </a:t>
            </a:r>
            <a:r>
              <a:rPr lang="uk-UA" sz="2400" dirty="0"/>
              <a:t>– весь господарський механізм України постає невід’ємною складовою світової економіки, елементом більш загальної системної цілісності, інтернаціональних ринкових структур.</a:t>
            </a:r>
          </a:p>
        </p:txBody>
      </p:sp>
    </p:spTree>
    <p:extLst>
      <p:ext uri="{BB962C8B-B14F-4D97-AF65-F5344CB8AC3E}">
        <p14:creationId xmlns:p14="http://schemas.microsoft.com/office/powerpoint/2010/main" val="3279637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ln>
                  <a:solidFill>
                    <a:schemeClr val="tx1"/>
                  </a:solidFill>
                </a:ln>
              </a:rPr>
              <a:t>Мета </a:t>
            </a:r>
            <a:r>
              <a:rPr lang="uk-UA" b="1" dirty="0">
                <a:ln>
                  <a:solidFill>
                    <a:schemeClr val="tx1"/>
                  </a:solidFill>
                </a:ln>
              </a:rPr>
              <a:t>вивчення курсу </a:t>
            </a:r>
          </a:p>
        </p:txBody>
      </p:sp>
      <p:sp>
        <p:nvSpPr>
          <p:cNvPr id="3" name="Прямоугольник 2"/>
          <p:cNvSpPr/>
          <p:nvPr/>
        </p:nvSpPr>
        <p:spPr>
          <a:xfrm>
            <a:off x="721895" y="2690336"/>
            <a:ext cx="11213431" cy="2677656"/>
          </a:xfrm>
          <a:prstGeom prst="rect">
            <a:avLst/>
          </a:prstGeom>
        </p:spPr>
        <p:txBody>
          <a:bodyPr wrap="square">
            <a:spAutoFit/>
          </a:bodyPr>
          <a:lstStyle/>
          <a:p>
            <a:pPr algn="ctr">
              <a:lnSpc>
                <a:spcPct val="150000"/>
              </a:lnSpc>
            </a:pPr>
            <a:r>
              <a:rPr lang="uk-UA" sz="2800" b="1" dirty="0" smtClean="0"/>
              <a:t>формування </a:t>
            </a:r>
            <a:r>
              <a:rPr lang="uk-UA" sz="2800" b="1" dirty="0"/>
              <a:t>знань про об’єктивні закономірності, реальні процеси та специфічні особливості міжнародної економічної діяльності України, а також практичних навичок щодо здійснення комерційних, інвестиційних та фінансових операцій у міжнародній сфері.</a:t>
            </a:r>
          </a:p>
        </p:txBody>
      </p:sp>
    </p:spTree>
    <p:extLst>
      <p:ext uri="{BB962C8B-B14F-4D97-AF65-F5344CB8AC3E}">
        <p14:creationId xmlns:p14="http://schemas.microsoft.com/office/powerpoint/2010/main" val="13965962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9233" y="2430379"/>
            <a:ext cx="11129210" cy="3695784"/>
          </a:xfrm>
        </p:spPr>
        <p:txBody>
          <a:bodyPr>
            <a:normAutofit/>
          </a:bodyPr>
          <a:lstStyle/>
          <a:p>
            <a:pPr marL="0" indent="0" algn="ctr">
              <a:buNone/>
            </a:pPr>
            <a:r>
              <a:rPr lang="ru-RU" sz="3600" dirty="0" err="1" smtClean="0">
                <a:solidFill>
                  <a:schemeClr val="tx1"/>
                </a:solidFill>
              </a:rPr>
              <a:t>механізм</a:t>
            </a:r>
            <a:r>
              <a:rPr lang="ru-RU" sz="3600" dirty="0" smtClean="0">
                <a:solidFill>
                  <a:schemeClr val="tx1"/>
                </a:solidFill>
              </a:rPr>
              <a:t> </a:t>
            </a:r>
            <a:r>
              <a:rPr lang="ru-RU" sz="3600" dirty="0" err="1">
                <a:solidFill>
                  <a:schemeClr val="tx1"/>
                </a:solidFill>
              </a:rPr>
              <a:t>міжнародної</a:t>
            </a:r>
            <a:r>
              <a:rPr lang="ru-RU" sz="3600" dirty="0">
                <a:solidFill>
                  <a:schemeClr val="tx1"/>
                </a:solidFill>
              </a:rPr>
              <a:t> </a:t>
            </a:r>
            <a:r>
              <a:rPr lang="ru-RU" sz="3600" dirty="0" err="1">
                <a:solidFill>
                  <a:schemeClr val="tx1"/>
                </a:solidFill>
              </a:rPr>
              <a:t>економічної</a:t>
            </a:r>
            <a:r>
              <a:rPr lang="ru-RU" sz="3600" dirty="0">
                <a:solidFill>
                  <a:schemeClr val="tx1"/>
                </a:solidFill>
              </a:rPr>
              <a:t> </a:t>
            </a:r>
            <a:r>
              <a:rPr lang="ru-RU" sz="3600" dirty="0" err="1">
                <a:solidFill>
                  <a:schemeClr val="tx1"/>
                </a:solidFill>
              </a:rPr>
              <a:t>діяльності</a:t>
            </a:r>
            <a:r>
              <a:rPr lang="ru-RU" sz="3600" dirty="0">
                <a:solidFill>
                  <a:schemeClr val="tx1"/>
                </a:solidFill>
              </a:rPr>
              <a:t> </a:t>
            </a:r>
            <a:r>
              <a:rPr lang="ru-RU" sz="3600" dirty="0" err="1">
                <a:solidFill>
                  <a:schemeClr val="tx1"/>
                </a:solidFill>
              </a:rPr>
              <a:t>України</a:t>
            </a:r>
            <a:r>
              <a:rPr lang="ru-RU" sz="3600" dirty="0">
                <a:solidFill>
                  <a:schemeClr val="tx1"/>
                </a:solidFill>
              </a:rPr>
              <a:t> в </a:t>
            </a:r>
            <a:r>
              <a:rPr lang="ru-RU" sz="3600" dirty="0" err="1">
                <a:solidFill>
                  <a:schemeClr val="tx1"/>
                </a:solidFill>
              </a:rPr>
              <a:t>комплексі</a:t>
            </a:r>
            <a:r>
              <a:rPr lang="ru-RU" sz="3600" dirty="0">
                <a:solidFill>
                  <a:schemeClr val="tx1"/>
                </a:solidFill>
              </a:rPr>
              <a:t> його </a:t>
            </a:r>
            <a:r>
              <a:rPr lang="ru-RU" sz="3600" dirty="0" err="1">
                <a:solidFill>
                  <a:schemeClr val="tx1"/>
                </a:solidFill>
              </a:rPr>
              <a:t>складових</a:t>
            </a:r>
            <a:r>
              <a:rPr lang="ru-RU" sz="3600" dirty="0">
                <a:solidFill>
                  <a:schemeClr val="tx1"/>
                </a:solidFill>
              </a:rPr>
              <a:t> форм, а також </a:t>
            </a:r>
            <a:r>
              <a:rPr lang="ru-RU" sz="3600" dirty="0" err="1">
                <a:solidFill>
                  <a:schemeClr val="tx1"/>
                </a:solidFill>
              </a:rPr>
              <a:t>інструментів</a:t>
            </a:r>
            <a:r>
              <a:rPr lang="ru-RU" sz="3600" dirty="0">
                <a:solidFill>
                  <a:schemeClr val="tx1"/>
                </a:solidFill>
              </a:rPr>
              <a:t> </a:t>
            </a:r>
            <a:r>
              <a:rPr lang="ru-RU" sz="3600" dirty="0" err="1">
                <a:solidFill>
                  <a:schemeClr val="tx1"/>
                </a:solidFill>
              </a:rPr>
              <a:t>регулювання</a:t>
            </a:r>
            <a:r>
              <a:rPr lang="ru-RU" sz="3600" dirty="0">
                <a:solidFill>
                  <a:schemeClr val="tx1"/>
                </a:solidFill>
              </a:rPr>
              <a:t> в </a:t>
            </a:r>
            <a:r>
              <a:rPr lang="ru-RU" sz="3600" dirty="0" err="1">
                <a:solidFill>
                  <a:schemeClr val="tx1"/>
                </a:solidFill>
              </a:rPr>
              <a:t>контексті</a:t>
            </a:r>
            <a:r>
              <a:rPr lang="ru-RU" sz="3600" dirty="0">
                <a:solidFill>
                  <a:schemeClr val="tx1"/>
                </a:solidFill>
              </a:rPr>
              <a:t> </a:t>
            </a:r>
            <a:r>
              <a:rPr lang="ru-RU" sz="3600" dirty="0" err="1">
                <a:solidFill>
                  <a:schemeClr val="tx1"/>
                </a:solidFill>
              </a:rPr>
              <a:t>сучасних</a:t>
            </a:r>
            <a:r>
              <a:rPr lang="ru-RU" sz="3600" dirty="0">
                <a:solidFill>
                  <a:schemeClr val="tx1"/>
                </a:solidFill>
              </a:rPr>
              <a:t> </a:t>
            </a:r>
            <a:r>
              <a:rPr lang="ru-RU" sz="3600" dirty="0" err="1">
                <a:solidFill>
                  <a:schemeClr val="tx1"/>
                </a:solidFill>
              </a:rPr>
              <a:t>інтеграційних</a:t>
            </a:r>
            <a:r>
              <a:rPr lang="ru-RU" sz="3600" dirty="0">
                <a:solidFill>
                  <a:schemeClr val="tx1"/>
                </a:solidFill>
              </a:rPr>
              <a:t> </a:t>
            </a:r>
            <a:r>
              <a:rPr lang="ru-RU" sz="3600" dirty="0" err="1">
                <a:solidFill>
                  <a:schemeClr val="tx1"/>
                </a:solidFill>
              </a:rPr>
              <a:t>процесів</a:t>
            </a:r>
            <a:r>
              <a:rPr lang="ru-RU" sz="3600" dirty="0">
                <a:solidFill>
                  <a:schemeClr val="tx1"/>
                </a:solidFill>
              </a:rPr>
              <a:t> і </a:t>
            </a:r>
            <a:r>
              <a:rPr lang="ru-RU" sz="3600" dirty="0" err="1">
                <a:solidFill>
                  <a:schemeClr val="tx1"/>
                </a:solidFill>
              </a:rPr>
              <a:t>тенденцій</a:t>
            </a:r>
            <a:r>
              <a:rPr lang="ru-RU" sz="3600" dirty="0">
                <a:solidFill>
                  <a:schemeClr val="tx1"/>
                </a:solidFill>
              </a:rPr>
              <a:t> </a:t>
            </a:r>
            <a:r>
              <a:rPr lang="ru-RU" sz="3600" dirty="0" err="1">
                <a:solidFill>
                  <a:schemeClr val="tx1"/>
                </a:solidFill>
              </a:rPr>
              <a:t>глобалізації</a:t>
            </a:r>
            <a:r>
              <a:rPr lang="ru-RU" sz="3600" dirty="0">
                <a:solidFill>
                  <a:schemeClr val="tx1"/>
                </a:solidFill>
              </a:rPr>
              <a:t> та </a:t>
            </a:r>
            <a:r>
              <a:rPr lang="ru-RU" sz="3600" dirty="0" err="1">
                <a:solidFill>
                  <a:schemeClr val="tx1"/>
                </a:solidFill>
              </a:rPr>
              <a:t>регіоналізації</a:t>
            </a:r>
            <a:r>
              <a:rPr lang="ru-RU" sz="3600" dirty="0">
                <a:solidFill>
                  <a:schemeClr val="tx1"/>
                </a:solidFill>
              </a:rPr>
              <a:t>.</a:t>
            </a:r>
            <a:endParaRPr lang="uk-UA" sz="3600" dirty="0">
              <a:solidFill>
                <a:schemeClr val="tx1"/>
              </a:solidFill>
            </a:endParaRPr>
          </a:p>
        </p:txBody>
      </p:sp>
      <p:sp>
        <p:nvSpPr>
          <p:cNvPr id="3" name="Заголовок 2"/>
          <p:cNvSpPr>
            <a:spLocks noGrp="1"/>
          </p:cNvSpPr>
          <p:nvPr>
            <p:ph type="title"/>
          </p:nvPr>
        </p:nvSpPr>
        <p:spPr/>
        <p:txBody>
          <a:bodyPr/>
          <a:lstStyle/>
          <a:p>
            <a:r>
              <a:rPr lang="ru-RU" b="1" dirty="0" smtClean="0">
                <a:ln>
                  <a:solidFill>
                    <a:schemeClr val="tx1"/>
                  </a:solidFill>
                </a:ln>
              </a:rPr>
              <a:t>Предмет </a:t>
            </a:r>
            <a:r>
              <a:rPr lang="ru-RU" b="1" dirty="0" err="1">
                <a:ln>
                  <a:solidFill>
                    <a:schemeClr val="tx1"/>
                  </a:solidFill>
                </a:ln>
              </a:rPr>
              <a:t>дисципліни</a:t>
            </a:r>
            <a:r>
              <a:rPr lang="ru-RU" b="1" dirty="0">
                <a:ln>
                  <a:solidFill>
                    <a:schemeClr val="tx1"/>
                  </a:solidFill>
                </a:ln>
              </a:rPr>
              <a:t> </a:t>
            </a:r>
            <a:endParaRPr lang="uk-UA" b="1" dirty="0">
              <a:ln>
                <a:solidFill>
                  <a:schemeClr val="tx1"/>
                </a:solidFill>
              </a:ln>
            </a:endParaRPr>
          </a:p>
        </p:txBody>
      </p:sp>
    </p:spTree>
    <p:extLst>
      <p:ext uri="{BB962C8B-B14F-4D97-AF65-F5344CB8AC3E}">
        <p14:creationId xmlns:p14="http://schemas.microsoft.com/office/powerpoint/2010/main" val="42378758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ln>
                  <a:solidFill>
                    <a:schemeClr val="tx1"/>
                  </a:solidFill>
                </a:ln>
              </a:rPr>
              <a:t>Головні завдання курсу</a:t>
            </a:r>
            <a:endParaRPr lang="uk-UA" b="1" dirty="0">
              <a:ln>
                <a:solidFill>
                  <a:schemeClr val="tx1"/>
                </a:solidFill>
              </a:ln>
            </a:endParaRPr>
          </a:p>
        </p:txBody>
      </p:sp>
      <p:sp>
        <p:nvSpPr>
          <p:cNvPr id="3" name="Объект 2"/>
          <p:cNvSpPr>
            <a:spLocks noGrp="1"/>
          </p:cNvSpPr>
          <p:nvPr>
            <p:ph sz="quarter" idx="13"/>
          </p:nvPr>
        </p:nvSpPr>
        <p:spPr>
          <a:xfrm>
            <a:off x="902207" y="1840832"/>
            <a:ext cx="5096256" cy="4285648"/>
          </a:xfrm>
          <a:solidFill>
            <a:schemeClr val="accent5">
              <a:lumMod val="20000"/>
              <a:lumOff val="80000"/>
            </a:schemeClr>
          </a:solidFill>
        </p:spPr>
        <p:txBody>
          <a:bodyPr>
            <a:normAutofit/>
          </a:bodyPr>
          <a:lstStyle/>
          <a:p>
            <a:r>
              <a:rPr lang="uk-UA" dirty="0" smtClean="0">
                <a:solidFill>
                  <a:schemeClr val="tx1"/>
                </a:solidFill>
              </a:rPr>
              <a:t>вивчення </a:t>
            </a:r>
            <a:r>
              <a:rPr lang="uk-UA" dirty="0">
                <a:solidFill>
                  <a:schemeClr val="tx1"/>
                </a:solidFill>
              </a:rPr>
              <a:t>теоретичних засад міжнародної економічної </a:t>
            </a:r>
            <a:r>
              <a:rPr lang="uk-UA" dirty="0" smtClean="0">
                <a:solidFill>
                  <a:schemeClr val="tx1"/>
                </a:solidFill>
              </a:rPr>
              <a:t>діяльності;</a:t>
            </a:r>
          </a:p>
          <a:p>
            <a:endParaRPr lang="uk-UA" dirty="0" smtClean="0">
              <a:solidFill>
                <a:schemeClr val="tx1"/>
              </a:solidFill>
            </a:endParaRPr>
          </a:p>
          <a:p>
            <a:r>
              <a:rPr lang="uk-UA" dirty="0" smtClean="0">
                <a:solidFill>
                  <a:schemeClr val="tx1"/>
                </a:solidFill>
              </a:rPr>
              <a:t>  ознайомлення </a:t>
            </a:r>
            <a:r>
              <a:rPr lang="uk-UA" dirty="0">
                <a:solidFill>
                  <a:schemeClr val="tx1"/>
                </a:solidFill>
              </a:rPr>
              <a:t>з основними формами міжнародного торговельного та інвестиційного співробітництва в Україні, їх особливостями на сучасному етапі; </a:t>
            </a:r>
            <a:endParaRPr lang="uk-UA" dirty="0" smtClean="0">
              <a:solidFill>
                <a:schemeClr val="tx1"/>
              </a:solidFill>
            </a:endParaRPr>
          </a:p>
        </p:txBody>
      </p:sp>
      <p:sp>
        <p:nvSpPr>
          <p:cNvPr id="4" name="Объект 3"/>
          <p:cNvSpPr>
            <a:spLocks noGrp="1"/>
          </p:cNvSpPr>
          <p:nvPr>
            <p:ph sz="quarter" idx="14"/>
          </p:nvPr>
        </p:nvSpPr>
        <p:spPr>
          <a:xfrm>
            <a:off x="6193536" y="1900989"/>
            <a:ext cx="5096256" cy="4225491"/>
          </a:xfrm>
          <a:solidFill>
            <a:schemeClr val="accent5">
              <a:lumMod val="60000"/>
              <a:lumOff val="40000"/>
            </a:schemeClr>
          </a:solidFill>
        </p:spPr>
        <p:txBody>
          <a:bodyPr>
            <a:normAutofit lnSpcReduction="10000"/>
          </a:bodyPr>
          <a:lstStyle/>
          <a:p>
            <a:r>
              <a:rPr lang="uk-UA" dirty="0">
                <a:solidFill>
                  <a:schemeClr val="tx1"/>
                </a:solidFill>
              </a:rPr>
              <a:t>поглиблення знань сутності та завдань регулювання міжнародної економічної діяльності України; </a:t>
            </a:r>
            <a:endParaRPr lang="uk-UA" dirty="0" smtClean="0">
              <a:solidFill>
                <a:schemeClr val="tx1"/>
              </a:solidFill>
            </a:endParaRPr>
          </a:p>
          <a:p>
            <a:endParaRPr lang="uk-UA" dirty="0">
              <a:solidFill>
                <a:schemeClr val="tx1"/>
              </a:solidFill>
            </a:endParaRPr>
          </a:p>
          <a:p>
            <a:r>
              <a:rPr lang="uk-UA" dirty="0" smtClean="0">
                <a:solidFill>
                  <a:schemeClr val="tx1"/>
                </a:solidFill>
              </a:rPr>
              <a:t>розкриття </a:t>
            </a:r>
            <a:r>
              <a:rPr lang="uk-UA" dirty="0">
                <a:solidFill>
                  <a:schemeClr val="tx1"/>
                </a:solidFill>
              </a:rPr>
              <a:t>механізму співробітництва в умовах розвитку сучасних інтеграційних процесів та участі в них України; </a:t>
            </a:r>
            <a:endParaRPr lang="uk-UA" dirty="0" smtClean="0">
              <a:solidFill>
                <a:schemeClr val="tx1"/>
              </a:solidFill>
            </a:endParaRPr>
          </a:p>
          <a:p>
            <a:endParaRPr lang="uk-UA" dirty="0" smtClean="0">
              <a:solidFill>
                <a:schemeClr val="tx1"/>
              </a:solidFill>
            </a:endParaRPr>
          </a:p>
          <a:p>
            <a:r>
              <a:rPr lang="uk-UA" dirty="0" smtClean="0">
                <a:solidFill>
                  <a:schemeClr val="tx1"/>
                </a:solidFill>
              </a:rPr>
              <a:t>набуття </a:t>
            </a:r>
            <a:r>
              <a:rPr lang="uk-UA" dirty="0">
                <a:solidFill>
                  <a:schemeClr val="tx1"/>
                </a:solidFill>
              </a:rPr>
              <a:t>навичок здійснювати зовнішньоекономічні опера</a:t>
            </a:r>
            <a:r>
              <a:rPr lang="uk-UA" dirty="0"/>
              <a:t>ції.</a:t>
            </a:r>
          </a:p>
          <a:p>
            <a:endParaRPr lang="uk-UA" dirty="0"/>
          </a:p>
        </p:txBody>
      </p:sp>
    </p:spTree>
    <p:extLst>
      <p:ext uri="{BB962C8B-B14F-4D97-AF65-F5344CB8AC3E}">
        <p14:creationId xmlns:p14="http://schemas.microsoft.com/office/powerpoint/2010/main" val="19265704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93295" y="902368"/>
            <a:ext cx="10876547" cy="5223795"/>
          </a:xfrm>
        </p:spPr>
        <p:txBody>
          <a:bodyPr>
            <a:normAutofit/>
          </a:bodyPr>
          <a:lstStyle/>
          <a:p>
            <a:r>
              <a:rPr lang="uk-UA" sz="3200" b="1" dirty="0" smtClean="0">
                <a:solidFill>
                  <a:schemeClr val="tx1"/>
                </a:solidFill>
              </a:rPr>
              <a:t>Міжнародна економічна діяльність </a:t>
            </a:r>
            <a:r>
              <a:rPr lang="uk-UA" sz="3200" b="1" dirty="0">
                <a:solidFill>
                  <a:schemeClr val="tx1"/>
                </a:solidFill>
              </a:rPr>
              <a:t>виникає там і тоді, де і коли має місце перетинання кордонів митних територій такими реальними об’єктами, як</a:t>
            </a:r>
            <a:r>
              <a:rPr lang="uk-UA" sz="3200" b="1" dirty="0" smtClean="0">
                <a:solidFill>
                  <a:schemeClr val="tx1"/>
                </a:solidFill>
              </a:rPr>
              <a:t>:</a:t>
            </a:r>
          </a:p>
          <a:p>
            <a:endParaRPr lang="uk-UA" sz="3200" dirty="0">
              <a:solidFill>
                <a:schemeClr val="tx1"/>
              </a:solidFill>
            </a:endParaRPr>
          </a:p>
          <a:p>
            <a:pPr lvl="0" algn="ctr"/>
            <a:r>
              <a:rPr lang="uk-UA" sz="3200" dirty="0">
                <a:solidFill>
                  <a:schemeClr val="tx1"/>
                </a:solidFill>
              </a:rPr>
              <a:t>товари;</a:t>
            </a:r>
          </a:p>
          <a:p>
            <a:pPr lvl="0" algn="ctr"/>
            <a:r>
              <a:rPr lang="uk-UA" sz="3200" dirty="0">
                <a:solidFill>
                  <a:schemeClr val="tx1"/>
                </a:solidFill>
              </a:rPr>
              <a:t>послуги;</a:t>
            </a:r>
          </a:p>
          <a:p>
            <a:pPr lvl="0" algn="ctr"/>
            <a:r>
              <a:rPr lang="uk-UA" sz="3200" dirty="0">
                <a:solidFill>
                  <a:schemeClr val="tx1"/>
                </a:solidFill>
              </a:rPr>
              <a:t>капітали;</a:t>
            </a:r>
          </a:p>
          <a:p>
            <a:pPr lvl="0" algn="ctr"/>
            <a:r>
              <a:rPr lang="uk-UA" sz="3200" dirty="0">
                <a:solidFill>
                  <a:schemeClr val="tx1"/>
                </a:solidFill>
              </a:rPr>
              <a:t>сировинні ресурси;</a:t>
            </a:r>
          </a:p>
          <a:p>
            <a:pPr algn="ctr"/>
            <a:r>
              <a:rPr lang="ru-RU" sz="3200" dirty="0" smtClean="0">
                <a:solidFill>
                  <a:schemeClr val="tx1"/>
                </a:solidFill>
              </a:rPr>
              <a:t>люди</a:t>
            </a:r>
            <a:r>
              <a:rPr lang="ru-RU" sz="3200" dirty="0">
                <a:solidFill>
                  <a:schemeClr val="tx1"/>
                </a:solidFill>
              </a:rPr>
              <a:t>.</a:t>
            </a:r>
            <a:endParaRPr lang="uk-UA" sz="3200" dirty="0">
              <a:solidFill>
                <a:schemeClr val="tx1"/>
              </a:solidFill>
            </a:endParaRPr>
          </a:p>
        </p:txBody>
      </p:sp>
    </p:spTree>
    <p:extLst>
      <p:ext uri="{BB962C8B-B14F-4D97-AF65-F5344CB8AC3E}">
        <p14:creationId xmlns:p14="http://schemas.microsoft.com/office/powerpoint/2010/main" val="41159527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00789" y="2045368"/>
            <a:ext cx="11670632" cy="4080795"/>
          </a:xfrm>
        </p:spPr>
        <p:txBody>
          <a:bodyPr>
            <a:normAutofit fontScale="92500" lnSpcReduction="20000"/>
          </a:bodyPr>
          <a:lstStyle/>
          <a:p>
            <a:pPr>
              <a:lnSpc>
                <a:spcPct val="150000"/>
              </a:lnSpc>
            </a:pPr>
            <a:r>
              <a:rPr lang="uk-UA" b="1" i="1" dirty="0" smtClean="0"/>
              <a:t>— </a:t>
            </a:r>
            <a:r>
              <a:rPr lang="uk-UA" sz="3000" b="1" i="1" dirty="0">
                <a:solidFill>
                  <a:schemeClr val="tx1"/>
                </a:solidFill>
              </a:rPr>
              <a:t>це цілісна система господарських зв’язків між національними економіками різних країн, належних до них або утворених ними суб’єктами господарського життя, а також міжнародними організаціями, яка має характерні лише для себе взаємозв’язки, закономірності та реалізує ті специфічні інтереси, які пов’язані з використанням переваг міжнародного співробітництва, поділу праці та факторного розміщення.</a:t>
            </a:r>
            <a:endParaRPr lang="uk-UA" sz="3000" dirty="0">
              <a:solidFill>
                <a:schemeClr val="tx1"/>
              </a:solidFill>
            </a:endParaRPr>
          </a:p>
          <a:p>
            <a:pPr>
              <a:lnSpc>
                <a:spcPct val="150000"/>
              </a:lnSpc>
            </a:pPr>
            <a:endParaRPr lang="uk-UA" sz="2800" dirty="0">
              <a:solidFill>
                <a:schemeClr val="tx1"/>
              </a:solidFill>
            </a:endParaRPr>
          </a:p>
        </p:txBody>
      </p:sp>
      <p:sp>
        <p:nvSpPr>
          <p:cNvPr id="3" name="Заголовок 2"/>
          <p:cNvSpPr>
            <a:spLocks noGrp="1"/>
          </p:cNvSpPr>
          <p:nvPr>
            <p:ph type="title"/>
          </p:nvPr>
        </p:nvSpPr>
        <p:spPr/>
        <p:txBody>
          <a:bodyPr/>
          <a:lstStyle/>
          <a:p>
            <a:r>
              <a:rPr lang="uk-UA" b="1" i="1" dirty="0">
                <a:ln>
                  <a:solidFill>
                    <a:schemeClr val="tx1"/>
                  </a:solidFill>
                </a:ln>
              </a:rPr>
              <a:t>Міжнародна економічна діяльність </a:t>
            </a:r>
            <a:endParaRPr lang="uk-UA" dirty="0">
              <a:ln>
                <a:solidFill>
                  <a:schemeClr val="tx1"/>
                </a:solidFill>
              </a:ln>
            </a:endParaRPr>
          </a:p>
        </p:txBody>
      </p:sp>
    </p:spTree>
    <p:extLst>
      <p:ext uri="{BB962C8B-B14F-4D97-AF65-F5344CB8AC3E}">
        <p14:creationId xmlns:p14="http://schemas.microsoft.com/office/powerpoint/2010/main" val="21586242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4000" b="1" dirty="0">
                <a:ln w="10160">
                  <a:solidFill>
                    <a:srgbClr val="45A5ED"/>
                  </a:solidFill>
                  <a:prstDash val="solid"/>
                </a:ln>
                <a:solidFill>
                  <a:srgbClr val="FFFFFF"/>
                </a:solidFill>
                <a:effectLst>
                  <a:outerShdw blurRad="38100" dist="22860" dir="5400000" algn="tl" rotWithShape="0">
                    <a:srgbClr val="000000">
                      <a:alpha val="30000"/>
                    </a:srgbClr>
                  </a:outerShdw>
                </a:effectLst>
              </a:rPr>
              <a:t>РОЛЬ МІЖНАРОДНОЇ ЕКОНОМІЧНОЇ ДІЯЛЬНОСТІ ДЛЯ НАЦІОНАЛЬНОГО ГОСПОДАРСТВА</a:t>
            </a:r>
            <a:endParaRPr lang="uk-UA" dirty="0"/>
          </a:p>
        </p:txBody>
      </p:sp>
      <p:sp>
        <p:nvSpPr>
          <p:cNvPr id="3" name="Прямоугольник 2"/>
          <p:cNvSpPr/>
          <p:nvPr/>
        </p:nvSpPr>
        <p:spPr>
          <a:xfrm>
            <a:off x="372979" y="1690688"/>
            <a:ext cx="6401308" cy="3970318"/>
          </a:xfrm>
          <a:prstGeom prst="rect">
            <a:avLst/>
          </a:prstGeom>
        </p:spPr>
        <p:txBody>
          <a:bodyPr wrap="square">
            <a:spAutoFit/>
          </a:bodyPr>
          <a:lstStyle/>
          <a:p>
            <a:pPr indent="450850" algn="just"/>
            <a:r>
              <a:rPr lang="uk-UA" sz="2800" b="0" i="0" dirty="0" smtClean="0">
                <a:effectLst/>
                <a:latin typeface="Times New Roman" panose="02020603050405020304" pitchFamily="18" charset="0"/>
                <a:cs typeface="Times New Roman" panose="02020603050405020304" pitchFamily="18" charset="0"/>
              </a:rPr>
              <a:t>Важливим моментом процесу консолідації національних економік в єдину систему світового господарства є фактор цілеспрямованої діяльності держав щодо міжнародного узгодження правил і процедур переміщення товарів, послуг, робочої сили, капіталів, технологій, створення національних інтеграційних структур.</a:t>
            </a:r>
            <a:endParaRPr lang="uk-UA" sz="2800" dirty="0">
              <a:latin typeface="Times New Roman" panose="02020603050405020304" pitchFamily="18" charset="0"/>
              <a:cs typeface="Times New Roman" panose="02020603050405020304" pitchFamily="18" charset="0"/>
            </a:endParaRPr>
          </a:p>
        </p:txBody>
      </p:sp>
      <p:pic>
        <p:nvPicPr>
          <p:cNvPr id="4098" name="Picture 2" descr="http://4.bp.blogspot.com/-eVRLvNGIl_A/UtOORob0tAI/AAAAAAAAAtE/RvZA2IurYiY/s1600/4ff9bbfc56ea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9243"/>
          <a:stretch/>
        </p:blipFill>
        <p:spPr bwMode="auto">
          <a:xfrm>
            <a:off x="7065136" y="1887327"/>
            <a:ext cx="4288664" cy="443881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71212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p:txBody>
          <a:bodyPr>
            <a:normAutofit/>
          </a:bodyPr>
          <a:lstStyle/>
          <a:p>
            <a:pPr algn="ctr"/>
            <a:r>
              <a:rPr lang="ru-RU" sz="3200" b="1" dirty="0">
                <a:solidFill>
                  <a:srgbClr val="002060"/>
                </a:solidFill>
                <a:latin typeface="Times New Roman" pitchFamily="18" charset="0"/>
                <a:cs typeface="Times New Roman" pitchFamily="18" charset="0"/>
              </a:rPr>
              <a:t>принцип </a:t>
            </a:r>
            <a:r>
              <a:rPr lang="ru-RU" sz="3200" b="1" dirty="0" err="1">
                <a:solidFill>
                  <a:srgbClr val="002060"/>
                </a:solidFill>
                <a:latin typeface="Times New Roman" pitchFamily="18" charset="0"/>
                <a:cs typeface="Times New Roman" pitchFamily="18" charset="0"/>
              </a:rPr>
              <a:t>суверенітету</a:t>
            </a:r>
            <a:r>
              <a:rPr lang="ru-RU" sz="3200" b="1" dirty="0">
                <a:solidFill>
                  <a:srgbClr val="002060"/>
                </a:solidFill>
                <a:latin typeface="Times New Roman" pitchFamily="18" charset="0"/>
                <a:cs typeface="Times New Roman" pitchFamily="18" charset="0"/>
              </a:rPr>
              <a:t> народу </a:t>
            </a:r>
            <a:r>
              <a:rPr lang="ru-RU" sz="3200" b="1" dirty="0" err="1">
                <a:solidFill>
                  <a:srgbClr val="002060"/>
                </a:solidFill>
                <a:latin typeface="Times New Roman" pitchFamily="18" charset="0"/>
                <a:cs typeface="Times New Roman" pitchFamily="18" charset="0"/>
              </a:rPr>
              <a:t>України</a:t>
            </a:r>
            <a:endParaRPr lang="uk-UA" sz="3200" b="1" dirty="0">
              <a:solidFill>
                <a:srgbClr val="002060"/>
              </a:solidFill>
              <a:latin typeface="Times New Roman" pitchFamily="18" charset="0"/>
              <a:cs typeface="Times New Roman" pitchFamily="18" charset="0"/>
            </a:endParaRPr>
          </a:p>
        </p:txBody>
      </p:sp>
      <p:sp>
        <p:nvSpPr>
          <p:cNvPr id="3" name="Заголовок 2"/>
          <p:cNvSpPr>
            <a:spLocks noGrp="1"/>
          </p:cNvSpPr>
          <p:nvPr>
            <p:ph type="title"/>
          </p:nvPr>
        </p:nvSpPr>
        <p:spPr>
          <a:xfrm>
            <a:off x="1038726" y="1732548"/>
            <a:ext cx="4470400" cy="1252728"/>
          </a:xfrm>
        </p:spPr>
        <p:txBody>
          <a:bodyPr/>
          <a:lstStyle/>
          <a:p>
            <a:pPr algn="ctr"/>
            <a:r>
              <a:rPr lang="uk-UA" sz="4800" b="1" dirty="0" smtClean="0">
                <a:solidFill>
                  <a:schemeClr val="tx1"/>
                </a:solidFill>
              </a:rPr>
              <a:t>Принципи МЕДУ</a:t>
            </a:r>
            <a:endParaRPr lang="uk-UA" sz="4800" b="1" dirty="0">
              <a:solidFill>
                <a:schemeClr val="tx1"/>
              </a:solidFill>
            </a:endParaRPr>
          </a:p>
        </p:txBody>
      </p:sp>
      <p:sp>
        <p:nvSpPr>
          <p:cNvPr id="4" name="Объект 3"/>
          <p:cNvSpPr>
            <a:spLocks noGrp="1"/>
          </p:cNvSpPr>
          <p:nvPr>
            <p:ph idx="1"/>
          </p:nvPr>
        </p:nvSpPr>
        <p:spPr>
          <a:xfrm>
            <a:off x="5606716" y="1828800"/>
            <a:ext cx="6232358" cy="3810000"/>
          </a:xfrm>
        </p:spPr>
        <p:txBody>
          <a:bodyPr>
            <a:noAutofit/>
          </a:bodyPr>
          <a:lstStyle/>
          <a:p>
            <a:pPr lvl="0"/>
            <a:r>
              <a:rPr lang="uk-UA" sz="2800" dirty="0">
                <a:solidFill>
                  <a:schemeClr val="tx1"/>
                </a:solidFill>
              </a:rPr>
              <a:t>полягає у його виключному праві на зовнішньоекономічну діяльність на території держави відповідно до її законів</a:t>
            </a:r>
            <a:r>
              <a:rPr lang="uk-UA" sz="2800" dirty="0" smtClean="0">
                <a:solidFill>
                  <a:schemeClr val="tx1"/>
                </a:solidFill>
              </a:rPr>
              <a:t>;</a:t>
            </a:r>
          </a:p>
          <a:p>
            <a:pPr lvl="0"/>
            <a:r>
              <a:rPr lang="uk-UA" sz="2800" dirty="0" smtClean="0">
                <a:solidFill>
                  <a:schemeClr val="tx1"/>
                </a:solidFill>
              </a:rPr>
              <a:t>в </a:t>
            </a:r>
            <a:r>
              <a:rPr lang="uk-UA" sz="2800" dirty="0">
                <a:solidFill>
                  <a:schemeClr val="tx1"/>
                </a:solidFill>
              </a:rPr>
              <a:t>обов’язку неухильно виконувати всі договори та зобов’язання України в галузі міжнародних економічних відносин;</a:t>
            </a:r>
          </a:p>
          <a:p>
            <a:endParaRPr lang="uk-UA" sz="2800" dirty="0">
              <a:solidFill>
                <a:schemeClr val="tx1"/>
              </a:solidFill>
            </a:endParaRPr>
          </a:p>
        </p:txBody>
      </p:sp>
    </p:spTree>
    <p:extLst>
      <p:ext uri="{BB962C8B-B14F-4D97-AF65-F5344CB8AC3E}">
        <p14:creationId xmlns:p14="http://schemas.microsoft.com/office/powerpoint/2010/main" val="33432899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421105" y="3593432"/>
            <a:ext cx="4703011" cy="1905001"/>
          </a:xfrm>
        </p:spPr>
        <p:txBody>
          <a:bodyPr>
            <a:normAutofit/>
          </a:bodyPr>
          <a:lstStyle/>
          <a:p>
            <a:pPr algn="ctr"/>
            <a:r>
              <a:rPr lang="ru-RU" sz="3200" b="1" dirty="0">
                <a:solidFill>
                  <a:srgbClr val="FF0000"/>
                </a:solidFill>
              </a:rPr>
              <a:t>принцип </a:t>
            </a:r>
            <a:r>
              <a:rPr lang="ru-RU" sz="3200" b="1" dirty="0" err="1">
                <a:solidFill>
                  <a:srgbClr val="FF0000"/>
                </a:solidFill>
              </a:rPr>
              <a:t>свободи</a:t>
            </a:r>
            <a:r>
              <a:rPr lang="ru-RU" sz="3200" b="1" dirty="0">
                <a:solidFill>
                  <a:srgbClr val="FF0000"/>
                </a:solidFill>
              </a:rPr>
              <a:t> </a:t>
            </a:r>
            <a:r>
              <a:rPr lang="ru-RU" sz="3200" b="1" dirty="0" err="1">
                <a:solidFill>
                  <a:srgbClr val="FF0000"/>
                </a:solidFill>
              </a:rPr>
              <a:t>зовнішньоекономічного</a:t>
            </a:r>
            <a:r>
              <a:rPr lang="ru-RU" sz="3200" b="1" dirty="0">
                <a:solidFill>
                  <a:srgbClr val="FF0000"/>
                </a:solidFill>
              </a:rPr>
              <a:t> </a:t>
            </a:r>
            <a:r>
              <a:rPr lang="ru-RU" sz="3200" b="1" dirty="0" err="1">
                <a:solidFill>
                  <a:srgbClr val="FF0000"/>
                </a:solidFill>
              </a:rPr>
              <a:t>підприємництва</a:t>
            </a:r>
            <a:endParaRPr lang="uk-UA" sz="3200" b="1" dirty="0">
              <a:solidFill>
                <a:srgbClr val="FF0000"/>
              </a:solidFill>
              <a:latin typeface="Times New Roman" pitchFamily="18" charset="0"/>
              <a:cs typeface="Times New Roman" pitchFamily="18" charset="0"/>
            </a:endParaRPr>
          </a:p>
        </p:txBody>
      </p:sp>
      <p:sp>
        <p:nvSpPr>
          <p:cNvPr id="3" name="Заголовок 2"/>
          <p:cNvSpPr>
            <a:spLocks noGrp="1"/>
          </p:cNvSpPr>
          <p:nvPr>
            <p:ph type="title"/>
          </p:nvPr>
        </p:nvSpPr>
        <p:spPr>
          <a:xfrm>
            <a:off x="1038726" y="1732548"/>
            <a:ext cx="4470400" cy="1252728"/>
          </a:xfrm>
        </p:spPr>
        <p:txBody>
          <a:bodyPr/>
          <a:lstStyle/>
          <a:p>
            <a:pPr algn="ctr"/>
            <a:r>
              <a:rPr lang="uk-UA" sz="4800" b="1" dirty="0" smtClean="0">
                <a:solidFill>
                  <a:schemeClr val="tx1"/>
                </a:solidFill>
              </a:rPr>
              <a:t>Принципи МЕДУ</a:t>
            </a:r>
            <a:endParaRPr lang="uk-UA" sz="4800" b="1" dirty="0">
              <a:solidFill>
                <a:schemeClr val="tx1"/>
              </a:solidFill>
            </a:endParaRPr>
          </a:p>
        </p:txBody>
      </p:sp>
      <p:sp>
        <p:nvSpPr>
          <p:cNvPr id="4" name="Объект 3"/>
          <p:cNvSpPr>
            <a:spLocks noGrp="1"/>
          </p:cNvSpPr>
          <p:nvPr>
            <p:ph idx="1"/>
          </p:nvPr>
        </p:nvSpPr>
        <p:spPr>
          <a:xfrm>
            <a:off x="5438274" y="1215189"/>
            <a:ext cx="6400800" cy="4423611"/>
          </a:xfrm>
        </p:spPr>
        <p:txBody>
          <a:bodyPr>
            <a:noAutofit/>
          </a:bodyPr>
          <a:lstStyle/>
          <a:p>
            <a:pPr lvl="0"/>
            <a:r>
              <a:rPr lang="ru-RU" sz="2800" dirty="0" err="1">
                <a:solidFill>
                  <a:schemeClr val="tx1"/>
                </a:solidFill>
              </a:rPr>
              <a:t>полягає</a:t>
            </a:r>
            <a:r>
              <a:rPr lang="ru-RU" sz="2800" dirty="0">
                <a:solidFill>
                  <a:schemeClr val="tx1"/>
                </a:solidFill>
              </a:rPr>
              <a:t> у </a:t>
            </a:r>
            <a:r>
              <a:rPr lang="ru-RU" sz="2800" dirty="0" err="1">
                <a:solidFill>
                  <a:schemeClr val="tx1"/>
                </a:solidFill>
              </a:rPr>
              <a:t>праві</a:t>
            </a:r>
            <a:r>
              <a:rPr lang="ru-RU" sz="2800" dirty="0">
                <a:solidFill>
                  <a:schemeClr val="tx1"/>
                </a:solidFill>
              </a:rPr>
              <a:t> </a:t>
            </a:r>
            <a:r>
              <a:rPr lang="ru-RU" sz="2800" dirty="0" err="1">
                <a:solidFill>
                  <a:schemeClr val="tx1"/>
                </a:solidFill>
              </a:rPr>
              <a:t>суб’єктів</a:t>
            </a:r>
            <a:r>
              <a:rPr lang="ru-RU" sz="2800" dirty="0">
                <a:solidFill>
                  <a:schemeClr val="tx1"/>
                </a:solidFill>
              </a:rPr>
              <a:t> </a:t>
            </a:r>
            <a:r>
              <a:rPr lang="ru-RU" sz="2800" dirty="0" err="1">
                <a:solidFill>
                  <a:schemeClr val="tx1"/>
                </a:solidFill>
              </a:rPr>
              <a:t>добровільно</a:t>
            </a:r>
            <a:r>
              <a:rPr lang="ru-RU" sz="2800" dirty="0">
                <a:solidFill>
                  <a:schemeClr val="tx1"/>
                </a:solidFill>
              </a:rPr>
              <a:t> </a:t>
            </a:r>
            <a:r>
              <a:rPr lang="ru-RU" sz="2800" dirty="0" err="1">
                <a:solidFill>
                  <a:schemeClr val="tx1"/>
                </a:solidFill>
              </a:rPr>
              <a:t>вступати</a:t>
            </a:r>
            <a:r>
              <a:rPr lang="ru-RU" sz="2800" dirty="0">
                <a:solidFill>
                  <a:schemeClr val="tx1"/>
                </a:solidFill>
              </a:rPr>
              <a:t> у </a:t>
            </a:r>
            <a:r>
              <a:rPr lang="ru-RU" sz="2800" dirty="0" err="1">
                <a:solidFill>
                  <a:schemeClr val="tx1"/>
                </a:solidFill>
              </a:rPr>
              <a:t>зовнішньоекономічні</a:t>
            </a:r>
            <a:r>
              <a:rPr lang="ru-RU" sz="2800" dirty="0">
                <a:solidFill>
                  <a:schemeClr val="tx1"/>
                </a:solidFill>
              </a:rPr>
              <a:t> </a:t>
            </a:r>
            <a:r>
              <a:rPr lang="ru-RU" sz="2800" dirty="0" err="1">
                <a:solidFill>
                  <a:schemeClr val="tx1"/>
                </a:solidFill>
              </a:rPr>
              <a:t>зв’язки</a:t>
            </a:r>
            <a:r>
              <a:rPr lang="ru-RU" sz="2800" dirty="0">
                <a:solidFill>
                  <a:schemeClr val="tx1"/>
                </a:solidFill>
              </a:rPr>
              <a:t> у будь-яких формах, прямо не </a:t>
            </a:r>
            <a:r>
              <a:rPr lang="ru-RU" sz="2800" dirty="0" err="1">
                <a:solidFill>
                  <a:schemeClr val="tx1"/>
                </a:solidFill>
              </a:rPr>
              <a:t>заборонених</a:t>
            </a:r>
            <a:r>
              <a:rPr lang="ru-RU" sz="2800" dirty="0">
                <a:solidFill>
                  <a:schemeClr val="tx1"/>
                </a:solidFill>
              </a:rPr>
              <a:t> </a:t>
            </a:r>
            <a:r>
              <a:rPr lang="ru-RU" sz="2800" dirty="0" err="1">
                <a:solidFill>
                  <a:schemeClr val="tx1"/>
                </a:solidFill>
              </a:rPr>
              <a:t>чинним</a:t>
            </a:r>
            <a:r>
              <a:rPr lang="ru-RU" sz="2800" dirty="0">
                <a:solidFill>
                  <a:schemeClr val="tx1"/>
                </a:solidFill>
              </a:rPr>
              <a:t> </a:t>
            </a:r>
            <a:r>
              <a:rPr lang="ru-RU" sz="2800" dirty="0" err="1">
                <a:solidFill>
                  <a:schemeClr val="tx1"/>
                </a:solidFill>
              </a:rPr>
              <a:t>законодавством</a:t>
            </a:r>
            <a:r>
              <a:rPr lang="ru-RU" sz="2800" dirty="0">
                <a:solidFill>
                  <a:schemeClr val="tx1"/>
                </a:solidFill>
              </a:rPr>
              <a:t> </a:t>
            </a:r>
            <a:r>
              <a:rPr lang="ru-RU" sz="2800" dirty="0" err="1">
                <a:solidFill>
                  <a:schemeClr val="tx1"/>
                </a:solidFill>
              </a:rPr>
              <a:t>України</a:t>
            </a:r>
            <a:r>
              <a:rPr lang="ru-RU" sz="2800" dirty="0">
                <a:solidFill>
                  <a:schemeClr val="tx1"/>
                </a:solidFill>
              </a:rPr>
              <a:t>; </a:t>
            </a:r>
            <a:endParaRPr lang="ru-RU" sz="2800" dirty="0" smtClean="0">
              <a:solidFill>
                <a:schemeClr val="tx1"/>
              </a:solidFill>
            </a:endParaRPr>
          </a:p>
          <a:p>
            <a:pPr lvl="0"/>
            <a:r>
              <a:rPr lang="ru-RU" sz="2800" dirty="0" smtClean="0">
                <a:solidFill>
                  <a:schemeClr val="tx1"/>
                </a:solidFill>
              </a:rPr>
              <a:t>в </a:t>
            </a:r>
            <a:r>
              <a:rPr lang="ru-RU" sz="2800" dirty="0" err="1">
                <a:solidFill>
                  <a:schemeClr val="tx1"/>
                </a:solidFill>
              </a:rPr>
              <a:t>обов’язку</a:t>
            </a:r>
            <a:r>
              <a:rPr lang="ru-RU" sz="2800" dirty="0">
                <a:solidFill>
                  <a:schemeClr val="tx1"/>
                </a:solidFill>
              </a:rPr>
              <a:t> </a:t>
            </a:r>
            <a:r>
              <a:rPr lang="ru-RU" sz="2800" dirty="0" err="1">
                <a:solidFill>
                  <a:schemeClr val="tx1"/>
                </a:solidFill>
              </a:rPr>
              <a:t>дотримуватись</a:t>
            </a:r>
            <a:r>
              <a:rPr lang="ru-RU" sz="2800" dirty="0">
                <a:solidFill>
                  <a:schemeClr val="tx1"/>
                </a:solidFill>
              </a:rPr>
              <a:t> при </a:t>
            </a:r>
            <a:r>
              <a:rPr lang="ru-RU" sz="2800" dirty="0" err="1">
                <a:solidFill>
                  <a:schemeClr val="tx1"/>
                </a:solidFill>
              </a:rPr>
              <a:t>цьому</a:t>
            </a:r>
            <a:r>
              <a:rPr lang="ru-RU" sz="2800" dirty="0">
                <a:solidFill>
                  <a:schemeClr val="tx1"/>
                </a:solidFill>
              </a:rPr>
              <a:t> чинного </a:t>
            </a:r>
            <a:r>
              <a:rPr lang="ru-RU" sz="2800" dirty="0" err="1">
                <a:solidFill>
                  <a:schemeClr val="tx1"/>
                </a:solidFill>
              </a:rPr>
              <a:t>законодавства</a:t>
            </a:r>
            <a:r>
              <a:rPr lang="ru-RU" sz="2800" dirty="0">
                <a:solidFill>
                  <a:schemeClr val="tx1"/>
                </a:solidFill>
              </a:rPr>
              <a:t> </a:t>
            </a:r>
            <a:r>
              <a:rPr lang="ru-RU" sz="2800" dirty="0" err="1">
                <a:solidFill>
                  <a:schemeClr val="tx1"/>
                </a:solidFill>
              </a:rPr>
              <a:t>України</a:t>
            </a:r>
            <a:r>
              <a:rPr lang="ru-RU" sz="2800" dirty="0">
                <a:solidFill>
                  <a:schemeClr val="tx1"/>
                </a:solidFill>
              </a:rPr>
              <a:t> та у </a:t>
            </a:r>
            <a:r>
              <a:rPr lang="ru-RU" sz="2800" dirty="0" err="1">
                <a:solidFill>
                  <a:schemeClr val="tx1"/>
                </a:solidFill>
              </a:rPr>
              <a:t>праві</a:t>
            </a:r>
            <a:r>
              <a:rPr lang="ru-RU" sz="2800" dirty="0">
                <a:solidFill>
                  <a:schemeClr val="tx1"/>
                </a:solidFill>
              </a:rPr>
              <a:t> </a:t>
            </a:r>
            <a:r>
              <a:rPr lang="ru-RU" sz="2800" dirty="0" err="1">
                <a:solidFill>
                  <a:schemeClr val="tx1"/>
                </a:solidFill>
              </a:rPr>
              <a:t>власності</a:t>
            </a:r>
            <a:r>
              <a:rPr lang="ru-RU" sz="2800" dirty="0">
                <a:solidFill>
                  <a:schemeClr val="tx1"/>
                </a:solidFill>
              </a:rPr>
              <a:t> на </a:t>
            </a:r>
            <a:r>
              <a:rPr lang="ru-RU" sz="2800" dirty="0" err="1">
                <a:solidFill>
                  <a:schemeClr val="tx1"/>
                </a:solidFill>
              </a:rPr>
              <a:t>одержані</a:t>
            </a:r>
            <a:r>
              <a:rPr lang="ru-RU" sz="2800" dirty="0">
                <a:solidFill>
                  <a:schemeClr val="tx1"/>
                </a:solidFill>
              </a:rPr>
              <a:t> у </a:t>
            </a:r>
            <a:r>
              <a:rPr lang="ru-RU" sz="2800" dirty="0" err="1">
                <a:solidFill>
                  <a:schemeClr val="tx1"/>
                </a:solidFill>
              </a:rPr>
              <a:t>процесі</a:t>
            </a:r>
            <a:r>
              <a:rPr lang="ru-RU" sz="2800" dirty="0">
                <a:solidFill>
                  <a:schemeClr val="tx1"/>
                </a:solidFill>
              </a:rPr>
              <a:t> </a:t>
            </a:r>
            <a:r>
              <a:rPr lang="ru-RU" sz="2800" dirty="0" err="1">
                <a:solidFill>
                  <a:schemeClr val="tx1"/>
                </a:solidFill>
              </a:rPr>
              <a:t>такої</a:t>
            </a:r>
            <a:r>
              <a:rPr lang="ru-RU" sz="2800" dirty="0">
                <a:solidFill>
                  <a:schemeClr val="tx1"/>
                </a:solidFill>
              </a:rPr>
              <a:t> </a:t>
            </a:r>
            <a:r>
              <a:rPr lang="ru-RU" sz="2800" dirty="0" err="1">
                <a:solidFill>
                  <a:schemeClr val="tx1"/>
                </a:solidFill>
              </a:rPr>
              <a:t>діяльності</a:t>
            </a:r>
            <a:r>
              <a:rPr lang="ru-RU" sz="2800" dirty="0">
                <a:solidFill>
                  <a:schemeClr val="tx1"/>
                </a:solidFill>
              </a:rPr>
              <a:t> </a:t>
            </a:r>
            <a:r>
              <a:rPr lang="ru-RU" sz="2800" dirty="0" err="1">
                <a:solidFill>
                  <a:schemeClr val="tx1"/>
                </a:solidFill>
              </a:rPr>
              <a:t>результати</a:t>
            </a:r>
            <a:r>
              <a:rPr lang="ru-RU" sz="2800" dirty="0" smtClean="0">
                <a:solidFill>
                  <a:schemeClr val="tx1"/>
                </a:solidFill>
              </a:rPr>
              <a:t>;</a:t>
            </a:r>
            <a:endParaRPr lang="uk-UA" sz="2800" dirty="0">
              <a:solidFill>
                <a:schemeClr val="tx1"/>
              </a:solidFill>
            </a:endParaRPr>
          </a:p>
        </p:txBody>
      </p:sp>
    </p:spTree>
    <p:extLst>
      <p:ext uri="{BB962C8B-B14F-4D97-AF65-F5344CB8AC3E}">
        <p14:creationId xmlns:p14="http://schemas.microsoft.com/office/powerpoint/2010/main" val="407568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421105" y="3593432"/>
            <a:ext cx="4703011" cy="1905001"/>
          </a:xfrm>
        </p:spPr>
        <p:txBody>
          <a:bodyPr>
            <a:normAutofit/>
          </a:bodyPr>
          <a:lstStyle/>
          <a:p>
            <a:pPr algn="ctr"/>
            <a:r>
              <a:rPr lang="ru-RU" sz="3200" b="1" dirty="0"/>
              <a:t>принцип </a:t>
            </a:r>
            <a:r>
              <a:rPr lang="ru-RU" sz="3200" b="1" dirty="0" err="1"/>
              <a:t>юридичної</a:t>
            </a:r>
            <a:r>
              <a:rPr lang="ru-RU" sz="3200" b="1" dirty="0"/>
              <a:t> </a:t>
            </a:r>
            <a:r>
              <a:rPr lang="ru-RU" sz="3200" b="1" dirty="0" err="1"/>
              <a:t>рівності</a:t>
            </a:r>
            <a:r>
              <a:rPr lang="ru-RU" sz="3200" b="1" dirty="0"/>
              <a:t> та </a:t>
            </a:r>
            <a:r>
              <a:rPr lang="ru-RU" sz="3200" b="1" dirty="0" err="1"/>
              <a:t>недискримінації</a:t>
            </a:r>
            <a:endParaRPr lang="uk-UA" sz="3200" b="1" dirty="0">
              <a:solidFill>
                <a:srgbClr val="FF0000"/>
              </a:solidFill>
              <a:latin typeface="Times New Roman" pitchFamily="18" charset="0"/>
              <a:cs typeface="Times New Roman" pitchFamily="18" charset="0"/>
            </a:endParaRPr>
          </a:p>
        </p:txBody>
      </p:sp>
      <p:sp>
        <p:nvSpPr>
          <p:cNvPr id="3" name="Заголовок 2"/>
          <p:cNvSpPr>
            <a:spLocks noGrp="1"/>
          </p:cNvSpPr>
          <p:nvPr>
            <p:ph type="title"/>
          </p:nvPr>
        </p:nvSpPr>
        <p:spPr>
          <a:xfrm>
            <a:off x="1038726" y="1732548"/>
            <a:ext cx="4470400" cy="1252728"/>
          </a:xfrm>
        </p:spPr>
        <p:txBody>
          <a:bodyPr/>
          <a:lstStyle/>
          <a:p>
            <a:pPr algn="ctr"/>
            <a:r>
              <a:rPr lang="uk-UA" sz="4800" b="1" dirty="0" smtClean="0">
                <a:solidFill>
                  <a:schemeClr val="tx1"/>
                </a:solidFill>
              </a:rPr>
              <a:t>Принципи МЕДУ</a:t>
            </a:r>
            <a:endParaRPr lang="uk-UA" sz="4800" b="1" dirty="0">
              <a:solidFill>
                <a:schemeClr val="tx1"/>
              </a:solidFill>
            </a:endParaRPr>
          </a:p>
        </p:txBody>
      </p:sp>
      <p:sp>
        <p:nvSpPr>
          <p:cNvPr id="4" name="Объект 3"/>
          <p:cNvSpPr>
            <a:spLocks noGrp="1"/>
          </p:cNvSpPr>
          <p:nvPr>
            <p:ph idx="1"/>
          </p:nvPr>
        </p:nvSpPr>
        <p:spPr>
          <a:xfrm>
            <a:off x="5438274" y="1215189"/>
            <a:ext cx="6400800" cy="4423611"/>
          </a:xfrm>
        </p:spPr>
        <p:txBody>
          <a:bodyPr>
            <a:noAutofit/>
          </a:bodyPr>
          <a:lstStyle/>
          <a:p>
            <a:pPr lvl="0"/>
            <a:r>
              <a:rPr lang="ru-RU" sz="3200" dirty="0" err="1">
                <a:solidFill>
                  <a:schemeClr val="tx1"/>
                </a:solidFill>
              </a:rPr>
              <a:t>полягає</a:t>
            </a:r>
            <a:r>
              <a:rPr lang="ru-RU" sz="3200" dirty="0">
                <a:solidFill>
                  <a:schemeClr val="tx1"/>
                </a:solidFill>
              </a:rPr>
              <a:t> у </a:t>
            </a:r>
            <a:r>
              <a:rPr lang="ru-RU" sz="3200" dirty="0" err="1">
                <a:solidFill>
                  <a:schemeClr val="tx1"/>
                </a:solidFill>
              </a:rPr>
              <a:t>рівності</a:t>
            </a:r>
            <a:r>
              <a:rPr lang="ru-RU" sz="3200" dirty="0">
                <a:solidFill>
                  <a:schemeClr val="tx1"/>
                </a:solidFill>
              </a:rPr>
              <a:t> перед законом </a:t>
            </a:r>
            <a:r>
              <a:rPr lang="ru-RU" sz="3200" dirty="0" err="1">
                <a:solidFill>
                  <a:schemeClr val="tx1"/>
                </a:solidFill>
              </a:rPr>
              <a:t>усіх</a:t>
            </a:r>
            <a:r>
              <a:rPr lang="ru-RU" sz="3200" dirty="0">
                <a:solidFill>
                  <a:schemeClr val="tx1"/>
                </a:solidFill>
              </a:rPr>
              <a:t> </a:t>
            </a:r>
            <a:r>
              <a:rPr lang="ru-RU" sz="3200" dirty="0" err="1">
                <a:solidFill>
                  <a:schemeClr val="tx1"/>
                </a:solidFill>
              </a:rPr>
              <a:t>суб’єктів</a:t>
            </a:r>
            <a:r>
              <a:rPr lang="ru-RU" sz="3200" dirty="0">
                <a:solidFill>
                  <a:schemeClr val="tx1"/>
                </a:solidFill>
              </a:rPr>
              <a:t> </a:t>
            </a:r>
            <a:r>
              <a:rPr lang="ru-RU" sz="3200" dirty="0" err="1">
                <a:solidFill>
                  <a:schemeClr val="tx1"/>
                </a:solidFill>
              </a:rPr>
              <a:t>зовнішньоекономічної</a:t>
            </a:r>
            <a:r>
              <a:rPr lang="ru-RU" sz="3200" dirty="0">
                <a:solidFill>
                  <a:schemeClr val="tx1"/>
                </a:solidFill>
              </a:rPr>
              <a:t> </a:t>
            </a:r>
            <a:r>
              <a:rPr lang="ru-RU" sz="3200" dirty="0" err="1">
                <a:solidFill>
                  <a:schemeClr val="tx1"/>
                </a:solidFill>
              </a:rPr>
              <a:t>діяльності</a:t>
            </a:r>
            <a:r>
              <a:rPr lang="ru-RU" sz="3200" dirty="0">
                <a:solidFill>
                  <a:schemeClr val="tx1"/>
                </a:solidFill>
              </a:rPr>
              <a:t> </a:t>
            </a:r>
            <a:r>
              <a:rPr lang="ru-RU" sz="3200" dirty="0" err="1">
                <a:solidFill>
                  <a:schemeClr val="tx1"/>
                </a:solidFill>
              </a:rPr>
              <a:t>незалежно</a:t>
            </a:r>
            <a:r>
              <a:rPr lang="ru-RU" sz="3200" dirty="0">
                <a:solidFill>
                  <a:schemeClr val="tx1"/>
                </a:solidFill>
              </a:rPr>
              <a:t> </a:t>
            </a:r>
            <a:r>
              <a:rPr lang="ru-RU" sz="3200" dirty="0" err="1">
                <a:solidFill>
                  <a:schemeClr val="tx1"/>
                </a:solidFill>
              </a:rPr>
              <a:t>від</a:t>
            </a:r>
            <a:r>
              <a:rPr lang="ru-RU" sz="3200" dirty="0">
                <a:solidFill>
                  <a:schemeClr val="tx1"/>
                </a:solidFill>
              </a:rPr>
              <a:t> форм </a:t>
            </a:r>
            <a:r>
              <a:rPr lang="ru-RU" sz="3200" dirty="0" err="1">
                <a:solidFill>
                  <a:schemeClr val="tx1"/>
                </a:solidFill>
              </a:rPr>
              <a:t>власності</a:t>
            </a:r>
            <a:r>
              <a:rPr lang="ru-RU" sz="3200" dirty="0">
                <a:solidFill>
                  <a:schemeClr val="tx1"/>
                </a:solidFill>
              </a:rPr>
              <a:t>, у </a:t>
            </a:r>
            <a:r>
              <a:rPr lang="ru-RU" sz="3200" dirty="0" err="1">
                <a:solidFill>
                  <a:schemeClr val="tx1"/>
                </a:solidFill>
              </a:rPr>
              <a:t>забороні</a:t>
            </a:r>
            <a:r>
              <a:rPr lang="ru-RU" sz="3200" dirty="0">
                <a:solidFill>
                  <a:schemeClr val="tx1"/>
                </a:solidFill>
              </a:rPr>
              <a:t> </a:t>
            </a:r>
            <a:r>
              <a:rPr lang="ru-RU" sz="3200" dirty="0" err="1">
                <a:solidFill>
                  <a:schemeClr val="tx1"/>
                </a:solidFill>
              </a:rPr>
              <a:t>обмежень</a:t>
            </a:r>
            <a:r>
              <a:rPr lang="ru-RU" sz="3200" dirty="0">
                <a:solidFill>
                  <a:schemeClr val="tx1"/>
                </a:solidFill>
              </a:rPr>
              <a:t> </a:t>
            </a:r>
            <a:r>
              <a:rPr lang="ru-RU" sz="3200" dirty="0" err="1">
                <a:solidFill>
                  <a:schemeClr val="tx1"/>
                </a:solidFill>
              </a:rPr>
              <a:t>дій</a:t>
            </a:r>
            <a:r>
              <a:rPr lang="ru-RU" sz="3200" dirty="0">
                <a:solidFill>
                  <a:schemeClr val="tx1"/>
                </a:solidFill>
              </a:rPr>
              <a:t> </a:t>
            </a:r>
            <a:r>
              <a:rPr lang="ru-RU" sz="3200" dirty="0" err="1">
                <a:solidFill>
                  <a:schemeClr val="tx1"/>
                </a:solidFill>
              </a:rPr>
              <a:t>держави</a:t>
            </a:r>
            <a:r>
              <a:rPr lang="ru-RU" sz="3200" dirty="0">
                <a:solidFill>
                  <a:schemeClr val="tx1"/>
                </a:solidFill>
              </a:rPr>
              <a:t>, результатом яких є </a:t>
            </a:r>
            <a:r>
              <a:rPr lang="ru-RU" sz="3200" dirty="0" err="1">
                <a:solidFill>
                  <a:schemeClr val="tx1"/>
                </a:solidFill>
              </a:rPr>
              <a:t>обмеження</a:t>
            </a:r>
            <a:r>
              <a:rPr lang="ru-RU" sz="3200" dirty="0">
                <a:solidFill>
                  <a:schemeClr val="tx1"/>
                </a:solidFill>
              </a:rPr>
              <a:t> прав і </a:t>
            </a:r>
            <a:r>
              <a:rPr lang="ru-RU" sz="3200" dirty="0" err="1">
                <a:solidFill>
                  <a:schemeClr val="tx1"/>
                </a:solidFill>
              </a:rPr>
              <a:t>дискримінація</a:t>
            </a:r>
            <a:r>
              <a:rPr lang="ru-RU" sz="3200" dirty="0">
                <a:solidFill>
                  <a:schemeClr val="tx1"/>
                </a:solidFill>
              </a:rPr>
              <a:t> </a:t>
            </a:r>
            <a:r>
              <a:rPr lang="ru-RU" sz="3200" dirty="0" err="1">
                <a:solidFill>
                  <a:schemeClr val="tx1"/>
                </a:solidFill>
              </a:rPr>
              <a:t>суб’єктів</a:t>
            </a:r>
            <a:r>
              <a:rPr lang="ru-RU" sz="3200" dirty="0">
                <a:solidFill>
                  <a:schemeClr val="tx1"/>
                </a:solidFill>
              </a:rPr>
              <a:t> </a:t>
            </a:r>
            <a:r>
              <a:rPr lang="ru-RU" sz="3200" dirty="0" err="1">
                <a:solidFill>
                  <a:schemeClr val="tx1"/>
                </a:solidFill>
              </a:rPr>
              <a:t>такої</a:t>
            </a:r>
            <a:r>
              <a:rPr lang="ru-RU" sz="3200" dirty="0">
                <a:solidFill>
                  <a:schemeClr val="tx1"/>
                </a:solidFill>
              </a:rPr>
              <a:t> </a:t>
            </a:r>
            <a:r>
              <a:rPr lang="ru-RU" sz="3200" dirty="0" err="1">
                <a:solidFill>
                  <a:schemeClr val="tx1"/>
                </a:solidFill>
              </a:rPr>
              <a:t>діяльності</a:t>
            </a:r>
            <a:endParaRPr lang="uk-UA" sz="3200" dirty="0">
              <a:solidFill>
                <a:schemeClr val="tx1"/>
              </a:solidFill>
            </a:endParaRPr>
          </a:p>
        </p:txBody>
      </p:sp>
    </p:spTree>
    <p:extLst>
      <p:ext uri="{BB962C8B-B14F-4D97-AF65-F5344CB8AC3E}">
        <p14:creationId xmlns:p14="http://schemas.microsoft.com/office/powerpoint/2010/main" val="9926150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295105" y="1712941"/>
            <a:ext cx="10399590" cy="3450696"/>
          </a:xfrm>
        </p:spPr>
        <p:txBody>
          <a:bodyPr>
            <a:normAutofit/>
          </a:bodyPr>
          <a:lstStyle/>
          <a:p>
            <a:pPr marL="0" indent="0" algn="r">
              <a:buNone/>
            </a:pPr>
            <a:r>
              <a:rPr lang="uk-UA" sz="3200" b="1" i="1" dirty="0">
                <a:solidFill>
                  <a:schemeClr val="tx1"/>
                </a:solidFill>
              </a:rPr>
              <a:t>Міжнародна економічна діяльність є складовою національної економіки, засобом реалізації національних інтересів </a:t>
            </a:r>
          </a:p>
          <a:p>
            <a:pPr marL="0" indent="0" algn="r">
              <a:buNone/>
            </a:pPr>
            <a:r>
              <a:rPr lang="uk-UA" sz="3200" b="1" i="1" dirty="0">
                <a:solidFill>
                  <a:schemeClr val="tx1"/>
                </a:solidFill>
              </a:rPr>
              <a:t>на міжнародній економічній </a:t>
            </a:r>
            <a:r>
              <a:rPr lang="uk-UA" sz="3200" b="1" i="1" dirty="0" smtClean="0">
                <a:solidFill>
                  <a:schemeClr val="tx1"/>
                </a:solidFill>
              </a:rPr>
              <a:t>арені</a:t>
            </a:r>
          </a:p>
          <a:p>
            <a:pPr marL="0" indent="0" algn="r">
              <a:buNone/>
            </a:pPr>
            <a:endParaRPr lang="uk-UA" sz="3200" b="1" i="1" dirty="0">
              <a:solidFill>
                <a:schemeClr val="tx1"/>
              </a:solidFill>
            </a:endParaRPr>
          </a:p>
          <a:p>
            <a:pPr marL="0" indent="0" algn="r">
              <a:buNone/>
            </a:pPr>
            <a:r>
              <a:rPr lang="uk-UA" sz="3200" b="1" i="1" dirty="0">
                <a:solidFill>
                  <a:schemeClr val="tx1"/>
                </a:solidFill>
              </a:rPr>
              <a:t>(С.В.Бестужева</a:t>
            </a:r>
            <a:r>
              <a:rPr lang="uk-UA" sz="3200" b="1" i="1" dirty="0"/>
              <a:t>)</a:t>
            </a:r>
          </a:p>
          <a:p>
            <a:endParaRPr lang="uk-UA" sz="3200" b="1" i="1" dirty="0"/>
          </a:p>
        </p:txBody>
      </p:sp>
    </p:spTree>
    <p:extLst>
      <p:ext uri="{BB962C8B-B14F-4D97-AF65-F5344CB8AC3E}">
        <p14:creationId xmlns:p14="http://schemas.microsoft.com/office/powerpoint/2010/main" val="18441885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445168" y="3533275"/>
            <a:ext cx="4703011" cy="1905001"/>
          </a:xfrm>
        </p:spPr>
        <p:txBody>
          <a:bodyPr>
            <a:normAutofit/>
          </a:bodyPr>
          <a:lstStyle/>
          <a:p>
            <a:pPr algn="ctr"/>
            <a:r>
              <a:rPr lang="ru-RU" sz="3200" b="1" dirty="0">
                <a:solidFill>
                  <a:srgbClr val="00B050"/>
                </a:solidFill>
              </a:rPr>
              <a:t>принцип верховенства закону</a:t>
            </a:r>
            <a:endParaRPr lang="uk-UA" sz="3200" b="1" dirty="0">
              <a:solidFill>
                <a:srgbClr val="00B050"/>
              </a:solidFill>
              <a:latin typeface="Times New Roman" pitchFamily="18" charset="0"/>
              <a:cs typeface="Times New Roman" pitchFamily="18" charset="0"/>
            </a:endParaRPr>
          </a:p>
        </p:txBody>
      </p:sp>
      <p:sp>
        <p:nvSpPr>
          <p:cNvPr id="3" name="Заголовок 2"/>
          <p:cNvSpPr>
            <a:spLocks noGrp="1"/>
          </p:cNvSpPr>
          <p:nvPr>
            <p:ph type="title"/>
          </p:nvPr>
        </p:nvSpPr>
        <p:spPr>
          <a:xfrm>
            <a:off x="1038726" y="1732548"/>
            <a:ext cx="4470400" cy="1252728"/>
          </a:xfrm>
        </p:spPr>
        <p:txBody>
          <a:bodyPr/>
          <a:lstStyle/>
          <a:p>
            <a:pPr algn="ctr"/>
            <a:r>
              <a:rPr lang="uk-UA" sz="4800" b="1" dirty="0" smtClean="0">
                <a:solidFill>
                  <a:schemeClr val="tx1"/>
                </a:solidFill>
              </a:rPr>
              <a:t>Принципи МЕДУ</a:t>
            </a:r>
            <a:endParaRPr lang="uk-UA" sz="4800" b="1" dirty="0">
              <a:solidFill>
                <a:schemeClr val="tx1"/>
              </a:solidFill>
            </a:endParaRPr>
          </a:p>
        </p:txBody>
      </p:sp>
      <p:sp>
        <p:nvSpPr>
          <p:cNvPr id="4" name="Объект 3"/>
          <p:cNvSpPr>
            <a:spLocks noGrp="1"/>
          </p:cNvSpPr>
          <p:nvPr>
            <p:ph idx="1"/>
          </p:nvPr>
        </p:nvSpPr>
        <p:spPr>
          <a:xfrm>
            <a:off x="5438274" y="1215189"/>
            <a:ext cx="6400800" cy="4423611"/>
          </a:xfrm>
        </p:spPr>
        <p:txBody>
          <a:bodyPr>
            <a:noAutofit/>
          </a:bodyPr>
          <a:lstStyle/>
          <a:p>
            <a:pPr lvl="0"/>
            <a:r>
              <a:rPr lang="ru-RU" sz="3200" dirty="0" err="1">
                <a:solidFill>
                  <a:schemeClr val="tx1"/>
                </a:solidFill>
              </a:rPr>
              <a:t>полягає</a:t>
            </a:r>
            <a:r>
              <a:rPr lang="ru-RU" sz="3200" dirty="0">
                <a:solidFill>
                  <a:schemeClr val="tx1"/>
                </a:solidFill>
              </a:rPr>
              <a:t> у </a:t>
            </a:r>
            <a:r>
              <a:rPr lang="ru-RU" sz="3200" dirty="0" err="1">
                <a:solidFill>
                  <a:schemeClr val="tx1"/>
                </a:solidFill>
              </a:rPr>
              <a:t>регулюванні</a:t>
            </a:r>
            <a:r>
              <a:rPr lang="ru-RU" sz="3200" dirty="0">
                <a:solidFill>
                  <a:schemeClr val="tx1"/>
                </a:solidFill>
              </a:rPr>
              <a:t> </a:t>
            </a:r>
            <a:r>
              <a:rPr lang="ru-RU" sz="3200" dirty="0" err="1">
                <a:solidFill>
                  <a:schemeClr val="tx1"/>
                </a:solidFill>
              </a:rPr>
              <a:t>зовнішньоекономічної</a:t>
            </a:r>
            <a:r>
              <a:rPr lang="ru-RU" sz="3200" dirty="0">
                <a:solidFill>
                  <a:schemeClr val="tx1"/>
                </a:solidFill>
              </a:rPr>
              <a:t> </a:t>
            </a:r>
            <a:r>
              <a:rPr lang="ru-RU" sz="3200" dirty="0" err="1">
                <a:solidFill>
                  <a:schemeClr val="tx1"/>
                </a:solidFill>
              </a:rPr>
              <a:t>діяльності</a:t>
            </a:r>
            <a:r>
              <a:rPr lang="ru-RU" sz="3200" dirty="0">
                <a:solidFill>
                  <a:schemeClr val="tx1"/>
                </a:solidFill>
              </a:rPr>
              <a:t> </a:t>
            </a:r>
            <a:r>
              <a:rPr lang="ru-RU" sz="3200" dirty="0" err="1">
                <a:solidFill>
                  <a:schemeClr val="tx1"/>
                </a:solidFill>
              </a:rPr>
              <a:t>тільки</a:t>
            </a:r>
            <a:r>
              <a:rPr lang="ru-RU" sz="3200" dirty="0">
                <a:solidFill>
                  <a:schemeClr val="tx1"/>
                </a:solidFill>
              </a:rPr>
              <a:t> законами </a:t>
            </a:r>
            <a:r>
              <a:rPr lang="ru-RU" sz="3200" dirty="0" err="1">
                <a:solidFill>
                  <a:schemeClr val="tx1"/>
                </a:solidFill>
              </a:rPr>
              <a:t>України</a:t>
            </a:r>
            <a:r>
              <a:rPr lang="ru-RU" sz="3200" dirty="0">
                <a:solidFill>
                  <a:schemeClr val="tx1"/>
                </a:solidFill>
              </a:rPr>
              <a:t>, у </a:t>
            </a:r>
            <a:r>
              <a:rPr lang="ru-RU" sz="3200" dirty="0" err="1">
                <a:solidFill>
                  <a:schemeClr val="tx1"/>
                </a:solidFill>
              </a:rPr>
              <a:t>забороні</a:t>
            </a:r>
            <a:r>
              <a:rPr lang="ru-RU" sz="3200" dirty="0">
                <a:solidFill>
                  <a:schemeClr val="tx1"/>
                </a:solidFill>
              </a:rPr>
              <a:t> </a:t>
            </a:r>
            <a:r>
              <a:rPr lang="ru-RU" sz="3200" dirty="0" err="1">
                <a:solidFill>
                  <a:schemeClr val="tx1"/>
                </a:solidFill>
              </a:rPr>
              <a:t>застосування</a:t>
            </a:r>
            <a:r>
              <a:rPr lang="ru-RU" sz="3200" dirty="0">
                <a:solidFill>
                  <a:schemeClr val="tx1"/>
                </a:solidFill>
              </a:rPr>
              <a:t> </a:t>
            </a:r>
            <a:r>
              <a:rPr lang="ru-RU" sz="3200" dirty="0" err="1">
                <a:solidFill>
                  <a:schemeClr val="tx1"/>
                </a:solidFill>
              </a:rPr>
              <a:t>підзаконних</a:t>
            </a:r>
            <a:r>
              <a:rPr lang="ru-RU" sz="3200" dirty="0">
                <a:solidFill>
                  <a:schemeClr val="tx1"/>
                </a:solidFill>
              </a:rPr>
              <a:t> </a:t>
            </a:r>
            <a:r>
              <a:rPr lang="ru-RU" sz="3200" dirty="0" err="1">
                <a:solidFill>
                  <a:schemeClr val="tx1"/>
                </a:solidFill>
              </a:rPr>
              <a:t>актів</a:t>
            </a:r>
            <a:r>
              <a:rPr lang="ru-RU" sz="3200" dirty="0">
                <a:solidFill>
                  <a:schemeClr val="tx1"/>
                </a:solidFill>
              </a:rPr>
              <a:t> та </a:t>
            </a:r>
            <a:r>
              <a:rPr lang="ru-RU" sz="3200" dirty="0" err="1">
                <a:solidFill>
                  <a:schemeClr val="tx1"/>
                </a:solidFill>
              </a:rPr>
              <a:t>актів</a:t>
            </a:r>
            <a:r>
              <a:rPr lang="ru-RU" sz="3200" dirty="0">
                <a:solidFill>
                  <a:schemeClr val="tx1"/>
                </a:solidFill>
              </a:rPr>
              <a:t> </a:t>
            </a:r>
            <a:r>
              <a:rPr lang="ru-RU" sz="3200" dirty="0" err="1">
                <a:solidFill>
                  <a:schemeClr val="tx1"/>
                </a:solidFill>
              </a:rPr>
              <a:t>управління</a:t>
            </a:r>
            <a:r>
              <a:rPr lang="ru-RU" sz="3200" dirty="0">
                <a:solidFill>
                  <a:schemeClr val="tx1"/>
                </a:solidFill>
              </a:rPr>
              <a:t> </a:t>
            </a:r>
            <a:r>
              <a:rPr lang="ru-RU" sz="3200" dirty="0" err="1">
                <a:solidFill>
                  <a:schemeClr val="tx1"/>
                </a:solidFill>
              </a:rPr>
              <a:t>місцевих</a:t>
            </a:r>
            <a:r>
              <a:rPr lang="ru-RU" sz="3200" dirty="0">
                <a:solidFill>
                  <a:schemeClr val="tx1"/>
                </a:solidFill>
              </a:rPr>
              <a:t> </a:t>
            </a:r>
            <a:r>
              <a:rPr lang="ru-RU" sz="3200" dirty="0" err="1">
                <a:solidFill>
                  <a:schemeClr val="tx1"/>
                </a:solidFill>
              </a:rPr>
              <a:t>органів</a:t>
            </a:r>
            <a:r>
              <a:rPr lang="ru-RU" sz="3200" dirty="0">
                <a:solidFill>
                  <a:schemeClr val="tx1"/>
                </a:solidFill>
              </a:rPr>
              <a:t>, </a:t>
            </a:r>
            <a:r>
              <a:rPr lang="ru-RU" sz="3200" dirty="0" err="1">
                <a:solidFill>
                  <a:schemeClr val="tx1"/>
                </a:solidFill>
              </a:rPr>
              <a:t>що</a:t>
            </a:r>
            <a:r>
              <a:rPr lang="ru-RU" sz="3200" dirty="0">
                <a:solidFill>
                  <a:schemeClr val="tx1"/>
                </a:solidFill>
              </a:rPr>
              <a:t> у будь-</a:t>
            </a:r>
            <a:r>
              <a:rPr lang="ru-RU" sz="3200" dirty="0" err="1">
                <a:solidFill>
                  <a:schemeClr val="tx1"/>
                </a:solidFill>
              </a:rPr>
              <a:t>який</a:t>
            </a:r>
            <a:r>
              <a:rPr lang="ru-RU" sz="3200" dirty="0">
                <a:solidFill>
                  <a:schemeClr val="tx1"/>
                </a:solidFill>
              </a:rPr>
              <a:t> </a:t>
            </a:r>
            <a:r>
              <a:rPr lang="ru-RU" sz="3200" dirty="0" err="1">
                <a:solidFill>
                  <a:schemeClr val="tx1"/>
                </a:solidFill>
              </a:rPr>
              <a:t>спосіб</a:t>
            </a:r>
            <a:r>
              <a:rPr lang="ru-RU" sz="3200" dirty="0">
                <a:solidFill>
                  <a:schemeClr val="tx1"/>
                </a:solidFill>
              </a:rPr>
              <a:t> </a:t>
            </a:r>
            <a:r>
              <a:rPr lang="ru-RU" sz="3200" dirty="0" err="1">
                <a:solidFill>
                  <a:schemeClr val="tx1"/>
                </a:solidFill>
              </a:rPr>
              <a:t>створюють</a:t>
            </a:r>
            <a:r>
              <a:rPr lang="ru-RU" sz="3200" dirty="0">
                <a:solidFill>
                  <a:schemeClr val="tx1"/>
                </a:solidFill>
              </a:rPr>
              <a:t> </a:t>
            </a:r>
            <a:r>
              <a:rPr lang="ru-RU" sz="3200" dirty="0" err="1">
                <a:solidFill>
                  <a:schemeClr val="tx1"/>
                </a:solidFill>
              </a:rPr>
              <a:t>менш</a:t>
            </a:r>
            <a:r>
              <a:rPr lang="ru-RU" sz="3200" dirty="0">
                <a:solidFill>
                  <a:schemeClr val="tx1"/>
                </a:solidFill>
              </a:rPr>
              <a:t> </a:t>
            </a:r>
            <a:r>
              <a:rPr lang="ru-RU" sz="3200" dirty="0" err="1">
                <a:solidFill>
                  <a:schemeClr val="tx1"/>
                </a:solidFill>
              </a:rPr>
              <a:t>сприятливі</a:t>
            </a:r>
            <a:r>
              <a:rPr lang="ru-RU" sz="3200" dirty="0">
                <a:solidFill>
                  <a:schemeClr val="tx1"/>
                </a:solidFill>
              </a:rPr>
              <a:t> умови, </a:t>
            </a:r>
            <a:r>
              <a:rPr lang="ru-RU" sz="3200" dirty="0" err="1">
                <a:solidFill>
                  <a:schemeClr val="tx1"/>
                </a:solidFill>
              </a:rPr>
              <a:t>ніж</a:t>
            </a:r>
            <a:r>
              <a:rPr lang="ru-RU" sz="3200" dirty="0">
                <a:solidFill>
                  <a:schemeClr val="tx1"/>
                </a:solidFill>
              </a:rPr>
              <a:t> </a:t>
            </a:r>
            <a:r>
              <a:rPr lang="ru-RU" sz="3200" dirty="0" err="1">
                <a:solidFill>
                  <a:schemeClr val="tx1"/>
                </a:solidFill>
              </a:rPr>
              <a:t>ті</a:t>
            </a:r>
            <a:r>
              <a:rPr lang="ru-RU" sz="3200" dirty="0">
                <a:solidFill>
                  <a:schemeClr val="tx1"/>
                </a:solidFill>
              </a:rPr>
              <a:t>, які </a:t>
            </a:r>
            <a:r>
              <a:rPr lang="ru-RU" sz="3200" dirty="0" err="1">
                <a:solidFill>
                  <a:schemeClr val="tx1"/>
                </a:solidFill>
              </a:rPr>
              <a:t>встановлені</a:t>
            </a:r>
            <a:r>
              <a:rPr lang="ru-RU" sz="3200" dirty="0">
                <a:solidFill>
                  <a:schemeClr val="tx1"/>
                </a:solidFill>
              </a:rPr>
              <a:t> в законах </a:t>
            </a:r>
            <a:r>
              <a:rPr lang="ru-RU" sz="3200" dirty="0" err="1">
                <a:solidFill>
                  <a:schemeClr val="tx1"/>
                </a:solidFill>
              </a:rPr>
              <a:t>України</a:t>
            </a:r>
            <a:endParaRPr lang="uk-UA" sz="3200" dirty="0">
              <a:solidFill>
                <a:schemeClr val="tx1"/>
              </a:solidFill>
            </a:endParaRPr>
          </a:p>
        </p:txBody>
      </p:sp>
    </p:spTree>
    <p:extLst>
      <p:ext uri="{BB962C8B-B14F-4D97-AF65-F5344CB8AC3E}">
        <p14:creationId xmlns:p14="http://schemas.microsoft.com/office/powerpoint/2010/main" val="37714135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445168" y="3533275"/>
            <a:ext cx="4703011" cy="1905001"/>
          </a:xfrm>
        </p:spPr>
        <p:txBody>
          <a:bodyPr>
            <a:normAutofit lnSpcReduction="10000"/>
          </a:bodyPr>
          <a:lstStyle/>
          <a:p>
            <a:pPr algn="ctr"/>
            <a:r>
              <a:rPr lang="ru-RU" sz="3200" b="1" dirty="0">
                <a:solidFill>
                  <a:srgbClr val="C00000"/>
                </a:solidFill>
              </a:rPr>
              <a:t>принцип </a:t>
            </a:r>
            <a:r>
              <a:rPr lang="ru-RU" sz="3200" b="1" dirty="0" err="1">
                <a:solidFill>
                  <a:srgbClr val="C00000"/>
                </a:solidFill>
              </a:rPr>
              <a:t>захисту</a:t>
            </a:r>
            <a:r>
              <a:rPr lang="ru-RU" sz="3200" b="1" dirty="0">
                <a:solidFill>
                  <a:srgbClr val="C00000"/>
                </a:solidFill>
              </a:rPr>
              <a:t> </a:t>
            </a:r>
            <a:r>
              <a:rPr lang="ru-RU" sz="3200" b="1" dirty="0" err="1">
                <a:solidFill>
                  <a:srgbClr val="C00000"/>
                </a:solidFill>
              </a:rPr>
              <a:t>інтересів</a:t>
            </a:r>
            <a:r>
              <a:rPr lang="ru-RU" sz="3200" b="1" dirty="0">
                <a:solidFill>
                  <a:srgbClr val="C00000"/>
                </a:solidFill>
              </a:rPr>
              <a:t> </a:t>
            </a:r>
            <a:r>
              <a:rPr lang="ru-RU" sz="3200" b="1" dirty="0" err="1">
                <a:solidFill>
                  <a:srgbClr val="C00000"/>
                </a:solidFill>
              </a:rPr>
              <a:t>суб’єктів</a:t>
            </a:r>
            <a:r>
              <a:rPr lang="ru-RU" sz="3200" b="1" dirty="0">
                <a:solidFill>
                  <a:srgbClr val="C00000"/>
                </a:solidFill>
              </a:rPr>
              <a:t> </a:t>
            </a:r>
            <a:r>
              <a:rPr lang="ru-RU" sz="3200" b="1" dirty="0" err="1">
                <a:solidFill>
                  <a:srgbClr val="C00000"/>
                </a:solidFill>
              </a:rPr>
              <a:t>зовнішньоекономічної</a:t>
            </a:r>
            <a:r>
              <a:rPr lang="ru-RU" sz="3200" b="1" dirty="0">
                <a:solidFill>
                  <a:srgbClr val="C00000"/>
                </a:solidFill>
              </a:rPr>
              <a:t> </a:t>
            </a:r>
            <a:r>
              <a:rPr lang="ru-RU" sz="3200" b="1" dirty="0" err="1">
                <a:solidFill>
                  <a:srgbClr val="C00000"/>
                </a:solidFill>
              </a:rPr>
              <a:t>діяльності</a:t>
            </a:r>
            <a:endParaRPr lang="uk-UA" sz="3200" b="1" dirty="0">
              <a:solidFill>
                <a:srgbClr val="C00000"/>
              </a:solidFill>
              <a:latin typeface="Times New Roman" pitchFamily="18" charset="0"/>
              <a:cs typeface="Times New Roman" pitchFamily="18" charset="0"/>
            </a:endParaRPr>
          </a:p>
        </p:txBody>
      </p:sp>
      <p:sp>
        <p:nvSpPr>
          <p:cNvPr id="3" name="Заголовок 2"/>
          <p:cNvSpPr>
            <a:spLocks noGrp="1"/>
          </p:cNvSpPr>
          <p:nvPr>
            <p:ph type="title"/>
          </p:nvPr>
        </p:nvSpPr>
        <p:spPr>
          <a:xfrm>
            <a:off x="1038726" y="1732548"/>
            <a:ext cx="4470400" cy="1252728"/>
          </a:xfrm>
        </p:spPr>
        <p:txBody>
          <a:bodyPr/>
          <a:lstStyle/>
          <a:p>
            <a:pPr algn="ctr"/>
            <a:r>
              <a:rPr lang="uk-UA" sz="4800" b="1" dirty="0" smtClean="0">
                <a:solidFill>
                  <a:schemeClr val="tx1"/>
                </a:solidFill>
              </a:rPr>
              <a:t>Принципи МЕДУ</a:t>
            </a:r>
            <a:endParaRPr lang="uk-UA" sz="4800" b="1" dirty="0">
              <a:solidFill>
                <a:schemeClr val="tx1"/>
              </a:solidFill>
            </a:endParaRPr>
          </a:p>
        </p:txBody>
      </p:sp>
      <p:sp>
        <p:nvSpPr>
          <p:cNvPr id="4" name="Объект 3"/>
          <p:cNvSpPr>
            <a:spLocks noGrp="1"/>
          </p:cNvSpPr>
          <p:nvPr>
            <p:ph idx="1"/>
          </p:nvPr>
        </p:nvSpPr>
        <p:spPr>
          <a:xfrm>
            <a:off x="5233737" y="1215189"/>
            <a:ext cx="6605337" cy="4944979"/>
          </a:xfrm>
        </p:spPr>
        <p:txBody>
          <a:bodyPr>
            <a:noAutofit/>
          </a:bodyPr>
          <a:lstStyle/>
          <a:p>
            <a:pPr marL="0" lvl="0" indent="0">
              <a:buNone/>
            </a:pPr>
            <a:r>
              <a:rPr lang="uk-UA" sz="2800" dirty="0">
                <a:solidFill>
                  <a:schemeClr val="tx1"/>
                </a:solidFill>
              </a:rPr>
              <a:t>полягає в тому, що українська держава забезпечує рівний захист вітчизняних та іноземних суб’єктів такої діяльності в Україні — відповідно до вітчизняних законів та за кордоном — згідно з нормами міжнародного права; здійснює захист державних інтересів України як на її території, так і за кордоном відповідно до національних та міжнародних правових норм;</a:t>
            </a:r>
          </a:p>
        </p:txBody>
      </p:sp>
    </p:spTree>
    <p:extLst>
      <p:ext uri="{BB962C8B-B14F-4D97-AF65-F5344CB8AC3E}">
        <p14:creationId xmlns:p14="http://schemas.microsoft.com/office/powerpoint/2010/main" val="21911681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445168" y="3533275"/>
            <a:ext cx="4703011" cy="1905001"/>
          </a:xfrm>
        </p:spPr>
        <p:txBody>
          <a:bodyPr>
            <a:normAutofit/>
          </a:bodyPr>
          <a:lstStyle/>
          <a:p>
            <a:pPr lvl="0" algn="ctr"/>
            <a:r>
              <a:rPr lang="uk-UA" sz="3200" b="1" dirty="0">
                <a:solidFill>
                  <a:schemeClr val="accent5">
                    <a:lumMod val="75000"/>
                  </a:schemeClr>
                </a:solidFill>
              </a:rPr>
              <a:t>принцип </a:t>
            </a:r>
            <a:endParaRPr lang="uk-UA" sz="3200" b="1" dirty="0" smtClean="0">
              <a:solidFill>
                <a:schemeClr val="accent5">
                  <a:lumMod val="75000"/>
                </a:schemeClr>
              </a:solidFill>
            </a:endParaRPr>
          </a:p>
          <a:p>
            <a:pPr lvl="0" algn="ctr"/>
            <a:r>
              <a:rPr lang="uk-UA" sz="3200" b="1" dirty="0" smtClean="0">
                <a:solidFill>
                  <a:schemeClr val="accent5">
                    <a:lumMod val="75000"/>
                  </a:schemeClr>
                </a:solidFill>
              </a:rPr>
              <a:t>еквівалентності </a:t>
            </a:r>
          </a:p>
          <a:p>
            <a:pPr lvl="0" algn="ctr"/>
            <a:r>
              <a:rPr lang="uk-UA" sz="3200" b="1" dirty="0" smtClean="0">
                <a:solidFill>
                  <a:schemeClr val="accent5">
                    <a:lumMod val="75000"/>
                  </a:schemeClr>
                </a:solidFill>
              </a:rPr>
              <a:t>обміну</a:t>
            </a:r>
            <a:endParaRPr lang="uk-UA" sz="3200" b="1" dirty="0">
              <a:solidFill>
                <a:schemeClr val="accent5">
                  <a:lumMod val="75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1038726" y="1732548"/>
            <a:ext cx="4470400" cy="1252728"/>
          </a:xfrm>
        </p:spPr>
        <p:txBody>
          <a:bodyPr/>
          <a:lstStyle/>
          <a:p>
            <a:pPr algn="ctr"/>
            <a:r>
              <a:rPr lang="uk-UA" sz="4800" b="1" dirty="0" smtClean="0">
                <a:solidFill>
                  <a:schemeClr val="tx1"/>
                </a:solidFill>
              </a:rPr>
              <a:t>Принципи МЕДУ</a:t>
            </a:r>
            <a:endParaRPr lang="uk-UA" sz="4800" b="1" dirty="0">
              <a:solidFill>
                <a:schemeClr val="tx1"/>
              </a:solidFill>
            </a:endParaRPr>
          </a:p>
        </p:txBody>
      </p:sp>
      <p:sp>
        <p:nvSpPr>
          <p:cNvPr id="4" name="Объект 3"/>
          <p:cNvSpPr>
            <a:spLocks noGrp="1"/>
          </p:cNvSpPr>
          <p:nvPr>
            <p:ph idx="1"/>
          </p:nvPr>
        </p:nvSpPr>
        <p:spPr>
          <a:xfrm>
            <a:off x="6148138" y="1215189"/>
            <a:ext cx="4632157" cy="4944979"/>
          </a:xfrm>
        </p:spPr>
        <p:txBody>
          <a:bodyPr>
            <a:noAutofit/>
          </a:bodyPr>
          <a:lstStyle/>
          <a:p>
            <a:pPr lvl="0" algn="ctr"/>
            <a:r>
              <a:rPr lang="uk-UA" sz="3200" dirty="0" smtClean="0">
                <a:solidFill>
                  <a:schemeClr val="tx1"/>
                </a:solidFill>
              </a:rPr>
              <a:t>Неприпустимість демпінгу </a:t>
            </a:r>
          </a:p>
          <a:p>
            <a:pPr lvl="0" algn="ctr"/>
            <a:r>
              <a:rPr lang="uk-UA" sz="3200" dirty="0" smtClean="0">
                <a:solidFill>
                  <a:schemeClr val="tx1"/>
                </a:solidFill>
              </a:rPr>
              <a:t>при </a:t>
            </a:r>
            <a:r>
              <a:rPr lang="uk-UA" sz="3200" dirty="0">
                <a:solidFill>
                  <a:schemeClr val="tx1"/>
                </a:solidFill>
              </a:rPr>
              <a:t>ввезенні та вивезенні товарів</a:t>
            </a:r>
            <a:r>
              <a:rPr lang="uk-UA" sz="2800" dirty="0" smtClean="0">
                <a:solidFill>
                  <a:schemeClr val="tx1"/>
                </a:solidFill>
              </a:rPr>
              <a:t>.</a:t>
            </a:r>
            <a:endParaRPr lang="uk-UA" sz="2800" dirty="0">
              <a:solidFill>
                <a:schemeClr val="tx1"/>
              </a:solidFill>
            </a:endParaRPr>
          </a:p>
        </p:txBody>
      </p:sp>
    </p:spTree>
    <p:extLst>
      <p:ext uri="{BB962C8B-B14F-4D97-AF65-F5344CB8AC3E}">
        <p14:creationId xmlns:p14="http://schemas.microsoft.com/office/powerpoint/2010/main" val="17854858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a:spLocks noChangeArrowheads="1"/>
          </p:cNvSpPr>
          <p:nvPr/>
        </p:nvSpPr>
        <p:spPr bwMode="auto">
          <a:xfrm>
            <a:off x="565819" y="1353302"/>
            <a:ext cx="105029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ctr"/>
            <a:r>
              <a:rPr lang="uk-UA" sz="4400" b="1" dirty="0"/>
              <a:t>2. Факторні передумови МЕД України</a:t>
            </a:r>
          </a:p>
          <a:p>
            <a:pPr algn="ctr"/>
            <a:endParaRPr lang="uk-UA" sz="4400" dirty="0"/>
          </a:p>
        </p:txBody>
      </p:sp>
      <p:pic>
        <p:nvPicPr>
          <p:cNvPr id="4" name="Picture 6" descr="вопрос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1664" y="4154069"/>
            <a:ext cx="4848727" cy="2165684"/>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87281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5"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anim calcmode="lin" valueType="num">
                                      <p:cBhvr>
                                        <p:cTn id="14" dur="2000" fill="hold"/>
                                        <p:tgtEl>
                                          <p:spTgt spid="4"/>
                                        </p:tgtEl>
                                        <p:attrNameLst>
                                          <p:attrName>ppt_w</p:attrName>
                                        </p:attrNameLst>
                                      </p:cBhvr>
                                      <p:tavLst>
                                        <p:tav tm="0" fmla="#ppt_w*sin(2.5*pi*$)">
                                          <p:val>
                                            <p:fltVal val="0"/>
                                          </p:val>
                                        </p:tav>
                                        <p:tav tm="100000">
                                          <p:val>
                                            <p:fltVal val="1"/>
                                          </p:val>
                                        </p:tav>
                                      </p:tavLst>
                                    </p:anim>
                                    <p:anim calcmode="lin" valueType="num">
                                      <p:cBhvr>
                                        <p:cTn id="15"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1079" y="506792"/>
            <a:ext cx="10515600" cy="1325563"/>
          </a:xfrm>
        </p:spPr>
        <p:txBody>
          <a:bodyPr>
            <a:normAutofit fontScale="90000"/>
          </a:bodyPr>
          <a:lstStyle/>
          <a:p>
            <a:pPr algn="ctr"/>
            <a:r>
              <a:rPr lang="ru-RU" sz="49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ФАКТОРНІ ПЕРЕДУМОВИ МІЖНАРОДНОЇ ЕКОНОМІЧНОЇ ДІЯЛЬНОСТІ УКРАЇНИ</a:t>
            </a:r>
            <a:r>
              <a:rPr lang="ru-RU" dirty="0" smtClean="0">
                <a:ln w="0"/>
                <a:solidFill>
                  <a:schemeClr val="bg1"/>
                </a:solidFill>
                <a:effectLst>
                  <a:outerShdw blurRad="38100" dist="25400" dir="5400000" algn="ctr" rotWithShape="0">
                    <a:srgbClr val="6E747A">
                      <a:alpha val="43000"/>
                    </a:srgbClr>
                  </a:outerShdw>
                </a:effectLst>
              </a:rPr>
              <a:t/>
            </a:r>
            <a:br>
              <a:rPr lang="ru-RU" dirty="0" smtClean="0">
                <a:ln w="0"/>
                <a:solidFill>
                  <a:schemeClr val="bg1"/>
                </a:solidFill>
                <a:effectLst>
                  <a:outerShdw blurRad="38100" dist="25400" dir="5400000" algn="ctr" rotWithShape="0">
                    <a:srgbClr val="6E747A">
                      <a:alpha val="43000"/>
                    </a:srgbClr>
                  </a:outerShdw>
                </a:effectLst>
              </a:rPr>
            </a:br>
            <a:endParaRPr lang="uk-UA" dirty="0"/>
          </a:p>
        </p:txBody>
      </p:sp>
      <p:graphicFrame>
        <p:nvGraphicFramePr>
          <p:cNvPr id="3" name="Схема 2"/>
          <p:cNvGraphicFramePr/>
          <p:nvPr>
            <p:extLst>
              <p:ext uri="{D42A27DB-BD31-4B8C-83A1-F6EECF244321}">
                <p14:modId xmlns:p14="http://schemas.microsoft.com/office/powerpoint/2010/main" val="3360398813"/>
              </p:ext>
            </p:extLst>
          </p:nvPr>
        </p:nvGraphicFramePr>
        <p:xfrm>
          <a:off x="360608" y="1661374"/>
          <a:ext cx="11346288" cy="4984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92646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a:ln>
                  <a:solidFill>
                    <a:schemeClr val="tx1"/>
                  </a:solidFill>
                </a:ln>
              </a:rPr>
              <a:t>Україна</a:t>
            </a:r>
            <a:r>
              <a:rPr lang="ru-RU" b="1" dirty="0">
                <a:ln>
                  <a:solidFill>
                    <a:schemeClr val="tx1"/>
                  </a:solidFill>
                </a:ln>
              </a:rPr>
              <a:t> </a:t>
            </a:r>
            <a:r>
              <a:rPr lang="ru-RU" b="1" dirty="0" err="1">
                <a:ln>
                  <a:solidFill>
                    <a:schemeClr val="tx1"/>
                  </a:solidFill>
                </a:ln>
              </a:rPr>
              <a:t>багата</a:t>
            </a:r>
            <a:r>
              <a:rPr lang="ru-RU" b="1" dirty="0">
                <a:ln>
                  <a:solidFill>
                    <a:schemeClr val="tx1"/>
                  </a:solidFill>
                </a:ln>
              </a:rPr>
              <a:t> на </a:t>
            </a:r>
            <a:r>
              <a:rPr lang="ru-RU" b="1" dirty="0" err="1">
                <a:ln>
                  <a:solidFill>
                    <a:schemeClr val="tx1"/>
                  </a:solidFill>
                </a:ln>
              </a:rPr>
              <a:t>різноманітні</a:t>
            </a:r>
            <a:r>
              <a:rPr lang="ru-RU" b="1" dirty="0">
                <a:ln>
                  <a:solidFill>
                    <a:schemeClr val="tx1"/>
                  </a:solidFill>
                </a:ln>
              </a:rPr>
              <a:t> </a:t>
            </a:r>
            <a:r>
              <a:rPr lang="ru-RU" b="1" dirty="0" err="1">
                <a:ln>
                  <a:solidFill>
                    <a:schemeClr val="tx1"/>
                  </a:solidFill>
                </a:ln>
              </a:rPr>
              <a:t>корисні</a:t>
            </a:r>
            <a:r>
              <a:rPr lang="ru-RU" b="1" dirty="0">
                <a:ln>
                  <a:solidFill>
                    <a:schemeClr val="tx1"/>
                  </a:solidFill>
                </a:ln>
              </a:rPr>
              <a:t> </a:t>
            </a:r>
            <a:r>
              <a:rPr lang="ru-RU" b="1" dirty="0" err="1">
                <a:ln>
                  <a:solidFill>
                    <a:schemeClr val="tx1"/>
                  </a:solidFill>
                </a:ln>
              </a:rPr>
              <a:t>копалини</a:t>
            </a:r>
            <a:endParaRPr lang="uk-UA" b="1" dirty="0">
              <a:ln>
                <a:solidFill>
                  <a:schemeClr val="tx1"/>
                </a:solidFill>
              </a:ln>
            </a:endParaRPr>
          </a:p>
        </p:txBody>
      </p:sp>
      <p:sp>
        <p:nvSpPr>
          <p:cNvPr id="3" name="Текст 2"/>
          <p:cNvSpPr>
            <a:spLocks noGrp="1"/>
          </p:cNvSpPr>
          <p:nvPr>
            <p:ph type="body" idx="1"/>
          </p:nvPr>
        </p:nvSpPr>
        <p:spPr>
          <a:xfrm>
            <a:off x="240631" y="1684421"/>
            <a:ext cx="5565328" cy="1383632"/>
          </a:xfrm>
          <a:solidFill>
            <a:srgbClr val="92D050"/>
          </a:solidFill>
        </p:spPr>
        <p:txBody>
          <a:bodyPr>
            <a:noAutofit/>
          </a:bodyPr>
          <a:lstStyle/>
          <a:p>
            <a:r>
              <a:rPr lang="uk-UA" dirty="0"/>
              <a:t>За розвіданими запасами корисних копалин частка України в державах Східної Європи становить: </a:t>
            </a:r>
          </a:p>
        </p:txBody>
      </p:sp>
      <p:sp>
        <p:nvSpPr>
          <p:cNvPr id="4" name="Объект 3"/>
          <p:cNvSpPr>
            <a:spLocks noGrp="1"/>
          </p:cNvSpPr>
          <p:nvPr>
            <p:ph sz="half" idx="2"/>
          </p:nvPr>
        </p:nvSpPr>
        <p:spPr>
          <a:xfrm>
            <a:off x="241373" y="3140244"/>
            <a:ext cx="5093407" cy="3308682"/>
          </a:xfrm>
        </p:spPr>
        <p:txBody>
          <a:bodyPr>
            <a:normAutofit/>
          </a:bodyPr>
          <a:lstStyle/>
          <a:p>
            <a:pPr marL="0" indent="0" algn="ctr">
              <a:buNone/>
            </a:pPr>
            <a:r>
              <a:rPr lang="uk-UA" b="1" dirty="0">
                <a:solidFill>
                  <a:schemeClr val="tx1"/>
                </a:solidFill>
              </a:rPr>
              <a:t>марганцевої руди – до 75</a:t>
            </a:r>
            <a:r>
              <a:rPr lang="uk-UA" b="1" dirty="0" smtClean="0">
                <a:solidFill>
                  <a:schemeClr val="tx1"/>
                </a:solidFill>
              </a:rPr>
              <a:t>%</a:t>
            </a:r>
            <a:endParaRPr lang="uk-UA" b="1" dirty="0">
              <a:solidFill>
                <a:schemeClr val="tx1"/>
              </a:solidFill>
            </a:endParaRPr>
          </a:p>
          <a:p>
            <a:pPr marL="0" indent="0" algn="ctr">
              <a:buNone/>
            </a:pPr>
            <a:r>
              <a:rPr lang="uk-UA" b="1" dirty="0">
                <a:solidFill>
                  <a:schemeClr val="tx1"/>
                </a:solidFill>
              </a:rPr>
              <a:t>залізних руд -</a:t>
            </a:r>
            <a:r>
              <a:rPr lang="uk-UA" b="1" dirty="0" smtClean="0">
                <a:solidFill>
                  <a:schemeClr val="tx1"/>
                </a:solidFill>
              </a:rPr>
              <a:t>31%</a:t>
            </a:r>
            <a:endParaRPr lang="uk-UA" b="1" dirty="0">
              <a:solidFill>
                <a:schemeClr val="tx1"/>
              </a:solidFill>
            </a:endParaRPr>
          </a:p>
          <a:p>
            <a:pPr marL="0" indent="0" algn="ctr">
              <a:buNone/>
            </a:pPr>
            <a:r>
              <a:rPr lang="uk-UA" b="1" dirty="0" smtClean="0">
                <a:solidFill>
                  <a:schemeClr val="tx1"/>
                </a:solidFill>
              </a:rPr>
              <a:t> титанових </a:t>
            </a:r>
            <a:r>
              <a:rPr lang="uk-UA" b="1" dirty="0">
                <a:solidFill>
                  <a:schemeClr val="tx1"/>
                </a:solidFill>
              </a:rPr>
              <a:t>руд – </a:t>
            </a:r>
            <a:r>
              <a:rPr lang="uk-UA" b="1" dirty="0" smtClean="0">
                <a:solidFill>
                  <a:schemeClr val="tx1"/>
                </a:solidFill>
              </a:rPr>
              <a:t>40</a:t>
            </a:r>
            <a:r>
              <a:rPr lang="uk-UA" b="1" dirty="0">
                <a:solidFill>
                  <a:schemeClr val="tx1"/>
                </a:solidFill>
              </a:rPr>
              <a:t> %</a:t>
            </a:r>
            <a:r>
              <a:rPr lang="uk-UA" b="1" dirty="0" smtClean="0">
                <a:solidFill>
                  <a:schemeClr val="tx1"/>
                </a:solidFill>
              </a:rPr>
              <a:t> </a:t>
            </a:r>
            <a:endParaRPr lang="uk-UA" b="1" dirty="0">
              <a:solidFill>
                <a:schemeClr val="tx1"/>
              </a:solidFill>
            </a:endParaRPr>
          </a:p>
          <a:p>
            <a:pPr marL="0" indent="0" algn="ctr">
              <a:buNone/>
            </a:pPr>
            <a:r>
              <a:rPr lang="uk-UA" b="1" dirty="0">
                <a:solidFill>
                  <a:schemeClr val="tx1"/>
                </a:solidFill>
              </a:rPr>
              <a:t>кам'яного вугілля – </a:t>
            </a:r>
            <a:r>
              <a:rPr lang="uk-UA" b="1" dirty="0" smtClean="0">
                <a:solidFill>
                  <a:schemeClr val="tx1"/>
                </a:solidFill>
              </a:rPr>
              <a:t>28</a:t>
            </a:r>
            <a:r>
              <a:rPr lang="uk-UA" b="1" dirty="0">
                <a:solidFill>
                  <a:schemeClr val="tx1"/>
                </a:solidFill>
              </a:rPr>
              <a:t> %</a:t>
            </a:r>
            <a:r>
              <a:rPr lang="uk-UA" b="1" dirty="0" smtClean="0">
                <a:solidFill>
                  <a:schemeClr val="tx1"/>
                </a:solidFill>
              </a:rPr>
              <a:t> </a:t>
            </a:r>
          </a:p>
          <a:p>
            <a:pPr marL="0" indent="0" algn="ctr">
              <a:buNone/>
            </a:pPr>
            <a:r>
              <a:rPr lang="uk-UA" b="1" dirty="0" smtClean="0">
                <a:solidFill>
                  <a:schemeClr val="tx1"/>
                </a:solidFill>
              </a:rPr>
              <a:t>самородної </a:t>
            </a:r>
            <a:r>
              <a:rPr lang="uk-UA" b="1" dirty="0">
                <a:solidFill>
                  <a:schemeClr val="tx1"/>
                </a:solidFill>
              </a:rPr>
              <a:t>сірки – </a:t>
            </a:r>
            <a:r>
              <a:rPr lang="uk-UA" b="1" dirty="0" smtClean="0">
                <a:solidFill>
                  <a:schemeClr val="tx1"/>
                </a:solidFill>
              </a:rPr>
              <a:t>80</a:t>
            </a:r>
            <a:r>
              <a:rPr lang="uk-UA" b="1" dirty="0">
                <a:solidFill>
                  <a:schemeClr val="tx1"/>
                </a:solidFill>
              </a:rPr>
              <a:t> %</a:t>
            </a:r>
            <a:r>
              <a:rPr lang="uk-UA" b="1" dirty="0" smtClean="0">
                <a:solidFill>
                  <a:schemeClr val="tx1"/>
                </a:solidFill>
              </a:rPr>
              <a:t> </a:t>
            </a:r>
          </a:p>
          <a:p>
            <a:pPr marL="0" indent="0" algn="ctr">
              <a:buNone/>
            </a:pPr>
            <a:r>
              <a:rPr lang="uk-UA" b="1" dirty="0" smtClean="0">
                <a:solidFill>
                  <a:schemeClr val="tx1"/>
                </a:solidFill>
              </a:rPr>
              <a:t>каоліну </a:t>
            </a:r>
            <a:r>
              <a:rPr lang="uk-UA" b="1" dirty="0">
                <a:solidFill>
                  <a:schemeClr val="tx1"/>
                </a:solidFill>
              </a:rPr>
              <a:t>– </a:t>
            </a:r>
            <a:r>
              <a:rPr lang="uk-UA" b="1" dirty="0" smtClean="0">
                <a:solidFill>
                  <a:schemeClr val="tx1"/>
                </a:solidFill>
              </a:rPr>
              <a:t>60</a:t>
            </a:r>
            <a:r>
              <a:rPr lang="uk-UA" b="1" dirty="0">
                <a:solidFill>
                  <a:schemeClr val="tx1"/>
                </a:solidFill>
              </a:rPr>
              <a:t> %</a:t>
            </a:r>
            <a:r>
              <a:rPr lang="uk-UA" b="1" dirty="0" smtClean="0">
                <a:solidFill>
                  <a:schemeClr val="tx1"/>
                </a:solidFill>
              </a:rPr>
              <a:t> </a:t>
            </a:r>
          </a:p>
          <a:p>
            <a:pPr marL="0" indent="0" algn="ctr">
              <a:buNone/>
            </a:pPr>
            <a:r>
              <a:rPr lang="uk-UA" b="1" dirty="0" smtClean="0">
                <a:solidFill>
                  <a:schemeClr val="tx1"/>
                </a:solidFill>
              </a:rPr>
              <a:t>графіту </a:t>
            </a:r>
            <a:r>
              <a:rPr lang="uk-UA" b="1" dirty="0">
                <a:solidFill>
                  <a:schemeClr val="tx1"/>
                </a:solidFill>
              </a:rPr>
              <a:t>– </a:t>
            </a:r>
            <a:r>
              <a:rPr lang="uk-UA" b="1" dirty="0" smtClean="0">
                <a:solidFill>
                  <a:schemeClr val="tx1"/>
                </a:solidFill>
              </a:rPr>
              <a:t>50</a:t>
            </a:r>
            <a:r>
              <a:rPr lang="uk-UA" b="1" dirty="0">
                <a:solidFill>
                  <a:schemeClr val="tx1"/>
                </a:solidFill>
              </a:rPr>
              <a:t> %</a:t>
            </a:r>
            <a:r>
              <a:rPr lang="uk-UA" b="1" dirty="0" smtClean="0">
                <a:solidFill>
                  <a:schemeClr val="tx1"/>
                </a:solidFill>
              </a:rPr>
              <a:t> </a:t>
            </a:r>
          </a:p>
          <a:p>
            <a:pPr marL="0" indent="0" algn="ctr">
              <a:buNone/>
            </a:pPr>
            <a:r>
              <a:rPr lang="uk-UA" b="1" dirty="0" smtClean="0">
                <a:solidFill>
                  <a:schemeClr val="tx1"/>
                </a:solidFill>
              </a:rPr>
              <a:t>вогнетривких </a:t>
            </a:r>
            <a:r>
              <a:rPr lang="uk-UA" b="1" dirty="0">
                <a:solidFill>
                  <a:schemeClr val="tx1"/>
                </a:solidFill>
              </a:rPr>
              <a:t>глин – 35%.</a:t>
            </a:r>
          </a:p>
        </p:txBody>
      </p:sp>
      <p:sp>
        <p:nvSpPr>
          <p:cNvPr id="5" name="Текст 4"/>
          <p:cNvSpPr>
            <a:spLocks noGrp="1"/>
          </p:cNvSpPr>
          <p:nvPr>
            <p:ph type="body" sz="quarter" idx="3"/>
          </p:nvPr>
        </p:nvSpPr>
        <p:spPr>
          <a:xfrm>
            <a:off x="6185568" y="1780674"/>
            <a:ext cx="5096256" cy="1299410"/>
          </a:xfrm>
          <a:solidFill>
            <a:srgbClr val="FFFF00"/>
          </a:solidFill>
        </p:spPr>
        <p:txBody>
          <a:bodyPr>
            <a:normAutofit/>
          </a:bodyPr>
          <a:lstStyle/>
          <a:p>
            <a:r>
              <a:rPr lang="uk-UA" dirty="0"/>
              <a:t>В Україні вдало поєднуються основні групи корисних копалин</a:t>
            </a:r>
          </a:p>
        </p:txBody>
      </p:sp>
      <p:sp>
        <p:nvSpPr>
          <p:cNvPr id="6" name="Объект 5"/>
          <p:cNvSpPr>
            <a:spLocks noGrp="1"/>
          </p:cNvSpPr>
          <p:nvPr>
            <p:ph sz="quarter" idx="4"/>
          </p:nvPr>
        </p:nvSpPr>
        <p:spPr>
          <a:xfrm>
            <a:off x="5835316" y="3212432"/>
            <a:ext cx="5654842" cy="3308683"/>
          </a:xfrm>
        </p:spPr>
        <p:txBody>
          <a:bodyPr>
            <a:normAutofit/>
          </a:bodyPr>
          <a:lstStyle/>
          <a:p>
            <a:pPr marL="0" indent="0">
              <a:buNone/>
            </a:pPr>
            <a:r>
              <a:rPr lang="uk-UA" dirty="0" smtClean="0"/>
              <a:t> </a:t>
            </a:r>
            <a:r>
              <a:rPr lang="uk-UA" b="1" dirty="0" smtClean="0">
                <a:solidFill>
                  <a:schemeClr val="tx1"/>
                </a:solidFill>
              </a:rPr>
              <a:t>Перша група - паливні </a:t>
            </a:r>
            <a:r>
              <a:rPr lang="uk-UA" b="1" dirty="0">
                <a:solidFill>
                  <a:schemeClr val="tx1"/>
                </a:solidFill>
              </a:rPr>
              <a:t>корисні копалини, до яких належать вугілля, нафта, газ, горючі сланці, торф. </a:t>
            </a:r>
            <a:endParaRPr lang="uk-UA" b="1" dirty="0" smtClean="0">
              <a:solidFill>
                <a:schemeClr val="tx1"/>
              </a:solidFill>
            </a:endParaRPr>
          </a:p>
          <a:p>
            <a:pPr marL="0" indent="0">
              <a:buNone/>
            </a:pPr>
            <a:r>
              <a:rPr lang="uk-UA" b="1" dirty="0" smtClean="0">
                <a:solidFill>
                  <a:schemeClr val="tx1"/>
                </a:solidFill>
              </a:rPr>
              <a:t>Друга </a:t>
            </a:r>
            <a:r>
              <a:rPr lang="uk-UA" b="1" dirty="0">
                <a:solidFill>
                  <a:schemeClr val="tx1"/>
                </a:solidFill>
              </a:rPr>
              <a:t>група – рудні, що охоплюють родовища заліза, марганцю, нікелю, титану, урану, хрому, золота</a:t>
            </a:r>
            <a:r>
              <a:rPr lang="uk-UA" b="1" dirty="0" smtClean="0">
                <a:solidFill>
                  <a:schemeClr val="tx1"/>
                </a:solidFill>
              </a:rPr>
              <a:t>.</a:t>
            </a:r>
          </a:p>
          <a:p>
            <a:pPr marL="0" indent="0">
              <a:buNone/>
            </a:pPr>
            <a:r>
              <a:rPr lang="uk-UA" b="1" dirty="0" smtClean="0">
                <a:solidFill>
                  <a:schemeClr val="tx1"/>
                </a:solidFill>
              </a:rPr>
              <a:t> </a:t>
            </a:r>
            <a:r>
              <a:rPr lang="uk-UA" b="1" dirty="0">
                <a:solidFill>
                  <a:schemeClr val="tx1"/>
                </a:solidFill>
              </a:rPr>
              <a:t>До третьої групи – нерудних належать кам'яна сіль, каолін, вогнетривкі глини, цементна сировина, флюсові вапняки то</a:t>
            </a:r>
            <a:r>
              <a:rPr lang="uk-UA" dirty="0"/>
              <a:t>що.</a:t>
            </a:r>
          </a:p>
          <a:p>
            <a:endParaRPr lang="uk-UA" dirty="0"/>
          </a:p>
        </p:txBody>
      </p:sp>
    </p:spTree>
    <p:extLst>
      <p:ext uri="{BB962C8B-B14F-4D97-AF65-F5344CB8AC3E}">
        <p14:creationId xmlns:p14="http://schemas.microsoft.com/office/powerpoint/2010/main" val="2091971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a:t>Проблеми</a:t>
            </a:r>
            <a:endParaRPr lang="uk-UA" dirty="0"/>
          </a:p>
        </p:txBody>
      </p:sp>
      <p:sp>
        <p:nvSpPr>
          <p:cNvPr id="3" name="Объект 2"/>
          <p:cNvSpPr>
            <a:spLocks noGrp="1"/>
          </p:cNvSpPr>
          <p:nvPr>
            <p:ph sz="quarter" idx="13"/>
          </p:nvPr>
        </p:nvSpPr>
        <p:spPr>
          <a:xfrm>
            <a:off x="1142839" y="2161834"/>
            <a:ext cx="9817930" cy="3447288"/>
          </a:xfrm>
        </p:spPr>
        <p:txBody>
          <a:bodyPr/>
          <a:lstStyle/>
          <a:p>
            <a:pPr algn="just"/>
            <a:r>
              <a:rPr lang="uk-UA" sz="3200" dirty="0" smtClean="0">
                <a:solidFill>
                  <a:schemeClr val="tx1"/>
                </a:solidFill>
              </a:rPr>
              <a:t>щодо </a:t>
            </a:r>
            <a:r>
              <a:rPr lang="uk-UA" sz="3200" dirty="0">
                <a:solidFill>
                  <a:schemeClr val="tx1"/>
                </a:solidFill>
              </a:rPr>
              <a:t>раціонального використання мінерально-сировинних ресурсів України полягають у </a:t>
            </a:r>
            <a:r>
              <a:rPr lang="uk-UA" sz="3200" dirty="0" err="1">
                <a:solidFill>
                  <a:schemeClr val="tx1"/>
                </a:solidFill>
              </a:rPr>
              <a:t>важковидобувному</a:t>
            </a:r>
            <a:r>
              <a:rPr lang="uk-UA" sz="3200" dirty="0">
                <a:solidFill>
                  <a:schemeClr val="tx1"/>
                </a:solidFill>
              </a:rPr>
              <a:t> характері значної частини ресурсів, виснаженості найякіснішої частини запасів, обмеженні обсягів фінансування геологорозвідувальних робіт тощо. </a:t>
            </a:r>
          </a:p>
        </p:txBody>
      </p:sp>
    </p:spTree>
    <p:extLst>
      <p:ext uri="{BB962C8B-B14F-4D97-AF65-F5344CB8AC3E}">
        <p14:creationId xmlns:p14="http://schemas.microsoft.com/office/powerpoint/2010/main" val="4633821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Объект 2"/>
          <p:cNvGraphicFramePr>
            <a:graphicFrameLocks noGrp="1"/>
          </p:cNvGraphicFramePr>
          <p:nvPr>
            <p:ph idx="1"/>
            <p:extLst>
              <p:ext uri="{D42A27DB-BD31-4B8C-83A1-F6EECF244321}">
                <p14:modId xmlns:p14="http://schemas.microsoft.com/office/powerpoint/2010/main" val="3773701196"/>
              </p:ext>
            </p:extLst>
          </p:nvPr>
        </p:nvGraphicFramePr>
        <p:xfrm>
          <a:off x="1103445" y="1052736"/>
          <a:ext cx="10380119" cy="4920968"/>
        </p:xfrm>
        <a:graphic>
          <a:graphicData uri="http://schemas.openxmlformats.org/drawingml/2006/table">
            <a:tbl>
              <a:tblPr firstRow="1" firstCol="1" bandRow="1">
                <a:tableStyleId>{5C22544A-7EE6-4342-B048-85BDC9FD1C3A}</a:tableStyleId>
              </a:tblPr>
              <a:tblGrid>
                <a:gridCol w="925497"/>
                <a:gridCol w="2308144"/>
                <a:gridCol w="925497"/>
                <a:gridCol w="925497"/>
                <a:gridCol w="925497"/>
                <a:gridCol w="903105"/>
                <a:gridCol w="903105"/>
                <a:gridCol w="929229"/>
                <a:gridCol w="929229"/>
                <a:gridCol w="705319"/>
              </a:tblGrid>
              <a:tr h="277160">
                <a:tc rowSpan="3">
                  <a:txBody>
                    <a:bodyPr/>
                    <a:lstStyle/>
                    <a:p>
                      <a:pPr algn="ctr">
                        <a:spcAft>
                          <a:spcPts val="0"/>
                        </a:spcAft>
                      </a:pPr>
                      <a:r>
                        <a:rPr lang="uk-UA" sz="1400" dirty="0">
                          <a:solidFill>
                            <a:schemeClr val="tx1"/>
                          </a:solidFill>
                          <a:effectLst/>
                          <a:latin typeface="Times New Roman" pitchFamily="18" charset="0"/>
                          <a:cs typeface="Times New Roman" pitchFamily="18" charset="0"/>
                        </a:rPr>
                        <a:t>№ з/п</a:t>
                      </a:r>
                      <a:endParaRPr lang="uk-UA" sz="1400" dirty="0">
                        <a:solidFill>
                          <a:schemeClr val="tx1"/>
                        </a:solidFill>
                        <a:effectLst/>
                        <a:latin typeface="Times New Roman" pitchFamily="18" charset="0"/>
                        <a:ea typeface="Times New Roman"/>
                        <a:cs typeface="Times New Roman" pitchFamily="18" charset="0"/>
                      </a:endParaRPr>
                    </a:p>
                  </a:txBody>
                  <a:tcPr marT="0" marB="0"/>
                </a:tc>
                <a:tc rowSpan="3">
                  <a:txBody>
                    <a:bodyPr/>
                    <a:lstStyle/>
                    <a:p>
                      <a:pPr algn="ctr">
                        <a:spcAft>
                          <a:spcPts val="0"/>
                        </a:spcAft>
                      </a:pPr>
                      <a:r>
                        <a:rPr lang="uk-UA" sz="1400" dirty="0">
                          <a:solidFill>
                            <a:schemeClr val="tx1"/>
                          </a:solidFill>
                          <a:effectLst/>
                          <a:latin typeface="Times New Roman" pitchFamily="18" charset="0"/>
                          <a:cs typeface="Times New Roman" pitchFamily="18" charset="0"/>
                        </a:rPr>
                        <a:t> </a:t>
                      </a:r>
                    </a:p>
                    <a:p>
                      <a:pPr algn="ctr">
                        <a:spcAft>
                          <a:spcPts val="0"/>
                        </a:spcAft>
                      </a:pPr>
                      <a:r>
                        <a:rPr lang="uk-UA" sz="1400" dirty="0">
                          <a:solidFill>
                            <a:schemeClr val="tx1"/>
                          </a:solidFill>
                          <a:effectLst/>
                          <a:latin typeface="Times New Roman" pitchFamily="18" charset="0"/>
                          <a:cs typeface="Times New Roman" pitchFamily="18" charset="0"/>
                        </a:rPr>
                        <a:t>Види основних </a:t>
                      </a:r>
                    </a:p>
                    <a:p>
                      <a:pPr algn="ctr">
                        <a:spcAft>
                          <a:spcPts val="0"/>
                        </a:spcAft>
                      </a:pPr>
                      <a:r>
                        <a:rPr lang="uk-UA" sz="1400" dirty="0">
                          <a:solidFill>
                            <a:schemeClr val="tx1"/>
                          </a:solidFill>
                          <a:effectLst/>
                          <a:latin typeface="Times New Roman" pitchFamily="18" charset="0"/>
                          <a:cs typeface="Times New Roman" pitchFamily="18" charset="0"/>
                        </a:rPr>
                        <a:t>земельних угідь та економічної діяльності</a:t>
                      </a:r>
                      <a:endParaRPr lang="uk-UA" sz="1400" dirty="0">
                        <a:solidFill>
                          <a:schemeClr val="tx1"/>
                        </a:solidFill>
                        <a:effectLst/>
                        <a:latin typeface="Times New Roman" pitchFamily="18" charset="0"/>
                        <a:ea typeface="Times New Roman"/>
                        <a:cs typeface="Times New Roman" pitchFamily="18" charset="0"/>
                      </a:endParaRPr>
                    </a:p>
                  </a:txBody>
                  <a:tcPr marT="0" marB="0"/>
                </a:tc>
                <a:tc gridSpan="8">
                  <a:txBody>
                    <a:bodyPr/>
                    <a:lstStyle/>
                    <a:p>
                      <a:pPr algn="ctr">
                        <a:spcAft>
                          <a:spcPts val="0"/>
                        </a:spcAft>
                      </a:pPr>
                      <a:r>
                        <a:rPr lang="uk-UA" sz="1400">
                          <a:solidFill>
                            <a:schemeClr val="tx1"/>
                          </a:solidFill>
                          <a:effectLst/>
                          <a:latin typeface="Times New Roman" pitchFamily="18" charset="0"/>
                          <a:cs typeface="Times New Roman" pitchFamily="18" charset="0"/>
                        </a:rPr>
                        <a:t>Площа земель по роках</a:t>
                      </a:r>
                      <a:endParaRPr lang="uk-UA" sz="1400">
                        <a:solidFill>
                          <a:schemeClr val="tx1"/>
                        </a:solidFill>
                        <a:effectLst/>
                        <a:latin typeface="Times New Roman" pitchFamily="18" charset="0"/>
                        <a:ea typeface="Times New Roman"/>
                        <a:cs typeface="Times New Roman" pitchFamily="18" charset="0"/>
                      </a:endParaRPr>
                    </a:p>
                  </a:txBody>
                  <a:tcPr marT="0" marB="0"/>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r>
              <a:tr h="277160">
                <a:tc vMerge="1">
                  <a:txBody>
                    <a:bodyPr/>
                    <a:lstStyle/>
                    <a:p>
                      <a:endParaRPr lang="uk-UA"/>
                    </a:p>
                  </a:txBody>
                  <a:tcPr/>
                </a:tc>
                <a:tc vMerge="1">
                  <a:txBody>
                    <a:bodyPr/>
                    <a:lstStyle/>
                    <a:p>
                      <a:endParaRPr lang="uk-UA"/>
                    </a:p>
                  </a:txBody>
                  <a:tcPr/>
                </a:tc>
                <a:tc gridSpan="2">
                  <a:txBody>
                    <a:bodyPr/>
                    <a:lstStyle/>
                    <a:p>
                      <a:pPr algn="ctr">
                        <a:spcAft>
                          <a:spcPts val="0"/>
                        </a:spcAft>
                      </a:pPr>
                      <a:r>
                        <a:rPr lang="uk-UA" sz="1400" dirty="0">
                          <a:solidFill>
                            <a:schemeClr val="tx1"/>
                          </a:solidFill>
                          <a:effectLst/>
                          <a:latin typeface="Times New Roman" pitchFamily="18" charset="0"/>
                          <a:cs typeface="Times New Roman" pitchFamily="18" charset="0"/>
                        </a:rPr>
                        <a:t>1991</a:t>
                      </a:r>
                      <a:endParaRPr lang="uk-UA" sz="1400" dirty="0">
                        <a:solidFill>
                          <a:schemeClr val="tx1"/>
                        </a:solidFill>
                        <a:effectLst/>
                        <a:latin typeface="Times New Roman" pitchFamily="18" charset="0"/>
                        <a:ea typeface="Times New Roman"/>
                        <a:cs typeface="Times New Roman" pitchFamily="18" charset="0"/>
                      </a:endParaRPr>
                    </a:p>
                  </a:txBody>
                  <a:tcPr marT="0" marB="0"/>
                </a:tc>
                <a:tc hMerge="1">
                  <a:txBody>
                    <a:bodyPr/>
                    <a:lstStyle/>
                    <a:p>
                      <a:endParaRPr lang="uk-UA"/>
                    </a:p>
                  </a:txBody>
                  <a:tcPr/>
                </a:tc>
                <a:tc gridSpan="2">
                  <a:txBody>
                    <a:bodyPr/>
                    <a:lstStyle/>
                    <a:p>
                      <a:pPr algn="ctr">
                        <a:spcAft>
                          <a:spcPts val="0"/>
                        </a:spcAft>
                      </a:pPr>
                      <a:r>
                        <a:rPr lang="uk-UA" sz="1400">
                          <a:solidFill>
                            <a:schemeClr val="tx1"/>
                          </a:solidFill>
                          <a:effectLst/>
                          <a:latin typeface="Times New Roman" pitchFamily="18" charset="0"/>
                          <a:cs typeface="Times New Roman" pitchFamily="18" charset="0"/>
                        </a:rPr>
                        <a:t>2005</a:t>
                      </a:r>
                      <a:endParaRPr lang="uk-UA" sz="1400">
                        <a:solidFill>
                          <a:schemeClr val="tx1"/>
                        </a:solidFill>
                        <a:effectLst/>
                        <a:latin typeface="Times New Roman" pitchFamily="18" charset="0"/>
                        <a:ea typeface="Times New Roman"/>
                        <a:cs typeface="Times New Roman" pitchFamily="18" charset="0"/>
                      </a:endParaRPr>
                    </a:p>
                  </a:txBody>
                  <a:tcPr marT="0" marB="0"/>
                </a:tc>
                <a:tc hMerge="1">
                  <a:txBody>
                    <a:bodyPr/>
                    <a:lstStyle/>
                    <a:p>
                      <a:endParaRPr lang="uk-UA"/>
                    </a:p>
                  </a:txBody>
                  <a:tcPr/>
                </a:tc>
                <a:tc gridSpan="2">
                  <a:txBody>
                    <a:bodyPr/>
                    <a:lstStyle/>
                    <a:p>
                      <a:pPr algn="ctr">
                        <a:spcAft>
                          <a:spcPts val="0"/>
                        </a:spcAft>
                      </a:pPr>
                      <a:r>
                        <a:rPr lang="uk-UA" sz="1400">
                          <a:solidFill>
                            <a:schemeClr val="tx1"/>
                          </a:solidFill>
                          <a:effectLst/>
                          <a:latin typeface="Times New Roman" pitchFamily="18" charset="0"/>
                          <a:cs typeface="Times New Roman" pitchFamily="18" charset="0"/>
                        </a:rPr>
                        <a:t>2013</a:t>
                      </a:r>
                      <a:endParaRPr lang="uk-UA" sz="1400">
                        <a:solidFill>
                          <a:schemeClr val="tx1"/>
                        </a:solidFill>
                        <a:effectLst/>
                        <a:latin typeface="Times New Roman" pitchFamily="18" charset="0"/>
                        <a:ea typeface="Times New Roman"/>
                        <a:cs typeface="Times New Roman" pitchFamily="18" charset="0"/>
                      </a:endParaRPr>
                    </a:p>
                  </a:txBody>
                  <a:tcPr marT="0" marB="0"/>
                </a:tc>
                <a:tc hMerge="1">
                  <a:txBody>
                    <a:bodyPr/>
                    <a:lstStyle/>
                    <a:p>
                      <a:endParaRPr lang="uk-UA"/>
                    </a:p>
                  </a:txBody>
                  <a:tcPr/>
                </a:tc>
                <a:tc gridSpan="2">
                  <a:txBody>
                    <a:bodyPr/>
                    <a:lstStyle/>
                    <a:p>
                      <a:pPr algn="ctr">
                        <a:spcAft>
                          <a:spcPts val="0"/>
                        </a:spcAft>
                      </a:pPr>
                      <a:r>
                        <a:rPr lang="uk-UA" sz="1400" dirty="0" smtClean="0">
                          <a:solidFill>
                            <a:schemeClr val="tx1"/>
                          </a:solidFill>
                          <a:effectLst/>
                          <a:latin typeface="Times New Roman" pitchFamily="18" charset="0"/>
                          <a:cs typeface="Times New Roman" pitchFamily="18" charset="0"/>
                        </a:rPr>
                        <a:t>2020</a:t>
                      </a:r>
                      <a:endParaRPr lang="uk-UA" sz="1400" dirty="0">
                        <a:solidFill>
                          <a:schemeClr val="tx1"/>
                        </a:solidFill>
                        <a:effectLst/>
                        <a:latin typeface="Times New Roman" pitchFamily="18" charset="0"/>
                        <a:ea typeface="Times New Roman"/>
                        <a:cs typeface="Times New Roman" pitchFamily="18" charset="0"/>
                      </a:endParaRPr>
                    </a:p>
                  </a:txBody>
                  <a:tcPr marT="0" marB="0"/>
                </a:tc>
                <a:tc hMerge="1">
                  <a:txBody>
                    <a:bodyPr/>
                    <a:lstStyle/>
                    <a:p>
                      <a:endParaRPr lang="uk-UA"/>
                    </a:p>
                  </a:txBody>
                  <a:tcPr/>
                </a:tc>
              </a:tr>
              <a:tr h="1317888">
                <a:tc vMerge="1">
                  <a:txBody>
                    <a:bodyPr/>
                    <a:lstStyle/>
                    <a:p>
                      <a:endParaRPr lang="uk-UA"/>
                    </a:p>
                  </a:txBody>
                  <a:tcPr/>
                </a:tc>
                <a:tc vMerge="1">
                  <a:txBody>
                    <a:bodyPr/>
                    <a:lstStyle/>
                    <a:p>
                      <a:endParaRPr lang="uk-UA"/>
                    </a:p>
                  </a:txBody>
                  <a:tcPr/>
                </a:tc>
                <a:tc>
                  <a:txBody>
                    <a:bodyPr/>
                    <a:lstStyle/>
                    <a:p>
                      <a:pPr marR="71755" algn="ctr">
                        <a:spcAft>
                          <a:spcPts val="0"/>
                        </a:spcAft>
                      </a:pPr>
                      <a:r>
                        <a:rPr lang="uk-UA" sz="1400">
                          <a:solidFill>
                            <a:schemeClr val="tx1"/>
                          </a:solidFill>
                          <a:effectLst/>
                          <a:latin typeface="Times New Roman" pitchFamily="18" charset="0"/>
                          <a:cs typeface="Times New Roman" pitchFamily="18" charset="0"/>
                        </a:rPr>
                        <a:t>всього, тис. га</a:t>
                      </a:r>
                      <a:endParaRPr lang="uk-UA" sz="1400">
                        <a:solidFill>
                          <a:schemeClr val="tx1"/>
                        </a:solidFill>
                        <a:effectLst/>
                        <a:latin typeface="Times New Roman" pitchFamily="18" charset="0"/>
                        <a:ea typeface="Times New Roman"/>
                        <a:cs typeface="Times New Roman" pitchFamily="18" charset="0"/>
                      </a:endParaRPr>
                    </a:p>
                  </a:txBody>
                  <a:tcPr marT="0" marB="0" vert="vert270"/>
                </a:tc>
                <a:tc>
                  <a:txBody>
                    <a:bodyPr/>
                    <a:lstStyle/>
                    <a:p>
                      <a:pPr marR="71755" algn="ctr">
                        <a:spcAft>
                          <a:spcPts val="0"/>
                        </a:spcAft>
                      </a:pPr>
                      <a:r>
                        <a:rPr lang="uk-UA" sz="1400">
                          <a:solidFill>
                            <a:schemeClr val="tx1"/>
                          </a:solidFill>
                          <a:effectLst/>
                          <a:latin typeface="Times New Roman" pitchFamily="18" charset="0"/>
                          <a:cs typeface="Times New Roman" pitchFamily="18" charset="0"/>
                        </a:rPr>
                        <a:t>до загальної території, %</a:t>
                      </a:r>
                      <a:endParaRPr lang="uk-UA" sz="1400">
                        <a:solidFill>
                          <a:schemeClr val="tx1"/>
                        </a:solidFill>
                        <a:effectLst/>
                        <a:latin typeface="Times New Roman" pitchFamily="18" charset="0"/>
                        <a:ea typeface="Times New Roman"/>
                        <a:cs typeface="Times New Roman" pitchFamily="18" charset="0"/>
                      </a:endParaRPr>
                    </a:p>
                  </a:txBody>
                  <a:tcPr marT="0" marB="0" vert="vert270"/>
                </a:tc>
                <a:tc>
                  <a:txBody>
                    <a:bodyPr/>
                    <a:lstStyle/>
                    <a:p>
                      <a:pPr marR="71755" algn="ctr">
                        <a:spcAft>
                          <a:spcPts val="0"/>
                        </a:spcAft>
                      </a:pPr>
                      <a:r>
                        <a:rPr lang="uk-UA" sz="1400">
                          <a:solidFill>
                            <a:schemeClr val="tx1"/>
                          </a:solidFill>
                          <a:effectLst/>
                          <a:latin typeface="Times New Roman" pitchFamily="18" charset="0"/>
                          <a:cs typeface="Times New Roman" pitchFamily="18" charset="0"/>
                        </a:rPr>
                        <a:t>всього, тис. га</a:t>
                      </a:r>
                      <a:endParaRPr lang="uk-UA" sz="1400">
                        <a:solidFill>
                          <a:schemeClr val="tx1"/>
                        </a:solidFill>
                        <a:effectLst/>
                        <a:latin typeface="Times New Roman" pitchFamily="18" charset="0"/>
                        <a:ea typeface="Times New Roman"/>
                        <a:cs typeface="Times New Roman" pitchFamily="18" charset="0"/>
                      </a:endParaRPr>
                    </a:p>
                  </a:txBody>
                  <a:tcPr marT="0" marB="0" vert="vert270"/>
                </a:tc>
                <a:tc>
                  <a:txBody>
                    <a:bodyPr/>
                    <a:lstStyle/>
                    <a:p>
                      <a:pPr marR="71755" algn="ctr">
                        <a:spcAft>
                          <a:spcPts val="0"/>
                        </a:spcAft>
                      </a:pPr>
                      <a:r>
                        <a:rPr lang="uk-UA" sz="1400">
                          <a:solidFill>
                            <a:schemeClr val="tx1"/>
                          </a:solidFill>
                          <a:effectLst/>
                          <a:latin typeface="Times New Roman" pitchFamily="18" charset="0"/>
                          <a:cs typeface="Times New Roman" pitchFamily="18" charset="0"/>
                        </a:rPr>
                        <a:t>до загальної території, %</a:t>
                      </a:r>
                      <a:endParaRPr lang="uk-UA" sz="1400">
                        <a:solidFill>
                          <a:schemeClr val="tx1"/>
                        </a:solidFill>
                        <a:effectLst/>
                        <a:latin typeface="Times New Roman" pitchFamily="18" charset="0"/>
                        <a:ea typeface="Times New Roman"/>
                        <a:cs typeface="Times New Roman" pitchFamily="18" charset="0"/>
                      </a:endParaRPr>
                    </a:p>
                  </a:txBody>
                  <a:tcPr marT="0" marB="0" vert="vert270"/>
                </a:tc>
                <a:tc>
                  <a:txBody>
                    <a:bodyPr/>
                    <a:lstStyle/>
                    <a:p>
                      <a:pPr marR="71755" algn="ctr">
                        <a:spcAft>
                          <a:spcPts val="0"/>
                        </a:spcAft>
                      </a:pPr>
                      <a:r>
                        <a:rPr lang="uk-UA" sz="1400">
                          <a:solidFill>
                            <a:schemeClr val="tx1"/>
                          </a:solidFill>
                          <a:effectLst/>
                          <a:latin typeface="Times New Roman" pitchFamily="18" charset="0"/>
                          <a:cs typeface="Times New Roman" pitchFamily="18" charset="0"/>
                        </a:rPr>
                        <a:t>всього, тис. га</a:t>
                      </a:r>
                      <a:endParaRPr lang="uk-UA" sz="1400">
                        <a:solidFill>
                          <a:schemeClr val="tx1"/>
                        </a:solidFill>
                        <a:effectLst/>
                        <a:latin typeface="Times New Roman" pitchFamily="18" charset="0"/>
                        <a:ea typeface="Times New Roman"/>
                        <a:cs typeface="Times New Roman" pitchFamily="18" charset="0"/>
                      </a:endParaRPr>
                    </a:p>
                  </a:txBody>
                  <a:tcPr marT="0" marB="0" vert="vert270"/>
                </a:tc>
                <a:tc>
                  <a:txBody>
                    <a:bodyPr/>
                    <a:lstStyle/>
                    <a:p>
                      <a:pPr marR="71755" algn="ctr">
                        <a:spcAft>
                          <a:spcPts val="0"/>
                        </a:spcAft>
                      </a:pPr>
                      <a:r>
                        <a:rPr lang="uk-UA" sz="1400">
                          <a:solidFill>
                            <a:schemeClr val="tx1"/>
                          </a:solidFill>
                          <a:effectLst/>
                          <a:latin typeface="Times New Roman" pitchFamily="18" charset="0"/>
                          <a:cs typeface="Times New Roman" pitchFamily="18" charset="0"/>
                        </a:rPr>
                        <a:t>до загальної території, %</a:t>
                      </a:r>
                      <a:endParaRPr lang="uk-UA" sz="1400">
                        <a:solidFill>
                          <a:schemeClr val="tx1"/>
                        </a:solidFill>
                        <a:effectLst/>
                        <a:latin typeface="Times New Roman" pitchFamily="18" charset="0"/>
                        <a:ea typeface="Times New Roman"/>
                        <a:cs typeface="Times New Roman" pitchFamily="18" charset="0"/>
                      </a:endParaRPr>
                    </a:p>
                  </a:txBody>
                  <a:tcPr marT="0" marB="0" vert="vert270"/>
                </a:tc>
                <a:tc>
                  <a:txBody>
                    <a:bodyPr/>
                    <a:lstStyle/>
                    <a:p>
                      <a:pPr marR="71755" algn="ctr">
                        <a:spcAft>
                          <a:spcPts val="0"/>
                        </a:spcAft>
                      </a:pPr>
                      <a:r>
                        <a:rPr lang="uk-UA" sz="1400">
                          <a:solidFill>
                            <a:schemeClr val="tx1"/>
                          </a:solidFill>
                          <a:effectLst/>
                          <a:latin typeface="Times New Roman" pitchFamily="18" charset="0"/>
                          <a:cs typeface="Times New Roman" pitchFamily="18" charset="0"/>
                        </a:rPr>
                        <a:t>всього, тис. га</a:t>
                      </a:r>
                      <a:endParaRPr lang="uk-UA" sz="1400">
                        <a:solidFill>
                          <a:schemeClr val="tx1"/>
                        </a:solidFill>
                        <a:effectLst/>
                        <a:latin typeface="Times New Roman" pitchFamily="18" charset="0"/>
                        <a:ea typeface="Times New Roman"/>
                        <a:cs typeface="Times New Roman" pitchFamily="18" charset="0"/>
                      </a:endParaRPr>
                    </a:p>
                  </a:txBody>
                  <a:tcPr marT="0" marB="0" vert="vert270"/>
                </a:tc>
                <a:tc>
                  <a:txBody>
                    <a:bodyPr/>
                    <a:lstStyle/>
                    <a:p>
                      <a:pPr marR="71755" algn="ctr">
                        <a:spcAft>
                          <a:spcPts val="0"/>
                        </a:spcAft>
                      </a:pPr>
                      <a:r>
                        <a:rPr lang="uk-UA" sz="1400">
                          <a:solidFill>
                            <a:schemeClr val="tx1"/>
                          </a:solidFill>
                          <a:effectLst/>
                          <a:latin typeface="Times New Roman" pitchFamily="18" charset="0"/>
                          <a:cs typeface="Times New Roman" pitchFamily="18" charset="0"/>
                        </a:rPr>
                        <a:t>до загальної території, %</a:t>
                      </a:r>
                      <a:endParaRPr lang="uk-UA" sz="1400">
                        <a:solidFill>
                          <a:schemeClr val="tx1"/>
                        </a:solidFill>
                        <a:effectLst/>
                        <a:latin typeface="Times New Roman" pitchFamily="18" charset="0"/>
                        <a:ea typeface="Times New Roman"/>
                        <a:cs typeface="Times New Roman" pitchFamily="18" charset="0"/>
                      </a:endParaRPr>
                    </a:p>
                  </a:txBody>
                  <a:tcPr marT="0" marB="0" vert="vert270"/>
                </a:tc>
              </a:tr>
              <a:tr h="554320">
                <a:tc>
                  <a:txBody>
                    <a:bodyPr/>
                    <a:lstStyle/>
                    <a:p>
                      <a:pPr algn="just">
                        <a:spcAft>
                          <a:spcPts val="0"/>
                        </a:spcAft>
                      </a:pPr>
                      <a:r>
                        <a:rPr lang="uk-UA" sz="1400">
                          <a:solidFill>
                            <a:schemeClr val="tx1"/>
                          </a:solidFill>
                          <a:effectLst/>
                          <a:latin typeface="Times New Roman" pitchFamily="18" charset="0"/>
                          <a:cs typeface="Times New Roman" pitchFamily="18" charset="0"/>
                        </a:rPr>
                        <a:t>1</a:t>
                      </a:r>
                      <a:endParaRPr lang="uk-UA" sz="1400">
                        <a:solidFill>
                          <a:schemeClr val="tx1"/>
                        </a:solidFill>
                        <a:effectLst/>
                        <a:latin typeface="Times New Roman" pitchFamily="18" charset="0"/>
                        <a:ea typeface="Times New Roman"/>
                        <a:cs typeface="Times New Roman" pitchFamily="18" charset="0"/>
                      </a:endParaRPr>
                    </a:p>
                  </a:txBody>
                  <a:tcPr marT="0" marB="0"/>
                </a:tc>
                <a:tc>
                  <a:txBody>
                    <a:bodyPr/>
                    <a:lstStyle/>
                    <a:p>
                      <a:pPr algn="just">
                        <a:spcAft>
                          <a:spcPts val="0"/>
                        </a:spcAft>
                      </a:pPr>
                      <a:r>
                        <a:rPr lang="uk-UA" sz="1400">
                          <a:solidFill>
                            <a:schemeClr val="tx1"/>
                          </a:solidFill>
                          <a:effectLst/>
                          <a:latin typeface="Times New Roman" pitchFamily="18" charset="0"/>
                          <a:cs typeface="Times New Roman" pitchFamily="18" charset="0"/>
                        </a:rPr>
                        <a:t>Сільськогоспо-дарські землі</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43 634,5</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72,3</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42 985,8</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71,2</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42 776,9</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70,9</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42726,4</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70,8</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r>
              <a:tr h="554320">
                <a:tc>
                  <a:txBody>
                    <a:bodyPr/>
                    <a:lstStyle/>
                    <a:p>
                      <a:pPr algn="just">
                        <a:spcAft>
                          <a:spcPts val="0"/>
                        </a:spcAft>
                      </a:pPr>
                      <a:r>
                        <a:rPr lang="uk-UA" sz="1400">
                          <a:solidFill>
                            <a:schemeClr val="tx1"/>
                          </a:solidFill>
                          <a:effectLst/>
                          <a:latin typeface="Times New Roman" pitchFamily="18" charset="0"/>
                          <a:cs typeface="Times New Roman" pitchFamily="18" charset="0"/>
                        </a:rPr>
                        <a:t>2</a:t>
                      </a:r>
                      <a:endParaRPr lang="uk-UA" sz="1400">
                        <a:solidFill>
                          <a:schemeClr val="tx1"/>
                        </a:solidFill>
                        <a:effectLst/>
                        <a:latin typeface="Times New Roman" pitchFamily="18" charset="0"/>
                        <a:ea typeface="Times New Roman"/>
                        <a:cs typeface="Times New Roman" pitchFamily="18" charset="0"/>
                      </a:endParaRPr>
                    </a:p>
                  </a:txBody>
                  <a:tcPr marT="0" marB="0"/>
                </a:tc>
                <a:tc>
                  <a:txBody>
                    <a:bodyPr/>
                    <a:lstStyle/>
                    <a:p>
                      <a:pPr algn="just">
                        <a:spcAft>
                          <a:spcPts val="0"/>
                        </a:spcAft>
                      </a:pPr>
                      <a:r>
                        <a:rPr lang="uk-UA" sz="1400">
                          <a:solidFill>
                            <a:schemeClr val="tx1"/>
                          </a:solidFill>
                          <a:effectLst/>
                          <a:latin typeface="Times New Roman" pitchFamily="18" charset="0"/>
                          <a:cs typeface="Times New Roman" pitchFamily="18" charset="0"/>
                        </a:rPr>
                        <a:t>Ліси та інші лісовкриті площі</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10 221,5</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17,0</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10 475,9</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17,4</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10 611,3</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17,6</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10633,1</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17,6</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r>
              <a:tr h="277160">
                <a:tc>
                  <a:txBody>
                    <a:bodyPr/>
                    <a:lstStyle/>
                    <a:p>
                      <a:pPr algn="just">
                        <a:spcAft>
                          <a:spcPts val="0"/>
                        </a:spcAft>
                      </a:pPr>
                      <a:r>
                        <a:rPr lang="uk-UA" sz="1400">
                          <a:solidFill>
                            <a:schemeClr val="tx1"/>
                          </a:solidFill>
                          <a:effectLst/>
                          <a:latin typeface="Times New Roman" pitchFamily="18" charset="0"/>
                          <a:cs typeface="Times New Roman" pitchFamily="18" charset="0"/>
                        </a:rPr>
                        <a:t>3</a:t>
                      </a:r>
                      <a:endParaRPr lang="uk-UA" sz="1400">
                        <a:solidFill>
                          <a:schemeClr val="tx1"/>
                        </a:solidFill>
                        <a:effectLst/>
                        <a:latin typeface="Times New Roman" pitchFamily="18" charset="0"/>
                        <a:ea typeface="Times New Roman"/>
                        <a:cs typeface="Times New Roman" pitchFamily="18" charset="0"/>
                      </a:endParaRPr>
                    </a:p>
                  </a:txBody>
                  <a:tcPr marT="0" marB="0"/>
                </a:tc>
                <a:tc>
                  <a:txBody>
                    <a:bodyPr/>
                    <a:lstStyle/>
                    <a:p>
                      <a:pPr algn="just">
                        <a:spcAft>
                          <a:spcPts val="0"/>
                        </a:spcAft>
                      </a:pPr>
                      <a:r>
                        <a:rPr lang="uk-UA" sz="1400">
                          <a:solidFill>
                            <a:schemeClr val="tx1"/>
                          </a:solidFill>
                          <a:effectLst/>
                          <a:latin typeface="Times New Roman" pitchFamily="18" charset="0"/>
                          <a:cs typeface="Times New Roman" pitchFamily="18" charset="0"/>
                        </a:rPr>
                        <a:t>Забудовані землі</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566,6</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0,9</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2458,3</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4,1</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2523,2</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4,2</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2552,9</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4,2</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r>
              <a:tr h="554320">
                <a:tc>
                  <a:txBody>
                    <a:bodyPr/>
                    <a:lstStyle/>
                    <a:p>
                      <a:pPr algn="just">
                        <a:spcAft>
                          <a:spcPts val="0"/>
                        </a:spcAft>
                      </a:pPr>
                      <a:r>
                        <a:rPr lang="uk-UA" sz="1400">
                          <a:solidFill>
                            <a:schemeClr val="tx1"/>
                          </a:solidFill>
                          <a:effectLst/>
                          <a:latin typeface="Times New Roman" pitchFamily="18" charset="0"/>
                          <a:cs typeface="Times New Roman" pitchFamily="18" charset="0"/>
                        </a:rPr>
                        <a:t>4</a:t>
                      </a:r>
                      <a:endParaRPr lang="uk-UA" sz="1400">
                        <a:solidFill>
                          <a:schemeClr val="tx1"/>
                        </a:solidFill>
                        <a:effectLst/>
                        <a:latin typeface="Times New Roman" pitchFamily="18" charset="0"/>
                        <a:ea typeface="Times New Roman"/>
                        <a:cs typeface="Times New Roman" pitchFamily="18" charset="0"/>
                      </a:endParaRPr>
                    </a:p>
                  </a:txBody>
                  <a:tcPr marT="0" marB="0"/>
                </a:tc>
                <a:tc>
                  <a:txBody>
                    <a:bodyPr/>
                    <a:lstStyle/>
                    <a:p>
                      <a:pPr algn="just">
                        <a:spcAft>
                          <a:spcPts val="0"/>
                        </a:spcAft>
                      </a:pPr>
                      <a:r>
                        <a:rPr lang="uk-UA" sz="1400">
                          <a:solidFill>
                            <a:schemeClr val="tx1"/>
                          </a:solidFill>
                          <a:effectLst/>
                          <a:latin typeface="Times New Roman" pitchFamily="18" charset="0"/>
                          <a:cs typeface="Times New Roman" pitchFamily="18" charset="0"/>
                        </a:rPr>
                        <a:t>Відкриті заболочені землі</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916,1</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1,5</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957,1</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1,6</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980,1</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1,6</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982,3</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1,6</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r>
              <a:tr h="277160">
                <a:tc>
                  <a:txBody>
                    <a:bodyPr/>
                    <a:lstStyle/>
                    <a:p>
                      <a:pPr algn="just">
                        <a:spcAft>
                          <a:spcPts val="0"/>
                        </a:spcAft>
                      </a:pPr>
                      <a:r>
                        <a:rPr lang="uk-UA" sz="1400">
                          <a:solidFill>
                            <a:schemeClr val="tx1"/>
                          </a:solidFill>
                          <a:effectLst/>
                          <a:latin typeface="Times New Roman" pitchFamily="18" charset="0"/>
                          <a:cs typeface="Times New Roman" pitchFamily="18" charset="0"/>
                        </a:rPr>
                        <a:t>5</a:t>
                      </a:r>
                      <a:endParaRPr lang="uk-UA" sz="1400">
                        <a:solidFill>
                          <a:schemeClr val="tx1"/>
                        </a:solidFill>
                        <a:effectLst/>
                        <a:latin typeface="Times New Roman" pitchFamily="18" charset="0"/>
                        <a:ea typeface="Times New Roman"/>
                        <a:cs typeface="Times New Roman" pitchFamily="18" charset="0"/>
                      </a:endParaRPr>
                    </a:p>
                  </a:txBody>
                  <a:tcPr marT="0" marB="0"/>
                </a:tc>
                <a:tc>
                  <a:txBody>
                    <a:bodyPr/>
                    <a:lstStyle/>
                    <a:p>
                      <a:pPr algn="just">
                        <a:spcAft>
                          <a:spcPts val="0"/>
                        </a:spcAft>
                      </a:pPr>
                      <a:r>
                        <a:rPr lang="uk-UA" sz="1400">
                          <a:solidFill>
                            <a:schemeClr val="tx1"/>
                          </a:solidFill>
                          <a:effectLst/>
                          <a:latin typeface="Times New Roman" pitchFamily="18" charset="0"/>
                          <a:cs typeface="Times New Roman" pitchFamily="18" charset="0"/>
                        </a:rPr>
                        <a:t>Відкриті землі</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1524,8</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2,6</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1056,7</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dirty="0">
                          <a:solidFill>
                            <a:schemeClr val="tx1"/>
                          </a:solidFill>
                          <a:effectLst/>
                          <a:latin typeface="Times New Roman" pitchFamily="18" charset="0"/>
                          <a:cs typeface="Times New Roman" pitchFamily="18" charset="0"/>
                        </a:rPr>
                        <a:t>1,7</a:t>
                      </a:r>
                      <a:endParaRPr lang="uk-UA" sz="1400" dirty="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1040,6</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1,7</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1033,8</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1,7</a:t>
                      </a:r>
                      <a:endParaRPr lang="uk-UA" sz="1400">
                        <a:solidFill>
                          <a:schemeClr val="tx1"/>
                        </a:solidFill>
                        <a:effectLst/>
                        <a:latin typeface="Times New Roman" pitchFamily="18" charset="0"/>
                        <a:ea typeface="Times New Roman"/>
                        <a:cs typeface="Times New Roman" pitchFamily="18" charset="0"/>
                      </a:endParaRPr>
                    </a:p>
                  </a:txBody>
                  <a:tcPr marT="0" marB="0" anchor="ctr"/>
                </a:tc>
              </a:tr>
              <a:tr h="277160">
                <a:tc>
                  <a:txBody>
                    <a:bodyPr/>
                    <a:lstStyle/>
                    <a:p>
                      <a:pPr algn="just">
                        <a:spcAft>
                          <a:spcPts val="0"/>
                        </a:spcAft>
                      </a:pPr>
                      <a:r>
                        <a:rPr lang="uk-UA" sz="1400">
                          <a:solidFill>
                            <a:schemeClr val="tx1"/>
                          </a:solidFill>
                          <a:effectLst/>
                          <a:latin typeface="Times New Roman" pitchFamily="18" charset="0"/>
                          <a:cs typeface="Times New Roman" pitchFamily="18" charset="0"/>
                        </a:rPr>
                        <a:t>6</a:t>
                      </a:r>
                      <a:endParaRPr lang="uk-UA" sz="1400">
                        <a:solidFill>
                          <a:schemeClr val="tx1"/>
                        </a:solidFill>
                        <a:effectLst/>
                        <a:latin typeface="Times New Roman" pitchFamily="18" charset="0"/>
                        <a:ea typeface="Times New Roman"/>
                        <a:cs typeface="Times New Roman" pitchFamily="18" charset="0"/>
                      </a:endParaRPr>
                    </a:p>
                  </a:txBody>
                  <a:tcPr marT="0" marB="0"/>
                </a:tc>
                <a:tc>
                  <a:txBody>
                    <a:bodyPr/>
                    <a:lstStyle/>
                    <a:p>
                      <a:pPr algn="just">
                        <a:spcAft>
                          <a:spcPts val="0"/>
                        </a:spcAft>
                      </a:pPr>
                      <a:r>
                        <a:rPr lang="uk-UA" sz="1400">
                          <a:solidFill>
                            <a:schemeClr val="tx1"/>
                          </a:solidFill>
                          <a:effectLst/>
                          <a:latin typeface="Times New Roman" pitchFamily="18" charset="0"/>
                          <a:cs typeface="Times New Roman" pitchFamily="18" charset="0"/>
                        </a:rPr>
                        <a:t>Води</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2435,1</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4,0</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2421,1</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4,0</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2422,8</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4,0</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2426,4</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4,0</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r>
              <a:tr h="277160">
                <a:tc>
                  <a:txBody>
                    <a:bodyPr/>
                    <a:lstStyle/>
                    <a:p>
                      <a:pPr algn="just">
                        <a:spcAft>
                          <a:spcPts val="0"/>
                        </a:spcAft>
                      </a:pPr>
                      <a:r>
                        <a:rPr lang="uk-UA" sz="1400">
                          <a:solidFill>
                            <a:schemeClr val="tx1"/>
                          </a:solidFill>
                          <a:effectLst/>
                          <a:latin typeface="Times New Roman" pitchFamily="18" charset="0"/>
                          <a:cs typeface="Times New Roman" pitchFamily="18" charset="0"/>
                        </a:rPr>
                        <a:t>7</a:t>
                      </a:r>
                      <a:endParaRPr lang="uk-UA" sz="1400">
                        <a:solidFill>
                          <a:schemeClr val="tx1"/>
                        </a:solidFill>
                        <a:effectLst/>
                        <a:latin typeface="Times New Roman" pitchFamily="18" charset="0"/>
                        <a:ea typeface="Times New Roman"/>
                        <a:cs typeface="Times New Roman" pitchFamily="18" charset="0"/>
                      </a:endParaRPr>
                    </a:p>
                  </a:txBody>
                  <a:tcPr marT="0" marB="0"/>
                </a:tc>
                <a:tc>
                  <a:txBody>
                    <a:bodyPr/>
                    <a:lstStyle/>
                    <a:p>
                      <a:pPr algn="just">
                        <a:spcAft>
                          <a:spcPts val="0"/>
                        </a:spcAft>
                      </a:pPr>
                      <a:r>
                        <a:rPr lang="uk-UA" sz="1400">
                          <a:solidFill>
                            <a:schemeClr val="tx1"/>
                          </a:solidFill>
                          <a:effectLst/>
                          <a:latin typeface="Times New Roman" pitchFamily="18" charset="0"/>
                          <a:cs typeface="Times New Roman" pitchFamily="18" charset="0"/>
                        </a:rPr>
                        <a:t>Інші землі</a:t>
                      </a:r>
                      <a:endParaRPr lang="uk-UA" sz="1400">
                        <a:solidFill>
                          <a:schemeClr val="tx1"/>
                        </a:solidFill>
                        <a:effectLst/>
                        <a:latin typeface="Times New Roman" pitchFamily="18" charset="0"/>
                        <a:ea typeface="Microsoft Sans Serif"/>
                        <a:cs typeface="Times New Roman" pitchFamily="18" charset="0"/>
                      </a:endParaRPr>
                    </a:p>
                  </a:txBody>
                  <a:tcPr marT="0" marB="0"/>
                </a:tc>
                <a:tc>
                  <a:txBody>
                    <a:bodyPr/>
                    <a:lstStyle/>
                    <a:p>
                      <a:pPr algn="ctr">
                        <a:spcAft>
                          <a:spcPts val="0"/>
                        </a:spcAft>
                      </a:pPr>
                      <a:r>
                        <a:rPr lang="uk-UA" sz="1400">
                          <a:solidFill>
                            <a:schemeClr val="tx1"/>
                          </a:solidFill>
                          <a:effectLst/>
                          <a:latin typeface="Times New Roman" pitchFamily="18" charset="0"/>
                          <a:cs typeface="Times New Roman" pitchFamily="18" charset="0"/>
                        </a:rPr>
                        <a:t>1056,4</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1,7</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r>
              <a:tr h="277160">
                <a:tc gridSpan="2">
                  <a:txBody>
                    <a:bodyPr/>
                    <a:lstStyle/>
                    <a:p>
                      <a:pPr algn="ctr">
                        <a:spcAft>
                          <a:spcPts val="0"/>
                        </a:spcAft>
                      </a:pPr>
                      <a:r>
                        <a:rPr lang="uk-UA" sz="1400">
                          <a:solidFill>
                            <a:schemeClr val="tx1"/>
                          </a:solidFill>
                          <a:effectLst/>
                          <a:latin typeface="Times New Roman" pitchFamily="18" charset="0"/>
                          <a:cs typeface="Times New Roman" pitchFamily="18" charset="0"/>
                        </a:rPr>
                        <a:t>Разом територія України</a:t>
                      </a:r>
                      <a:endParaRPr lang="uk-UA" sz="1400">
                        <a:solidFill>
                          <a:schemeClr val="tx1"/>
                        </a:solidFill>
                        <a:effectLst/>
                        <a:latin typeface="Times New Roman" pitchFamily="18" charset="0"/>
                        <a:ea typeface="Times New Roman"/>
                        <a:cs typeface="Times New Roman" pitchFamily="18" charset="0"/>
                      </a:endParaRPr>
                    </a:p>
                  </a:txBody>
                  <a:tcPr marT="0" marB="0" anchor="ctr"/>
                </a:tc>
                <a:tc hMerge="1">
                  <a:txBody>
                    <a:bodyPr/>
                    <a:lstStyle/>
                    <a:p>
                      <a:endParaRPr lang="uk-UA"/>
                    </a:p>
                  </a:txBody>
                  <a:tcPr/>
                </a:tc>
                <a:tc>
                  <a:txBody>
                    <a:bodyPr/>
                    <a:lstStyle/>
                    <a:p>
                      <a:pPr algn="ctr">
                        <a:spcAft>
                          <a:spcPts val="0"/>
                        </a:spcAft>
                      </a:pPr>
                      <a:r>
                        <a:rPr lang="uk-UA" sz="1400">
                          <a:solidFill>
                            <a:schemeClr val="tx1"/>
                          </a:solidFill>
                          <a:effectLst/>
                          <a:latin typeface="Times New Roman" pitchFamily="18" charset="0"/>
                          <a:cs typeface="Times New Roman" pitchFamily="18" charset="0"/>
                        </a:rPr>
                        <a:t>60 354,9</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100,0</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60 354,9</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100,0</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60 354,9</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100,0</a:t>
                      </a:r>
                      <a:endParaRPr lang="uk-UA" sz="1400">
                        <a:solidFill>
                          <a:schemeClr val="tx1"/>
                        </a:solidFill>
                        <a:effectLst/>
                        <a:latin typeface="Times New Roman" pitchFamily="18" charset="0"/>
                        <a:ea typeface="Times New Roman"/>
                        <a:cs typeface="Times New Roman" pitchFamily="18" charset="0"/>
                      </a:endParaRPr>
                    </a:p>
                  </a:txBody>
                  <a:tcPr marT="0" marB="0" anchor="ctr"/>
                </a:tc>
                <a:tc>
                  <a:txBody>
                    <a:bodyPr/>
                    <a:lstStyle/>
                    <a:p>
                      <a:pPr algn="ctr">
                        <a:spcAft>
                          <a:spcPts val="0"/>
                        </a:spcAft>
                      </a:pPr>
                      <a:r>
                        <a:rPr lang="uk-UA" sz="1400">
                          <a:solidFill>
                            <a:schemeClr val="tx1"/>
                          </a:solidFill>
                          <a:effectLst/>
                          <a:latin typeface="Times New Roman" pitchFamily="18" charset="0"/>
                          <a:cs typeface="Times New Roman" pitchFamily="18" charset="0"/>
                        </a:rPr>
                        <a:t>60354,9</a:t>
                      </a:r>
                      <a:endParaRPr lang="uk-UA" sz="1400">
                        <a:solidFill>
                          <a:schemeClr val="tx1"/>
                        </a:solidFill>
                        <a:effectLst/>
                        <a:latin typeface="Times New Roman" pitchFamily="18" charset="0"/>
                        <a:ea typeface="Microsoft Sans Serif"/>
                        <a:cs typeface="Times New Roman" pitchFamily="18" charset="0"/>
                      </a:endParaRPr>
                    </a:p>
                  </a:txBody>
                  <a:tcPr marT="0" marB="0" anchor="ctr"/>
                </a:tc>
                <a:tc>
                  <a:txBody>
                    <a:bodyPr/>
                    <a:lstStyle/>
                    <a:p>
                      <a:pPr algn="ctr">
                        <a:spcAft>
                          <a:spcPts val="0"/>
                        </a:spcAft>
                      </a:pPr>
                      <a:r>
                        <a:rPr lang="uk-UA" sz="1400" dirty="0">
                          <a:solidFill>
                            <a:schemeClr val="tx1"/>
                          </a:solidFill>
                          <a:effectLst/>
                          <a:latin typeface="Times New Roman" pitchFamily="18" charset="0"/>
                          <a:cs typeface="Times New Roman" pitchFamily="18" charset="0"/>
                        </a:rPr>
                        <a:t>100,0</a:t>
                      </a:r>
                      <a:endParaRPr lang="uk-UA" sz="1400" dirty="0">
                        <a:solidFill>
                          <a:schemeClr val="tx1"/>
                        </a:solidFill>
                        <a:effectLst/>
                        <a:latin typeface="Times New Roman" pitchFamily="18" charset="0"/>
                        <a:ea typeface="Microsoft Sans Serif"/>
                        <a:cs typeface="Times New Roman" pitchFamily="18" charset="0"/>
                      </a:endParaRPr>
                    </a:p>
                  </a:txBody>
                  <a:tcPr marT="0" marB="0" anchor="ctr"/>
                </a:tc>
              </a:tr>
            </a:tbl>
          </a:graphicData>
        </a:graphic>
      </p:graphicFrame>
      <p:sp>
        <p:nvSpPr>
          <p:cNvPr id="6" name="Прямоугольник 5"/>
          <p:cNvSpPr/>
          <p:nvPr/>
        </p:nvSpPr>
        <p:spPr>
          <a:xfrm>
            <a:off x="1103445" y="332657"/>
            <a:ext cx="10657184" cy="461665"/>
          </a:xfrm>
          <a:prstGeom prst="rect">
            <a:avLst/>
          </a:prstGeom>
        </p:spPr>
        <p:txBody>
          <a:bodyPr wrap="square">
            <a:spAutoFit/>
          </a:bodyPr>
          <a:lstStyle/>
          <a:p>
            <a:r>
              <a:rPr lang="uk-UA" sz="2400" b="1" dirty="0">
                <a:latin typeface="Times New Roman" pitchFamily="18" charset="0"/>
                <a:cs typeface="Times New Roman" pitchFamily="18" charset="0"/>
              </a:rPr>
              <a:t>Таблиця </a:t>
            </a:r>
            <a:r>
              <a:rPr lang="uk-UA" sz="2400" b="1" dirty="0" smtClean="0">
                <a:latin typeface="Times New Roman" pitchFamily="18" charset="0"/>
                <a:cs typeface="Times New Roman" pitchFamily="18" charset="0"/>
              </a:rPr>
              <a:t> </a:t>
            </a:r>
            <a:r>
              <a:rPr lang="uk-UA" sz="2400" b="1" dirty="0">
                <a:latin typeface="Times New Roman" pitchFamily="18" charset="0"/>
                <a:cs typeface="Times New Roman" pitchFamily="18" charset="0"/>
              </a:rPr>
              <a:t>– Структура земельного фонду України</a:t>
            </a:r>
          </a:p>
        </p:txBody>
      </p:sp>
    </p:spTree>
    <p:extLst>
      <p:ext uri="{BB962C8B-B14F-4D97-AF65-F5344CB8AC3E}">
        <p14:creationId xmlns:p14="http://schemas.microsoft.com/office/powerpoint/2010/main" val="3299529894"/>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8916" y="338328"/>
            <a:ext cx="11233484" cy="1252728"/>
          </a:xfrm>
        </p:spPr>
        <p:txBody>
          <a:bodyPr>
            <a:normAutofit fontScale="90000"/>
          </a:bodyPr>
          <a:lstStyle/>
          <a:p>
            <a:pPr algn="ctr"/>
            <a:r>
              <a:rPr lang="ru-RU" sz="3100" dirty="0">
                <a:effectLst/>
                <a:latin typeface="Times New Roman" pitchFamily="18" charset="0"/>
                <a:cs typeface="Times New Roman" pitchFamily="18" charset="0"/>
              </a:rPr>
              <a:t>Структура </a:t>
            </a:r>
            <a:r>
              <a:rPr lang="ru-RU" sz="3100" dirty="0" err="1">
                <a:effectLst/>
                <a:latin typeface="Times New Roman" pitchFamily="18" charset="0"/>
                <a:cs typeface="Times New Roman" pitchFamily="18" charset="0"/>
              </a:rPr>
              <a:t>сільськогосподарських</a:t>
            </a:r>
            <a:r>
              <a:rPr lang="ru-RU" sz="3100" dirty="0">
                <a:effectLst/>
                <a:latin typeface="Times New Roman" pitchFamily="18" charset="0"/>
                <a:cs typeface="Times New Roman" pitchFamily="18" charset="0"/>
              </a:rPr>
              <a:t> </a:t>
            </a:r>
            <a:r>
              <a:rPr lang="ru-RU" sz="3100" dirty="0" err="1">
                <a:effectLst/>
                <a:latin typeface="Times New Roman" pitchFamily="18" charset="0"/>
                <a:cs typeface="Times New Roman" pitchFamily="18" charset="0"/>
              </a:rPr>
              <a:t>угідь</a:t>
            </a:r>
            <a:r>
              <a:rPr lang="ru-RU" sz="3100" dirty="0">
                <a:effectLst/>
                <a:latin typeface="Times New Roman" pitchFamily="18" charset="0"/>
                <a:cs typeface="Times New Roman" pitchFamily="18" charset="0"/>
              </a:rPr>
              <a:t> </a:t>
            </a:r>
            <a:r>
              <a:rPr lang="ru-RU" sz="3100" dirty="0" err="1">
                <a:effectLst/>
                <a:latin typeface="Times New Roman" pitchFamily="18" charset="0"/>
                <a:cs typeface="Times New Roman" pitchFamily="18" charset="0"/>
              </a:rPr>
              <a:t>України</a:t>
            </a:r>
            <a:r>
              <a:rPr lang="ru-RU" sz="3100" dirty="0">
                <a:effectLst/>
                <a:latin typeface="Times New Roman" pitchFamily="18" charset="0"/>
                <a:cs typeface="Times New Roman" pitchFamily="18" charset="0"/>
              </a:rPr>
              <a:t> станом на </a:t>
            </a:r>
            <a:r>
              <a:rPr lang="ru-RU" sz="3100" dirty="0" smtClean="0">
                <a:effectLst/>
                <a:latin typeface="Times New Roman" pitchFamily="18" charset="0"/>
                <a:cs typeface="Times New Roman" pitchFamily="18" charset="0"/>
              </a:rPr>
              <a:t>01.01.2020 </a:t>
            </a:r>
            <a:r>
              <a:rPr lang="ru-RU" sz="3100" dirty="0"/>
              <a:t>р</a:t>
            </a:r>
            <a:r>
              <a:rPr lang="ru-RU" sz="2000" dirty="0"/>
              <a:t>.</a:t>
            </a:r>
            <a:r>
              <a:rPr lang="uk-UA" sz="2000" dirty="0"/>
              <a:t/>
            </a:r>
            <a:br>
              <a:rPr lang="uk-UA" sz="2000" dirty="0"/>
            </a:br>
            <a:r>
              <a:rPr lang="ru-RU" sz="2000" dirty="0"/>
              <a:t> </a:t>
            </a:r>
            <a:r>
              <a:rPr lang="uk-UA" sz="2000" dirty="0"/>
              <a:t/>
            </a:r>
            <a:br>
              <a:rPr lang="uk-UA" sz="2000" dirty="0"/>
            </a:br>
            <a:endParaRPr lang="uk-UA" sz="2000" b="1" dirty="0">
              <a:latin typeface="Times New Roman" panose="02020603050405020304" pitchFamily="18" charset="0"/>
              <a:cs typeface="Times New Roman" panose="02020603050405020304" pitchFamily="18" charset="0"/>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3450922178"/>
              </p:ext>
            </p:extLst>
          </p:nvPr>
        </p:nvGraphicFramePr>
        <p:xfrm>
          <a:off x="1046747" y="1275347"/>
          <a:ext cx="10041808" cy="493294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36269944"/>
      </p:ext>
    </p:extLst>
  </p:cSld>
  <p:clrMapOvr>
    <a:masterClrMapping/>
  </p:clrMapOvr>
  <p:transition spd="slow">
    <p:cove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14144" y="274638"/>
            <a:ext cx="9997440" cy="706090"/>
          </a:xfrm>
        </p:spPr>
        <p:txBody>
          <a:bodyPr>
            <a:noAutofit/>
          </a:bodyPr>
          <a:lstStyle/>
          <a:p>
            <a:pPr algn="ctr"/>
            <a:r>
              <a:rPr lang="uk-UA" sz="2800" b="1" dirty="0">
                <a:effectLst/>
                <a:latin typeface="Times New Roman" pitchFamily="18" charset="0"/>
                <a:cs typeface="Times New Roman" pitchFamily="18" charset="0"/>
              </a:rPr>
              <a:t>Розораність сільськогосподарських угідь у регіонах України</a:t>
            </a:r>
          </a:p>
        </p:txBody>
      </p:sp>
      <p:pic>
        <p:nvPicPr>
          <p:cNvPr id="6" name="Объект 5" descr="http://zakon3.rada.gov.ua/laws/file/en/imgs/54/p467639n27-2.gif"/>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61737" y="1400563"/>
            <a:ext cx="11242787" cy="5072426"/>
          </a:xfrm>
          <a:prstGeom prst="rect">
            <a:avLst/>
          </a:prstGeom>
          <a:noFill/>
          <a:ln>
            <a:noFill/>
          </a:ln>
        </p:spPr>
      </p:pic>
    </p:spTree>
    <p:extLst>
      <p:ext uri="{BB962C8B-B14F-4D97-AF65-F5344CB8AC3E}">
        <p14:creationId xmlns:p14="http://schemas.microsoft.com/office/powerpoint/2010/main" val="39007863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733925" y="1600200"/>
            <a:ext cx="10792327" cy="4525963"/>
          </a:xfrm>
        </p:spPr>
        <p:txBody>
          <a:bodyPr>
            <a:normAutofit fontScale="92500" lnSpcReduction="20000"/>
          </a:bodyPr>
          <a:lstStyle/>
          <a:p>
            <a:r>
              <a:rPr lang="uk-UA" sz="2800" b="1" dirty="0" smtClean="0">
                <a:solidFill>
                  <a:schemeClr val="tx1"/>
                </a:solidFill>
              </a:rPr>
              <a:t>розглянути </a:t>
            </a:r>
            <a:r>
              <a:rPr lang="uk-UA" sz="2800" b="1" dirty="0">
                <a:solidFill>
                  <a:schemeClr val="tx1"/>
                </a:solidFill>
              </a:rPr>
              <a:t>етапи становлення та розвитку міжнародної економічної діяльності України; </a:t>
            </a:r>
            <a:endParaRPr lang="uk-UA" sz="2800" b="1" dirty="0" smtClean="0">
              <a:solidFill>
                <a:schemeClr val="tx1"/>
              </a:solidFill>
            </a:endParaRPr>
          </a:p>
          <a:p>
            <a:endParaRPr lang="uk-UA" sz="2800" b="1" dirty="0" smtClean="0">
              <a:solidFill>
                <a:schemeClr val="tx1"/>
              </a:solidFill>
            </a:endParaRPr>
          </a:p>
          <a:p>
            <a:r>
              <a:rPr lang="uk-UA" sz="2800" b="1" dirty="0" smtClean="0">
                <a:solidFill>
                  <a:schemeClr val="tx1"/>
                </a:solidFill>
              </a:rPr>
              <a:t>з’ясувати </a:t>
            </a:r>
            <a:r>
              <a:rPr lang="uk-UA" sz="2800" b="1" dirty="0">
                <a:solidFill>
                  <a:schemeClr val="tx1"/>
                </a:solidFill>
              </a:rPr>
              <a:t>сутність та значення курсу у професійній підготовці майбутніх фахівців; </a:t>
            </a:r>
            <a:endParaRPr lang="uk-UA" sz="2800" b="1" dirty="0" smtClean="0">
              <a:solidFill>
                <a:schemeClr val="tx1"/>
              </a:solidFill>
            </a:endParaRPr>
          </a:p>
          <a:p>
            <a:endParaRPr lang="uk-UA" sz="2800" b="1" dirty="0" smtClean="0">
              <a:solidFill>
                <a:schemeClr val="tx1"/>
              </a:solidFill>
            </a:endParaRPr>
          </a:p>
          <a:p>
            <a:r>
              <a:rPr lang="uk-UA" sz="2800" b="1" dirty="0" smtClean="0">
                <a:solidFill>
                  <a:schemeClr val="tx1"/>
                </a:solidFill>
              </a:rPr>
              <a:t>ознайомитись </a:t>
            </a:r>
            <a:r>
              <a:rPr lang="uk-UA" sz="2800" b="1" dirty="0">
                <a:solidFill>
                  <a:schemeClr val="tx1"/>
                </a:solidFill>
              </a:rPr>
              <a:t>із факторними передумовами МЕД України</a:t>
            </a:r>
            <a:r>
              <a:rPr lang="uk-UA" sz="2800" b="1" dirty="0" smtClean="0">
                <a:solidFill>
                  <a:schemeClr val="tx1"/>
                </a:solidFill>
              </a:rPr>
              <a:t>;</a:t>
            </a:r>
          </a:p>
          <a:p>
            <a:pPr marL="0" indent="0">
              <a:buNone/>
            </a:pPr>
            <a:endParaRPr lang="uk-UA" sz="2800" b="1" dirty="0" smtClean="0">
              <a:solidFill>
                <a:schemeClr val="tx1"/>
              </a:solidFill>
            </a:endParaRPr>
          </a:p>
          <a:p>
            <a:r>
              <a:rPr lang="uk-UA" sz="2800" b="1" dirty="0" smtClean="0">
                <a:solidFill>
                  <a:schemeClr val="tx1"/>
                </a:solidFill>
              </a:rPr>
              <a:t>вивчити </a:t>
            </a:r>
            <a:r>
              <a:rPr lang="uk-UA" sz="2800" b="1" dirty="0">
                <a:solidFill>
                  <a:schemeClr val="tx1"/>
                </a:solidFill>
              </a:rPr>
              <a:t>особливості відкритої економіки; </a:t>
            </a:r>
            <a:endParaRPr lang="uk-UA" sz="2800" b="1" dirty="0" smtClean="0">
              <a:solidFill>
                <a:schemeClr val="tx1"/>
              </a:solidFill>
            </a:endParaRPr>
          </a:p>
          <a:p>
            <a:endParaRPr lang="uk-UA" sz="2800" b="1" dirty="0" smtClean="0">
              <a:solidFill>
                <a:schemeClr val="tx1"/>
              </a:solidFill>
            </a:endParaRPr>
          </a:p>
          <a:p>
            <a:r>
              <a:rPr lang="uk-UA" sz="2800" b="1" dirty="0" smtClean="0">
                <a:solidFill>
                  <a:schemeClr val="tx1"/>
                </a:solidFill>
              </a:rPr>
              <a:t>розглянути </a:t>
            </a:r>
            <a:r>
              <a:rPr lang="uk-UA" sz="2800" b="1" dirty="0">
                <a:solidFill>
                  <a:schemeClr val="tx1"/>
                </a:solidFill>
              </a:rPr>
              <a:t>структуру платіжного балансу. </a:t>
            </a:r>
          </a:p>
        </p:txBody>
      </p:sp>
      <p:sp>
        <p:nvSpPr>
          <p:cNvPr id="3" name="Заголовок 2"/>
          <p:cNvSpPr>
            <a:spLocks noGrp="1"/>
          </p:cNvSpPr>
          <p:nvPr>
            <p:ph type="title"/>
          </p:nvPr>
        </p:nvSpPr>
        <p:spPr/>
        <p:txBody>
          <a:bodyPr>
            <a:normAutofit/>
          </a:bodyPr>
          <a:lstStyle/>
          <a:p>
            <a:r>
              <a:rPr lang="uk-UA" sz="7200" b="1" dirty="0">
                <a:ln w="28575">
                  <a:solidFill>
                    <a:schemeClr val="tx1"/>
                  </a:solidFill>
                </a:ln>
              </a:rPr>
              <a:t>Мета:</a:t>
            </a:r>
          </a:p>
        </p:txBody>
      </p:sp>
    </p:spTree>
    <p:extLst>
      <p:ext uri="{BB962C8B-B14F-4D97-AF65-F5344CB8AC3E}">
        <p14:creationId xmlns:p14="http://schemas.microsoft.com/office/powerpoint/2010/main" val="34698771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3926" y="274638"/>
            <a:ext cx="11177658" cy="1210146"/>
          </a:xfrm>
        </p:spPr>
        <p:txBody>
          <a:bodyPr>
            <a:noAutofit/>
          </a:bodyPr>
          <a:lstStyle/>
          <a:p>
            <a:pPr algn="ctr"/>
            <a:r>
              <a:rPr lang="ru-RU" sz="2800" dirty="0">
                <a:effectLst/>
                <a:latin typeface="Times New Roman" pitchFamily="18" charset="0"/>
                <a:cs typeface="Times New Roman" pitchFamily="18" charset="0"/>
              </a:rPr>
              <a:t>Структура земельного фонду за </a:t>
            </a:r>
            <a:r>
              <a:rPr lang="ru-RU" sz="2800" dirty="0" err="1">
                <a:effectLst/>
                <a:latin typeface="Times New Roman" pitchFamily="18" charset="0"/>
                <a:cs typeface="Times New Roman" pitchFamily="18" charset="0"/>
              </a:rPr>
              <a:t>основними</a:t>
            </a:r>
            <a:r>
              <a:rPr lang="ru-RU" sz="2800" dirty="0">
                <a:effectLst/>
                <a:latin typeface="Times New Roman" pitchFamily="18" charset="0"/>
                <a:cs typeface="Times New Roman" pitchFamily="18" charset="0"/>
              </a:rPr>
              <a:t> </a:t>
            </a:r>
            <a:r>
              <a:rPr lang="ru-RU" sz="2800" dirty="0" err="1">
                <a:effectLst/>
                <a:latin typeface="Times New Roman" pitchFamily="18" charset="0"/>
                <a:cs typeface="Times New Roman" pitchFamily="18" charset="0"/>
              </a:rPr>
              <a:t>землекористувачами</a:t>
            </a:r>
            <a:r>
              <a:rPr lang="ru-RU" sz="2800" dirty="0">
                <a:effectLst/>
                <a:latin typeface="Times New Roman" pitchFamily="18" charset="0"/>
                <a:cs typeface="Times New Roman" pitchFamily="18" charset="0"/>
              </a:rPr>
              <a:t> та </a:t>
            </a:r>
            <a:r>
              <a:rPr lang="ru-RU" sz="2800" dirty="0" err="1">
                <a:effectLst/>
                <a:latin typeface="Times New Roman" pitchFamily="18" charset="0"/>
                <a:cs typeface="Times New Roman" pitchFamily="18" charset="0"/>
              </a:rPr>
              <a:t>власниками</a:t>
            </a:r>
            <a:r>
              <a:rPr lang="ru-RU" sz="2800" dirty="0">
                <a:effectLst/>
                <a:latin typeface="Times New Roman" pitchFamily="18" charset="0"/>
                <a:cs typeface="Times New Roman" pitchFamily="18" charset="0"/>
              </a:rPr>
              <a:t> </a:t>
            </a:r>
            <a:r>
              <a:rPr lang="ru-RU" sz="2800" dirty="0" err="1" smtClean="0">
                <a:effectLst/>
                <a:latin typeface="Times New Roman" pitchFamily="18" charset="0"/>
                <a:cs typeface="Times New Roman" pitchFamily="18" charset="0"/>
              </a:rPr>
              <a:t>землі</a:t>
            </a:r>
            <a:r>
              <a:rPr lang="ru-RU" sz="2800" dirty="0" smtClean="0">
                <a:effectLst/>
                <a:latin typeface="Times New Roman" pitchFamily="18" charset="0"/>
                <a:cs typeface="Times New Roman" pitchFamily="18" charset="0"/>
              </a:rPr>
              <a:t>  </a:t>
            </a:r>
            <a:r>
              <a:rPr lang="ru-RU" sz="2800" dirty="0">
                <a:effectLst/>
                <a:latin typeface="Times New Roman" pitchFamily="18" charset="0"/>
                <a:cs typeface="Times New Roman" pitchFamily="18" charset="0"/>
              </a:rPr>
              <a:t>(1994 р., </a:t>
            </a:r>
            <a:r>
              <a:rPr lang="ru-RU" sz="2800" dirty="0" smtClean="0">
                <a:effectLst/>
                <a:latin typeface="Times New Roman" pitchFamily="18" charset="0"/>
                <a:cs typeface="Times New Roman" pitchFamily="18" charset="0"/>
              </a:rPr>
              <a:t>2019 </a:t>
            </a:r>
            <a:r>
              <a:rPr lang="ru-RU" sz="2800" dirty="0">
                <a:effectLst/>
                <a:latin typeface="Times New Roman" pitchFamily="18" charset="0"/>
                <a:cs typeface="Times New Roman" pitchFamily="18" charset="0"/>
              </a:rPr>
              <a:t>р.)</a:t>
            </a:r>
            <a:r>
              <a:rPr lang="uk-UA" sz="2800" dirty="0">
                <a:effectLst/>
                <a:latin typeface="Times New Roman" pitchFamily="18" charset="0"/>
                <a:cs typeface="Times New Roman" pitchFamily="18" charset="0"/>
              </a:rPr>
              <a:t/>
            </a:r>
            <a:br>
              <a:rPr lang="uk-UA" sz="2800" dirty="0">
                <a:effectLst/>
                <a:latin typeface="Times New Roman" pitchFamily="18" charset="0"/>
                <a:cs typeface="Times New Roman" pitchFamily="18" charset="0"/>
              </a:rPr>
            </a:br>
            <a:r>
              <a:rPr lang="uk-UA" sz="2800" b="1" dirty="0" smtClean="0">
                <a:solidFill>
                  <a:schemeClr val="tx1"/>
                </a:solidFill>
                <a:latin typeface="Times New Roman" panose="02020603050405020304" pitchFamily="18" charset="0"/>
                <a:cs typeface="Times New Roman" panose="02020603050405020304" pitchFamily="18" charset="0"/>
              </a:rPr>
              <a:t> </a:t>
            </a:r>
            <a:endParaRPr lang="uk-UA" sz="2800" b="1" dirty="0">
              <a:solidFill>
                <a:schemeClr val="tx1"/>
              </a:solidFill>
              <a:latin typeface="Times New Roman" panose="02020603050405020304" pitchFamily="18" charset="0"/>
              <a:cs typeface="Times New Roman" panose="02020603050405020304" pitchFamily="18" charset="0"/>
            </a:endParaRPr>
          </a:p>
        </p:txBody>
      </p:sp>
      <p:sp>
        <p:nvSpPr>
          <p:cNvPr id="5" name="Объект 4"/>
          <p:cNvSpPr>
            <a:spLocks noGrp="1"/>
          </p:cNvSpPr>
          <p:nvPr>
            <p:ph idx="1"/>
          </p:nvPr>
        </p:nvSpPr>
        <p:spPr/>
        <p:txBody>
          <a:bodyPr/>
          <a:lstStyle/>
          <a:p>
            <a:r>
              <a:rPr lang="uk-UA" b="1" dirty="0" smtClean="0">
                <a:solidFill>
                  <a:srgbClr val="4F81BD"/>
                </a:solidFill>
                <a:latin typeface="Times New Roman"/>
                <a:ea typeface="Calibri"/>
                <a:cs typeface="Times New Roman"/>
              </a:rPr>
              <a:t>2019 р</a:t>
            </a:r>
          </a:p>
          <a:p>
            <a:endParaRPr lang="uk-UA" b="1" dirty="0">
              <a:solidFill>
                <a:srgbClr val="4F81BD"/>
              </a:solidFill>
              <a:latin typeface="Times New Roman"/>
              <a:ea typeface="Calibri"/>
              <a:cs typeface="Times New Roman"/>
            </a:endParaRPr>
          </a:p>
          <a:p>
            <a:endParaRPr lang="uk-UA" b="1" dirty="0" smtClean="0">
              <a:solidFill>
                <a:srgbClr val="4F81BD"/>
              </a:solidFill>
              <a:latin typeface="Times New Roman"/>
              <a:ea typeface="Calibri"/>
              <a:cs typeface="Times New Roman"/>
            </a:endParaRPr>
          </a:p>
          <a:p>
            <a:endParaRPr lang="uk-UA" b="1" dirty="0">
              <a:solidFill>
                <a:srgbClr val="4F81BD"/>
              </a:solidFill>
              <a:latin typeface="Times New Roman"/>
              <a:ea typeface="Calibri"/>
              <a:cs typeface="Times New Roman"/>
            </a:endParaRPr>
          </a:p>
          <a:p>
            <a:endParaRPr lang="uk-UA" b="1" dirty="0" smtClean="0">
              <a:solidFill>
                <a:srgbClr val="4F81BD"/>
              </a:solidFill>
              <a:latin typeface="Times New Roman"/>
              <a:ea typeface="Calibri"/>
              <a:cs typeface="Times New Roman"/>
            </a:endParaRPr>
          </a:p>
          <a:p>
            <a:endParaRPr lang="uk-UA" b="1" dirty="0">
              <a:solidFill>
                <a:srgbClr val="4F81BD"/>
              </a:solidFill>
              <a:latin typeface="Times New Roman"/>
              <a:ea typeface="Calibri"/>
              <a:cs typeface="Times New Roman"/>
            </a:endParaRPr>
          </a:p>
          <a:p>
            <a:r>
              <a:rPr lang="uk-UA" b="1" dirty="0" smtClean="0">
                <a:solidFill>
                  <a:srgbClr val="4F81BD"/>
                </a:solidFill>
                <a:latin typeface="Times New Roman"/>
                <a:ea typeface="Calibri"/>
                <a:cs typeface="Times New Roman"/>
              </a:rPr>
              <a:t>1994 </a:t>
            </a:r>
            <a:r>
              <a:rPr lang="uk-UA" b="1" dirty="0">
                <a:solidFill>
                  <a:srgbClr val="4F81BD"/>
                </a:solidFill>
                <a:latin typeface="Times New Roman"/>
                <a:ea typeface="Calibri"/>
                <a:cs typeface="Times New Roman"/>
              </a:rPr>
              <a:t>р.</a:t>
            </a:r>
            <a:endParaRPr lang="uk-UA" b="1" dirty="0">
              <a:solidFill>
                <a:srgbClr val="4F81BD"/>
              </a:solidFill>
              <a:latin typeface="Calibri"/>
              <a:ea typeface="Calibri"/>
              <a:cs typeface="Times New Roman"/>
            </a:endParaRPr>
          </a:p>
          <a:p>
            <a:endParaRPr lang="uk-U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9453" y="1407695"/>
            <a:ext cx="9023683" cy="230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9454" y="4005064"/>
            <a:ext cx="9023681" cy="2187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9555443"/>
      </p:ext>
    </p:extLst>
  </p:cSld>
  <p:clrMapOvr>
    <a:masterClrMapping/>
  </p:clrMapOvr>
  <p:transition spd="slow">
    <p:randomBa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b="1" dirty="0">
                <a:effectLst/>
                <a:latin typeface="Times New Roman" pitchFamily="18" charset="0"/>
                <a:cs typeface="Times New Roman" pitchFamily="18" charset="0"/>
              </a:rPr>
              <a:t>Структура посівних площ у сільськогосподарських підприємствах України, %</a:t>
            </a:r>
            <a:br>
              <a:rPr lang="uk-UA" sz="2800" b="1" dirty="0">
                <a:effectLst/>
                <a:latin typeface="Times New Roman" pitchFamily="18" charset="0"/>
                <a:cs typeface="Times New Roman" pitchFamily="18" charset="0"/>
              </a:rPr>
            </a:br>
            <a:r>
              <a:rPr lang="uk-UA" sz="2000" dirty="0">
                <a:effectLst/>
              </a:rPr>
              <a:t> </a:t>
            </a:r>
          </a:p>
        </p:txBody>
      </p:sp>
      <p:graphicFrame>
        <p:nvGraphicFramePr>
          <p:cNvPr id="5" name="Объект 4"/>
          <p:cNvGraphicFramePr>
            <a:graphicFrameLocks noGrp="1"/>
          </p:cNvGraphicFramePr>
          <p:nvPr>
            <p:ph idx="1"/>
            <p:extLst>
              <p:ext uri="{D42A27DB-BD31-4B8C-83A1-F6EECF244321}">
                <p14:modId xmlns:p14="http://schemas.microsoft.com/office/powerpoint/2010/main" val="950532090"/>
              </p:ext>
            </p:extLst>
          </p:nvPr>
        </p:nvGraphicFramePr>
        <p:xfrm>
          <a:off x="1913467" y="1447800"/>
          <a:ext cx="9999133" cy="4800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53503654"/>
      </p:ext>
    </p:extLst>
  </p:cSld>
  <p:clrMapOvr>
    <a:masterClrMapping/>
  </p:clrMapOvr>
  <p:transition spd="slow">
    <p:pull/>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14144" y="274638"/>
            <a:ext cx="9997440" cy="706090"/>
          </a:xfrm>
        </p:spPr>
        <p:txBody>
          <a:bodyPr>
            <a:normAutofit fontScale="90000"/>
          </a:bodyPr>
          <a:lstStyle/>
          <a:p>
            <a:pPr lvl="0" indent="450850" algn="ctr" fontAlgn="base">
              <a:spcAft>
                <a:spcPct val="0"/>
              </a:spcAft>
            </a:pPr>
            <a:r>
              <a:rPr lang="ru-RU" sz="2700" b="1" dirty="0" err="1" smtClean="0">
                <a:solidFill>
                  <a:schemeClr val="tx1"/>
                </a:solidFill>
                <a:effectLst/>
                <a:latin typeface="Times New Roman" pitchFamily="18" charset="0"/>
                <a:ea typeface="Times New Roman" pitchFamily="18" charset="0"/>
                <a:cs typeface="Times New Roman" pitchFamily="18" charset="0"/>
              </a:rPr>
              <a:t>Таблиця</a:t>
            </a:r>
            <a:r>
              <a:rPr lang="ru-RU" sz="2700" b="1" dirty="0" smtClean="0">
                <a:solidFill>
                  <a:schemeClr val="tx1"/>
                </a:solidFill>
                <a:effectLst/>
                <a:latin typeface="Times New Roman" pitchFamily="18" charset="0"/>
                <a:ea typeface="Times New Roman" pitchFamily="18" charset="0"/>
                <a:cs typeface="Times New Roman" pitchFamily="18" charset="0"/>
              </a:rPr>
              <a:t> </a:t>
            </a:r>
            <a:r>
              <a:rPr lang="ru-RU" sz="2700" b="1" dirty="0">
                <a:solidFill>
                  <a:schemeClr val="tx1"/>
                </a:solidFill>
                <a:effectLst/>
                <a:latin typeface="Times New Roman" pitchFamily="18" charset="0"/>
                <a:ea typeface="Times New Roman" pitchFamily="18" charset="0"/>
                <a:cs typeface="Times New Roman" pitchFamily="18" charset="0"/>
              </a:rPr>
              <a:t>– </a:t>
            </a:r>
            <a:r>
              <a:rPr lang="ru-RU" sz="2700" b="1" dirty="0" err="1">
                <a:solidFill>
                  <a:schemeClr val="tx1"/>
                </a:solidFill>
                <a:effectLst/>
                <a:latin typeface="Times New Roman" pitchFamily="18" charset="0"/>
                <a:ea typeface="Times New Roman" pitchFamily="18" charset="0"/>
                <a:cs typeface="Times New Roman" pitchFamily="18" charset="0"/>
              </a:rPr>
              <a:t>Поширеність</a:t>
            </a:r>
            <a:r>
              <a:rPr lang="ru-RU" sz="2700" b="1" dirty="0">
                <a:solidFill>
                  <a:schemeClr val="tx1"/>
                </a:solidFill>
                <a:effectLst/>
                <a:latin typeface="Times New Roman" pitchFamily="18" charset="0"/>
                <a:ea typeface="Times New Roman" pitchFamily="18" charset="0"/>
                <a:cs typeface="Times New Roman" pitchFamily="18" charset="0"/>
              </a:rPr>
              <a:t> </a:t>
            </a:r>
            <a:r>
              <a:rPr lang="ru-RU" sz="2700" b="1" dirty="0" err="1">
                <a:solidFill>
                  <a:schemeClr val="tx1"/>
                </a:solidFill>
                <a:effectLst/>
                <a:latin typeface="Times New Roman" pitchFamily="18" charset="0"/>
                <a:ea typeface="Times New Roman" pitchFamily="18" charset="0"/>
                <a:cs typeface="Times New Roman" pitchFamily="18" charset="0"/>
              </a:rPr>
              <a:t>деградаційних</a:t>
            </a:r>
            <a:r>
              <a:rPr lang="ru-RU" sz="2700" b="1" dirty="0">
                <a:solidFill>
                  <a:schemeClr val="tx1"/>
                </a:solidFill>
                <a:effectLst/>
                <a:latin typeface="Times New Roman" pitchFamily="18" charset="0"/>
                <a:ea typeface="Times New Roman" pitchFamily="18" charset="0"/>
                <a:cs typeface="Times New Roman" pitchFamily="18" charset="0"/>
              </a:rPr>
              <a:t> </a:t>
            </a:r>
            <a:r>
              <a:rPr lang="ru-RU" sz="2700" b="1" dirty="0" err="1">
                <a:solidFill>
                  <a:schemeClr val="tx1"/>
                </a:solidFill>
                <a:effectLst/>
                <a:latin typeface="Times New Roman" pitchFamily="18" charset="0"/>
                <a:ea typeface="Times New Roman" pitchFamily="18" charset="0"/>
                <a:cs typeface="Times New Roman" pitchFamily="18" charset="0"/>
              </a:rPr>
              <a:t>процесів</a:t>
            </a:r>
            <a:r>
              <a:rPr lang="ru-RU" sz="2700" b="1" dirty="0">
                <a:solidFill>
                  <a:schemeClr val="tx1"/>
                </a:solidFill>
                <a:effectLst/>
                <a:latin typeface="Times New Roman" pitchFamily="18" charset="0"/>
                <a:ea typeface="Times New Roman" pitchFamily="18" charset="0"/>
                <a:cs typeface="Times New Roman" pitchFamily="18" charset="0"/>
              </a:rPr>
              <a:t> у </a:t>
            </a:r>
            <a:r>
              <a:rPr lang="ru-RU" sz="2700" b="1" dirty="0" err="1">
                <a:solidFill>
                  <a:schemeClr val="tx1"/>
                </a:solidFill>
                <a:effectLst/>
                <a:latin typeface="Times New Roman" pitchFamily="18" charset="0"/>
                <a:ea typeface="Times New Roman" pitchFamily="18" charset="0"/>
                <a:cs typeface="Times New Roman" pitchFamily="18" charset="0"/>
              </a:rPr>
              <a:t>ґрунтах</a:t>
            </a:r>
            <a:r>
              <a:rPr lang="ru-RU" sz="2700" b="1" dirty="0">
                <a:solidFill>
                  <a:schemeClr val="tx1"/>
                </a:solidFill>
                <a:effectLst/>
                <a:latin typeface="Times New Roman" pitchFamily="18" charset="0"/>
                <a:ea typeface="Times New Roman" pitchFamily="18" charset="0"/>
                <a:cs typeface="Times New Roman" pitchFamily="18" charset="0"/>
              </a:rPr>
              <a:t> </a:t>
            </a:r>
            <a:r>
              <a:rPr lang="ru-RU" sz="2700" b="1" dirty="0" err="1">
                <a:solidFill>
                  <a:schemeClr val="tx1"/>
                </a:solidFill>
                <a:effectLst/>
                <a:latin typeface="Times New Roman" pitchFamily="18" charset="0"/>
                <a:ea typeface="Times New Roman" pitchFamily="18" charset="0"/>
                <a:cs typeface="Times New Roman" pitchFamily="18" charset="0"/>
              </a:rPr>
              <a:t>України</a:t>
            </a:r>
            <a:r>
              <a:rPr lang="uk-UA" sz="2700" b="1" dirty="0">
                <a:solidFill>
                  <a:schemeClr val="tx1"/>
                </a:solidFill>
                <a:effectLst/>
                <a:latin typeface="Times New Roman" pitchFamily="18" charset="0"/>
                <a:cs typeface="Times New Roman" pitchFamily="18" charset="0"/>
              </a:rPr>
              <a:t/>
            </a:r>
            <a:br>
              <a:rPr lang="uk-UA" sz="2700" b="1" dirty="0">
                <a:solidFill>
                  <a:schemeClr val="tx1"/>
                </a:solidFill>
                <a:effectLst/>
                <a:latin typeface="Times New Roman" pitchFamily="18" charset="0"/>
                <a:cs typeface="Times New Roman" pitchFamily="18" charset="0"/>
              </a:rPr>
            </a:br>
            <a:endParaRPr lang="uk-UA" sz="18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3566398778"/>
              </p:ext>
            </p:extLst>
          </p:nvPr>
        </p:nvGraphicFramePr>
        <p:xfrm>
          <a:off x="818148" y="1268760"/>
          <a:ext cx="10462428" cy="4968550"/>
        </p:xfrm>
        <a:graphic>
          <a:graphicData uri="http://schemas.openxmlformats.org/drawingml/2006/table">
            <a:tbl>
              <a:tblPr firstRow="1" firstCol="1" bandRow="1">
                <a:tableStyleId>{5C22544A-7EE6-4342-B048-85BDC9FD1C3A}</a:tableStyleId>
              </a:tblPr>
              <a:tblGrid>
                <a:gridCol w="3487476"/>
                <a:gridCol w="3487476"/>
                <a:gridCol w="3487476"/>
              </a:tblGrid>
              <a:tr h="851200">
                <a:tc>
                  <a:txBody>
                    <a:bodyPr/>
                    <a:lstStyle/>
                    <a:p>
                      <a:pPr algn="ctr">
                        <a:lnSpc>
                          <a:spcPct val="115000"/>
                        </a:lnSpc>
                        <a:spcAft>
                          <a:spcPts val="0"/>
                        </a:spcAft>
                      </a:pPr>
                      <a:r>
                        <a:rPr lang="uk-UA" sz="1800" dirty="0">
                          <a:solidFill>
                            <a:schemeClr val="tx1"/>
                          </a:solidFill>
                          <a:effectLst/>
                        </a:rPr>
                        <a:t>Тип деградації земель </a:t>
                      </a:r>
                      <a:endParaRPr lang="uk-UA" sz="1800" dirty="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dirty="0">
                          <a:solidFill>
                            <a:schemeClr val="tx1"/>
                          </a:solidFill>
                          <a:effectLst/>
                        </a:rPr>
                        <a:t>Площа земель підданих впливу, млн. га </a:t>
                      </a:r>
                      <a:endParaRPr lang="uk-UA" sz="1800" dirty="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a:solidFill>
                            <a:schemeClr val="tx1"/>
                          </a:solidFill>
                          <a:effectLst/>
                        </a:rPr>
                        <a:t>% від загальної площі країни </a:t>
                      </a:r>
                      <a:endParaRPr lang="uk-UA" sz="1800">
                        <a:solidFill>
                          <a:schemeClr val="tx1"/>
                        </a:solidFill>
                        <a:effectLst/>
                        <a:latin typeface="Times New Roman"/>
                        <a:ea typeface="Calibri"/>
                      </a:endParaRPr>
                    </a:p>
                  </a:txBody>
                  <a:tcPr marT="0" marB="0"/>
                </a:tc>
              </a:tr>
              <a:tr h="411735">
                <a:tc>
                  <a:txBody>
                    <a:bodyPr/>
                    <a:lstStyle/>
                    <a:p>
                      <a:pPr>
                        <a:lnSpc>
                          <a:spcPct val="115000"/>
                        </a:lnSpc>
                        <a:spcAft>
                          <a:spcPts val="0"/>
                        </a:spcAft>
                      </a:pPr>
                      <a:r>
                        <a:rPr lang="uk-UA" sz="1800" dirty="0">
                          <a:solidFill>
                            <a:schemeClr val="tx1"/>
                          </a:solidFill>
                          <a:effectLst/>
                        </a:rPr>
                        <a:t>Вітрова ерозія </a:t>
                      </a:r>
                      <a:endParaRPr lang="uk-UA" sz="1800" dirty="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dirty="0">
                          <a:solidFill>
                            <a:schemeClr val="tx1"/>
                          </a:solidFill>
                          <a:effectLst/>
                        </a:rPr>
                        <a:t>13,3 </a:t>
                      </a:r>
                      <a:endParaRPr lang="uk-UA" sz="1800" dirty="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a:solidFill>
                            <a:schemeClr val="tx1"/>
                          </a:solidFill>
                          <a:effectLst/>
                        </a:rPr>
                        <a:t>22,0 </a:t>
                      </a:r>
                      <a:endParaRPr lang="uk-UA" sz="1800">
                        <a:solidFill>
                          <a:schemeClr val="tx1"/>
                        </a:solidFill>
                        <a:effectLst/>
                        <a:latin typeface="Times New Roman"/>
                        <a:ea typeface="Calibri"/>
                      </a:endParaRPr>
                    </a:p>
                  </a:txBody>
                  <a:tcPr marT="0" marB="0"/>
                </a:tc>
              </a:tr>
              <a:tr h="411735">
                <a:tc>
                  <a:txBody>
                    <a:bodyPr/>
                    <a:lstStyle/>
                    <a:p>
                      <a:pPr>
                        <a:lnSpc>
                          <a:spcPct val="115000"/>
                        </a:lnSpc>
                        <a:spcAft>
                          <a:spcPts val="0"/>
                        </a:spcAft>
                      </a:pPr>
                      <a:r>
                        <a:rPr lang="uk-UA" sz="1800" dirty="0">
                          <a:solidFill>
                            <a:schemeClr val="tx1"/>
                          </a:solidFill>
                          <a:effectLst/>
                        </a:rPr>
                        <a:t>Водна ерозія </a:t>
                      </a:r>
                      <a:endParaRPr lang="uk-UA" sz="1800" dirty="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dirty="0">
                          <a:solidFill>
                            <a:schemeClr val="tx1"/>
                          </a:solidFill>
                          <a:effectLst/>
                        </a:rPr>
                        <a:t>19,4 </a:t>
                      </a:r>
                      <a:endParaRPr lang="uk-UA" sz="1800" dirty="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dirty="0">
                          <a:solidFill>
                            <a:schemeClr val="tx1"/>
                          </a:solidFill>
                          <a:effectLst/>
                        </a:rPr>
                        <a:t>32,1 </a:t>
                      </a:r>
                      <a:endParaRPr lang="uk-UA" sz="1800" dirty="0">
                        <a:solidFill>
                          <a:schemeClr val="tx1"/>
                        </a:solidFill>
                        <a:effectLst/>
                        <a:latin typeface="Times New Roman"/>
                        <a:ea typeface="Calibri"/>
                      </a:endParaRPr>
                    </a:p>
                  </a:txBody>
                  <a:tcPr marT="0" marB="0"/>
                </a:tc>
              </a:tr>
              <a:tr h="411735">
                <a:tc>
                  <a:txBody>
                    <a:bodyPr/>
                    <a:lstStyle/>
                    <a:p>
                      <a:pPr>
                        <a:lnSpc>
                          <a:spcPct val="115000"/>
                        </a:lnSpc>
                        <a:spcAft>
                          <a:spcPts val="0"/>
                        </a:spcAft>
                      </a:pPr>
                      <a:r>
                        <a:rPr lang="uk-UA" sz="1800" dirty="0">
                          <a:solidFill>
                            <a:schemeClr val="tx1"/>
                          </a:solidFill>
                          <a:effectLst/>
                        </a:rPr>
                        <a:t>Комплексна ерозія </a:t>
                      </a:r>
                      <a:endParaRPr lang="uk-UA" sz="1800" dirty="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a:solidFill>
                            <a:schemeClr val="tx1"/>
                          </a:solidFill>
                          <a:effectLst/>
                        </a:rPr>
                        <a:t>2,1</a:t>
                      </a:r>
                      <a:endParaRPr lang="uk-UA" sz="180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dirty="0">
                          <a:solidFill>
                            <a:schemeClr val="tx1"/>
                          </a:solidFill>
                          <a:effectLst/>
                        </a:rPr>
                        <a:t>3,4 </a:t>
                      </a:r>
                      <a:endParaRPr lang="uk-UA" sz="1800" dirty="0">
                        <a:solidFill>
                          <a:schemeClr val="tx1"/>
                        </a:solidFill>
                        <a:effectLst/>
                        <a:latin typeface="Times New Roman"/>
                        <a:ea typeface="Calibri"/>
                      </a:endParaRPr>
                    </a:p>
                  </a:txBody>
                  <a:tcPr marT="0" marB="0"/>
                </a:tc>
              </a:tr>
              <a:tr h="411735">
                <a:tc>
                  <a:txBody>
                    <a:bodyPr/>
                    <a:lstStyle/>
                    <a:p>
                      <a:pPr>
                        <a:lnSpc>
                          <a:spcPct val="115000"/>
                        </a:lnSpc>
                        <a:spcAft>
                          <a:spcPts val="0"/>
                        </a:spcAft>
                      </a:pPr>
                      <a:r>
                        <a:rPr lang="uk-UA" sz="1800" dirty="0">
                          <a:solidFill>
                            <a:schemeClr val="tx1"/>
                          </a:solidFill>
                          <a:effectLst/>
                        </a:rPr>
                        <a:t>Підкислення ґрунтів </a:t>
                      </a:r>
                      <a:endParaRPr lang="uk-UA" sz="1800" dirty="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a:solidFill>
                            <a:schemeClr val="tx1"/>
                          </a:solidFill>
                          <a:effectLst/>
                        </a:rPr>
                        <a:t>10,7 </a:t>
                      </a:r>
                      <a:endParaRPr lang="uk-UA" sz="180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a:solidFill>
                            <a:schemeClr val="tx1"/>
                          </a:solidFill>
                          <a:effectLst/>
                        </a:rPr>
                        <a:t>17,7 </a:t>
                      </a:r>
                      <a:endParaRPr lang="uk-UA" sz="1800">
                        <a:solidFill>
                          <a:schemeClr val="tx1"/>
                        </a:solidFill>
                        <a:effectLst/>
                        <a:latin typeface="Times New Roman"/>
                        <a:ea typeface="Calibri"/>
                      </a:endParaRPr>
                    </a:p>
                  </a:txBody>
                  <a:tcPr marT="0" marB="0"/>
                </a:tc>
              </a:tr>
              <a:tr h="411735">
                <a:tc>
                  <a:txBody>
                    <a:bodyPr/>
                    <a:lstStyle/>
                    <a:p>
                      <a:pPr>
                        <a:lnSpc>
                          <a:spcPct val="115000"/>
                        </a:lnSpc>
                        <a:spcAft>
                          <a:spcPts val="0"/>
                        </a:spcAft>
                      </a:pPr>
                      <a:r>
                        <a:rPr lang="uk-UA" sz="1800" dirty="0">
                          <a:solidFill>
                            <a:schemeClr val="tx1"/>
                          </a:solidFill>
                          <a:effectLst/>
                        </a:rPr>
                        <a:t>Засолення ґрунтів </a:t>
                      </a:r>
                      <a:endParaRPr lang="uk-UA" sz="1800" dirty="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a:solidFill>
                            <a:schemeClr val="tx1"/>
                          </a:solidFill>
                          <a:effectLst/>
                        </a:rPr>
                        <a:t>1,7 </a:t>
                      </a:r>
                      <a:endParaRPr lang="uk-UA" sz="180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a:solidFill>
                            <a:schemeClr val="tx1"/>
                          </a:solidFill>
                          <a:effectLst/>
                        </a:rPr>
                        <a:t>2,8 </a:t>
                      </a:r>
                      <a:endParaRPr lang="uk-UA" sz="1800">
                        <a:solidFill>
                          <a:schemeClr val="tx1"/>
                        </a:solidFill>
                        <a:effectLst/>
                        <a:latin typeface="Times New Roman"/>
                        <a:ea typeface="Calibri"/>
                      </a:endParaRPr>
                    </a:p>
                  </a:txBody>
                  <a:tcPr marT="0" marB="0"/>
                </a:tc>
              </a:tr>
              <a:tr h="411735">
                <a:tc>
                  <a:txBody>
                    <a:bodyPr/>
                    <a:lstStyle/>
                    <a:p>
                      <a:pPr>
                        <a:lnSpc>
                          <a:spcPct val="115000"/>
                        </a:lnSpc>
                        <a:spcAft>
                          <a:spcPts val="0"/>
                        </a:spcAft>
                      </a:pPr>
                      <a:r>
                        <a:rPr lang="uk-UA" sz="1800">
                          <a:solidFill>
                            <a:schemeClr val="tx1"/>
                          </a:solidFill>
                          <a:effectLst/>
                        </a:rPr>
                        <a:t>Осолонцювання ґрунтів </a:t>
                      </a:r>
                      <a:endParaRPr lang="uk-UA" sz="180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dirty="0">
                          <a:solidFill>
                            <a:schemeClr val="tx1"/>
                          </a:solidFill>
                          <a:effectLst/>
                        </a:rPr>
                        <a:t>2,2 </a:t>
                      </a:r>
                      <a:endParaRPr lang="uk-UA" sz="1800" dirty="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a:solidFill>
                            <a:schemeClr val="tx1"/>
                          </a:solidFill>
                          <a:effectLst/>
                        </a:rPr>
                        <a:t>3,5 </a:t>
                      </a:r>
                      <a:endParaRPr lang="uk-UA" sz="1800">
                        <a:solidFill>
                          <a:schemeClr val="tx1"/>
                        </a:solidFill>
                        <a:effectLst/>
                        <a:latin typeface="Times New Roman"/>
                        <a:ea typeface="Calibri"/>
                      </a:endParaRPr>
                    </a:p>
                  </a:txBody>
                  <a:tcPr marT="0" marB="0"/>
                </a:tc>
              </a:tr>
              <a:tr h="411735">
                <a:tc>
                  <a:txBody>
                    <a:bodyPr/>
                    <a:lstStyle/>
                    <a:p>
                      <a:pPr>
                        <a:lnSpc>
                          <a:spcPct val="115000"/>
                        </a:lnSpc>
                        <a:spcAft>
                          <a:spcPts val="0"/>
                        </a:spcAft>
                      </a:pPr>
                      <a:r>
                        <a:rPr lang="uk-UA" sz="1800">
                          <a:solidFill>
                            <a:schemeClr val="tx1"/>
                          </a:solidFill>
                          <a:effectLst/>
                        </a:rPr>
                        <a:t>Зсуви </a:t>
                      </a:r>
                      <a:endParaRPr lang="uk-UA" sz="180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dirty="0">
                          <a:solidFill>
                            <a:schemeClr val="tx1"/>
                          </a:solidFill>
                          <a:effectLst/>
                        </a:rPr>
                        <a:t>0,2 </a:t>
                      </a:r>
                      <a:endParaRPr lang="uk-UA" sz="1800" dirty="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a:solidFill>
                            <a:schemeClr val="tx1"/>
                          </a:solidFill>
                          <a:effectLst/>
                        </a:rPr>
                        <a:t>0,3 </a:t>
                      </a:r>
                      <a:endParaRPr lang="uk-UA" sz="1800">
                        <a:solidFill>
                          <a:schemeClr val="tx1"/>
                        </a:solidFill>
                        <a:effectLst/>
                        <a:latin typeface="Times New Roman"/>
                        <a:ea typeface="Calibri"/>
                      </a:endParaRPr>
                    </a:p>
                  </a:txBody>
                  <a:tcPr marT="0" marB="0"/>
                </a:tc>
              </a:tr>
              <a:tr h="411735">
                <a:tc>
                  <a:txBody>
                    <a:bodyPr/>
                    <a:lstStyle/>
                    <a:p>
                      <a:pPr>
                        <a:lnSpc>
                          <a:spcPct val="115000"/>
                        </a:lnSpc>
                        <a:spcAft>
                          <a:spcPts val="0"/>
                        </a:spcAft>
                      </a:pPr>
                      <a:r>
                        <a:rPr lang="uk-UA" sz="1800">
                          <a:solidFill>
                            <a:schemeClr val="tx1"/>
                          </a:solidFill>
                          <a:effectLst/>
                        </a:rPr>
                        <a:t>Забруднення ґрунтів </a:t>
                      </a:r>
                      <a:endParaRPr lang="uk-UA" sz="180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dirty="0">
                          <a:solidFill>
                            <a:schemeClr val="tx1"/>
                          </a:solidFill>
                          <a:effectLst/>
                        </a:rPr>
                        <a:t>12,1 </a:t>
                      </a:r>
                      <a:endParaRPr lang="uk-UA" sz="1800" dirty="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a:solidFill>
                            <a:schemeClr val="tx1"/>
                          </a:solidFill>
                          <a:effectLst/>
                        </a:rPr>
                        <a:t>20,0 </a:t>
                      </a:r>
                      <a:endParaRPr lang="uk-UA" sz="1800">
                        <a:solidFill>
                          <a:schemeClr val="tx1"/>
                        </a:solidFill>
                        <a:effectLst/>
                        <a:latin typeface="Times New Roman"/>
                        <a:ea typeface="Calibri"/>
                      </a:endParaRPr>
                    </a:p>
                  </a:txBody>
                  <a:tcPr marT="0" marB="0"/>
                </a:tc>
              </a:tr>
              <a:tr h="411735">
                <a:tc>
                  <a:txBody>
                    <a:bodyPr/>
                    <a:lstStyle/>
                    <a:p>
                      <a:pPr>
                        <a:lnSpc>
                          <a:spcPct val="115000"/>
                        </a:lnSpc>
                        <a:spcAft>
                          <a:spcPts val="0"/>
                        </a:spcAft>
                      </a:pPr>
                      <a:r>
                        <a:rPr lang="uk-UA" sz="1800">
                          <a:solidFill>
                            <a:schemeClr val="tx1"/>
                          </a:solidFill>
                          <a:effectLst/>
                        </a:rPr>
                        <a:t>Підтоплення земель </a:t>
                      </a:r>
                      <a:endParaRPr lang="uk-UA" sz="180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dirty="0">
                          <a:solidFill>
                            <a:schemeClr val="tx1"/>
                          </a:solidFill>
                          <a:effectLst/>
                        </a:rPr>
                        <a:t>7,2 </a:t>
                      </a:r>
                      <a:endParaRPr lang="uk-UA" sz="1800" dirty="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dirty="0">
                          <a:solidFill>
                            <a:schemeClr val="tx1"/>
                          </a:solidFill>
                          <a:effectLst/>
                        </a:rPr>
                        <a:t>12,0 </a:t>
                      </a:r>
                      <a:endParaRPr lang="uk-UA" sz="1800" dirty="0">
                        <a:solidFill>
                          <a:schemeClr val="tx1"/>
                        </a:solidFill>
                        <a:effectLst/>
                        <a:latin typeface="Times New Roman"/>
                        <a:ea typeface="Calibri"/>
                      </a:endParaRPr>
                    </a:p>
                  </a:txBody>
                  <a:tcPr marT="0" marB="0"/>
                </a:tc>
              </a:tr>
              <a:tr h="411735">
                <a:tc>
                  <a:txBody>
                    <a:bodyPr/>
                    <a:lstStyle/>
                    <a:p>
                      <a:pPr>
                        <a:lnSpc>
                          <a:spcPct val="115000"/>
                        </a:lnSpc>
                        <a:spcAft>
                          <a:spcPts val="0"/>
                        </a:spcAft>
                      </a:pPr>
                      <a:r>
                        <a:rPr lang="uk-UA" sz="1800" dirty="0">
                          <a:solidFill>
                            <a:schemeClr val="tx1"/>
                          </a:solidFill>
                          <a:effectLst/>
                        </a:rPr>
                        <a:t>Порушення земель </a:t>
                      </a:r>
                      <a:endParaRPr lang="uk-UA" sz="1800" dirty="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a:solidFill>
                            <a:schemeClr val="tx1"/>
                          </a:solidFill>
                          <a:effectLst/>
                        </a:rPr>
                        <a:t>0,2 </a:t>
                      </a:r>
                      <a:endParaRPr lang="uk-UA" sz="1800">
                        <a:solidFill>
                          <a:schemeClr val="tx1"/>
                        </a:solidFill>
                        <a:effectLst/>
                        <a:latin typeface="Times New Roman"/>
                        <a:ea typeface="Calibri"/>
                      </a:endParaRPr>
                    </a:p>
                  </a:txBody>
                  <a:tcPr marT="0" marB="0"/>
                </a:tc>
                <a:tc>
                  <a:txBody>
                    <a:bodyPr/>
                    <a:lstStyle/>
                    <a:p>
                      <a:pPr algn="ctr">
                        <a:lnSpc>
                          <a:spcPct val="115000"/>
                        </a:lnSpc>
                        <a:spcAft>
                          <a:spcPts val="0"/>
                        </a:spcAft>
                      </a:pPr>
                      <a:r>
                        <a:rPr lang="uk-UA" sz="1800" dirty="0">
                          <a:solidFill>
                            <a:schemeClr val="tx1"/>
                          </a:solidFill>
                          <a:effectLst/>
                        </a:rPr>
                        <a:t>0,3 </a:t>
                      </a:r>
                      <a:endParaRPr lang="uk-UA" sz="1800" dirty="0">
                        <a:solidFill>
                          <a:schemeClr val="tx1"/>
                        </a:solidFill>
                        <a:effectLst/>
                        <a:latin typeface="Times New Roman"/>
                        <a:ea typeface="Calibri"/>
                      </a:endParaRPr>
                    </a:p>
                  </a:txBody>
                  <a:tcPr marT="0" marB="0"/>
                </a:tc>
              </a:tr>
            </a:tbl>
          </a:graphicData>
        </a:graphic>
      </p:graphicFrame>
    </p:spTree>
    <p:extLst>
      <p:ext uri="{BB962C8B-B14F-4D97-AF65-F5344CB8AC3E}">
        <p14:creationId xmlns:p14="http://schemas.microsoft.com/office/powerpoint/2010/main" val="371005863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a:spLocks noChangeArrowheads="1"/>
          </p:cNvSpPr>
          <p:nvPr/>
        </p:nvSpPr>
        <p:spPr bwMode="auto">
          <a:xfrm>
            <a:off x="565819" y="1353302"/>
            <a:ext cx="105029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ctr"/>
            <a:r>
              <a:rPr lang="uk-UA" sz="4400" b="1" dirty="0"/>
              <a:t>3. Відкрита економіка України.</a:t>
            </a:r>
          </a:p>
          <a:p>
            <a:pPr algn="ctr"/>
            <a:endParaRPr lang="uk-UA" sz="4400" dirty="0"/>
          </a:p>
        </p:txBody>
      </p:sp>
      <p:pic>
        <p:nvPicPr>
          <p:cNvPr id="4" name="Picture 6" descr="вопрос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1664" y="4154069"/>
            <a:ext cx="4848727" cy="2165684"/>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1315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5"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anim calcmode="lin" valueType="num">
                                      <p:cBhvr>
                                        <p:cTn id="14" dur="2000" fill="hold"/>
                                        <p:tgtEl>
                                          <p:spTgt spid="4"/>
                                        </p:tgtEl>
                                        <p:attrNameLst>
                                          <p:attrName>ppt_w</p:attrName>
                                        </p:attrNameLst>
                                      </p:cBhvr>
                                      <p:tavLst>
                                        <p:tav tm="0" fmla="#ppt_w*sin(2.5*pi*$)">
                                          <p:val>
                                            <p:fltVal val="0"/>
                                          </p:val>
                                        </p:tav>
                                        <p:tav tm="100000">
                                          <p:val>
                                            <p:fltVal val="1"/>
                                          </p:val>
                                        </p:tav>
                                      </p:tavLst>
                                    </p:anim>
                                    <p:anim calcmode="lin" valueType="num">
                                      <p:cBhvr>
                                        <p:cTn id="15"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0927" y="352247"/>
            <a:ext cx="10515600" cy="1325563"/>
          </a:xfrm>
        </p:spPr>
        <p:txBody>
          <a:bodyPr>
            <a:normAutofit/>
          </a:bodyPr>
          <a:lstStyle/>
          <a:p>
            <a:pPr algn="ctr"/>
            <a:r>
              <a:rPr lang="ru-RU" sz="5400" b="1" dirty="0" smtClean="0">
                <a:ln w="10160">
                  <a:solidFill>
                    <a:schemeClr val="tx1"/>
                  </a:solidFill>
                  <a:prstDash val="solid"/>
                </a:ln>
                <a:solidFill>
                  <a:srgbClr val="FFFFFF"/>
                </a:solidFill>
                <a:effectLst>
                  <a:outerShdw blurRad="38100" dist="22860" dir="5400000" algn="tl" rotWithShape="0">
                    <a:srgbClr val="000000">
                      <a:alpha val="30000"/>
                    </a:srgbClr>
                  </a:outerShdw>
                </a:effectLst>
              </a:rPr>
              <a:t>ПОНЯТТЯ ВІДКРИТОЇ ЕКОНОМІКИ</a:t>
            </a:r>
            <a:endParaRPr lang="uk-UA" sz="5400" b="1" dirty="0">
              <a:ln w="10160">
                <a:solidFill>
                  <a:schemeClr val="tx1"/>
                </a:solidFill>
                <a:prstDash val="solid"/>
              </a:ln>
              <a:solidFill>
                <a:srgbClr val="FFFFFF"/>
              </a:solidFill>
              <a:effectLst>
                <a:outerShdw blurRad="38100" dist="22860" dir="5400000" algn="tl" rotWithShape="0">
                  <a:srgbClr val="000000">
                    <a:alpha val="30000"/>
                  </a:srgbClr>
                </a:outerShdw>
              </a:effectLst>
            </a:endParaRPr>
          </a:p>
        </p:txBody>
      </p:sp>
      <p:sp>
        <p:nvSpPr>
          <p:cNvPr id="3" name="Прямоугольник 2"/>
          <p:cNvSpPr/>
          <p:nvPr/>
        </p:nvSpPr>
        <p:spPr>
          <a:xfrm>
            <a:off x="321973" y="1481071"/>
            <a:ext cx="5331852" cy="5078313"/>
          </a:xfrm>
          <a:prstGeom prst="rect">
            <a:avLst/>
          </a:prstGeom>
        </p:spPr>
        <p:txBody>
          <a:bodyPr wrap="square">
            <a:spAutoFit/>
          </a:bodyPr>
          <a:lstStyle/>
          <a:p>
            <a:pPr indent="450215" algn="just">
              <a:lnSpc>
                <a:spcPct val="150000"/>
              </a:lnSpc>
              <a:spcAft>
                <a:spcPts val="0"/>
              </a:spcAft>
            </a:pPr>
            <a:r>
              <a:rPr lang="ru-RU" sz="2400" dirty="0" err="1" smtClean="0">
                <a:effectLst/>
                <a:latin typeface="Times New Roman" panose="02020603050405020304" pitchFamily="18" charset="0"/>
                <a:ea typeface="Times New Roman" panose="02020603050405020304" pitchFamily="18" charset="0"/>
              </a:rPr>
              <a:t>Відкри́та</a:t>
            </a:r>
            <a:r>
              <a:rPr lang="ru-RU" sz="2400" dirty="0" smtClean="0">
                <a:effectLst/>
                <a:latin typeface="Times New Roman" panose="02020603050405020304" pitchFamily="18" charset="0"/>
                <a:ea typeface="Times New Roman" panose="02020603050405020304" pitchFamily="18" charset="0"/>
              </a:rPr>
              <a:t> </a:t>
            </a:r>
            <a:r>
              <a:rPr lang="ru-RU" sz="2400" dirty="0" err="1" smtClean="0">
                <a:effectLst/>
                <a:latin typeface="Times New Roman" panose="02020603050405020304" pitchFamily="18" charset="0"/>
                <a:ea typeface="Times New Roman" panose="02020603050405020304" pitchFamily="18" charset="0"/>
              </a:rPr>
              <a:t>ек</a:t>
            </a:r>
            <a:r>
              <a:rPr lang="uk-UA" sz="2400" dirty="0" err="1" smtClean="0">
                <a:effectLst/>
                <a:latin typeface="Times New Roman" panose="02020603050405020304" pitchFamily="18" charset="0"/>
                <a:ea typeface="Times New Roman" panose="02020603050405020304" pitchFamily="18" charset="0"/>
              </a:rPr>
              <a:t>ономі</a:t>
            </a:r>
            <a:r>
              <a:rPr lang="ru-RU" sz="2400" dirty="0" smtClean="0">
                <a:effectLst/>
                <a:latin typeface="Times New Roman" panose="02020603050405020304" pitchFamily="18" charset="0"/>
                <a:ea typeface="Times New Roman" panose="02020603050405020304" pitchFamily="18" charset="0"/>
              </a:rPr>
              <a:t>ка -  </a:t>
            </a:r>
            <a:r>
              <a:rPr lang="ru-RU" sz="2400" dirty="0" err="1" smtClean="0">
                <a:effectLst/>
                <a:latin typeface="Times New Roman" panose="02020603050405020304" pitchFamily="18" charset="0"/>
                <a:ea typeface="Times New Roman" panose="02020603050405020304" pitchFamily="18" charset="0"/>
              </a:rPr>
              <a:t>національний</a:t>
            </a:r>
            <a:r>
              <a:rPr lang="ru-RU" sz="2400" dirty="0" smtClean="0">
                <a:effectLst/>
                <a:latin typeface="Times New Roman" panose="02020603050405020304" pitchFamily="18" charset="0"/>
                <a:ea typeface="Times New Roman" panose="02020603050405020304" pitchFamily="18" charset="0"/>
              </a:rPr>
              <a:t> господ</a:t>
            </a:r>
            <a:r>
              <a:rPr lang="uk-UA" sz="2400" dirty="0" err="1" smtClean="0">
                <a:effectLst/>
                <a:latin typeface="Times New Roman" panose="02020603050405020304" pitchFamily="18" charset="0"/>
                <a:ea typeface="Times New Roman" panose="02020603050405020304" pitchFamily="18" charset="0"/>
              </a:rPr>
              <a:t>арський</a:t>
            </a:r>
            <a:r>
              <a:rPr lang="ru-RU" sz="2400" dirty="0" smtClean="0">
                <a:effectLst/>
                <a:latin typeface="Times New Roman" panose="02020603050405020304" pitchFamily="18" charset="0"/>
                <a:ea typeface="Times New Roman" panose="02020603050405020304" pitchFamily="18" charset="0"/>
              </a:rPr>
              <a:t> комплекс, </a:t>
            </a:r>
            <a:r>
              <a:rPr lang="ru-RU" sz="2400" dirty="0" err="1" smtClean="0">
                <a:effectLst/>
                <a:latin typeface="Times New Roman" panose="02020603050405020304" pitchFamily="18" charset="0"/>
                <a:ea typeface="Times New Roman" panose="02020603050405020304" pitchFamily="18" charset="0"/>
              </a:rPr>
              <a:t>який</a:t>
            </a:r>
            <a:r>
              <a:rPr lang="ru-RU" sz="2400" dirty="0" smtClean="0">
                <a:effectLst/>
                <a:latin typeface="Times New Roman" panose="02020603050405020304" pitchFamily="18" charset="0"/>
                <a:ea typeface="Times New Roman" panose="02020603050405020304" pitchFamily="18" charset="0"/>
              </a:rPr>
              <a:t> </a:t>
            </a:r>
            <a:r>
              <a:rPr lang="ru-RU" sz="2400" dirty="0" err="1" smtClean="0">
                <a:effectLst/>
                <a:latin typeface="Times New Roman" panose="02020603050405020304" pitchFamily="18" charset="0"/>
                <a:ea typeface="Times New Roman" panose="02020603050405020304" pitchFamily="18" charset="0"/>
              </a:rPr>
              <a:t>бере</a:t>
            </a:r>
            <a:r>
              <a:rPr lang="ru-RU" sz="2400" dirty="0" smtClean="0">
                <a:effectLst/>
                <a:latin typeface="Times New Roman" panose="02020603050405020304" pitchFamily="18" charset="0"/>
                <a:ea typeface="Times New Roman" panose="02020603050405020304" pitchFamily="18" charset="0"/>
              </a:rPr>
              <a:t> участь у </a:t>
            </a:r>
            <a:r>
              <a:rPr lang="ru-RU" sz="2400" dirty="0" err="1" smtClean="0">
                <a:effectLst/>
                <a:latin typeface="Times New Roman" panose="02020603050405020304" pitchFamily="18" charset="0"/>
                <a:ea typeface="Times New Roman" panose="02020603050405020304" pitchFamily="18" charset="0"/>
              </a:rPr>
              <a:t>системі</a:t>
            </a:r>
            <a:r>
              <a:rPr lang="ru-RU" sz="2400" dirty="0" smtClean="0">
                <a:effectLst/>
                <a:latin typeface="Times New Roman" panose="02020603050405020304" pitchFamily="18" charset="0"/>
                <a:ea typeface="Times New Roman" panose="02020603050405020304" pitchFamily="18" charset="0"/>
              </a:rPr>
              <a:t> МПП та </a:t>
            </a:r>
            <a:r>
              <a:rPr lang="ru-RU" sz="2400" dirty="0" err="1" smtClean="0">
                <a:effectLst/>
                <a:latin typeface="Times New Roman" panose="02020603050405020304" pitchFamily="18" charset="0"/>
                <a:ea typeface="Times New Roman" panose="02020603050405020304" pitchFamily="18" charset="0"/>
              </a:rPr>
              <a:t>опосередковує</a:t>
            </a:r>
            <a:r>
              <a:rPr lang="ru-RU" sz="2400" dirty="0" smtClean="0">
                <a:effectLst/>
                <a:latin typeface="Times New Roman" panose="02020603050405020304" pitchFamily="18" charset="0"/>
                <a:ea typeface="Times New Roman" panose="02020603050405020304" pitchFamily="18" charset="0"/>
              </a:rPr>
              <a:t> в </a:t>
            </a:r>
            <a:r>
              <a:rPr lang="ru-RU" sz="2400" dirty="0" err="1" smtClean="0">
                <a:effectLst/>
                <a:latin typeface="Times New Roman" panose="02020603050405020304" pitchFamily="18" charset="0"/>
                <a:ea typeface="Times New Roman" panose="02020603050405020304" pitchFamily="18" charset="0"/>
              </a:rPr>
              <a:t>ході</a:t>
            </a:r>
            <a:r>
              <a:rPr lang="ru-RU" sz="2400" dirty="0" smtClean="0">
                <a:effectLst/>
                <a:latin typeface="Times New Roman" panose="02020603050405020304" pitchFamily="18" charset="0"/>
                <a:ea typeface="Times New Roman" panose="02020603050405020304" pitchFamily="18" charset="0"/>
              </a:rPr>
              <a:t> </a:t>
            </a:r>
            <a:r>
              <a:rPr lang="ru-RU" sz="2400" dirty="0" err="1" smtClean="0">
                <a:effectLst/>
                <a:latin typeface="Times New Roman" panose="02020603050405020304" pitchFamily="18" charset="0"/>
                <a:ea typeface="Times New Roman" panose="02020603050405020304" pitchFamily="18" charset="0"/>
              </a:rPr>
              <a:t>міжнар</a:t>
            </a:r>
            <a:r>
              <a:rPr lang="uk-UA" sz="2400" dirty="0" smtClean="0">
                <a:effectLst/>
                <a:latin typeface="Times New Roman" panose="02020603050405020304" pitchFamily="18" charset="0"/>
                <a:ea typeface="Times New Roman" panose="02020603050405020304" pitchFamily="18" charset="0"/>
              </a:rPr>
              <a:t>одної</a:t>
            </a:r>
            <a:r>
              <a:rPr lang="ru-RU" sz="2400" dirty="0" smtClean="0">
                <a:effectLst/>
                <a:latin typeface="Times New Roman" panose="02020603050405020304" pitchFamily="18" charset="0"/>
                <a:ea typeface="Times New Roman" panose="02020603050405020304" pitchFamily="18" charset="0"/>
              </a:rPr>
              <a:t> </a:t>
            </a:r>
            <a:r>
              <a:rPr lang="ru-RU" sz="2400" dirty="0" err="1" smtClean="0">
                <a:effectLst/>
                <a:latin typeface="Times New Roman" panose="02020603050405020304" pitchFamily="18" charset="0"/>
                <a:ea typeface="Times New Roman" panose="02020603050405020304" pitchFamily="18" charset="0"/>
              </a:rPr>
              <a:t>кооперації</a:t>
            </a:r>
            <a:r>
              <a:rPr lang="ru-RU" sz="2400" dirty="0" smtClean="0">
                <a:effectLst/>
                <a:latin typeface="Times New Roman" panose="02020603050405020304" pitchFamily="18" charset="0"/>
                <a:ea typeface="Times New Roman" panose="02020603050405020304" pitchFamily="18" charset="0"/>
              </a:rPr>
              <a:t> </a:t>
            </a:r>
            <a:r>
              <a:rPr lang="ru-RU" sz="2400" dirty="0" err="1" smtClean="0">
                <a:effectLst/>
                <a:latin typeface="Times New Roman" panose="02020603050405020304" pitchFamily="18" charset="0"/>
                <a:ea typeface="Times New Roman" panose="02020603050405020304" pitchFamily="18" charset="0"/>
              </a:rPr>
              <a:t>вагому</a:t>
            </a:r>
            <a:r>
              <a:rPr lang="ru-RU" sz="2400" dirty="0" smtClean="0">
                <a:effectLst/>
                <a:latin typeface="Times New Roman" panose="02020603050405020304" pitchFamily="18" charset="0"/>
                <a:ea typeface="Times New Roman" panose="02020603050405020304" pitchFamily="18" charset="0"/>
              </a:rPr>
              <a:t> </a:t>
            </a:r>
            <a:r>
              <a:rPr lang="ru-RU" sz="2400" dirty="0" err="1" smtClean="0">
                <a:effectLst/>
                <a:latin typeface="Times New Roman" panose="02020603050405020304" pitchFamily="18" charset="0"/>
                <a:ea typeface="Times New Roman" panose="02020603050405020304" pitchFamily="18" charset="0"/>
              </a:rPr>
              <a:t>частину</a:t>
            </a:r>
            <a:r>
              <a:rPr lang="ru-RU" sz="2400" dirty="0" smtClean="0">
                <a:effectLst/>
                <a:latin typeface="Times New Roman" panose="02020603050405020304" pitchFamily="18" charset="0"/>
                <a:ea typeface="Times New Roman" panose="02020603050405020304" pitchFamily="18" charset="0"/>
              </a:rPr>
              <a:t> </a:t>
            </a:r>
            <a:r>
              <a:rPr lang="ru-RU" sz="2400" dirty="0" err="1" smtClean="0">
                <a:effectLst/>
                <a:latin typeface="Times New Roman" panose="02020603050405020304" pitchFamily="18" charset="0"/>
                <a:ea typeface="Times New Roman" panose="02020603050405020304" pitchFamily="18" charset="0"/>
              </a:rPr>
              <a:t>сукупного</a:t>
            </a:r>
            <a:r>
              <a:rPr lang="ru-RU" sz="2400" dirty="0" smtClean="0">
                <a:effectLst/>
                <a:latin typeface="Times New Roman" panose="02020603050405020304" pitchFamily="18" charset="0"/>
                <a:ea typeface="Times New Roman" panose="02020603050405020304" pitchFamily="18" charset="0"/>
              </a:rPr>
              <a:t> продукту, </a:t>
            </a:r>
            <a:r>
              <a:rPr lang="ru-RU" sz="2400" dirty="0" err="1" smtClean="0">
                <a:effectLst/>
                <a:latin typeface="Times New Roman" panose="02020603050405020304" pitchFamily="18" charset="0"/>
                <a:ea typeface="Times New Roman" panose="02020603050405020304" pitchFamily="18" charset="0"/>
              </a:rPr>
              <a:t>причому</a:t>
            </a:r>
            <a:r>
              <a:rPr lang="ru-RU" sz="2400" dirty="0" smtClean="0">
                <a:effectLst/>
                <a:latin typeface="Times New Roman" panose="02020603050405020304" pitchFamily="18" charset="0"/>
                <a:ea typeface="Times New Roman" panose="02020603050405020304" pitchFamily="18" charset="0"/>
              </a:rPr>
              <a:t> </a:t>
            </a:r>
            <a:r>
              <a:rPr lang="ru-RU" sz="2400" dirty="0" err="1" smtClean="0">
                <a:effectLst/>
                <a:latin typeface="Times New Roman" panose="02020603050405020304" pitchFamily="18" charset="0"/>
                <a:ea typeface="Times New Roman" panose="02020603050405020304" pitchFamily="18" charset="0"/>
              </a:rPr>
              <a:t>макроек</a:t>
            </a:r>
            <a:r>
              <a:rPr lang="uk-UA" sz="2400" dirty="0" err="1" smtClean="0">
                <a:effectLst/>
                <a:latin typeface="Times New Roman" panose="02020603050405020304" pitchFamily="18" charset="0"/>
                <a:ea typeface="Times New Roman" panose="02020603050405020304" pitchFamily="18" charset="0"/>
              </a:rPr>
              <a:t>ономічна</a:t>
            </a:r>
            <a:r>
              <a:rPr lang="ru-RU" sz="2400" dirty="0" smtClean="0">
                <a:effectLst/>
                <a:latin typeface="Times New Roman" panose="02020603050405020304" pitchFamily="18" charset="0"/>
                <a:ea typeface="Times New Roman" panose="02020603050405020304" pitchFamily="18" charset="0"/>
              </a:rPr>
              <a:t> </a:t>
            </a:r>
            <a:r>
              <a:rPr lang="ru-RU" sz="2400" dirty="0" err="1" smtClean="0">
                <a:effectLst/>
                <a:latin typeface="Times New Roman" panose="02020603050405020304" pitchFamily="18" charset="0"/>
                <a:ea typeface="Times New Roman" panose="02020603050405020304" pitchFamily="18" charset="0"/>
              </a:rPr>
              <a:t>рівновага</a:t>
            </a:r>
            <a:r>
              <a:rPr lang="ru-RU" sz="2400" dirty="0" smtClean="0">
                <a:effectLst/>
                <a:latin typeface="Times New Roman" panose="02020603050405020304" pitchFamily="18" charset="0"/>
                <a:ea typeface="Times New Roman" panose="02020603050405020304" pitchFamily="18" charset="0"/>
              </a:rPr>
              <a:t> такого комплексу </a:t>
            </a:r>
            <a:r>
              <a:rPr lang="ru-RU" sz="2400" dirty="0" err="1" smtClean="0">
                <a:effectLst/>
                <a:latin typeface="Times New Roman" panose="02020603050405020304" pitchFamily="18" charset="0"/>
                <a:ea typeface="Times New Roman" panose="02020603050405020304" pitchFamily="18" charset="0"/>
              </a:rPr>
              <a:t>забезпеч</a:t>
            </a:r>
            <a:r>
              <a:rPr lang="uk-UA" sz="2400" dirty="0" err="1" smtClean="0">
                <a:effectLst/>
                <a:latin typeface="Times New Roman" panose="02020603050405020304" pitchFamily="18" charset="0"/>
                <a:ea typeface="Times New Roman" panose="02020603050405020304" pitchFamily="18" charset="0"/>
              </a:rPr>
              <a:t>ується</a:t>
            </a:r>
            <a:r>
              <a:rPr lang="ru-RU" sz="2400" dirty="0" smtClean="0">
                <a:effectLst/>
                <a:latin typeface="Times New Roman" panose="02020603050405020304" pitchFamily="18" charset="0"/>
                <a:ea typeface="Times New Roman" panose="02020603050405020304" pitchFamily="18" charset="0"/>
              </a:rPr>
              <a:t> за </a:t>
            </a:r>
            <a:r>
              <a:rPr lang="ru-RU" sz="2400" dirty="0" err="1" smtClean="0">
                <a:effectLst/>
                <a:latin typeface="Times New Roman" panose="02020603050405020304" pitchFamily="18" charset="0"/>
                <a:ea typeface="Times New Roman" panose="02020603050405020304" pitchFamily="18" charset="0"/>
              </a:rPr>
              <a:t>активної</a:t>
            </a:r>
            <a:r>
              <a:rPr lang="ru-RU" sz="2400" dirty="0" smtClean="0">
                <a:effectLst/>
                <a:latin typeface="Times New Roman" panose="02020603050405020304" pitchFamily="18" charset="0"/>
                <a:ea typeface="Times New Roman" panose="02020603050405020304" pitchFamily="18" charset="0"/>
              </a:rPr>
              <a:t> </a:t>
            </a:r>
            <a:r>
              <a:rPr lang="ru-RU" sz="2400" dirty="0" err="1" smtClean="0">
                <a:effectLst/>
                <a:latin typeface="Times New Roman" panose="02020603050405020304" pitchFamily="18" charset="0"/>
                <a:ea typeface="Times New Roman" panose="02020603050405020304" pitchFamily="18" charset="0"/>
              </a:rPr>
              <a:t>ролі</a:t>
            </a:r>
            <a:r>
              <a:rPr lang="ru-RU" sz="2400" dirty="0" smtClean="0">
                <a:effectLst/>
                <a:latin typeface="Times New Roman" panose="02020603050405020304" pitchFamily="18" charset="0"/>
                <a:ea typeface="Times New Roman" panose="02020603050405020304" pitchFamily="18" charset="0"/>
              </a:rPr>
              <a:t> </a:t>
            </a:r>
            <a:r>
              <a:rPr lang="ru-RU" sz="2400" dirty="0" err="1" smtClean="0">
                <a:effectLst/>
                <a:latin typeface="Times New Roman" panose="02020603050405020304" pitchFamily="18" charset="0"/>
                <a:ea typeface="Times New Roman" panose="02020603050405020304" pitchFamily="18" charset="0"/>
              </a:rPr>
              <a:t>міжнар</a:t>
            </a:r>
            <a:r>
              <a:rPr lang="uk-UA" sz="2400" dirty="0" smtClean="0">
                <a:effectLst/>
                <a:latin typeface="Times New Roman" panose="02020603050405020304" pitchFamily="18" charset="0"/>
                <a:ea typeface="Times New Roman" panose="02020603050405020304" pitchFamily="18" charset="0"/>
              </a:rPr>
              <a:t>одного</a:t>
            </a:r>
            <a:r>
              <a:rPr lang="ru-RU" sz="2400" dirty="0" smtClean="0">
                <a:effectLst/>
                <a:latin typeface="Times New Roman" panose="02020603050405020304" pitchFamily="18" charset="0"/>
                <a:ea typeface="Times New Roman" panose="02020603050405020304" pitchFamily="18" charset="0"/>
              </a:rPr>
              <a:t> сектору. </a:t>
            </a:r>
            <a:endParaRPr lang="uk-UA" sz="2000" dirty="0">
              <a:effectLst/>
              <a:latin typeface="Times New Roman" panose="02020603050405020304" pitchFamily="18" charset="0"/>
              <a:ea typeface="Times New Roman" panose="02020603050405020304" pitchFamily="18" charset="0"/>
            </a:endParaRPr>
          </a:p>
        </p:txBody>
      </p:sp>
      <p:pic>
        <p:nvPicPr>
          <p:cNvPr id="5122" name="Picture 2" descr="http://newsmaker.md/pic/news/6734/2(213)%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33056" y="1687829"/>
            <a:ext cx="5919540" cy="466479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892128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ln w="10160">
                  <a:solidFill>
                    <a:schemeClr val="tx1"/>
                  </a:solidFill>
                  <a:prstDash val="solid"/>
                </a:ln>
                <a:solidFill>
                  <a:srgbClr val="FFFFFF"/>
                </a:solidFill>
                <a:effectLst>
                  <a:outerShdw blurRad="38100" dist="22860" dir="5400000" algn="tl" rotWithShape="0">
                    <a:srgbClr val="000000">
                      <a:alpha val="30000"/>
                    </a:srgbClr>
                  </a:outerShdw>
                </a:effectLst>
              </a:rPr>
              <a:t>ОСНОВНІ РИСИ ВІДКРИТОЇ ЕКОНОМІКИ</a:t>
            </a:r>
            <a:endParaRPr lang="uk-UA" dirty="0">
              <a:ln w="10160">
                <a:solidFill>
                  <a:schemeClr val="tx1"/>
                </a:solidFill>
                <a:prstDash val="solid"/>
              </a:ln>
            </a:endParaRPr>
          </a:p>
        </p:txBody>
      </p:sp>
      <p:graphicFrame>
        <p:nvGraphicFramePr>
          <p:cNvPr id="3" name="Схема 2"/>
          <p:cNvGraphicFramePr/>
          <p:nvPr>
            <p:extLst>
              <p:ext uri="{D42A27DB-BD31-4B8C-83A1-F6EECF244321}">
                <p14:modId xmlns:p14="http://schemas.microsoft.com/office/powerpoint/2010/main" val="2390796984"/>
              </p:ext>
            </p:extLst>
          </p:nvPr>
        </p:nvGraphicFramePr>
        <p:xfrm>
          <a:off x="553791" y="1690688"/>
          <a:ext cx="11088710" cy="47487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78389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a:ln>
                  <a:solidFill>
                    <a:schemeClr val="tx1"/>
                  </a:solidFill>
                </a:ln>
              </a:rPr>
              <a:t>Відкритість у зовнішній торгівлі </a:t>
            </a:r>
          </a:p>
        </p:txBody>
      </p:sp>
      <p:sp>
        <p:nvSpPr>
          <p:cNvPr id="3" name="Прямоугольник 2"/>
          <p:cNvSpPr/>
          <p:nvPr/>
        </p:nvSpPr>
        <p:spPr>
          <a:xfrm>
            <a:off x="673767" y="1775936"/>
            <a:ext cx="10780295" cy="3970318"/>
          </a:xfrm>
          <a:prstGeom prst="rect">
            <a:avLst/>
          </a:prstGeom>
        </p:spPr>
        <p:txBody>
          <a:bodyPr wrap="square">
            <a:spAutoFit/>
          </a:bodyPr>
          <a:lstStyle/>
          <a:p>
            <a:pPr algn="ctr"/>
            <a:r>
              <a:rPr lang="uk-UA" sz="3600" dirty="0" smtClean="0"/>
              <a:t>Традиційно </a:t>
            </a:r>
            <a:r>
              <a:rPr lang="uk-UA" sz="3600" dirty="0"/>
              <a:t>економіка вважається відкритою, якщо сумарний обсяг імпорту й експорту перевищує 5% від ВВП. </a:t>
            </a:r>
            <a:endParaRPr lang="uk-UA" sz="3600" dirty="0" smtClean="0"/>
          </a:p>
          <a:p>
            <a:endParaRPr lang="uk-UA" sz="3600" dirty="0"/>
          </a:p>
          <a:p>
            <a:pPr algn="ctr"/>
            <a:r>
              <a:rPr lang="uk-UA" sz="3600" dirty="0" smtClean="0"/>
              <a:t>На </a:t>
            </a:r>
            <a:r>
              <a:rPr lang="uk-UA" sz="3600" dirty="0"/>
              <a:t>сьогодні цьому критерію відповідають практично всі країни — незалежно від ступеня економічного розвитку. </a:t>
            </a:r>
          </a:p>
        </p:txBody>
      </p:sp>
    </p:spTree>
    <p:extLst>
      <p:ext uri="{BB962C8B-B14F-4D97-AF65-F5344CB8AC3E}">
        <p14:creationId xmlns:p14="http://schemas.microsoft.com/office/powerpoint/2010/main" val="4285470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60947" y="457200"/>
            <a:ext cx="11514221" cy="6003758"/>
          </a:xfrm>
        </p:spPr>
        <p:txBody>
          <a:bodyPr>
            <a:normAutofit/>
          </a:bodyPr>
          <a:lstStyle/>
          <a:p>
            <a:pPr algn="ctr"/>
            <a:r>
              <a:rPr lang="uk-UA" sz="3200" dirty="0">
                <a:solidFill>
                  <a:schemeClr val="tx1"/>
                </a:solidFill>
              </a:rPr>
              <a:t>До кількісних індикаторів відкритості можна віднести експортну, імпортну квоту та квоту товарообігу, тобто їх вагові показники у ВВП. </a:t>
            </a:r>
            <a:endParaRPr lang="uk-UA" sz="3200" dirty="0" smtClean="0">
              <a:solidFill>
                <a:schemeClr val="tx1"/>
              </a:solidFill>
            </a:endParaRPr>
          </a:p>
          <a:p>
            <a:pPr algn="ctr"/>
            <a:endParaRPr lang="uk-UA" sz="3200" dirty="0" smtClean="0">
              <a:solidFill>
                <a:schemeClr val="tx1"/>
              </a:solidFill>
            </a:endParaRPr>
          </a:p>
          <a:p>
            <a:pPr marL="0" indent="0" algn="ctr">
              <a:buNone/>
            </a:pPr>
            <a:r>
              <a:rPr lang="ru-RU" sz="3200" dirty="0" err="1" smtClean="0">
                <a:solidFill>
                  <a:schemeClr val="tx1"/>
                </a:solidFill>
              </a:rPr>
              <a:t>Зовнішньоторговельна</a:t>
            </a:r>
            <a:r>
              <a:rPr lang="ru-RU" sz="3200" dirty="0" smtClean="0">
                <a:solidFill>
                  <a:schemeClr val="tx1"/>
                </a:solidFill>
              </a:rPr>
              <a:t> квота </a:t>
            </a:r>
            <a:r>
              <a:rPr lang="ru-RU" sz="3200" dirty="0" err="1" smtClean="0">
                <a:solidFill>
                  <a:schemeClr val="tx1"/>
                </a:solidFill>
              </a:rPr>
              <a:t>використовується</a:t>
            </a:r>
            <a:r>
              <a:rPr lang="ru-RU" sz="3200" dirty="0" smtClean="0">
                <a:solidFill>
                  <a:schemeClr val="tx1"/>
                </a:solidFill>
              </a:rPr>
              <a:t> як </a:t>
            </a:r>
            <a:r>
              <a:rPr lang="uk-UA" sz="3200" dirty="0" smtClean="0">
                <a:solidFill>
                  <a:schemeClr val="tx1"/>
                </a:solidFill>
              </a:rPr>
              <a:t>коефіцієнт </a:t>
            </a:r>
            <a:r>
              <a:rPr lang="uk-UA" sz="3200" dirty="0">
                <a:solidFill>
                  <a:schemeClr val="tx1"/>
                </a:solidFill>
              </a:rPr>
              <a:t>відкритості національної </a:t>
            </a:r>
            <a:r>
              <a:rPr lang="uk-UA" sz="3200" dirty="0" smtClean="0">
                <a:solidFill>
                  <a:schemeClr val="tx1"/>
                </a:solidFill>
              </a:rPr>
              <a:t>економіки </a:t>
            </a:r>
          </a:p>
          <a:p>
            <a:pPr algn="ctr"/>
            <a:endParaRPr lang="uk-UA" sz="3200" dirty="0">
              <a:solidFill>
                <a:schemeClr val="tx1"/>
              </a:solidFill>
            </a:endParaRPr>
          </a:p>
          <a:p>
            <a:pPr algn="ctr"/>
            <a:r>
              <a:rPr lang="ru-RU" sz="3200" dirty="0" smtClean="0">
                <a:solidFill>
                  <a:schemeClr val="tx1"/>
                </a:solidFill>
              </a:rPr>
              <a:t>.</a:t>
            </a:r>
            <a:r>
              <a:rPr lang="ru-RU" sz="3200" dirty="0">
                <a:solidFill>
                  <a:schemeClr val="tx1"/>
                </a:solidFill>
              </a:rPr>
              <a:t> </a:t>
            </a:r>
            <a:endParaRPr lang="uk-UA" sz="3200" dirty="0">
              <a:solidFill>
                <a:schemeClr val="tx1"/>
              </a:solidFill>
            </a:endParaRPr>
          </a:p>
        </p:txBody>
      </p:sp>
      <p:pic>
        <p:nvPicPr>
          <p:cNvPr id="4"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r="3251"/>
          <a:stretch/>
        </p:blipFill>
        <p:spPr bwMode="auto">
          <a:xfrm>
            <a:off x="3771873" y="4450959"/>
            <a:ext cx="4180012"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13683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b="1" dirty="0" err="1">
                <a:ln>
                  <a:solidFill>
                    <a:schemeClr val="tx1"/>
                  </a:solidFill>
                </a:ln>
                <a:solidFill>
                  <a:schemeClr val="bg1"/>
                </a:solidFill>
              </a:rPr>
              <a:t>Коефіцієнт</a:t>
            </a:r>
            <a:r>
              <a:rPr lang="ru-RU" b="1" dirty="0">
                <a:ln>
                  <a:solidFill>
                    <a:schemeClr val="tx1"/>
                  </a:solidFill>
                </a:ln>
                <a:solidFill>
                  <a:schemeClr val="bg1"/>
                </a:solidFill>
              </a:rPr>
              <a:t> </a:t>
            </a:r>
            <a:r>
              <a:rPr lang="ru-RU" b="1" dirty="0" err="1">
                <a:ln>
                  <a:solidFill>
                    <a:schemeClr val="tx1"/>
                  </a:solidFill>
                </a:ln>
                <a:solidFill>
                  <a:schemeClr val="bg1"/>
                </a:solidFill>
              </a:rPr>
              <a:t>відкритості</a:t>
            </a:r>
            <a:r>
              <a:rPr lang="ru-RU" b="1" dirty="0">
                <a:ln>
                  <a:solidFill>
                    <a:schemeClr val="tx1"/>
                  </a:solidFill>
                </a:ln>
                <a:solidFill>
                  <a:schemeClr val="bg1"/>
                </a:solidFill>
              </a:rPr>
              <a:t> для </a:t>
            </a:r>
            <a:r>
              <a:rPr lang="ru-RU" b="1" dirty="0" err="1">
                <a:ln>
                  <a:solidFill>
                    <a:schemeClr val="tx1"/>
                  </a:solidFill>
                </a:ln>
                <a:solidFill>
                  <a:schemeClr val="bg1"/>
                </a:solidFill>
              </a:rPr>
              <a:t>деяких</a:t>
            </a:r>
            <a:r>
              <a:rPr lang="ru-RU" b="1" dirty="0">
                <a:ln>
                  <a:solidFill>
                    <a:schemeClr val="tx1"/>
                  </a:solidFill>
                </a:ln>
                <a:solidFill>
                  <a:schemeClr val="bg1"/>
                </a:solidFill>
              </a:rPr>
              <a:t> </a:t>
            </a:r>
            <a:r>
              <a:rPr lang="ru-RU" b="1" dirty="0" err="1">
                <a:ln>
                  <a:solidFill>
                    <a:schemeClr val="tx1"/>
                  </a:solidFill>
                </a:ln>
                <a:solidFill>
                  <a:schemeClr val="bg1"/>
                </a:solidFill>
              </a:rPr>
              <a:t>розвинених</a:t>
            </a:r>
            <a:r>
              <a:rPr lang="ru-RU" b="1" dirty="0">
                <a:ln>
                  <a:solidFill>
                    <a:schemeClr val="tx1"/>
                  </a:solidFill>
                </a:ln>
                <a:solidFill>
                  <a:schemeClr val="bg1"/>
                </a:solidFill>
              </a:rPr>
              <a:t> </a:t>
            </a:r>
            <a:r>
              <a:rPr lang="ru-RU" b="1" dirty="0" err="1">
                <a:ln>
                  <a:solidFill>
                    <a:schemeClr val="tx1"/>
                  </a:solidFill>
                </a:ln>
                <a:solidFill>
                  <a:schemeClr val="bg1"/>
                </a:solidFill>
              </a:rPr>
              <a:t>країн</a:t>
            </a:r>
            <a:r>
              <a:rPr lang="ru-RU" b="1" dirty="0">
                <a:ln>
                  <a:solidFill>
                    <a:schemeClr val="tx1"/>
                  </a:solidFill>
                </a:ln>
                <a:solidFill>
                  <a:schemeClr val="bg1"/>
                </a:solidFill>
              </a:rPr>
              <a:t> </a:t>
            </a:r>
            <a:endParaRPr lang="uk-UA" b="1" dirty="0">
              <a:ln>
                <a:solidFill>
                  <a:schemeClr val="tx1"/>
                </a:solidFill>
              </a:ln>
              <a:solidFill>
                <a:schemeClr val="bg1"/>
              </a:solidFill>
            </a:endParaRPr>
          </a:p>
        </p:txBody>
      </p:sp>
      <p:sp>
        <p:nvSpPr>
          <p:cNvPr id="4" name="Горизонтальный свиток 3"/>
          <p:cNvSpPr/>
          <p:nvPr/>
        </p:nvSpPr>
        <p:spPr>
          <a:xfrm>
            <a:off x="1179095" y="2117554"/>
            <a:ext cx="3934326" cy="1070811"/>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err="1">
                <a:solidFill>
                  <a:schemeClr val="tx1"/>
                </a:solidFill>
              </a:rPr>
              <a:t>Англія</a:t>
            </a:r>
            <a:r>
              <a:rPr lang="ru-RU" sz="4000" dirty="0">
                <a:solidFill>
                  <a:schemeClr val="tx1"/>
                </a:solidFill>
              </a:rPr>
              <a:t> - 40-45</a:t>
            </a:r>
            <a:r>
              <a:rPr lang="ru-RU" sz="4000" dirty="0" smtClean="0">
                <a:solidFill>
                  <a:schemeClr val="tx1"/>
                </a:solidFill>
              </a:rPr>
              <a:t>% </a:t>
            </a:r>
            <a:endParaRPr lang="uk-UA" sz="4000" dirty="0"/>
          </a:p>
        </p:txBody>
      </p:sp>
      <p:sp>
        <p:nvSpPr>
          <p:cNvPr id="5" name="Горизонтальный свиток 4"/>
          <p:cNvSpPr/>
          <p:nvPr/>
        </p:nvSpPr>
        <p:spPr>
          <a:xfrm>
            <a:off x="1552073" y="4223085"/>
            <a:ext cx="4255169" cy="130743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err="1">
                <a:solidFill>
                  <a:schemeClr val="tx1"/>
                </a:solidFill>
              </a:rPr>
              <a:t>Німеччина</a:t>
            </a:r>
            <a:r>
              <a:rPr lang="ru-RU" sz="3200" dirty="0">
                <a:solidFill>
                  <a:schemeClr val="tx1"/>
                </a:solidFill>
              </a:rPr>
              <a:t> - 60-55%;</a:t>
            </a:r>
            <a:endParaRPr lang="uk-UA" sz="3200" dirty="0"/>
          </a:p>
        </p:txBody>
      </p:sp>
      <p:sp>
        <p:nvSpPr>
          <p:cNvPr id="6" name="Горизонтальный свиток 5"/>
          <p:cNvSpPr/>
          <p:nvPr/>
        </p:nvSpPr>
        <p:spPr>
          <a:xfrm>
            <a:off x="6035843" y="2853487"/>
            <a:ext cx="3934326" cy="1070811"/>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a:solidFill>
                  <a:schemeClr val="tx1"/>
                </a:solidFill>
              </a:rPr>
              <a:t>США - 15-20%;</a:t>
            </a:r>
            <a:r>
              <a:rPr lang="ru-RU" sz="4000" dirty="0" smtClean="0">
                <a:solidFill>
                  <a:schemeClr val="tx1"/>
                </a:solidFill>
              </a:rPr>
              <a:t> </a:t>
            </a:r>
            <a:endParaRPr lang="uk-UA" sz="4000" dirty="0"/>
          </a:p>
        </p:txBody>
      </p:sp>
      <p:sp>
        <p:nvSpPr>
          <p:cNvPr id="7" name="Горизонтальный свиток 6"/>
          <p:cNvSpPr/>
          <p:nvPr/>
        </p:nvSpPr>
        <p:spPr>
          <a:xfrm>
            <a:off x="6721642" y="5097378"/>
            <a:ext cx="3934326" cy="1070811"/>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err="1">
                <a:solidFill>
                  <a:schemeClr val="tx1"/>
                </a:solidFill>
              </a:rPr>
              <a:t>Японія</a:t>
            </a:r>
            <a:r>
              <a:rPr lang="ru-RU" sz="4000" dirty="0">
                <a:solidFill>
                  <a:schemeClr val="tx1"/>
                </a:solidFill>
              </a:rPr>
              <a:t> - 18-20%.</a:t>
            </a:r>
            <a:endParaRPr lang="uk-UA" sz="4000" dirty="0"/>
          </a:p>
        </p:txBody>
      </p:sp>
    </p:spTree>
    <p:extLst>
      <p:ext uri="{BB962C8B-B14F-4D97-AF65-F5344CB8AC3E}">
        <p14:creationId xmlns:p14="http://schemas.microsoft.com/office/powerpoint/2010/main" val="6437097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21105" y="409074"/>
            <a:ext cx="11454063" cy="6136105"/>
          </a:xfrm>
        </p:spPr>
        <p:txBody>
          <a:bodyPr>
            <a:normAutofit/>
          </a:bodyPr>
          <a:lstStyle/>
          <a:p>
            <a:pPr marL="0" indent="0" algn="ctr">
              <a:buNone/>
            </a:pPr>
            <a:r>
              <a:rPr lang="uk-UA" sz="3200" dirty="0" smtClean="0">
                <a:solidFill>
                  <a:schemeClr val="tx1"/>
                </a:solidFill>
              </a:rPr>
              <a:t>Найбільш </a:t>
            </a:r>
            <a:r>
              <a:rPr lang="uk-UA" sz="3200" dirty="0">
                <a:solidFill>
                  <a:schemeClr val="tx1"/>
                </a:solidFill>
              </a:rPr>
              <a:t>розгорнуту класифікацію країн за ступенем відкритості економіки надає </a:t>
            </a:r>
            <a:r>
              <a:rPr lang="uk-UA" sz="3200" b="1" dirty="0">
                <a:solidFill>
                  <a:schemeClr val="tx1"/>
                </a:solidFill>
              </a:rPr>
              <a:t>Міжнародна торгова палата </a:t>
            </a:r>
            <a:r>
              <a:rPr lang="uk-UA" sz="3200" dirty="0">
                <a:solidFill>
                  <a:schemeClr val="tx1"/>
                </a:solidFill>
              </a:rPr>
              <a:t>(МТП), яка публікує щорічні звіти, у яких міститься інформація про відкритість ринків національних економік. </a:t>
            </a:r>
            <a:endParaRPr lang="uk-UA" sz="3200" dirty="0" smtClean="0">
              <a:solidFill>
                <a:schemeClr val="tx1"/>
              </a:solidFill>
            </a:endParaRPr>
          </a:p>
          <a:p>
            <a:pPr marL="0" indent="0" algn="ctr">
              <a:buNone/>
            </a:pPr>
            <a:endParaRPr lang="uk-UA" sz="3200" dirty="0" smtClean="0">
              <a:solidFill>
                <a:schemeClr val="tx1"/>
              </a:solidFill>
            </a:endParaRPr>
          </a:p>
          <a:p>
            <a:pPr marL="0" indent="0" algn="ctr">
              <a:buNone/>
            </a:pPr>
            <a:r>
              <a:rPr lang="uk-UA" sz="3200" dirty="0" smtClean="0">
                <a:solidFill>
                  <a:schemeClr val="tx1"/>
                </a:solidFill>
              </a:rPr>
              <a:t>В </a:t>
            </a:r>
            <a:r>
              <a:rPr lang="uk-UA" sz="3200" dirty="0">
                <a:solidFill>
                  <a:schemeClr val="tx1"/>
                </a:solidFill>
              </a:rPr>
              <a:t>основу звіту покладено розрахунок індексу відкритості ринку, що включає чотири складові: </a:t>
            </a:r>
            <a:endParaRPr lang="uk-UA" sz="3200" dirty="0" smtClean="0">
              <a:solidFill>
                <a:schemeClr val="tx1"/>
              </a:solidFill>
            </a:endParaRPr>
          </a:p>
          <a:p>
            <a:pPr marL="0" indent="0" algn="ctr">
              <a:buNone/>
            </a:pPr>
            <a:endParaRPr lang="uk-UA" sz="3200" dirty="0" smtClean="0">
              <a:solidFill>
                <a:schemeClr val="tx1"/>
              </a:solidFill>
            </a:endParaRPr>
          </a:p>
        </p:txBody>
      </p:sp>
      <p:sp>
        <p:nvSpPr>
          <p:cNvPr id="4" name="Прямоугольник с двумя скругленными противолежащими углами 3"/>
          <p:cNvSpPr/>
          <p:nvPr/>
        </p:nvSpPr>
        <p:spPr>
          <a:xfrm>
            <a:off x="613611" y="4517857"/>
            <a:ext cx="4463716" cy="709863"/>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dirty="0">
                <a:solidFill>
                  <a:schemeClr val="tx1"/>
                </a:solidFill>
              </a:rPr>
              <a:t>зовнішньоторговельна відкритість</a:t>
            </a:r>
            <a:endParaRPr lang="uk-UA" sz="2400" dirty="0"/>
          </a:p>
        </p:txBody>
      </p:sp>
      <p:sp>
        <p:nvSpPr>
          <p:cNvPr id="5" name="Прямоугольник с двумя скругленными противолежащими углами 4"/>
          <p:cNvSpPr/>
          <p:nvPr/>
        </p:nvSpPr>
        <p:spPr>
          <a:xfrm>
            <a:off x="1648327" y="5723019"/>
            <a:ext cx="3641558" cy="709863"/>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dirty="0">
                <a:solidFill>
                  <a:schemeClr val="tx1"/>
                </a:solidFill>
              </a:rPr>
              <a:t>відкритість для інвестицій</a:t>
            </a:r>
            <a:endParaRPr lang="uk-UA" sz="2400" dirty="0"/>
          </a:p>
        </p:txBody>
      </p:sp>
      <p:sp>
        <p:nvSpPr>
          <p:cNvPr id="6" name="Прямоугольник с двумя скругленными противолежащими углами 5"/>
          <p:cNvSpPr/>
          <p:nvPr/>
        </p:nvSpPr>
        <p:spPr>
          <a:xfrm>
            <a:off x="5678905" y="5723018"/>
            <a:ext cx="4154905" cy="709863"/>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dirty="0">
                <a:solidFill>
                  <a:schemeClr val="tx1"/>
                </a:solidFill>
              </a:rPr>
              <a:t>торговельна інфраструктура</a:t>
            </a:r>
            <a:endParaRPr lang="uk-UA" sz="2400" dirty="0"/>
          </a:p>
        </p:txBody>
      </p:sp>
      <p:sp>
        <p:nvSpPr>
          <p:cNvPr id="7" name="Прямоугольник с двумя скругленными противолежащими углами 6"/>
          <p:cNvSpPr/>
          <p:nvPr/>
        </p:nvSpPr>
        <p:spPr>
          <a:xfrm>
            <a:off x="5955632" y="4517856"/>
            <a:ext cx="4800598" cy="709863"/>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dirty="0">
                <a:solidFill>
                  <a:schemeClr val="tx1"/>
                </a:solidFill>
              </a:rPr>
              <a:t>торговельна політика країни</a:t>
            </a:r>
            <a:endParaRPr lang="uk-UA" sz="2400" dirty="0"/>
          </a:p>
        </p:txBody>
      </p:sp>
    </p:spTree>
    <p:extLst>
      <p:ext uri="{BB962C8B-B14F-4D97-AF65-F5344CB8AC3E}">
        <p14:creationId xmlns:p14="http://schemas.microsoft.com/office/powerpoint/2010/main" val="28226336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283073" y="1977635"/>
            <a:ext cx="9877777" cy="3450696"/>
          </a:xfrm>
        </p:spPr>
        <p:txBody>
          <a:bodyPr>
            <a:normAutofit/>
          </a:bodyPr>
          <a:lstStyle/>
          <a:p>
            <a:pPr marL="0" lvl="0" indent="0">
              <a:buNone/>
            </a:pPr>
            <a:r>
              <a:rPr lang="uk-UA" sz="3600" b="1" dirty="0" smtClean="0">
                <a:solidFill>
                  <a:schemeClr val="tx1"/>
                </a:solidFill>
              </a:rPr>
              <a:t>1. Предмет</a:t>
            </a:r>
            <a:r>
              <a:rPr lang="uk-UA" sz="3600" b="1" dirty="0">
                <a:solidFill>
                  <a:schemeClr val="tx1"/>
                </a:solidFill>
              </a:rPr>
              <a:t>, мета і завдання курсу «Міжнародна економічна діяльність України».</a:t>
            </a:r>
          </a:p>
          <a:p>
            <a:pPr marL="0" lvl="0" indent="0">
              <a:buNone/>
            </a:pPr>
            <a:r>
              <a:rPr lang="uk-UA" sz="3600" b="1" dirty="0" smtClean="0">
                <a:solidFill>
                  <a:schemeClr val="tx1"/>
                </a:solidFill>
              </a:rPr>
              <a:t>2. Факторні </a:t>
            </a:r>
            <a:r>
              <a:rPr lang="uk-UA" sz="3600" b="1" dirty="0">
                <a:solidFill>
                  <a:schemeClr val="tx1"/>
                </a:solidFill>
              </a:rPr>
              <a:t>передумови МЕД України</a:t>
            </a:r>
          </a:p>
          <a:p>
            <a:pPr marL="0" lvl="0" indent="0">
              <a:buNone/>
            </a:pPr>
            <a:r>
              <a:rPr lang="uk-UA" sz="3600" b="1" dirty="0" smtClean="0">
                <a:solidFill>
                  <a:schemeClr val="tx1"/>
                </a:solidFill>
              </a:rPr>
              <a:t>3. Відкрита </a:t>
            </a:r>
            <a:r>
              <a:rPr lang="uk-UA" sz="3600" b="1" dirty="0">
                <a:solidFill>
                  <a:schemeClr val="tx1"/>
                </a:solidFill>
              </a:rPr>
              <a:t>економіка України.</a:t>
            </a:r>
          </a:p>
          <a:p>
            <a:pPr marL="0" lvl="0" indent="0">
              <a:buNone/>
            </a:pPr>
            <a:r>
              <a:rPr lang="uk-UA" sz="3600" b="1" dirty="0" smtClean="0">
                <a:solidFill>
                  <a:schemeClr val="tx1"/>
                </a:solidFill>
              </a:rPr>
              <a:t>4. Платіжний </a:t>
            </a:r>
            <a:r>
              <a:rPr lang="uk-UA" sz="3600" b="1" dirty="0">
                <a:solidFill>
                  <a:schemeClr val="tx1"/>
                </a:solidFill>
              </a:rPr>
              <a:t>баланс України.</a:t>
            </a:r>
          </a:p>
          <a:p>
            <a:endParaRPr lang="uk-UA" sz="3600" b="1" dirty="0">
              <a:solidFill>
                <a:schemeClr val="tx1"/>
              </a:solidFill>
            </a:endParaRPr>
          </a:p>
        </p:txBody>
      </p:sp>
      <p:sp>
        <p:nvSpPr>
          <p:cNvPr id="3" name="Заголовок 2"/>
          <p:cNvSpPr>
            <a:spLocks noGrp="1"/>
          </p:cNvSpPr>
          <p:nvPr>
            <p:ph type="title"/>
          </p:nvPr>
        </p:nvSpPr>
        <p:spPr/>
        <p:txBody>
          <a:bodyPr>
            <a:noAutofit/>
          </a:bodyPr>
          <a:lstStyle/>
          <a:p>
            <a:r>
              <a:rPr lang="uk-UA" sz="6000" b="1" dirty="0" smtClean="0">
                <a:ln w="28575">
                  <a:solidFill>
                    <a:schemeClr val="tx1"/>
                  </a:solidFill>
                </a:ln>
              </a:rPr>
              <a:t>План</a:t>
            </a:r>
            <a:endParaRPr lang="uk-UA" sz="6000" b="1" dirty="0">
              <a:ln w="28575">
                <a:solidFill>
                  <a:schemeClr val="tx1"/>
                </a:solidFill>
              </a:ln>
            </a:endParaRPr>
          </a:p>
        </p:txBody>
      </p:sp>
    </p:spTree>
    <p:extLst>
      <p:ext uri="{BB962C8B-B14F-4D97-AF65-F5344CB8AC3E}">
        <p14:creationId xmlns:p14="http://schemas.microsoft.com/office/powerpoint/2010/main" val="6520978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0789" y="348916"/>
            <a:ext cx="11891211" cy="697832"/>
          </a:xfrm>
        </p:spPr>
        <p:txBody>
          <a:bodyPr>
            <a:normAutofit/>
          </a:bodyPr>
          <a:lstStyle/>
          <a:p>
            <a:r>
              <a:rPr lang="ru-RU" sz="2700" dirty="0" err="1">
                <a:solidFill>
                  <a:schemeClr val="tx1"/>
                </a:solidFill>
              </a:rPr>
              <a:t>Групи</a:t>
            </a:r>
            <a:r>
              <a:rPr lang="ru-RU" sz="2700" dirty="0">
                <a:solidFill>
                  <a:schemeClr val="tx1"/>
                </a:solidFill>
              </a:rPr>
              <a:t> </a:t>
            </a:r>
            <a:r>
              <a:rPr lang="ru-RU" sz="2700" dirty="0" err="1">
                <a:solidFill>
                  <a:schemeClr val="tx1"/>
                </a:solidFill>
              </a:rPr>
              <a:t>країн</a:t>
            </a:r>
            <a:r>
              <a:rPr lang="ru-RU" sz="2700" dirty="0">
                <a:solidFill>
                  <a:schemeClr val="tx1"/>
                </a:solidFill>
              </a:rPr>
              <a:t> </a:t>
            </a:r>
            <a:r>
              <a:rPr lang="ru-RU" sz="2700" dirty="0" err="1">
                <a:solidFill>
                  <a:schemeClr val="tx1"/>
                </a:solidFill>
              </a:rPr>
              <a:t>відповідно</a:t>
            </a:r>
            <a:r>
              <a:rPr lang="ru-RU" sz="2700" dirty="0">
                <a:solidFill>
                  <a:schemeClr val="tx1"/>
                </a:solidFill>
              </a:rPr>
              <a:t> до </a:t>
            </a:r>
            <a:r>
              <a:rPr lang="ru-RU" sz="2700" dirty="0" err="1">
                <a:solidFill>
                  <a:schemeClr val="tx1"/>
                </a:solidFill>
              </a:rPr>
              <a:t>індексу</a:t>
            </a:r>
            <a:r>
              <a:rPr lang="ru-RU" sz="2700" dirty="0">
                <a:solidFill>
                  <a:schemeClr val="tx1"/>
                </a:solidFill>
              </a:rPr>
              <a:t> </a:t>
            </a:r>
            <a:r>
              <a:rPr lang="ru-RU" sz="2700" dirty="0" err="1">
                <a:solidFill>
                  <a:schemeClr val="tx1"/>
                </a:solidFill>
              </a:rPr>
              <a:t>відкритості</a:t>
            </a:r>
            <a:r>
              <a:rPr lang="ru-RU" sz="2700" dirty="0">
                <a:solidFill>
                  <a:schemeClr val="tx1"/>
                </a:solidFill>
              </a:rPr>
              <a:t> ринку за методикою </a:t>
            </a:r>
            <a:r>
              <a:rPr lang="ru-RU" sz="2700" dirty="0" smtClean="0">
                <a:solidFill>
                  <a:schemeClr val="tx1"/>
                </a:solidFill>
              </a:rPr>
              <a:t>МТП </a:t>
            </a:r>
            <a:endParaRPr lang="uk-UA" dirty="0"/>
          </a:p>
        </p:txBody>
      </p:sp>
      <p:graphicFrame>
        <p:nvGraphicFramePr>
          <p:cNvPr id="3" name="Таблица 2"/>
          <p:cNvGraphicFramePr>
            <a:graphicFrameLocks noGrp="1"/>
          </p:cNvGraphicFramePr>
          <p:nvPr>
            <p:extLst>
              <p:ext uri="{D42A27DB-BD31-4B8C-83A1-F6EECF244321}">
                <p14:modId xmlns:p14="http://schemas.microsoft.com/office/powerpoint/2010/main" val="2005031676"/>
              </p:ext>
            </p:extLst>
          </p:nvPr>
        </p:nvGraphicFramePr>
        <p:xfrm>
          <a:off x="371641" y="986591"/>
          <a:ext cx="11491495" cy="5775156"/>
        </p:xfrm>
        <a:graphic>
          <a:graphicData uri="http://schemas.openxmlformats.org/drawingml/2006/table">
            <a:tbl>
              <a:tblPr firstRow="1" bandRow="1">
                <a:tableStyleId>{5C22544A-7EE6-4342-B048-85BDC9FD1C3A}</a:tableStyleId>
              </a:tblPr>
              <a:tblGrid>
                <a:gridCol w="1983603"/>
                <a:gridCol w="1565499"/>
                <a:gridCol w="7942393"/>
              </a:tblGrid>
              <a:tr h="673768">
                <a:tc>
                  <a:txBody>
                    <a:bodyPr/>
                    <a:lstStyle/>
                    <a:p>
                      <a:r>
                        <a:rPr lang="uk-UA" dirty="0" smtClean="0"/>
                        <a:t>Групи</a:t>
                      </a:r>
                      <a:endParaRPr lang="uk-UA" dirty="0"/>
                    </a:p>
                  </a:txBody>
                  <a:tcPr/>
                </a:tc>
                <a:tc>
                  <a:txBody>
                    <a:bodyPr/>
                    <a:lstStyle/>
                    <a:p>
                      <a:r>
                        <a:rPr lang="uk-UA" dirty="0" smtClean="0"/>
                        <a:t>Кількість учасників</a:t>
                      </a:r>
                      <a:endParaRPr lang="uk-UA" dirty="0"/>
                    </a:p>
                  </a:txBody>
                  <a:tcPr/>
                </a:tc>
                <a:tc>
                  <a:txBody>
                    <a:bodyPr/>
                    <a:lstStyle/>
                    <a:p>
                      <a:pPr algn="ctr"/>
                      <a:r>
                        <a:rPr lang="uk-UA" dirty="0" smtClean="0"/>
                        <a:t>Країни</a:t>
                      </a:r>
                      <a:endParaRPr lang="uk-UA" dirty="0"/>
                    </a:p>
                  </a:txBody>
                  <a:tcPr/>
                </a:tc>
              </a:tr>
              <a:tr h="673768">
                <a:tc>
                  <a:txBody>
                    <a:bodyPr/>
                    <a:lstStyle/>
                    <a:p>
                      <a:r>
                        <a:rPr lang="uk-UA" dirty="0" smtClean="0"/>
                        <a:t>Переважно відкриті</a:t>
                      </a:r>
                      <a:endParaRPr lang="uk-UA" dirty="0"/>
                    </a:p>
                  </a:txBody>
                  <a:tcPr/>
                </a:tc>
                <a:tc>
                  <a:txBody>
                    <a:bodyPr/>
                    <a:lstStyle/>
                    <a:p>
                      <a:r>
                        <a:rPr lang="uk-UA" dirty="0" smtClean="0"/>
                        <a:t>3</a:t>
                      </a:r>
                      <a:endParaRPr lang="uk-UA" dirty="0"/>
                    </a:p>
                  </a:txBody>
                  <a:tcPr/>
                </a:tc>
                <a:tc>
                  <a:txBody>
                    <a:bodyPr/>
                    <a:lstStyle/>
                    <a:p>
                      <a:r>
                        <a:rPr lang="uk-UA" dirty="0" smtClean="0"/>
                        <a:t>Гонконг, Сінгапур, Люксембург</a:t>
                      </a:r>
                      <a:endParaRPr lang="uk-UA" dirty="0"/>
                    </a:p>
                  </a:txBody>
                  <a:tcPr/>
                </a:tc>
              </a:tr>
              <a:tr h="962526">
                <a:tc>
                  <a:txBody>
                    <a:bodyPr/>
                    <a:lstStyle/>
                    <a:p>
                      <a:r>
                        <a:rPr lang="uk-UA" dirty="0" smtClean="0"/>
                        <a:t>Відкриті вище середнього</a:t>
                      </a:r>
                      <a:endParaRPr lang="uk-UA" dirty="0"/>
                    </a:p>
                  </a:txBody>
                  <a:tcPr/>
                </a:tc>
                <a:tc>
                  <a:txBody>
                    <a:bodyPr/>
                    <a:lstStyle/>
                    <a:p>
                      <a:r>
                        <a:rPr lang="uk-UA" dirty="0" smtClean="0"/>
                        <a:t>18</a:t>
                      </a:r>
                      <a:endParaRPr lang="uk-UA" dirty="0"/>
                    </a:p>
                  </a:txBody>
                  <a:tcPr/>
                </a:tc>
                <a:tc>
                  <a:txBody>
                    <a:bodyPr/>
                    <a:lstStyle/>
                    <a:p>
                      <a:r>
                        <a:rPr lang="uk-UA" dirty="0" smtClean="0"/>
                        <a:t>Нідерланди, Ірландія, Швейцарія, Мальта, ОАЕ, Бельгія, Ісландія, Норвегія, Словаччина, Угорщина, Чехія, Естонія, Литва, Канада, Швеція, Австрія, Данія, Нова Зеландія</a:t>
                      </a:r>
                      <a:endParaRPr lang="uk-UA" dirty="0"/>
                    </a:p>
                  </a:txBody>
                  <a:tcPr/>
                </a:tc>
              </a:tr>
              <a:tr h="1828800">
                <a:tc>
                  <a:txBody>
                    <a:bodyPr/>
                    <a:lstStyle/>
                    <a:p>
                      <a:r>
                        <a:rPr lang="uk-UA" dirty="0" smtClean="0"/>
                        <a:t>Помірна (середня) відкритість</a:t>
                      </a:r>
                      <a:endParaRPr lang="uk-UA" dirty="0"/>
                    </a:p>
                  </a:txBody>
                  <a:tcPr/>
                </a:tc>
                <a:tc>
                  <a:txBody>
                    <a:bodyPr/>
                    <a:lstStyle/>
                    <a:p>
                      <a:r>
                        <a:rPr lang="uk-UA" dirty="0" smtClean="0"/>
                        <a:t>42</a:t>
                      </a:r>
                      <a:endParaRPr lang="uk-UA" dirty="0"/>
                    </a:p>
                  </a:txBody>
                  <a:tcPr/>
                </a:tc>
                <a:tc>
                  <a:txBody>
                    <a:bodyPr/>
                    <a:lstStyle/>
                    <a:p>
                      <a:r>
                        <a:rPr lang="uk-UA" dirty="0" smtClean="0"/>
                        <a:t>Німеччина, Китайський Тайбей, Чилі, Латвія, Словенія, Ізраїль, Велика Британія, Фінляндія, Австралія, Малайзія, Польща, В’єтнам, Перу, Франція, Португалія, Болгарія, Корея, США, Саудівська Аравія, Іспанія, Румунія, Кіпр, Італія, Мексика, Йорданія, ПАР, Греція, Колумбія, Уругвай, Туреччина, Марокко, Казахстан, Китай, </a:t>
                      </a:r>
                      <a:r>
                        <a:rPr lang="uk-UA" b="1" dirty="0" smtClean="0">
                          <a:solidFill>
                            <a:srgbClr val="FF0000"/>
                          </a:solidFill>
                        </a:rPr>
                        <a:t>Україна</a:t>
                      </a:r>
                      <a:r>
                        <a:rPr lang="uk-UA" dirty="0" smtClean="0"/>
                        <a:t>, Російська Федерація, </a:t>
                      </a:r>
                      <a:r>
                        <a:rPr lang="uk-UA" dirty="0" err="1" smtClean="0"/>
                        <a:t>Шрі</a:t>
                      </a:r>
                      <a:r>
                        <a:rPr lang="uk-UA" dirty="0" smtClean="0"/>
                        <a:t> Ланка, </a:t>
                      </a:r>
                      <a:r>
                        <a:rPr lang="uk-UA" dirty="0" err="1" smtClean="0"/>
                        <a:t>Египет</a:t>
                      </a:r>
                      <a:r>
                        <a:rPr lang="uk-UA" dirty="0" smtClean="0"/>
                        <a:t>, Туніс, Японія, Таїланд, Філіппіни, Індонезія</a:t>
                      </a:r>
                      <a:endParaRPr lang="uk-UA" dirty="0"/>
                    </a:p>
                  </a:txBody>
                  <a:tcPr/>
                </a:tc>
              </a:tr>
              <a:tr h="962526">
                <a:tc>
                  <a:txBody>
                    <a:bodyPr/>
                    <a:lstStyle/>
                    <a:p>
                      <a:r>
                        <a:rPr lang="uk-UA" dirty="0" smtClean="0"/>
                        <a:t>Відкритість нижче середнього</a:t>
                      </a:r>
                      <a:endParaRPr lang="uk-UA" dirty="0"/>
                    </a:p>
                  </a:txBody>
                  <a:tcPr/>
                </a:tc>
                <a:tc>
                  <a:txBody>
                    <a:bodyPr/>
                    <a:lstStyle/>
                    <a:p>
                      <a:r>
                        <a:rPr lang="uk-UA" dirty="0" smtClean="0"/>
                        <a:t>12</a:t>
                      </a:r>
                      <a:endParaRPr lang="uk-UA" dirty="0"/>
                    </a:p>
                  </a:txBody>
                  <a:tcPr/>
                </a:tc>
                <a:tc>
                  <a:txBody>
                    <a:bodyPr/>
                    <a:lstStyle/>
                    <a:p>
                      <a:r>
                        <a:rPr lang="uk-UA" dirty="0" smtClean="0"/>
                        <a:t>Індія, Уганда, Кенія, Алжир, Аргентина, Бразилія, Бангладеш, Нігерія, Пакистан, Ефіопія, Судан, Венесуела</a:t>
                      </a:r>
                      <a:endParaRPr lang="uk-UA" dirty="0"/>
                    </a:p>
                  </a:txBody>
                  <a:tcPr/>
                </a:tc>
              </a:tr>
              <a:tr h="673768">
                <a:tc>
                  <a:txBody>
                    <a:bodyPr/>
                    <a:lstStyle/>
                    <a:p>
                      <a:r>
                        <a:rPr lang="uk-UA" dirty="0" smtClean="0"/>
                        <a:t>Дуже слабка відкритість ринку</a:t>
                      </a:r>
                      <a:endParaRPr lang="uk-UA" dirty="0"/>
                    </a:p>
                  </a:txBody>
                  <a:tcPr/>
                </a:tc>
                <a:tc>
                  <a:txBody>
                    <a:bodyPr/>
                    <a:lstStyle/>
                    <a:p>
                      <a:endParaRPr lang="uk-UA" dirty="0"/>
                    </a:p>
                  </a:txBody>
                  <a:tcPr/>
                </a:tc>
                <a:tc>
                  <a:txBody>
                    <a:bodyPr/>
                    <a:lstStyle/>
                    <a:p>
                      <a:endParaRPr lang="uk-UA" dirty="0"/>
                    </a:p>
                  </a:txBody>
                  <a:tcPr/>
                </a:tc>
              </a:tr>
            </a:tbl>
          </a:graphicData>
        </a:graphic>
      </p:graphicFrame>
    </p:spTree>
    <p:extLst>
      <p:ext uri="{BB962C8B-B14F-4D97-AF65-F5344CB8AC3E}">
        <p14:creationId xmlns:p14="http://schemas.microsoft.com/office/powerpoint/2010/main" val="26925056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a:spLocks noChangeArrowheads="1"/>
          </p:cNvSpPr>
          <p:nvPr/>
        </p:nvSpPr>
        <p:spPr bwMode="auto">
          <a:xfrm>
            <a:off x="565819" y="1353302"/>
            <a:ext cx="105029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ctr"/>
            <a:r>
              <a:rPr lang="uk-UA" sz="4400" b="1" dirty="0"/>
              <a:t>4. Платіжний баланс України.</a:t>
            </a:r>
          </a:p>
          <a:p>
            <a:pPr algn="ctr"/>
            <a:endParaRPr lang="uk-UA" sz="4400" dirty="0"/>
          </a:p>
        </p:txBody>
      </p:sp>
      <p:pic>
        <p:nvPicPr>
          <p:cNvPr id="4" name="Picture 6" descr="вопрос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1664" y="4154069"/>
            <a:ext cx="4848727" cy="2165684"/>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99050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5"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anim calcmode="lin" valueType="num">
                                      <p:cBhvr>
                                        <p:cTn id="14" dur="2000" fill="hold"/>
                                        <p:tgtEl>
                                          <p:spTgt spid="4"/>
                                        </p:tgtEl>
                                        <p:attrNameLst>
                                          <p:attrName>ppt_w</p:attrName>
                                        </p:attrNameLst>
                                      </p:cBhvr>
                                      <p:tavLst>
                                        <p:tav tm="0" fmla="#ppt_w*sin(2.5*pi*$)">
                                          <p:val>
                                            <p:fltVal val="0"/>
                                          </p:val>
                                        </p:tav>
                                        <p:tav tm="100000">
                                          <p:val>
                                            <p:fltVal val="1"/>
                                          </p:val>
                                        </p:tav>
                                      </p:tavLst>
                                    </p:anim>
                                    <p:anim calcmode="lin" valueType="num">
                                      <p:cBhvr>
                                        <p:cTn id="15"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45168" y="2646946"/>
            <a:ext cx="11333747" cy="3479217"/>
          </a:xfrm>
        </p:spPr>
        <p:txBody>
          <a:bodyPr>
            <a:normAutofit/>
          </a:bodyPr>
          <a:lstStyle/>
          <a:p>
            <a:pPr marL="0" indent="0" algn="just">
              <a:lnSpc>
                <a:spcPct val="150000"/>
              </a:lnSpc>
              <a:buNone/>
            </a:pPr>
            <a:r>
              <a:rPr lang="uk-UA" sz="2800" b="1" i="1" dirty="0" smtClean="0">
                <a:solidFill>
                  <a:schemeClr val="tx1"/>
                </a:solidFill>
              </a:rPr>
              <a:t>— </a:t>
            </a:r>
            <a:r>
              <a:rPr lang="uk-UA" sz="2800" b="1" i="1" dirty="0">
                <a:solidFill>
                  <a:schemeClr val="tx1"/>
                </a:solidFill>
              </a:rPr>
              <a:t>це результуюча сума усіх міжнародних грошових угод та платежів, які здійснюються між резидентами певної країни, у тому числі між усіма верствами населення, комерційними структурами та державними установами, з відповідними агентами за кордоном, тобто із резидентами інших країн</a:t>
            </a:r>
            <a:r>
              <a:rPr lang="uk-UA" sz="2800" b="1" i="1" dirty="0" smtClean="0">
                <a:solidFill>
                  <a:schemeClr val="tx1"/>
                </a:solidFill>
              </a:rPr>
              <a:t>.</a:t>
            </a:r>
          </a:p>
          <a:p>
            <a:pPr marL="0" indent="0" algn="just">
              <a:lnSpc>
                <a:spcPct val="150000"/>
              </a:lnSpc>
              <a:buNone/>
            </a:pPr>
            <a:endParaRPr lang="uk-UA" sz="2800" dirty="0">
              <a:solidFill>
                <a:schemeClr val="tx1"/>
              </a:solidFill>
            </a:endParaRPr>
          </a:p>
          <a:p>
            <a:pPr algn="just">
              <a:lnSpc>
                <a:spcPct val="150000"/>
              </a:lnSpc>
            </a:pPr>
            <a:endParaRPr lang="uk-UA" sz="2800" dirty="0">
              <a:solidFill>
                <a:schemeClr val="tx1"/>
              </a:solidFill>
            </a:endParaRPr>
          </a:p>
        </p:txBody>
      </p:sp>
      <p:sp>
        <p:nvSpPr>
          <p:cNvPr id="3" name="Заголовок 2"/>
          <p:cNvSpPr>
            <a:spLocks noGrp="1"/>
          </p:cNvSpPr>
          <p:nvPr>
            <p:ph type="title"/>
          </p:nvPr>
        </p:nvSpPr>
        <p:spPr/>
        <p:txBody>
          <a:bodyPr/>
          <a:lstStyle/>
          <a:p>
            <a:r>
              <a:rPr lang="uk-UA" b="1" i="1" dirty="0">
                <a:ln>
                  <a:solidFill>
                    <a:schemeClr val="tx1"/>
                  </a:solidFill>
                </a:ln>
              </a:rPr>
              <a:t>Платіжний баланс </a:t>
            </a:r>
            <a:endParaRPr lang="uk-UA" b="1" dirty="0">
              <a:ln>
                <a:solidFill>
                  <a:schemeClr val="tx1"/>
                </a:solidFill>
              </a:ln>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758" y="300788"/>
            <a:ext cx="11610473" cy="249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81978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uk-UA" dirty="0" smtClean="0">
                <a:solidFill>
                  <a:schemeClr val="tx1"/>
                </a:solidFill>
                <a:latin typeface="Arial" pitchFamily="34" charset="0"/>
                <a:ea typeface="Times New Roman" pitchFamily="18" charset="0"/>
                <a:cs typeface="Arial" pitchFamily="34" charset="0"/>
              </a:rPr>
              <a:t>Таблиця </a:t>
            </a:r>
            <a:r>
              <a:rPr lang="uk-UA" i="1" dirty="0" smtClean="0">
                <a:solidFill>
                  <a:schemeClr val="tx1"/>
                </a:solidFill>
                <a:latin typeface="Arial" pitchFamily="34" charset="0"/>
                <a:ea typeface="Times New Roman" pitchFamily="18" charset="0"/>
                <a:cs typeface="Arial" pitchFamily="34" charset="0"/>
              </a:rPr>
              <a:t> </a:t>
            </a:r>
            <a:r>
              <a:rPr lang="uk-UA" dirty="0">
                <a:solidFill>
                  <a:schemeClr val="tx1"/>
                </a:solidFill>
                <a:latin typeface="Arial" pitchFamily="34" charset="0"/>
                <a:ea typeface="Times New Roman" pitchFamily="18" charset="0"/>
                <a:cs typeface="Arial" pitchFamily="34" charset="0"/>
              </a:rPr>
              <a:t>– Структура платіжного балансу</a:t>
            </a:r>
            <a:r>
              <a:rPr lang="uk-UA" sz="5400" dirty="0">
                <a:solidFill>
                  <a:schemeClr val="tx1"/>
                </a:solidFill>
                <a:latin typeface="Arial" pitchFamily="34" charset="0"/>
                <a:cs typeface="Arial" pitchFamily="34" charset="0"/>
              </a:rPr>
              <a:t/>
            </a:r>
            <a:br>
              <a:rPr lang="uk-UA" sz="5400" dirty="0">
                <a:solidFill>
                  <a:schemeClr val="tx1"/>
                </a:solidFill>
                <a:latin typeface="Arial" pitchFamily="34" charset="0"/>
                <a:cs typeface="Arial" pitchFamily="34" charset="0"/>
              </a:rPr>
            </a:br>
            <a:endParaRPr lang="uk-UA" dirty="0"/>
          </a:p>
        </p:txBody>
      </p:sp>
      <p:graphicFrame>
        <p:nvGraphicFramePr>
          <p:cNvPr id="3" name="Таблица 2"/>
          <p:cNvGraphicFramePr>
            <a:graphicFrameLocks noGrp="1"/>
          </p:cNvGraphicFramePr>
          <p:nvPr>
            <p:extLst>
              <p:ext uri="{D42A27DB-BD31-4B8C-83A1-F6EECF244321}">
                <p14:modId xmlns:p14="http://schemas.microsoft.com/office/powerpoint/2010/main" val="822645022"/>
              </p:ext>
            </p:extLst>
          </p:nvPr>
        </p:nvGraphicFramePr>
        <p:xfrm>
          <a:off x="709863" y="1167066"/>
          <a:ext cx="10840453" cy="5558586"/>
        </p:xfrm>
        <a:graphic>
          <a:graphicData uri="http://schemas.openxmlformats.org/drawingml/2006/table">
            <a:tbl>
              <a:tblPr>
                <a:tableStyleId>{5C22544A-7EE6-4342-B048-85BDC9FD1C3A}</a:tableStyleId>
              </a:tblPr>
              <a:tblGrid>
                <a:gridCol w="5342089"/>
                <a:gridCol w="5498364"/>
              </a:tblGrid>
              <a:tr h="147931">
                <a:tc>
                  <a:txBody>
                    <a:bodyPr/>
                    <a:lstStyle/>
                    <a:p>
                      <a:pPr algn="ctr">
                        <a:lnSpc>
                          <a:spcPts val="850"/>
                        </a:lnSpc>
                        <a:spcBef>
                          <a:spcPts val="400"/>
                        </a:spcBef>
                        <a:spcAft>
                          <a:spcPts val="0"/>
                        </a:spcAft>
                      </a:pPr>
                      <a:r>
                        <a:rPr lang="uk-UA" sz="1400" dirty="0">
                          <a:effectLst/>
                        </a:rPr>
                        <a:t>Кредит</a:t>
                      </a:r>
                      <a:endParaRPr lang="uk-UA" sz="1400" dirty="0">
                        <a:effectLst/>
                        <a:latin typeface="Times New Roman"/>
                        <a:ea typeface="Times New Roman"/>
                      </a:endParaRPr>
                    </a:p>
                  </a:txBody>
                  <a:tcPr marL="68580" marR="68580" marT="0" marB="0"/>
                </a:tc>
                <a:tc>
                  <a:txBody>
                    <a:bodyPr/>
                    <a:lstStyle/>
                    <a:p>
                      <a:pPr algn="ctr">
                        <a:lnSpc>
                          <a:spcPts val="850"/>
                        </a:lnSpc>
                        <a:spcBef>
                          <a:spcPts val="400"/>
                        </a:spcBef>
                        <a:spcAft>
                          <a:spcPts val="0"/>
                        </a:spcAft>
                      </a:pPr>
                      <a:r>
                        <a:rPr lang="uk-UA" sz="1400">
                          <a:effectLst/>
                        </a:rPr>
                        <a:t>Дебет</a:t>
                      </a:r>
                      <a:endParaRPr lang="uk-UA" sz="1400">
                        <a:effectLst/>
                        <a:latin typeface="Times New Roman"/>
                        <a:ea typeface="Times New Roman"/>
                      </a:endParaRPr>
                    </a:p>
                  </a:txBody>
                  <a:tcPr marL="68580" marR="68580" marT="0" marB="0"/>
                </a:tc>
              </a:tr>
              <a:tr h="323619">
                <a:tc gridSpan="2">
                  <a:txBody>
                    <a:bodyPr/>
                    <a:lstStyle/>
                    <a:p>
                      <a:pPr algn="ctr">
                        <a:lnSpc>
                          <a:spcPts val="950"/>
                        </a:lnSpc>
                        <a:spcBef>
                          <a:spcPts val="300"/>
                        </a:spcBef>
                        <a:spcAft>
                          <a:spcPts val="0"/>
                        </a:spcAft>
                      </a:pPr>
                      <a:r>
                        <a:rPr lang="uk-UA" sz="1600" b="1" dirty="0">
                          <a:effectLst/>
                        </a:rPr>
                        <a:t>І. Рахунок поточних операцій</a:t>
                      </a:r>
                      <a:endParaRPr lang="uk-UA" sz="1600" b="1" dirty="0">
                        <a:effectLst/>
                        <a:latin typeface="Times New Roman"/>
                        <a:ea typeface="Times New Roman"/>
                      </a:endParaRPr>
                    </a:p>
                  </a:txBody>
                  <a:tcPr marL="68580" marR="68580" marT="0" marB="0"/>
                </a:tc>
                <a:tc hMerge="1">
                  <a:txBody>
                    <a:bodyPr/>
                    <a:lstStyle/>
                    <a:p>
                      <a:endParaRPr lang="uk-UA"/>
                    </a:p>
                  </a:txBody>
                  <a:tcPr/>
                </a:tc>
              </a:tr>
              <a:tr h="323619">
                <a:tc>
                  <a:txBody>
                    <a:bodyPr/>
                    <a:lstStyle/>
                    <a:p>
                      <a:pPr algn="just">
                        <a:lnSpc>
                          <a:spcPts val="950"/>
                        </a:lnSpc>
                        <a:spcBef>
                          <a:spcPts val="300"/>
                        </a:spcBef>
                        <a:spcAft>
                          <a:spcPts val="0"/>
                        </a:spcAft>
                      </a:pPr>
                      <a:r>
                        <a:rPr lang="uk-UA" sz="1400" dirty="0">
                          <a:effectLst/>
                        </a:rPr>
                        <a:t>Експорт товарів</a:t>
                      </a:r>
                      <a:endParaRPr lang="uk-UA" sz="1400" dirty="0">
                        <a:effectLst/>
                        <a:latin typeface="Times New Roman"/>
                        <a:ea typeface="Times New Roman"/>
                      </a:endParaRPr>
                    </a:p>
                  </a:txBody>
                  <a:tcPr marL="68580" marR="68580" marT="0" marB="0"/>
                </a:tc>
                <a:tc>
                  <a:txBody>
                    <a:bodyPr/>
                    <a:lstStyle/>
                    <a:p>
                      <a:pPr algn="just">
                        <a:lnSpc>
                          <a:spcPts val="950"/>
                        </a:lnSpc>
                        <a:spcBef>
                          <a:spcPts val="300"/>
                        </a:spcBef>
                        <a:spcAft>
                          <a:spcPts val="0"/>
                        </a:spcAft>
                      </a:pPr>
                      <a:r>
                        <a:rPr lang="uk-UA" sz="1400">
                          <a:effectLst/>
                        </a:rPr>
                        <a:t>Імпорт товарів</a:t>
                      </a:r>
                      <a:endParaRPr lang="uk-UA" sz="1400">
                        <a:effectLst/>
                        <a:latin typeface="Times New Roman"/>
                        <a:ea typeface="Times New Roman"/>
                      </a:endParaRPr>
                    </a:p>
                  </a:txBody>
                  <a:tcPr marL="68580" marR="68580" marT="0" marB="0"/>
                </a:tc>
              </a:tr>
              <a:tr h="323619">
                <a:tc gridSpan="2">
                  <a:txBody>
                    <a:bodyPr/>
                    <a:lstStyle/>
                    <a:p>
                      <a:pPr algn="ctr">
                        <a:lnSpc>
                          <a:spcPts val="950"/>
                        </a:lnSpc>
                        <a:spcBef>
                          <a:spcPts val="300"/>
                        </a:spcBef>
                        <a:spcAft>
                          <a:spcPts val="0"/>
                        </a:spcAft>
                      </a:pPr>
                      <a:r>
                        <a:rPr lang="uk-UA" sz="1400" dirty="0">
                          <a:effectLst/>
                        </a:rPr>
                        <a:t>Сальдо балансу зовнішньої торгівлі</a:t>
                      </a:r>
                      <a:endParaRPr lang="uk-UA" sz="1400" dirty="0">
                        <a:effectLst/>
                        <a:latin typeface="Times New Roman"/>
                        <a:ea typeface="Times New Roman"/>
                      </a:endParaRPr>
                    </a:p>
                  </a:txBody>
                  <a:tcPr marL="68580" marR="68580" marT="0" marB="0"/>
                </a:tc>
                <a:tc hMerge="1">
                  <a:txBody>
                    <a:bodyPr/>
                    <a:lstStyle/>
                    <a:p>
                      <a:endParaRPr lang="uk-UA"/>
                    </a:p>
                  </a:txBody>
                  <a:tcPr/>
                </a:tc>
              </a:tr>
              <a:tr h="323619">
                <a:tc>
                  <a:txBody>
                    <a:bodyPr/>
                    <a:lstStyle/>
                    <a:p>
                      <a:pPr algn="just">
                        <a:lnSpc>
                          <a:spcPts val="950"/>
                        </a:lnSpc>
                        <a:spcBef>
                          <a:spcPts val="300"/>
                        </a:spcBef>
                        <a:spcAft>
                          <a:spcPts val="0"/>
                        </a:spcAft>
                      </a:pPr>
                      <a:r>
                        <a:rPr lang="uk-UA" sz="1400" dirty="0">
                          <a:effectLst/>
                        </a:rPr>
                        <a:t>Експорт послуг</a:t>
                      </a:r>
                      <a:endParaRPr lang="uk-UA" sz="1400" dirty="0">
                        <a:effectLst/>
                        <a:latin typeface="Times New Roman"/>
                        <a:ea typeface="Times New Roman"/>
                      </a:endParaRPr>
                    </a:p>
                  </a:txBody>
                  <a:tcPr marL="68580" marR="68580" marT="0" marB="0"/>
                </a:tc>
                <a:tc>
                  <a:txBody>
                    <a:bodyPr/>
                    <a:lstStyle/>
                    <a:p>
                      <a:pPr algn="just">
                        <a:lnSpc>
                          <a:spcPts val="950"/>
                        </a:lnSpc>
                        <a:spcBef>
                          <a:spcPts val="300"/>
                        </a:spcBef>
                        <a:spcAft>
                          <a:spcPts val="0"/>
                        </a:spcAft>
                      </a:pPr>
                      <a:r>
                        <a:rPr lang="uk-UA" sz="1400">
                          <a:effectLst/>
                        </a:rPr>
                        <a:t>Імпорт послуг</a:t>
                      </a:r>
                      <a:endParaRPr lang="uk-UA" sz="1400">
                        <a:effectLst/>
                        <a:latin typeface="Times New Roman"/>
                        <a:ea typeface="Times New Roman"/>
                      </a:endParaRPr>
                    </a:p>
                  </a:txBody>
                  <a:tcPr marL="68580" marR="68580" marT="0" marB="0"/>
                </a:tc>
              </a:tr>
              <a:tr h="629065">
                <a:tc>
                  <a:txBody>
                    <a:bodyPr/>
                    <a:lstStyle/>
                    <a:p>
                      <a:pPr algn="just">
                        <a:lnSpc>
                          <a:spcPts val="950"/>
                        </a:lnSpc>
                        <a:spcBef>
                          <a:spcPts val="300"/>
                        </a:spcBef>
                        <a:spcAft>
                          <a:spcPts val="0"/>
                        </a:spcAft>
                      </a:pPr>
                      <a:r>
                        <a:rPr lang="uk-UA" sz="1400" dirty="0">
                          <a:effectLst/>
                        </a:rPr>
                        <a:t>Доходи від інвестицій за кордоном</a:t>
                      </a:r>
                      <a:endParaRPr lang="uk-UA" sz="1400" dirty="0">
                        <a:effectLst/>
                        <a:latin typeface="Times New Roman"/>
                        <a:ea typeface="Times New Roman"/>
                      </a:endParaRPr>
                    </a:p>
                  </a:txBody>
                  <a:tcPr marL="68580" marR="68580" marT="0" marB="0"/>
                </a:tc>
                <a:tc>
                  <a:txBody>
                    <a:bodyPr/>
                    <a:lstStyle/>
                    <a:p>
                      <a:pPr algn="just">
                        <a:lnSpc>
                          <a:spcPts val="950"/>
                        </a:lnSpc>
                        <a:spcBef>
                          <a:spcPts val="300"/>
                        </a:spcBef>
                        <a:spcAft>
                          <a:spcPts val="0"/>
                        </a:spcAft>
                      </a:pPr>
                      <a:r>
                        <a:rPr lang="uk-UA" sz="1400">
                          <a:effectLst/>
                        </a:rPr>
                        <a:t>Перекази прибутків від іноземних інвестицій за кордон</a:t>
                      </a:r>
                      <a:endParaRPr lang="uk-UA" sz="1400">
                        <a:effectLst/>
                        <a:latin typeface="Times New Roman"/>
                        <a:ea typeface="Times New Roman"/>
                      </a:endParaRPr>
                    </a:p>
                  </a:txBody>
                  <a:tcPr marL="68580" marR="68580" marT="0" marB="0"/>
                </a:tc>
              </a:tr>
              <a:tr h="323619">
                <a:tc>
                  <a:txBody>
                    <a:bodyPr/>
                    <a:lstStyle/>
                    <a:p>
                      <a:pPr algn="just">
                        <a:lnSpc>
                          <a:spcPts val="950"/>
                        </a:lnSpc>
                        <a:spcBef>
                          <a:spcPts val="300"/>
                        </a:spcBef>
                        <a:spcAft>
                          <a:spcPts val="0"/>
                        </a:spcAft>
                      </a:pPr>
                      <a:r>
                        <a:rPr lang="uk-UA" sz="1400" dirty="0">
                          <a:effectLst/>
                        </a:rPr>
                        <a:t>Поточні трансферти за кордон</a:t>
                      </a:r>
                      <a:endParaRPr lang="uk-UA" sz="1400" dirty="0">
                        <a:effectLst/>
                        <a:latin typeface="Times New Roman"/>
                        <a:ea typeface="Times New Roman"/>
                      </a:endParaRPr>
                    </a:p>
                  </a:txBody>
                  <a:tcPr marL="68580" marR="68580" marT="0" marB="0"/>
                </a:tc>
                <a:tc>
                  <a:txBody>
                    <a:bodyPr/>
                    <a:lstStyle/>
                    <a:p>
                      <a:pPr algn="just">
                        <a:lnSpc>
                          <a:spcPts val="950"/>
                        </a:lnSpc>
                        <a:spcBef>
                          <a:spcPts val="300"/>
                        </a:spcBef>
                        <a:spcAft>
                          <a:spcPts val="0"/>
                        </a:spcAft>
                      </a:pPr>
                      <a:r>
                        <a:rPr lang="uk-UA" sz="1400">
                          <a:effectLst/>
                        </a:rPr>
                        <a:t>Поточні трансферти з-за кордону</a:t>
                      </a:r>
                      <a:endParaRPr lang="uk-UA" sz="1400">
                        <a:effectLst/>
                        <a:latin typeface="Times New Roman"/>
                        <a:ea typeface="Times New Roman"/>
                      </a:endParaRPr>
                    </a:p>
                  </a:txBody>
                  <a:tcPr marL="68580" marR="68580" marT="0" marB="0"/>
                </a:tc>
              </a:tr>
              <a:tr h="323619">
                <a:tc gridSpan="2">
                  <a:txBody>
                    <a:bodyPr/>
                    <a:lstStyle/>
                    <a:p>
                      <a:pPr algn="ctr">
                        <a:lnSpc>
                          <a:spcPts val="950"/>
                        </a:lnSpc>
                        <a:spcBef>
                          <a:spcPts val="300"/>
                        </a:spcBef>
                        <a:spcAft>
                          <a:spcPts val="0"/>
                        </a:spcAft>
                      </a:pPr>
                      <a:r>
                        <a:rPr lang="uk-UA" sz="1400" dirty="0">
                          <a:effectLst/>
                        </a:rPr>
                        <a:t>Сальдо балансу поточних операцій</a:t>
                      </a:r>
                      <a:endParaRPr lang="uk-UA" sz="1400" dirty="0">
                        <a:effectLst/>
                        <a:latin typeface="Times New Roman"/>
                        <a:ea typeface="Times New Roman"/>
                      </a:endParaRPr>
                    </a:p>
                  </a:txBody>
                  <a:tcPr marL="68580" marR="68580" marT="0" marB="0"/>
                </a:tc>
                <a:tc hMerge="1">
                  <a:txBody>
                    <a:bodyPr/>
                    <a:lstStyle/>
                    <a:p>
                      <a:endParaRPr lang="uk-UA"/>
                    </a:p>
                  </a:txBody>
                  <a:tcPr/>
                </a:tc>
              </a:tr>
              <a:tr h="629065">
                <a:tc gridSpan="2">
                  <a:txBody>
                    <a:bodyPr/>
                    <a:lstStyle/>
                    <a:p>
                      <a:pPr algn="ctr">
                        <a:lnSpc>
                          <a:spcPts val="950"/>
                        </a:lnSpc>
                        <a:spcBef>
                          <a:spcPts val="300"/>
                        </a:spcBef>
                        <a:spcAft>
                          <a:spcPts val="0"/>
                        </a:spcAft>
                      </a:pPr>
                      <a:r>
                        <a:rPr lang="uk-UA" sz="1600" b="1" dirty="0">
                          <a:effectLst/>
                        </a:rPr>
                        <a:t>ІІ. Рахунок капіталу (операцій з капіталом </a:t>
                      </a:r>
                      <a:br>
                        <a:rPr lang="uk-UA" sz="1600" b="1" dirty="0">
                          <a:effectLst/>
                        </a:rPr>
                      </a:br>
                      <a:r>
                        <a:rPr lang="uk-UA" sz="1600" b="1" dirty="0">
                          <a:effectLst/>
                        </a:rPr>
                        <a:t>та фінансовими інструментами)</a:t>
                      </a:r>
                      <a:endParaRPr lang="uk-UA" sz="1600" b="1" dirty="0">
                        <a:effectLst/>
                        <a:latin typeface="Times New Roman"/>
                        <a:ea typeface="Times New Roman"/>
                      </a:endParaRPr>
                    </a:p>
                  </a:txBody>
                  <a:tcPr marL="68580" marR="68580" marT="0" marB="0"/>
                </a:tc>
                <a:tc hMerge="1">
                  <a:txBody>
                    <a:bodyPr/>
                    <a:lstStyle/>
                    <a:p>
                      <a:endParaRPr lang="uk-UA"/>
                    </a:p>
                  </a:txBody>
                  <a:tcPr/>
                </a:tc>
              </a:tr>
              <a:tr h="323619">
                <a:tc>
                  <a:txBody>
                    <a:bodyPr/>
                    <a:lstStyle/>
                    <a:p>
                      <a:pPr algn="just">
                        <a:lnSpc>
                          <a:spcPts val="950"/>
                        </a:lnSpc>
                        <a:spcBef>
                          <a:spcPts val="300"/>
                        </a:spcBef>
                        <a:spcAft>
                          <a:spcPts val="0"/>
                        </a:spcAft>
                      </a:pPr>
                      <a:r>
                        <a:rPr lang="uk-UA" sz="1400" dirty="0">
                          <a:effectLst/>
                        </a:rPr>
                        <a:t>Інвестиції з-за кордону</a:t>
                      </a:r>
                      <a:endParaRPr lang="uk-UA" sz="1400" dirty="0">
                        <a:effectLst/>
                        <a:latin typeface="Times New Roman"/>
                        <a:ea typeface="Times New Roman"/>
                      </a:endParaRPr>
                    </a:p>
                  </a:txBody>
                  <a:tcPr marL="68580" marR="68580" marT="0" marB="0"/>
                </a:tc>
                <a:tc>
                  <a:txBody>
                    <a:bodyPr/>
                    <a:lstStyle/>
                    <a:p>
                      <a:pPr algn="just">
                        <a:lnSpc>
                          <a:spcPts val="950"/>
                        </a:lnSpc>
                        <a:spcBef>
                          <a:spcPts val="300"/>
                        </a:spcBef>
                        <a:spcAft>
                          <a:spcPts val="0"/>
                        </a:spcAft>
                      </a:pPr>
                      <a:r>
                        <a:rPr lang="uk-UA" sz="1400" dirty="0">
                          <a:effectLst/>
                        </a:rPr>
                        <a:t>Інвестиції за кордон</a:t>
                      </a:r>
                      <a:endParaRPr lang="uk-UA" sz="1400" dirty="0">
                        <a:effectLst/>
                        <a:latin typeface="Times New Roman"/>
                        <a:ea typeface="Times New Roman"/>
                      </a:endParaRPr>
                    </a:p>
                  </a:txBody>
                  <a:tcPr marL="68580" marR="68580" marT="0" marB="0"/>
                </a:tc>
              </a:tr>
              <a:tr h="629065">
                <a:tc>
                  <a:txBody>
                    <a:bodyPr/>
                    <a:lstStyle/>
                    <a:p>
                      <a:pPr algn="just">
                        <a:lnSpc>
                          <a:spcPts val="950"/>
                        </a:lnSpc>
                        <a:spcBef>
                          <a:spcPts val="300"/>
                        </a:spcBef>
                        <a:spcAft>
                          <a:spcPts val="0"/>
                        </a:spcAft>
                      </a:pPr>
                      <a:r>
                        <a:rPr lang="uk-UA" sz="1400">
                          <a:effectLst/>
                        </a:rPr>
                        <a:t>Отримані довготермінові й короткотермінові кредити</a:t>
                      </a:r>
                      <a:endParaRPr lang="uk-UA" sz="1400">
                        <a:effectLst/>
                        <a:latin typeface="Times New Roman"/>
                        <a:ea typeface="Times New Roman"/>
                      </a:endParaRPr>
                    </a:p>
                  </a:txBody>
                  <a:tcPr marL="68580" marR="68580" marT="0" marB="0"/>
                </a:tc>
                <a:tc>
                  <a:txBody>
                    <a:bodyPr/>
                    <a:lstStyle/>
                    <a:p>
                      <a:pPr algn="just">
                        <a:lnSpc>
                          <a:spcPts val="950"/>
                        </a:lnSpc>
                        <a:spcBef>
                          <a:spcPts val="300"/>
                        </a:spcBef>
                        <a:spcAft>
                          <a:spcPts val="0"/>
                        </a:spcAft>
                      </a:pPr>
                      <a:r>
                        <a:rPr lang="uk-UA" sz="1400" dirty="0">
                          <a:effectLst/>
                        </a:rPr>
                        <a:t>Надані довготермінові й короткотермінові кредити</a:t>
                      </a:r>
                      <a:endParaRPr lang="uk-UA" sz="1400" dirty="0">
                        <a:effectLst/>
                        <a:latin typeface="Times New Roman"/>
                        <a:ea typeface="Times New Roman"/>
                      </a:endParaRPr>
                    </a:p>
                  </a:txBody>
                  <a:tcPr marL="68580" marR="68580" marT="0" marB="0"/>
                </a:tc>
              </a:tr>
              <a:tr h="323619">
                <a:tc>
                  <a:txBody>
                    <a:bodyPr/>
                    <a:lstStyle/>
                    <a:p>
                      <a:pPr algn="just">
                        <a:lnSpc>
                          <a:spcPts val="950"/>
                        </a:lnSpc>
                        <a:spcBef>
                          <a:spcPts val="300"/>
                        </a:spcBef>
                        <a:spcAft>
                          <a:spcPts val="0"/>
                        </a:spcAft>
                      </a:pPr>
                      <a:r>
                        <a:rPr lang="uk-UA" sz="1400">
                          <a:effectLst/>
                        </a:rPr>
                        <a:t>Позики в іноземних урядів</a:t>
                      </a:r>
                      <a:endParaRPr lang="uk-UA" sz="1400">
                        <a:effectLst/>
                        <a:latin typeface="Times New Roman"/>
                        <a:ea typeface="Times New Roman"/>
                      </a:endParaRPr>
                    </a:p>
                  </a:txBody>
                  <a:tcPr marL="68580" marR="68580" marT="0" marB="0"/>
                </a:tc>
                <a:tc>
                  <a:txBody>
                    <a:bodyPr/>
                    <a:lstStyle/>
                    <a:p>
                      <a:pPr algn="just">
                        <a:lnSpc>
                          <a:spcPts val="950"/>
                        </a:lnSpc>
                        <a:spcBef>
                          <a:spcPts val="300"/>
                        </a:spcBef>
                        <a:spcAft>
                          <a:spcPts val="0"/>
                        </a:spcAft>
                      </a:pPr>
                      <a:r>
                        <a:rPr lang="uk-UA" sz="1400" dirty="0">
                          <a:effectLst/>
                        </a:rPr>
                        <a:t>Збільшення офіційних резервів</a:t>
                      </a:r>
                      <a:endParaRPr lang="uk-UA" sz="1400" dirty="0">
                        <a:effectLst/>
                        <a:latin typeface="Times New Roman"/>
                        <a:ea typeface="Times New Roman"/>
                      </a:endParaRPr>
                    </a:p>
                  </a:txBody>
                  <a:tcPr marL="68580" marR="68580" marT="0" marB="0"/>
                </a:tc>
              </a:tr>
              <a:tr h="934508">
                <a:tc>
                  <a:txBody>
                    <a:bodyPr/>
                    <a:lstStyle/>
                    <a:p>
                      <a:pPr algn="just">
                        <a:lnSpc>
                          <a:spcPts val="950"/>
                        </a:lnSpc>
                        <a:spcBef>
                          <a:spcPts val="300"/>
                        </a:spcBef>
                        <a:spcAft>
                          <a:spcPts val="0"/>
                        </a:spcAft>
                      </a:pPr>
                      <a:r>
                        <a:rPr lang="uk-UA" sz="1400" spc="-20" dirty="0">
                          <a:effectLst/>
                        </a:rPr>
                        <a:t>Результат (загальний кредит), вклю­</a:t>
                      </a:r>
                      <a:r>
                        <a:rPr lang="uk-UA" sz="1400" dirty="0">
                          <a:effectLst/>
                        </a:rPr>
                        <a:t>чаючи пропуски та помилки, статистичне розходження</a:t>
                      </a:r>
                      <a:endParaRPr lang="uk-UA" sz="1400" dirty="0">
                        <a:effectLst/>
                        <a:latin typeface="Times New Roman"/>
                        <a:ea typeface="Times New Roman"/>
                      </a:endParaRPr>
                    </a:p>
                  </a:txBody>
                  <a:tcPr marL="68580" marR="68580" marT="0" marB="0"/>
                </a:tc>
                <a:tc>
                  <a:txBody>
                    <a:bodyPr/>
                    <a:lstStyle/>
                    <a:p>
                      <a:pPr algn="just">
                        <a:lnSpc>
                          <a:spcPts val="950"/>
                        </a:lnSpc>
                        <a:spcBef>
                          <a:spcPts val="300"/>
                        </a:spcBef>
                        <a:spcAft>
                          <a:spcPts val="0"/>
                        </a:spcAft>
                      </a:pPr>
                      <a:r>
                        <a:rPr lang="uk-UA" sz="1400" spc="-20" dirty="0">
                          <a:effectLst/>
                        </a:rPr>
                        <a:t>Результат (загальний дебет), вклю­</a:t>
                      </a:r>
                      <a:r>
                        <a:rPr lang="uk-UA" sz="1400" dirty="0">
                          <a:effectLst/>
                        </a:rPr>
                        <a:t>чаючи пропуски та помилки, статистичне розходження</a:t>
                      </a:r>
                      <a:endParaRPr lang="uk-UA" sz="14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90025927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ВИСНОВКИ</a:t>
            </a:r>
            <a:endParaRPr lang="uk-UA" sz="6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graphicFrame>
        <p:nvGraphicFramePr>
          <p:cNvPr id="3" name="Схема 2"/>
          <p:cNvGraphicFramePr/>
          <p:nvPr>
            <p:extLst>
              <p:ext uri="{D42A27DB-BD31-4B8C-83A1-F6EECF244321}">
                <p14:modId xmlns:p14="http://schemas.microsoft.com/office/powerpoint/2010/main" val="1896740461"/>
              </p:ext>
            </p:extLst>
          </p:nvPr>
        </p:nvGraphicFramePr>
        <p:xfrm>
          <a:off x="838200" y="1690688"/>
          <a:ext cx="10649755" cy="49419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069165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a:spLocks noChangeArrowheads="1"/>
          </p:cNvSpPr>
          <p:nvPr/>
        </p:nvSpPr>
        <p:spPr bwMode="auto">
          <a:xfrm>
            <a:off x="565819" y="1353302"/>
            <a:ext cx="10502900"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ctr"/>
            <a:r>
              <a:rPr lang="ru-RU" sz="4400" dirty="0">
                <a:latin typeface="Times New Roman" pitchFamily="18" charset="0"/>
                <a:cs typeface="Times New Roman" pitchFamily="18" charset="0"/>
              </a:rPr>
              <a:t>1. </a:t>
            </a:r>
            <a:r>
              <a:rPr lang="uk-UA" sz="4400" b="1" dirty="0"/>
              <a:t>Предмет, мета і завдання курсу «Міжнародна економічна діяльність України».</a:t>
            </a:r>
          </a:p>
          <a:p>
            <a:pPr algn="ctr"/>
            <a:endParaRPr lang="uk-UA" sz="4400" dirty="0"/>
          </a:p>
        </p:txBody>
      </p:sp>
      <p:pic>
        <p:nvPicPr>
          <p:cNvPr id="4" name="Picture 6" descr="вопрос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1664" y="4154069"/>
            <a:ext cx="4848727" cy="2165684"/>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45778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5"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anim calcmode="lin" valueType="num">
                                      <p:cBhvr>
                                        <p:cTn id="14" dur="2000" fill="hold"/>
                                        <p:tgtEl>
                                          <p:spTgt spid="4"/>
                                        </p:tgtEl>
                                        <p:attrNameLst>
                                          <p:attrName>ppt_w</p:attrName>
                                        </p:attrNameLst>
                                      </p:cBhvr>
                                      <p:tavLst>
                                        <p:tav tm="0" fmla="#ppt_w*sin(2.5*pi*$)">
                                          <p:val>
                                            <p:fltVal val="0"/>
                                          </p:val>
                                        </p:tav>
                                        <p:tav tm="100000">
                                          <p:val>
                                            <p:fltVal val="1"/>
                                          </p:val>
                                        </p:tav>
                                      </p:tavLst>
                                    </p:anim>
                                    <p:anim calcmode="lin" valueType="num">
                                      <p:cBhvr>
                                        <p:cTn id="15"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67386" y="972015"/>
            <a:ext cx="5666705" cy="4457952"/>
          </a:xfrm>
          <a:prstGeom prst="rect">
            <a:avLst/>
          </a:prstGeom>
        </p:spPr>
        <p:txBody>
          <a:bodyPr wrap="square">
            <a:spAutoFit/>
          </a:bodyPr>
          <a:lstStyle/>
          <a:p>
            <a:pPr indent="450215" algn="just">
              <a:lnSpc>
                <a:spcPct val="150000"/>
              </a:lnSpc>
              <a:spcAft>
                <a:spcPts val="0"/>
              </a:spcAft>
            </a:pPr>
            <a:r>
              <a:rPr lang="uk-UA" sz="2400" dirty="0" smtClean="0">
                <a:effectLst/>
                <a:latin typeface="Times New Roman" panose="02020603050405020304" pitchFamily="18" charset="0"/>
                <a:ea typeface="Times New Roman" panose="02020603050405020304" pitchFamily="18" charset="0"/>
              </a:rPr>
              <a:t>Для нормального підтримання і розвитку національного виробництва стає необхідною взаємодія з іншими країнами, участь у міжнародному поділі праці та обміні. Посилюється інтернаціоналізація виробництва й усього господарського життя, що стало основою формування світового господарства.</a:t>
            </a:r>
            <a:endParaRPr lang="uk-UA" sz="2000" dirty="0">
              <a:effectLst/>
              <a:latin typeface="Times New Roman" panose="02020603050405020304" pitchFamily="18" charset="0"/>
              <a:ea typeface="Times New Roman" panose="02020603050405020304" pitchFamily="18" charset="0"/>
            </a:endParaRPr>
          </a:p>
        </p:txBody>
      </p:sp>
      <p:pic>
        <p:nvPicPr>
          <p:cNvPr id="7170" name="Picture 2" descr="http://mirovaja-ekonomika.ru/images/ekonomicheskaja-azbuka/globalnoe-mirovoe-hozjajstv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7784" y="1996223"/>
            <a:ext cx="3383696" cy="438067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26662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ХАРАКТЕРІ РИСИ СВІТОВОГО ГОСПОДАРСТВА</a:t>
            </a:r>
            <a:endParaRPr lang="uk-UA" dirty="0"/>
          </a:p>
        </p:txBody>
      </p:sp>
      <p:graphicFrame>
        <p:nvGraphicFramePr>
          <p:cNvPr id="3" name="Схема 2"/>
          <p:cNvGraphicFramePr/>
          <p:nvPr>
            <p:extLst>
              <p:ext uri="{D42A27DB-BD31-4B8C-83A1-F6EECF244321}">
                <p14:modId xmlns:p14="http://schemas.microsoft.com/office/powerpoint/2010/main" val="4127775184"/>
              </p:ext>
            </p:extLst>
          </p:nvPr>
        </p:nvGraphicFramePr>
        <p:xfrm>
          <a:off x="164564" y="1439333"/>
          <a:ext cx="11864304" cy="52319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30664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92457" y="1414914"/>
            <a:ext cx="5644703" cy="5262979"/>
          </a:xfrm>
          <a:prstGeom prst="rect">
            <a:avLst/>
          </a:prstGeom>
        </p:spPr>
        <p:txBody>
          <a:bodyPr wrap="square">
            <a:spAutoFit/>
          </a:bodyPr>
          <a:lstStyle/>
          <a:p>
            <a:pPr indent="450850" algn="just"/>
            <a:r>
              <a:rPr lang="ru-RU" sz="2400" dirty="0" err="1">
                <a:latin typeface="Times New Roman" panose="02020603050405020304" pitchFamily="18" charset="0"/>
                <a:cs typeface="Times New Roman" panose="02020603050405020304" pitchFamily="18" charset="0"/>
              </a:rPr>
              <a:t>Сучасне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світове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господарство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включає</a:t>
            </a:r>
            <a:r>
              <a:rPr lang="ru-RU" sz="2400" dirty="0">
                <a:latin typeface="Times New Roman" panose="02020603050405020304" pitchFamily="18" charset="0"/>
                <a:cs typeface="Times New Roman" panose="02020603050405020304" pitchFamily="18" charset="0"/>
              </a:rPr>
              <a:t> в себе </a:t>
            </a:r>
            <a:r>
              <a:rPr lang="ru-RU" sz="2400" dirty="0" err="1">
                <a:latin typeface="Times New Roman" panose="02020603050405020304" pitchFamily="18" charset="0"/>
                <a:cs typeface="Times New Roman" panose="02020603050405020304" pitchFamily="18" charset="0"/>
              </a:rPr>
              <a:t>близько</a:t>
            </a:r>
            <a:r>
              <a:rPr lang="ru-RU" sz="2400" dirty="0">
                <a:latin typeface="Times New Roman" panose="02020603050405020304" pitchFamily="18" charset="0"/>
                <a:cs typeface="Times New Roman" panose="02020603050405020304" pitchFamily="18" charset="0"/>
              </a:rPr>
              <a:t> 250 </a:t>
            </a:r>
            <a:r>
              <a:rPr lang="ru-RU" sz="2400" dirty="0" err="1">
                <a:latin typeface="Times New Roman" panose="02020603050405020304" pitchFamily="18" charset="0"/>
                <a:cs typeface="Times New Roman" panose="02020603050405020304" pitchFamily="18" charset="0"/>
              </a:rPr>
              <a:t>національних</a:t>
            </a:r>
            <a:r>
              <a:rPr lang="ru-RU" sz="2400" dirty="0">
                <a:latin typeface="Times New Roman" panose="02020603050405020304" pitchFamily="18" charset="0"/>
                <a:cs typeface="Times New Roman" panose="02020603050405020304" pitchFamily="18" charset="0"/>
              </a:rPr>
              <a:t> держав як </a:t>
            </a:r>
            <a:r>
              <a:rPr lang="ru-RU" sz="2400" dirty="0" err="1">
                <a:latin typeface="Times New Roman" panose="02020603050405020304" pitchFamily="18" charset="0"/>
                <a:cs typeface="Times New Roman" panose="02020603050405020304" pitchFamily="18" charset="0"/>
              </a:rPr>
              <a:t>суб'єктів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господарської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політичної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економічної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культурної</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іншої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діяльності</a:t>
            </a:r>
            <a:r>
              <a:rPr lang="ru-RU" sz="2400" dirty="0" smtClean="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В сучасних умовах відбуваються кардинальні зміни у виробництві, яке все більшою мірою орієнтується не на національний, а на світовий ринок. Орієнтація на світову ціну як на критерій ефективності </a:t>
            </a:r>
            <a:r>
              <a:rPr lang="uk-UA" sz="2400" dirty="0">
                <a:solidFill>
                  <a:schemeClr val="bg1"/>
                </a:solidFill>
                <a:latin typeface="Times New Roman" panose="02020603050405020304" pitchFamily="18" charset="0"/>
                <a:cs typeface="Times New Roman" panose="02020603050405020304" pitchFamily="18" charset="0"/>
              </a:rPr>
              <a:t>окремого виробництва, галузі, усього національного господарства зближує відтворювальні процеси окремих країн за техніко-економічними показниками. </a:t>
            </a:r>
            <a:endParaRPr lang="uk-UA" sz="2400" b="0" i="0" dirty="0">
              <a:solidFill>
                <a:schemeClr val="bg1"/>
              </a:solidFill>
              <a:effectLst/>
              <a:latin typeface="Times New Roman" panose="02020603050405020304" pitchFamily="18" charset="0"/>
              <a:cs typeface="Times New Roman" panose="02020603050405020304" pitchFamily="18" charset="0"/>
            </a:endParaRPr>
          </a:p>
        </p:txBody>
      </p:sp>
      <p:pic>
        <p:nvPicPr>
          <p:cNvPr id="3078" name="Picture 6" descr="http://dzerkalo-zakarpattya.com/wp-content/uploads/2013/12/1323843374_hata-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690688"/>
            <a:ext cx="5991242" cy="39760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2816337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46100" y="1027906"/>
            <a:ext cx="11290300" cy="3416320"/>
          </a:xfrm>
          <a:prstGeom prst="rect">
            <a:avLst/>
          </a:prstGeom>
        </p:spPr>
        <p:txBody>
          <a:bodyPr wrap="square">
            <a:spAutoFit/>
          </a:bodyPr>
          <a:lstStyle/>
          <a:p>
            <a:pPr algn="just"/>
            <a:r>
              <a:rPr lang="uk-UA" sz="2400" dirty="0" smtClean="0">
                <a:latin typeface="Times New Roman" pitchFamily="18" charset="0"/>
                <a:cs typeface="Times New Roman" pitchFamily="18" charset="0"/>
              </a:rPr>
              <a:t>Міжнародна </a:t>
            </a:r>
            <a:r>
              <a:rPr lang="uk-UA" sz="2400" dirty="0">
                <a:latin typeface="Times New Roman" pitchFamily="18" charset="0"/>
                <a:cs typeface="Times New Roman" pitchFamily="18" charset="0"/>
              </a:rPr>
              <a:t>економічна діяльність являє собою таку форму господарювання, яка безпосередньо виходить за межі національних кордонів і пов’язана із залученням до циклу економічного відтворення різнонаціональних суб’єктів</a:t>
            </a:r>
            <a:r>
              <a:rPr lang="uk-UA" sz="2400" dirty="0" smtClean="0">
                <a:latin typeface="Times New Roman" pitchFamily="18" charset="0"/>
                <a:cs typeface="Times New Roman" pitchFamily="18" charset="0"/>
              </a:rPr>
              <a:t>.</a:t>
            </a:r>
          </a:p>
          <a:p>
            <a:pPr algn="just"/>
            <a:endParaRPr lang="uk-UA" sz="2400" dirty="0" smtClean="0">
              <a:latin typeface="Times New Roman" pitchFamily="18" charset="0"/>
              <a:cs typeface="Times New Roman" pitchFamily="18" charset="0"/>
            </a:endParaRPr>
          </a:p>
          <a:p>
            <a:pPr algn="just"/>
            <a:r>
              <a:rPr lang="ru-RU" sz="2400" b="1" dirty="0" smtClean="0">
                <a:latin typeface="Times New Roman" pitchFamily="18" charset="0"/>
                <a:ea typeface="Times New Roman" panose="02020603050405020304" pitchFamily="18" charset="0"/>
                <a:cs typeface="Times New Roman" pitchFamily="18" charset="0"/>
              </a:rPr>
              <a:t> </a:t>
            </a:r>
            <a:r>
              <a:rPr lang="ru-RU" sz="2400" b="1" dirty="0" err="1">
                <a:latin typeface="Times New Roman" pitchFamily="18" charset="0"/>
                <a:ea typeface="Times New Roman" panose="02020603050405020304" pitchFamily="18" charset="0"/>
                <a:cs typeface="Times New Roman" pitchFamily="18" charset="0"/>
              </a:rPr>
              <a:t>Міжнародна</a:t>
            </a:r>
            <a:r>
              <a:rPr lang="ru-RU" sz="2400" b="1" dirty="0">
                <a:latin typeface="Times New Roman" pitchFamily="18" charset="0"/>
                <a:ea typeface="Times New Roman" panose="02020603050405020304" pitchFamily="18" charset="0"/>
                <a:cs typeface="Times New Roman" pitchFamily="18" charset="0"/>
              </a:rPr>
              <a:t> </a:t>
            </a:r>
            <a:r>
              <a:rPr lang="ru-RU" sz="2400" b="1" dirty="0" err="1">
                <a:latin typeface="Times New Roman" pitchFamily="18" charset="0"/>
                <a:ea typeface="Times New Roman" panose="02020603050405020304" pitchFamily="18" charset="0"/>
                <a:cs typeface="Times New Roman" pitchFamily="18" charset="0"/>
              </a:rPr>
              <a:t>економічна</a:t>
            </a:r>
            <a:r>
              <a:rPr lang="ru-RU" sz="2400" b="1" dirty="0">
                <a:latin typeface="Times New Roman" pitchFamily="18" charset="0"/>
                <a:ea typeface="Times New Roman" panose="02020603050405020304" pitchFamily="18" charset="0"/>
                <a:cs typeface="Times New Roman" pitchFamily="18" charset="0"/>
              </a:rPr>
              <a:t> </a:t>
            </a:r>
            <a:r>
              <a:rPr lang="ru-RU" sz="2400" b="1" dirty="0" err="1">
                <a:latin typeface="Times New Roman" pitchFamily="18" charset="0"/>
                <a:ea typeface="Times New Roman" panose="02020603050405020304" pitchFamily="18" charset="0"/>
                <a:cs typeface="Times New Roman" pitchFamily="18" charset="0"/>
              </a:rPr>
              <a:t>діяльність</a:t>
            </a:r>
            <a:r>
              <a:rPr lang="ru-RU" sz="2400" b="1" dirty="0">
                <a:latin typeface="Times New Roman" panose="02020603050405020304" pitchFamily="18" charset="0"/>
                <a:ea typeface="Times New Roman" panose="02020603050405020304" pitchFamily="18" charset="0"/>
                <a:cs typeface="Times New Roman" pitchFamily="18" charset="0"/>
              </a:rPr>
              <a:t> </a:t>
            </a:r>
            <a:r>
              <a:rPr lang="ru-RU" sz="2400" dirty="0" err="1">
                <a:latin typeface="Times New Roman" panose="02020603050405020304" pitchFamily="18" charset="0"/>
                <a:ea typeface="Times New Roman" panose="02020603050405020304" pitchFamily="18" charset="0"/>
                <a:cs typeface="Times New Roman" pitchFamily="18" charset="0"/>
              </a:rPr>
              <a:t>утворює</a:t>
            </a:r>
            <a:r>
              <a:rPr lang="ru-RU" sz="2400" dirty="0">
                <a:latin typeface="Times New Roman" panose="02020603050405020304" pitchFamily="18" charset="0"/>
                <a:ea typeface="Times New Roman" panose="02020603050405020304" pitchFamily="18" charset="0"/>
                <a:cs typeface="Times New Roman" pitchFamily="18" charset="0"/>
              </a:rPr>
              <a:t> систему </a:t>
            </a:r>
            <a:r>
              <a:rPr lang="ru-RU" sz="2400" dirty="0" err="1">
                <a:latin typeface="Times New Roman" panose="02020603050405020304" pitchFamily="18" charset="0"/>
                <a:ea typeface="Times New Roman" panose="02020603050405020304" pitchFamily="18" charset="0"/>
                <a:cs typeface="Times New Roman" pitchFamily="18" charset="0"/>
              </a:rPr>
              <a:t>господарських</a:t>
            </a:r>
            <a:r>
              <a:rPr lang="ru-RU" sz="2400" dirty="0">
                <a:latin typeface="Times New Roman" panose="02020603050405020304" pitchFamily="18" charset="0"/>
                <a:ea typeface="Times New Roman" panose="02020603050405020304" pitchFamily="18" charset="0"/>
                <a:cs typeface="Times New Roman" pitchFamily="18" charset="0"/>
              </a:rPr>
              <a:t> </a:t>
            </a:r>
            <a:r>
              <a:rPr lang="ru-RU" sz="2400" dirty="0" err="1">
                <a:latin typeface="Times New Roman" panose="02020603050405020304" pitchFamily="18" charset="0"/>
                <a:ea typeface="Times New Roman" panose="02020603050405020304" pitchFamily="18" charset="0"/>
                <a:cs typeface="Times New Roman" pitchFamily="18" charset="0"/>
              </a:rPr>
              <a:t>зв'язків</a:t>
            </a:r>
            <a:r>
              <a:rPr lang="ru-RU" sz="2400" dirty="0">
                <a:latin typeface="Times New Roman" panose="02020603050405020304" pitchFamily="18" charset="0"/>
                <a:ea typeface="Times New Roman" panose="02020603050405020304" pitchFamily="18" charset="0"/>
                <a:cs typeface="Times New Roman" pitchFamily="18" charset="0"/>
              </a:rPr>
              <a:t> </a:t>
            </a:r>
            <a:r>
              <a:rPr lang="ru-RU" sz="2400" dirty="0" err="1">
                <a:latin typeface="Times New Roman" panose="02020603050405020304" pitchFamily="18" charset="0"/>
                <a:ea typeface="Times New Roman" panose="02020603050405020304" pitchFamily="18" charset="0"/>
                <a:cs typeface="Times New Roman" pitchFamily="18" charset="0"/>
              </a:rPr>
              <a:t>між</a:t>
            </a:r>
            <a:r>
              <a:rPr lang="ru-RU" sz="2400" dirty="0">
                <a:latin typeface="Times New Roman" panose="02020603050405020304" pitchFamily="18" charset="0"/>
                <a:ea typeface="Times New Roman" panose="02020603050405020304" pitchFamily="18" charset="0"/>
                <a:cs typeface="Times New Roman" pitchFamily="18" charset="0"/>
              </a:rPr>
              <a:t> </a:t>
            </a:r>
            <a:r>
              <a:rPr lang="ru-RU" sz="2400" dirty="0" err="1">
                <a:latin typeface="Times New Roman" panose="02020603050405020304" pitchFamily="18" charset="0"/>
                <a:ea typeface="Times New Roman" panose="02020603050405020304" pitchFamily="18" charset="0"/>
                <a:cs typeface="Times New Roman" pitchFamily="18" charset="0"/>
              </a:rPr>
              <a:t>національними</a:t>
            </a:r>
            <a:r>
              <a:rPr lang="ru-RU" sz="2400" dirty="0">
                <a:latin typeface="Times New Roman" panose="02020603050405020304" pitchFamily="18" charset="0"/>
                <a:ea typeface="Times New Roman" panose="02020603050405020304" pitchFamily="18" charset="0"/>
                <a:cs typeface="Times New Roman" pitchFamily="18" charset="0"/>
              </a:rPr>
              <a:t> </a:t>
            </a:r>
            <a:r>
              <a:rPr lang="ru-RU" sz="2400" dirty="0" err="1">
                <a:latin typeface="Times New Roman" panose="02020603050405020304" pitchFamily="18" charset="0"/>
                <a:ea typeface="Times New Roman" panose="02020603050405020304" pitchFamily="18" charset="0"/>
                <a:cs typeface="Times New Roman" pitchFamily="18" charset="0"/>
              </a:rPr>
              <a:t>економіками</a:t>
            </a:r>
            <a:r>
              <a:rPr lang="ru-RU" sz="2400" dirty="0">
                <a:latin typeface="Times New Roman" panose="02020603050405020304" pitchFamily="18" charset="0"/>
                <a:ea typeface="Times New Roman" panose="02020603050405020304" pitchFamily="18" charset="0"/>
                <a:cs typeface="Times New Roman" pitchFamily="18" charset="0"/>
              </a:rPr>
              <a:t> </a:t>
            </a:r>
            <a:r>
              <a:rPr lang="ru-RU" sz="2400" dirty="0" err="1">
                <a:latin typeface="Times New Roman" panose="02020603050405020304" pitchFamily="18" charset="0"/>
                <a:ea typeface="Times New Roman" panose="02020603050405020304" pitchFamily="18" charset="0"/>
                <a:cs typeface="Times New Roman" pitchFamily="18" charset="0"/>
              </a:rPr>
              <a:t>країн</a:t>
            </a:r>
            <a:r>
              <a:rPr lang="ru-RU" sz="2400" dirty="0">
                <a:latin typeface="Times New Roman" panose="02020603050405020304" pitchFamily="18" charset="0"/>
                <a:ea typeface="Times New Roman" panose="02020603050405020304" pitchFamily="18" charset="0"/>
                <a:cs typeface="Times New Roman" pitchFamily="18" charset="0"/>
              </a:rPr>
              <a:t>, відповідними </a:t>
            </a:r>
            <a:r>
              <a:rPr lang="ru-RU" sz="2400" dirty="0" err="1">
                <a:latin typeface="Times New Roman" panose="02020603050405020304" pitchFamily="18" charset="0"/>
                <a:ea typeface="Times New Roman" panose="02020603050405020304" pitchFamily="18" charset="0"/>
                <a:cs typeface="Times New Roman" pitchFamily="18" charset="0"/>
              </a:rPr>
              <a:t>суб'єктами</a:t>
            </a:r>
            <a:r>
              <a:rPr lang="ru-RU" sz="2400" dirty="0">
                <a:latin typeface="Times New Roman" panose="02020603050405020304" pitchFamily="18" charset="0"/>
                <a:ea typeface="Times New Roman" panose="02020603050405020304" pitchFamily="18" charset="0"/>
                <a:cs typeface="Times New Roman" pitchFamily="18" charset="0"/>
              </a:rPr>
              <a:t> </a:t>
            </a:r>
            <a:r>
              <a:rPr lang="ru-RU" sz="2400" dirty="0" err="1">
                <a:latin typeface="Times New Roman" panose="02020603050405020304" pitchFamily="18" charset="0"/>
                <a:ea typeface="Times New Roman" panose="02020603050405020304" pitchFamily="18" charset="0"/>
                <a:cs typeface="Times New Roman" pitchFamily="18" charset="0"/>
              </a:rPr>
              <a:t>господарювання</a:t>
            </a:r>
            <a:r>
              <a:rPr lang="ru-RU" sz="2400" dirty="0">
                <a:latin typeface="Times New Roman" panose="02020603050405020304" pitchFamily="18" charset="0"/>
                <a:ea typeface="Times New Roman" panose="02020603050405020304" pitchFamily="18" charset="0"/>
                <a:cs typeface="Times New Roman" pitchFamily="18" charset="0"/>
              </a:rPr>
              <a:t>. Вона </a:t>
            </a:r>
            <a:r>
              <a:rPr lang="ru-RU" sz="2400" dirty="0" err="1">
                <a:latin typeface="Times New Roman" panose="02020603050405020304" pitchFamily="18" charset="0"/>
                <a:ea typeface="Times New Roman" panose="02020603050405020304" pitchFamily="18" charset="0"/>
                <a:cs typeface="Times New Roman" pitchFamily="18" charset="0"/>
              </a:rPr>
              <a:t>ґрунтується</a:t>
            </a:r>
            <a:r>
              <a:rPr lang="ru-RU" sz="2400" dirty="0">
                <a:latin typeface="Times New Roman" panose="02020603050405020304" pitchFamily="18" charset="0"/>
                <a:ea typeface="Times New Roman" panose="02020603050405020304" pitchFamily="18" charset="0"/>
                <a:cs typeface="Times New Roman" pitchFamily="18" charset="0"/>
              </a:rPr>
              <a:t> на </a:t>
            </a:r>
            <a:r>
              <a:rPr lang="ru-RU" sz="2400" dirty="0" err="1">
                <a:latin typeface="Times New Roman" panose="02020603050405020304" pitchFamily="18" charset="0"/>
                <a:ea typeface="Times New Roman" panose="02020603050405020304" pitchFamily="18" charset="0"/>
                <a:cs typeface="Times New Roman" pitchFamily="18" charset="0"/>
              </a:rPr>
              <a:t>міжнародній</a:t>
            </a:r>
            <a:r>
              <a:rPr lang="ru-RU" sz="2400" dirty="0">
                <a:latin typeface="Times New Roman" panose="02020603050405020304" pitchFamily="18" charset="0"/>
                <a:ea typeface="Times New Roman" panose="02020603050405020304" pitchFamily="18" charset="0"/>
                <a:cs typeface="Times New Roman" pitchFamily="18" charset="0"/>
              </a:rPr>
              <a:t> </a:t>
            </a:r>
            <a:r>
              <a:rPr lang="ru-RU" sz="2400" dirty="0" err="1">
                <a:latin typeface="Times New Roman" panose="02020603050405020304" pitchFamily="18" charset="0"/>
                <a:ea typeface="Times New Roman" panose="02020603050405020304" pitchFamily="18" charset="0"/>
                <a:cs typeface="Times New Roman" pitchFamily="18" charset="0"/>
              </a:rPr>
              <a:t>спеціалізації</a:t>
            </a:r>
            <a:r>
              <a:rPr lang="ru-RU" sz="2400" dirty="0">
                <a:latin typeface="Times New Roman" panose="02020603050405020304" pitchFamily="18" charset="0"/>
                <a:ea typeface="Times New Roman" panose="02020603050405020304" pitchFamily="18" charset="0"/>
                <a:cs typeface="Times New Roman" pitchFamily="18" charset="0"/>
              </a:rPr>
              <a:t> </a:t>
            </a:r>
            <a:r>
              <a:rPr lang="ru-RU" sz="2400" dirty="0" err="1">
                <a:latin typeface="Times New Roman" panose="02020603050405020304" pitchFamily="18" charset="0"/>
                <a:ea typeface="Times New Roman" panose="02020603050405020304" pitchFamily="18" charset="0"/>
                <a:cs typeface="Times New Roman" pitchFamily="18" charset="0"/>
              </a:rPr>
              <a:t>виробництва</a:t>
            </a:r>
            <a:r>
              <a:rPr lang="ru-RU" sz="2400" dirty="0">
                <a:latin typeface="Times New Roman" panose="02020603050405020304" pitchFamily="18" charset="0"/>
                <a:ea typeface="Times New Roman" panose="02020603050405020304" pitchFamily="18" charset="0"/>
                <a:cs typeface="Times New Roman" pitchFamily="18" charset="0"/>
              </a:rPr>
              <a:t> та </a:t>
            </a:r>
            <a:r>
              <a:rPr lang="ru-RU" sz="2400" dirty="0" err="1">
                <a:latin typeface="Times New Roman" panose="02020603050405020304" pitchFamily="18" charset="0"/>
                <a:ea typeface="Times New Roman" panose="02020603050405020304" pitchFamily="18" charset="0"/>
                <a:cs typeface="Times New Roman" pitchFamily="18" charset="0"/>
              </a:rPr>
              <a:t>інтернаціоналізації</a:t>
            </a:r>
            <a:r>
              <a:rPr lang="ru-RU" sz="2400" dirty="0">
                <a:latin typeface="Times New Roman" panose="02020603050405020304" pitchFamily="18" charset="0"/>
                <a:ea typeface="Times New Roman" panose="02020603050405020304" pitchFamily="18" charset="0"/>
                <a:cs typeface="Times New Roman" pitchFamily="18" charset="0"/>
              </a:rPr>
              <a:t> </a:t>
            </a:r>
            <a:r>
              <a:rPr lang="ru-RU" sz="2400" dirty="0" err="1">
                <a:latin typeface="Times New Roman" panose="02020603050405020304" pitchFamily="18" charset="0"/>
                <a:ea typeface="Times New Roman" panose="02020603050405020304" pitchFamily="18" charset="0"/>
                <a:cs typeface="Times New Roman" pitchFamily="18" charset="0"/>
              </a:rPr>
              <a:t>господарського</a:t>
            </a:r>
            <a:r>
              <a:rPr lang="ru-RU" sz="2400" dirty="0">
                <a:latin typeface="Times New Roman" panose="02020603050405020304" pitchFamily="18" charset="0"/>
                <a:ea typeface="Times New Roman" panose="02020603050405020304" pitchFamily="18" charset="0"/>
                <a:cs typeface="Times New Roman" pitchFamily="18" charset="0"/>
              </a:rPr>
              <a:t> </a:t>
            </a:r>
            <a:r>
              <a:rPr lang="ru-RU" sz="2400" dirty="0" err="1">
                <a:latin typeface="Times New Roman" panose="02020603050405020304" pitchFamily="18" charset="0"/>
                <a:ea typeface="Times New Roman" panose="02020603050405020304" pitchFamily="18" charset="0"/>
                <a:cs typeface="Times New Roman" pitchFamily="18" charset="0"/>
              </a:rPr>
              <a:t>життя</a:t>
            </a:r>
            <a:r>
              <a:rPr lang="ru-RU" sz="2400" dirty="0">
                <a:latin typeface="Times New Roman" panose="02020603050405020304" pitchFamily="18" charset="0"/>
                <a:ea typeface="Times New Roman" panose="02020603050405020304" pitchFamily="18" charset="0"/>
                <a:cs typeface="Times New Roman" pitchFamily="18" charset="0"/>
              </a:rPr>
              <a:t>. </a:t>
            </a:r>
          </a:p>
          <a:p>
            <a:pPr algn="just"/>
            <a:endParaRPr lang="uk-UA" sz="2400" dirty="0"/>
          </a:p>
        </p:txBody>
      </p:sp>
      <p:pic>
        <p:nvPicPr>
          <p:cNvPr id="1026" name="Picture 2" descr="http://mibif.ru/img/content/e1.jpg"/>
          <p:cNvPicPr>
            <a:picLocks noChangeAspect="1" noChangeArrowheads="1"/>
          </p:cNvPicPr>
          <p:nvPr/>
        </p:nvPicPr>
        <p:blipFill rotWithShape="1">
          <a:blip r:embed="rId2">
            <a:extLst>
              <a:ext uri="{28A0092B-C50C-407E-A947-70E740481C1C}">
                <a14:useLocalDpi xmlns:a14="http://schemas.microsoft.com/office/drawing/2010/main" val="0"/>
              </a:ext>
            </a:extLst>
          </a:blip>
          <a:srcRect t="14039" b="17636"/>
          <a:stretch/>
        </p:blipFill>
        <p:spPr bwMode="auto">
          <a:xfrm>
            <a:off x="4521200" y="3765885"/>
            <a:ext cx="7670800" cy="30921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1151823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Waveform</Template>
  <TotalTime>647</TotalTime>
  <Words>2108</Words>
  <Application>Microsoft Office PowerPoint</Application>
  <PresentationFormat>Произвольный</PresentationFormat>
  <Paragraphs>335</Paragraphs>
  <Slides>44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44</vt:i4>
      </vt:variant>
    </vt:vector>
  </HeadingPairs>
  <TitlesOfParts>
    <vt:vector size="45" baseType="lpstr">
      <vt:lpstr>Волна</vt:lpstr>
      <vt:lpstr>Міжнародна економічна діяльність:  сутність і особливості </vt:lpstr>
      <vt:lpstr>Презентация PowerPoint</vt:lpstr>
      <vt:lpstr>Мета:</vt:lpstr>
      <vt:lpstr>План</vt:lpstr>
      <vt:lpstr>Презентация PowerPoint</vt:lpstr>
      <vt:lpstr>Презентация PowerPoint</vt:lpstr>
      <vt:lpstr>ХАРАКТЕРІ РИСИ СВІТОВОГО ГОСПОДАРСТВА</vt:lpstr>
      <vt:lpstr>Презентация PowerPoint</vt:lpstr>
      <vt:lpstr>Презентация PowerPoint</vt:lpstr>
      <vt:lpstr>Предмет вивчення курсу «Міжнародна економічна діяльність України» (МЕДУ) є неоднорідним та багатоаспектним, оскільки МЕДУ можна розглядати в контексті різних інтересів:  </vt:lpstr>
      <vt:lpstr>Мета вивчення курсу </vt:lpstr>
      <vt:lpstr>Предмет дисципліни </vt:lpstr>
      <vt:lpstr>Головні завдання курсу</vt:lpstr>
      <vt:lpstr>Презентация PowerPoint</vt:lpstr>
      <vt:lpstr>Міжнародна економічна діяльність </vt:lpstr>
      <vt:lpstr>РОЛЬ МІЖНАРОДНОЇ ЕКОНОМІЧНОЇ ДІЯЛЬНОСТІ ДЛЯ НАЦІОНАЛЬНОГО ГОСПОДАРСТВА</vt:lpstr>
      <vt:lpstr>Принципи МЕДУ</vt:lpstr>
      <vt:lpstr>Принципи МЕДУ</vt:lpstr>
      <vt:lpstr>Принципи МЕДУ</vt:lpstr>
      <vt:lpstr>Принципи МЕДУ</vt:lpstr>
      <vt:lpstr>Принципи МЕДУ</vt:lpstr>
      <vt:lpstr>Принципи МЕДУ</vt:lpstr>
      <vt:lpstr>Презентация PowerPoint</vt:lpstr>
      <vt:lpstr>ФАКТОРНІ ПЕРЕДУМОВИ МІЖНАРОДНОЇ ЕКОНОМІЧНОЇ ДІЯЛЬНОСТІ УКРАЇНИ </vt:lpstr>
      <vt:lpstr>Україна багата на різноманітні корисні копалини</vt:lpstr>
      <vt:lpstr>Проблеми</vt:lpstr>
      <vt:lpstr>Презентация PowerPoint</vt:lpstr>
      <vt:lpstr>Структура сільськогосподарських угідь України станом на 01.01.2020 р.   </vt:lpstr>
      <vt:lpstr>Розораність сільськогосподарських угідь у регіонах України</vt:lpstr>
      <vt:lpstr>Структура земельного фонду за основними землекористувачами та власниками землі  (1994 р., 2019 р.)  </vt:lpstr>
      <vt:lpstr>Структура посівних площ у сільськогосподарських підприємствах України, %  </vt:lpstr>
      <vt:lpstr>Таблиця – Поширеність деградаційних процесів у ґрунтах України </vt:lpstr>
      <vt:lpstr>Презентация PowerPoint</vt:lpstr>
      <vt:lpstr>ПОНЯТТЯ ВІДКРИТОЇ ЕКОНОМІКИ</vt:lpstr>
      <vt:lpstr>ОСНОВНІ РИСИ ВІДКРИТОЇ ЕКОНОМІКИ</vt:lpstr>
      <vt:lpstr>Відкритість у зовнішній торгівлі </vt:lpstr>
      <vt:lpstr>Презентация PowerPoint</vt:lpstr>
      <vt:lpstr>Коефіцієнт відкритості для деяких розвинених країн </vt:lpstr>
      <vt:lpstr>Презентация PowerPoint</vt:lpstr>
      <vt:lpstr>Групи країн відповідно до індексу відкритості ринку за методикою МТП </vt:lpstr>
      <vt:lpstr>Презентация PowerPoint</vt:lpstr>
      <vt:lpstr>Платіжний баланс </vt:lpstr>
      <vt:lpstr>Таблиця  – Структура платіжного балансу </vt:lpstr>
      <vt:lpstr>ВИСНОВКИ</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Олеся</dc:creator>
  <cp:lastModifiedBy>Наташа</cp:lastModifiedBy>
  <cp:revision>60</cp:revision>
  <dcterms:created xsi:type="dcterms:W3CDTF">2015-05-02T16:00:14Z</dcterms:created>
  <dcterms:modified xsi:type="dcterms:W3CDTF">2021-02-10T10:10:30Z</dcterms:modified>
</cp:coreProperties>
</file>