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19"/>
  </p:notesMasterIdLst>
  <p:sldIdLst>
    <p:sldId id="256" r:id="rId2"/>
    <p:sldId id="278" r:id="rId3"/>
    <p:sldId id="297" r:id="rId4"/>
    <p:sldId id="279" r:id="rId5"/>
    <p:sldId id="280" r:id="rId6"/>
    <p:sldId id="281" r:id="rId7"/>
    <p:sldId id="300" r:id="rId8"/>
    <p:sldId id="282" r:id="rId9"/>
    <p:sldId id="285" r:id="rId10"/>
    <p:sldId id="298" r:id="rId11"/>
    <p:sldId id="286" r:id="rId12"/>
    <p:sldId id="302" r:id="rId13"/>
    <p:sldId id="303" r:id="rId14"/>
    <p:sldId id="304" r:id="rId15"/>
    <p:sldId id="301" r:id="rId16"/>
    <p:sldId id="299" r:id="rId17"/>
    <p:sldId id="283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bg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bg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bg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bg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2" autoAdjust="0"/>
    <p:restoredTop sz="94712" autoAdjust="0"/>
  </p:normalViewPr>
  <p:slideViewPr>
    <p:cSldViewPr snapToGrid="0">
      <p:cViewPr varScale="1">
        <p:scale>
          <a:sx n="104" d="100"/>
          <a:sy n="104" d="100"/>
        </p:scale>
        <p:origin x="-118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8003F6-DC25-4F7B-B4B6-4D8ACC17E6B9}" type="doc">
      <dgm:prSet loTypeId="urn:microsoft.com/office/officeart/2005/8/layout/vList2" loCatId="list" qsTypeId="urn:microsoft.com/office/officeart/2005/8/quickstyle/simple1#1" qsCatId="simple" csTypeId="urn:microsoft.com/office/officeart/2005/8/colors/accent1_2#1" csCatId="accent1"/>
      <dgm:spPr/>
      <dgm:t>
        <a:bodyPr/>
        <a:lstStyle/>
        <a:p>
          <a:endParaRPr lang="ru-RU"/>
        </a:p>
      </dgm:t>
    </dgm:pt>
    <dgm:pt modelId="{CEBF5BB3-C3FC-45B6-84E8-4761B3D2CAE9}">
      <dgm:prSet/>
      <dgm:spPr/>
      <dgm:t>
        <a:bodyPr/>
        <a:lstStyle/>
        <a:p>
          <a:pPr rtl="0"/>
          <a:r>
            <a:rPr lang="ru-RU" b="1" smtClean="0"/>
            <a:t>спеціалізовані органи,які не мають вивідних проток і виділяють свій секрет в кров,лімфу,цереброспіальну рідину через міжклітинні щілини</a:t>
          </a:r>
          <a:endParaRPr lang="ru-RU"/>
        </a:p>
      </dgm:t>
    </dgm:pt>
    <dgm:pt modelId="{6324FE0C-975E-41CC-86DD-5B8C1FDDC62A}" type="parTrans" cxnId="{39948E5E-7176-48D1-B528-64194807FC02}">
      <dgm:prSet/>
      <dgm:spPr/>
      <dgm:t>
        <a:bodyPr/>
        <a:lstStyle/>
        <a:p>
          <a:endParaRPr lang="ru-RU"/>
        </a:p>
      </dgm:t>
    </dgm:pt>
    <dgm:pt modelId="{6B311BBD-1120-4D0F-993D-A7D4785A6972}" type="sibTrans" cxnId="{39948E5E-7176-48D1-B528-64194807FC02}">
      <dgm:prSet/>
      <dgm:spPr/>
      <dgm:t>
        <a:bodyPr/>
        <a:lstStyle/>
        <a:p>
          <a:endParaRPr lang="ru-RU"/>
        </a:p>
      </dgm:t>
    </dgm:pt>
    <dgm:pt modelId="{829B91AC-C91C-4D37-9BF5-40F4E914BA1D}">
      <dgm:prSet/>
      <dgm:spPr/>
      <dgm:t>
        <a:bodyPr/>
        <a:lstStyle/>
        <a:p>
          <a:pPr rtl="0"/>
          <a:r>
            <a:rPr lang="uk-UA" smtClean="0"/>
            <a:t>Ендокринні залози інервуються вегетативною нервовою системою;</a:t>
          </a:r>
          <a:endParaRPr lang="ru-RU"/>
        </a:p>
      </dgm:t>
    </dgm:pt>
    <dgm:pt modelId="{F6D6ED76-CFCB-44C4-8B02-9A94531301E9}" type="parTrans" cxnId="{F9F5C7EE-8290-4883-849D-FB0F92EFA80F}">
      <dgm:prSet/>
      <dgm:spPr/>
      <dgm:t>
        <a:bodyPr/>
        <a:lstStyle/>
        <a:p>
          <a:endParaRPr lang="ru-RU"/>
        </a:p>
      </dgm:t>
    </dgm:pt>
    <dgm:pt modelId="{A02C49F0-3636-492B-99B1-60099578622E}" type="sibTrans" cxnId="{F9F5C7EE-8290-4883-849D-FB0F92EFA80F}">
      <dgm:prSet/>
      <dgm:spPr/>
      <dgm:t>
        <a:bodyPr/>
        <a:lstStyle/>
        <a:p>
          <a:endParaRPr lang="ru-RU"/>
        </a:p>
      </dgm:t>
    </dgm:pt>
    <dgm:pt modelId="{E60EE63B-855F-4344-B688-B1BC5875D476}">
      <dgm:prSet/>
      <dgm:spPr/>
      <dgm:t>
        <a:bodyPr/>
        <a:lstStyle/>
        <a:p>
          <a:pPr rtl="0"/>
          <a:r>
            <a:rPr lang="uk-UA" smtClean="0"/>
            <a:t>Відрізняються гарним кровопостачанням,та великою кількістю рецепторів;</a:t>
          </a:r>
          <a:endParaRPr lang="ru-RU"/>
        </a:p>
      </dgm:t>
    </dgm:pt>
    <dgm:pt modelId="{7EC38CC2-2659-480D-9B97-F43BEA22CB76}" type="parTrans" cxnId="{812A6E14-998D-4921-BE81-C37F7EBCBE9B}">
      <dgm:prSet/>
      <dgm:spPr/>
      <dgm:t>
        <a:bodyPr/>
        <a:lstStyle/>
        <a:p>
          <a:endParaRPr lang="ru-RU"/>
        </a:p>
      </dgm:t>
    </dgm:pt>
    <dgm:pt modelId="{F2936AE0-9AEF-4F9C-995C-C4CA7B2B9ECD}" type="sibTrans" cxnId="{812A6E14-998D-4921-BE81-C37F7EBCBE9B}">
      <dgm:prSet/>
      <dgm:spPr/>
      <dgm:t>
        <a:bodyPr/>
        <a:lstStyle/>
        <a:p>
          <a:endParaRPr lang="ru-RU"/>
        </a:p>
      </dgm:t>
    </dgm:pt>
    <dgm:pt modelId="{10238663-3867-47EB-96A3-165A34B1200A}">
      <dgm:prSet/>
      <dgm:spPr/>
      <dgm:t>
        <a:bodyPr/>
        <a:lstStyle/>
        <a:p>
          <a:pPr rtl="0"/>
          <a:r>
            <a:rPr lang="ru-RU" b="1" smtClean="0"/>
            <a:t>2 групи ендокринних залоз:</a:t>
          </a:r>
          <a:endParaRPr lang="ru-RU"/>
        </a:p>
      </dgm:t>
    </dgm:pt>
    <dgm:pt modelId="{B11D8237-3D33-4DD5-AE2E-AB455F06884C}" type="parTrans" cxnId="{762DFFB1-C4FF-4FE9-8759-8891E866C52E}">
      <dgm:prSet/>
      <dgm:spPr/>
      <dgm:t>
        <a:bodyPr/>
        <a:lstStyle/>
        <a:p>
          <a:endParaRPr lang="ru-RU"/>
        </a:p>
      </dgm:t>
    </dgm:pt>
    <dgm:pt modelId="{9CFAB7BF-1D0C-45AA-91B2-979E593ACF18}" type="sibTrans" cxnId="{762DFFB1-C4FF-4FE9-8759-8891E866C52E}">
      <dgm:prSet/>
      <dgm:spPr/>
      <dgm:t>
        <a:bodyPr/>
        <a:lstStyle/>
        <a:p>
          <a:endParaRPr lang="ru-RU"/>
        </a:p>
      </dgm:t>
    </dgm:pt>
    <dgm:pt modelId="{D2D33F14-4EC5-49F0-A4D2-F45D47A8AD42}">
      <dgm:prSet/>
      <dgm:spPr/>
      <dgm:t>
        <a:bodyPr/>
        <a:lstStyle/>
        <a:p>
          <a:pPr rtl="0"/>
          <a:r>
            <a:rPr lang="uk-UA" smtClean="0"/>
            <a:t>Змішаної секреції(статеві залози,підшлункова залоза);</a:t>
          </a:r>
          <a:endParaRPr lang="ru-RU"/>
        </a:p>
      </dgm:t>
    </dgm:pt>
    <dgm:pt modelId="{AFDF3DBF-43F1-4849-B76E-3240512DE55E}" type="parTrans" cxnId="{7102C559-B896-4460-BA50-A0A7D9B5B669}">
      <dgm:prSet/>
      <dgm:spPr/>
      <dgm:t>
        <a:bodyPr/>
        <a:lstStyle/>
        <a:p>
          <a:endParaRPr lang="ru-RU"/>
        </a:p>
      </dgm:t>
    </dgm:pt>
    <dgm:pt modelId="{5387731F-C607-42EE-AF05-CDAEBBCACA57}" type="sibTrans" cxnId="{7102C559-B896-4460-BA50-A0A7D9B5B669}">
      <dgm:prSet/>
      <dgm:spPr/>
      <dgm:t>
        <a:bodyPr/>
        <a:lstStyle/>
        <a:p>
          <a:endParaRPr lang="ru-RU"/>
        </a:p>
      </dgm:t>
    </dgm:pt>
    <dgm:pt modelId="{28AD9322-4010-4F60-8A90-907F0DDE9A60}">
      <dgm:prSet/>
      <dgm:spPr/>
      <dgm:t>
        <a:bodyPr/>
        <a:lstStyle/>
        <a:p>
          <a:pPr rtl="0"/>
          <a:r>
            <a:rPr lang="uk-UA" smtClean="0"/>
            <a:t>Внутрішньої секреції(гіпофіз,наднирники,щитовидні та паращитовидні залози,тимус,м/б епіфіз)</a:t>
          </a:r>
          <a:endParaRPr lang="ru-RU"/>
        </a:p>
      </dgm:t>
    </dgm:pt>
    <dgm:pt modelId="{133C4C26-2008-4EFA-B69C-1D149BD9F882}" type="parTrans" cxnId="{F128D25C-402D-4A6C-A913-30B2397134DA}">
      <dgm:prSet/>
      <dgm:spPr/>
      <dgm:t>
        <a:bodyPr/>
        <a:lstStyle/>
        <a:p>
          <a:endParaRPr lang="ru-RU"/>
        </a:p>
      </dgm:t>
    </dgm:pt>
    <dgm:pt modelId="{0959211E-3EBF-4EDB-8599-CB6DA0F3EFB7}" type="sibTrans" cxnId="{F128D25C-402D-4A6C-A913-30B2397134DA}">
      <dgm:prSet/>
      <dgm:spPr/>
      <dgm:t>
        <a:bodyPr/>
        <a:lstStyle/>
        <a:p>
          <a:endParaRPr lang="ru-RU"/>
        </a:p>
      </dgm:t>
    </dgm:pt>
    <dgm:pt modelId="{67CB7864-4FC2-48CB-95C8-8D574A26AF96}">
      <dgm:prSet/>
      <dgm:spPr/>
      <dgm:t>
        <a:bodyPr/>
        <a:lstStyle/>
        <a:p>
          <a:pPr rtl="0"/>
          <a:r>
            <a:rPr lang="ru-RU" b="1" smtClean="0"/>
            <a:t>Ендокринні клітини присутні також в в деяких органах і тканинах (нирки, серцевий м</a:t>
          </a:r>
          <a:r>
            <a:rPr lang="en-US" b="1" smtClean="0"/>
            <a:t>’</a:t>
          </a:r>
          <a:r>
            <a:rPr lang="uk-UA" b="1" smtClean="0"/>
            <a:t>яз</a:t>
          </a:r>
          <a:r>
            <a:rPr lang="ru-RU" b="1" smtClean="0"/>
            <a:t>, вегетативні ганглії, утворюючи дифузну эндокринну систему).</a:t>
          </a:r>
          <a:endParaRPr lang="ru-RU"/>
        </a:p>
      </dgm:t>
    </dgm:pt>
    <dgm:pt modelId="{C9F58D32-DB8E-410E-A892-C3101776EE17}" type="parTrans" cxnId="{62FC41ED-6609-49B9-815A-DA6561F8FAA6}">
      <dgm:prSet/>
      <dgm:spPr/>
      <dgm:t>
        <a:bodyPr/>
        <a:lstStyle/>
        <a:p>
          <a:endParaRPr lang="ru-RU"/>
        </a:p>
      </dgm:t>
    </dgm:pt>
    <dgm:pt modelId="{16FC8898-B2AA-4C5F-9357-3EE293F04291}" type="sibTrans" cxnId="{62FC41ED-6609-49B9-815A-DA6561F8FAA6}">
      <dgm:prSet/>
      <dgm:spPr/>
      <dgm:t>
        <a:bodyPr/>
        <a:lstStyle/>
        <a:p>
          <a:endParaRPr lang="ru-RU"/>
        </a:p>
      </dgm:t>
    </dgm:pt>
    <dgm:pt modelId="{4CF0B253-BFAB-4C62-A6F0-299E128A259E}" type="pres">
      <dgm:prSet presAssocID="{8F8003F6-DC25-4F7B-B4B6-4D8ACC17E6B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4AE3B03-9299-483F-A143-7C76F3523DA8}" type="pres">
      <dgm:prSet presAssocID="{CEBF5BB3-C3FC-45B6-84E8-4761B3D2CAE9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3F386C-F78E-435E-AF8A-66F07EFCA3B0}" type="pres">
      <dgm:prSet presAssocID="{CEBF5BB3-C3FC-45B6-84E8-4761B3D2CAE9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2258EB-943B-4A8E-836E-C58316114C29}" type="pres">
      <dgm:prSet presAssocID="{67CB7864-4FC2-48CB-95C8-8D574A26AF96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102C559-B896-4460-BA50-A0A7D9B5B669}" srcId="{10238663-3867-47EB-96A3-165A34B1200A}" destId="{D2D33F14-4EC5-49F0-A4D2-F45D47A8AD42}" srcOrd="0" destOrd="0" parTransId="{AFDF3DBF-43F1-4849-B76E-3240512DE55E}" sibTransId="{5387731F-C607-42EE-AF05-CDAEBBCACA57}"/>
    <dgm:cxn modelId="{A8AF8B4A-71F8-4D81-936D-400BC01B4FEA}" type="presOf" srcId="{67CB7864-4FC2-48CB-95C8-8D574A26AF96}" destId="{052258EB-943B-4A8E-836E-C58316114C29}" srcOrd="0" destOrd="0" presId="urn:microsoft.com/office/officeart/2005/8/layout/vList2"/>
    <dgm:cxn modelId="{D0110C83-CD2C-40E4-B4D0-7A70053E88AE}" type="presOf" srcId="{10238663-3867-47EB-96A3-165A34B1200A}" destId="{5F3F386C-F78E-435E-AF8A-66F07EFCA3B0}" srcOrd="0" destOrd="2" presId="urn:microsoft.com/office/officeart/2005/8/layout/vList2"/>
    <dgm:cxn modelId="{762DFFB1-C4FF-4FE9-8759-8891E866C52E}" srcId="{CEBF5BB3-C3FC-45B6-84E8-4761B3D2CAE9}" destId="{10238663-3867-47EB-96A3-165A34B1200A}" srcOrd="2" destOrd="0" parTransId="{B11D8237-3D33-4DD5-AE2E-AB455F06884C}" sibTransId="{9CFAB7BF-1D0C-45AA-91B2-979E593ACF18}"/>
    <dgm:cxn modelId="{812A6E14-998D-4921-BE81-C37F7EBCBE9B}" srcId="{CEBF5BB3-C3FC-45B6-84E8-4761B3D2CAE9}" destId="{E60EE63B-855F-4344-B688-B1BC5875D476}" srcOrd="1" destOrd="0" parTransId="{7EC38CC2-2659-480D-9B97-F43BEA22CB76}" sibTransId="{F2936AE0-9AEF-4F9C-995C-C4CA7B2B9ECD}"/>
    <dgm:cxn modelId="{0A53FBD6-F67F-41AE-B770-912FEC06F273}" type="presOf" srcId="{8F8003F6-DC25-4F7B-B4B6-4D8ACC17E6B9}" destId="{4CF0B253-BFAB-4C62-A6F0-299E128A259E}" srcOrd="0" destOrd="0" presId="urn:microsoft.com/office/officeart/2005/8/layout/vList2"/>
    <dgm:cxn modelId="{34D42B6F-5671-4188-903D-E03BE059525D}" type="presOf" srcId="{D2D33F14-4EC5-49F0-A4D2-F45D47A8AD42}" destId="{5F3F386C-F78E-435E-AF8A-66F07EFCA3B0}" srcOrd="0" destOrd="3" presId="urn:microsoft.com/office/officeart/2005/8/layout/vList2"/>
    <dgm:cxn modelId="{39948E5E-7176-48D1-B528-64194807FC02}" srcId="{8F8003F6-DC25-4F7B-B4B6-4D8ACC17E6B9}" destId="{CEBF5BB3-C3FC-45B6-84E8-4761B3D2CAE9}" srcOrd="0" destOrd="0" parTransId="{6324FE0C-975E-41CC-86DD-5B8C1FDDC62A}" sibTransId="{6B311BBD-1120-4D0F-993D-A7D4785A6972}"/>
    <dgm:cxn modelId="{62FC41ED-6609-49B9-815A-DA6561F8FAA6}" srcId="{8F8003F6-DC25-4F7B-B4B6-4D8ACC17E6B9}" destId="{67CB7864-4FC2-48CB-95C8-8D574A26AF96}" srcOrd="1" destOrd="0" parTransId="{C9F58D32-DB8E-410E-A892-C3101776EE17}" sibTransId="{16FC8898-B2AA-4C5F-9357-3EE293F04291}"/>
    <dgm:cxn modelId="{F685D8AB-0E40-424A-A914-A0FFFFAF2878}" type="presOf" srcId="{829B91AC-C91C-4D37-9BF5-40F4E914BA1D}" destId="{5F3F386C-F78E-435E-AF8A-66F07EFCA3B0}" srcOrd="0" destOrd="0" presId="urn:microsoft.com/office/officeart/2005/8/layout/vList2"/>
    <dgm:cxn modelId="{F9F5C7EE-8290-4883-849D-FB0F92EFA80F}" srcId="{CEBF5BB3-C3FC-45B6-84E8-4761B3D2CAE9}" destId="{829B91AC-C91C-4D37-9BF5-40F4E914BA1D}" srcOrd="0" destOrd="0" parTransId="{F6D6ED76-CFCB-44C4-8B02-9A94531301E9}" sibTransId="{A02C49F0-3636-492B-99B1-60099578622E}"/>
    <dgm:cxn modelId="{553BC1F3-5727-4D1D-950A-D469614428B0}" type="presOf" srcId="{CEBF5BB3-C3FC-45B6-84E8-4761B3D2CAE9}" destId="{64AE3B03-9299-483F-A143-7C76F3523DA8}" srcOrd="0" destOrd="0" presId="urn:microsoft.com/office/officeart/2005/8/layout/vList2"/>
    <dgm:cxn modelId="{85CC2098-01D7-4749-814E-E750127FA31B}" type="presOf" srcId="{E60EE63B-855F-4344-B688-B1BC5875D476}" destId="{5F3F386C-F78E-435E-AF8A-66F07EFCA3B0}" srcOrd="0" destOrd="1" presId="urn:microsoft.com/office/officeart/2005/8/layout/vList2"/>
    <dgm:cxn modelId="{45DD03E4-0309-43B1-931E-506425C5289C}" type="presOf" srcId="{28AD9322-4010-4F60-8A90-907F0DDE9A60}" destId="{5F3F386C-F78E-435E-AF8A-66F07EFCA3B0}" srcOrd="0" destOrd="4" presId="urn:microsoft.com/office/officeart/2005/8/layout/vList2"/>
    <dgm:cxn modelId="{F128D25C-402D-4A6C-A913-30B2397134DA}" srcId="{10238663-3867-47EB-96A3-165A34B1200A}" destId="{28AD9322-4010-4F60-8A90-907F0DDE9A60}" srcOrd="1" destOrd="0" parTransId="{133C4C26-2008-4EFA-B69C-1D149BD9F882}" sibTransId="{0959211E-3EBF-4EDB-8599-CB6DA0F3EFB7}"/>
    <dgm:cxn modelId="{0DE8B963-8BF3-4A35-8EB6-B9FB967FCEF8}" type="presParOf" srcId="{4CF0B253-BFAB-4C62-A6F0-299E128A259E}" destId="{64AE3B03-9299-483F-A143-7C76F3523DA8}" srcOrd="0" destOrd="0" presId="urn:microsoft.com/office/officeart/2005/8/layout/vList2"/>
    <dgm:cxn modelId="{80237A01-6DD3-4BE6-85FE-B20D91576E91}" type="presParOf" srcId="{4CF0B253-BFAB-4C62-A6F0-299E128A259E}" destId="{5F3F386C-F78E-435E-AF8A-66F07EFCA3B0}" srcOrd="1" destOrd="0" presId="urn:microsoft.com/office/officeart/2005/8/layout/vList2"/>
    <dgm:cxn modelId="{CEE5F4D7-AF76-4E89-A67A-304E2E4996A7}" type="presParOf" srcId="{4CF0B253-BFAB-4C62-A6F0-299E128A259E}" destId="{052258EB-943B-4A8E-836E-C58316114C29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BCD5EC1-4FB0-4716-BF90-D62F68ED8308}" type="datetimeFigureOut">
              <a:rPr lang="ru-RU"/>
              <a:pPr>
                <a:defRPr/>
              </a:pPr>
              <a:t>02.04.2021</a:t>
            </a:fld>
            <a:endParaRPr lang="ru-RU"/>
          </a:p>
        </p:txBody>
      </p:sp>
      <p:sp>
        <p:nvSpPr>
          <p:cNvPr id="14340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A1F367A-7820-42ED-9CCE-10359BF8EF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53C379-8E39-4DD9-9E2B-C0EBA002EDD1}" type="datetimeFigureOut">
              <a:rPr lang="ru-RU"/>
              <a:pPr>
                <a:defRPr/>
              </a:pPr>
              <a:t>02.04.2021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39807C-31D2-4437-9C90-691F94B531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32E88-E1BA-4995-9F7C-0AB5DB83F533}" type="datetimeFigureOut">
              <a:rPr lang="ru-RU"/>
              <a:pPr>
                <a:defRPr/>
              </a:pPr>
              <a:t>02.04.2021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9A4A4-2F78-45F0-802D-327BCF1430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D50DB-844C-4568-8C0E-50BB8D28AECE}" type="datetimeFigureOut">
              <a:rPr lang="ru-RU"/>
              <a:pPr>
                <a:defRPr/>
              </a:pPr>
              <a:t>02.04.2021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47528-95A5-4DB8-BD48-D6BC99EF98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28650" y="1825625"/>
            <a:ext cx="7886700" cy="4351338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E3B8D-C057-4783-8665-49ECCC1A6C13}" type="datetimeFigureOut">
              <a:rPr lang="ru-RU"/>
              <a:pPr>
                <a:defRPr/>
              </a:pPr>
              <a:t>02.04.2021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41561-C065-485F-BF51-254B65B7CB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0A594-FAFD-41D5-93B8-F03251757C42}" type="datetimeFigureOut">
              <a:rPr lang="ru-RU"/>
              <a:pPr>
                <a:defRPr/>
              </a:pPr>
              <a:t>02.04.2021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BA68F-935D-4054-B60F-4C42EDA6FA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66F5ED-0549-43B2-B0B3-BC7A7B296C43}" type="datetimeFigureOut">
              <a:rPr lang="ru-RU"/>
              <a:pPr>
                <a:defRPr/>
              </a:pPr>
              <a:t>02.04.2021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8413D-6930-4642-85FC-8EBE2B0A18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19305-7402-4427-81B1-430D75C25D12}" type="datetimeFigureOut">
              <a:rPr lang="ru-RU"/>
              <a:pPr>
                <a:defRPr/>
              </a:pPr>
              <a:t>02.04.2021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C9533-D1E9-4D11-99B5-4BE9C31F6C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17AC2-A38C-4CC0-AFFA-D4B2AA35E3D7}" type="datetimeFigureOut">
              <a:rPr lang="ru-RU"/>
              <a:pPr>
                <a:defRPr/>
              </a:pPr>
              <a:t>02.04.2021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0841F-2073-4E22-95BB-8C3563610C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E2D47-79F9-41A4-B9D4-6C151FEDBAA8}" type="datetimeFigureOut">
              <a:rPr lang="ru-RU"/>
              <a:pPr>
                <a:defRPr/>
              </a:pPr>
              <a:t>02.04.2021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51A1D-36A1-4791-AD79-D8B54F9FEC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FFC8D1-7251-4480-9639-1488FDB831F4}" type="datetimeFigureOut">
              <a:rPr lang="ru-RU"/>
              <a:pPr>
                <a:defRPr/>
              </a:pPr>
              <a:t>02.04.2021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0CAB7-7C78-448B-B831-C056D105BC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2CA0D-09A0-4863-B25C-F7FED86C3842}" type="datetimeFigureOut">
              <a:rPr lang="ru-RU"/>
              <a:pPr>
                <a:defRPr/>
              </a:pPr>
              <a:t>02.04.2021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C1C59-1695-490B-BA73-AE4553A411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FDCF5-9517-48A0-9201-DB60D5902406}" type="datetimeFigureOut">
              <a:rPr lang="ru-RU"/>
              <a:pPr>
                <a:defRPr/>
              </a:pPr>
              <a:t>02.04.2021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F08F0-5C64-4A7D-8164-A1D630D016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CC641C9-F1A2-4A3F-8F36-444D2C89AB29}" type="datetimeFigureOut">
              <a:rPr lang="ru-RU"/>
              <a:pPr>
                <a:defRPr/>
              </a:pPr>
              <a:t>02.04.2021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EF153DC-E595-413F-8233-CC9B70DFA0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64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320675"/>
            <a:ext cx="9144000" cy="1390650"/>
          </a:xfrm>
        </p:spPr>
        <p:txBody>
          <a:bodyPr anchor="b"/>
          <a:lstStyle/>
          <a:p>
            <a:pPr algn="ctr" eaLnBrk="1" hangingPunct="1">
              <a:lnSpc>
                <a:spcPct val="70000"/>
              </a:lnSpc>
            </a:pPr>
            <a:r>
              <a:rPr lang="uk-UA" sz="4000" b="1" smtClean="0"/>
              <a:t>Вікові морфофункціональні особливості ендокринної ситеми дітей</a:t>
            </a:r>
            <a:endParaRPr lang="ru-RU" sz="4000" b="1" smtClean="0"/>
          </a:p>
        </p:txBody>
      </p:sp>
      <p:sp>
        <p:nvSpPr>
          <p:cNvPr id="15362" name="Rectangle 9"/>
          <p:cNvSpPr>
            <a:spLocks noChangeArrowheads="1"/>
          </p:cNvSpPr>
          <p:nvPr/>
        </p:nvSpPr>
        <p:spPr bwMode="auto">
          <a:xfrm>
            <a:off x="5018088" y="1736725"/>
            <a:ext cx="4125912" cy="427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 algn="ctr"/>
            <a:r>
              <a:rPr lang="uk-UA" sz="2800">
                <a:solidFill>
                  <a:schemeClr val="tx1"/>
                </a:solidFill>
              </a:rPr>
              <a:t>План</a:t>
            </a:r>
          </a:p>
          <a:p>
            <a:pPr indent="449263">
              <a:lnSpc>
                <a:spcPct val="80000"/>
              </a:lnSpc>
              <a:buFontTx/>
              <a:buAutoNum type="arabicPeriod"/>
            </a:pPr>
            <a:r>
              <a:rPr lang="uk-UA" sz="2800">
                <a:solidFill>
                  <a:schemeClr val="tx1"/>
                </a:solidFill>
              </a:rPr>
              <a:t>Класифікація ендокринних залоз.</a:t>
            </a:r>
          </a:p>
          <a:p>
            <a:pPr indent="449263">
              <a:lnSpc>
                <a:spcPct val="80000"/>
              </a:lnSpc>
              <a:buFontTx/>
              <a:buAutoNum type="arabicPeriod"/>
            </a:pPr>
            <a:r>
              <a:rPr lang="uk-UA" sz="2800">
                <a:solidFill>
                  <a:schemeClr val="tx1"/>
                </a:solidFill>
              </a:rPr>
              <a:t>Фізіологічна роль залоз внутрішньої секреції. Значення ендокринних залоз у дитячому віці. </a:t>
            </a:r>
          </a:p>
          <a:p>
            <a:pPr indent="449263">
              <a:lnSpc>
                <a:spcPct val="80000"/>
              </a:lnSpc>
              <a:buFontTx/>
              <a:buAutoNum type="arabicPeriod"/>
            </a:pPr>
            <a:r>
              <a:rPr lang="uk-UA" sz="2800">
                <a:solidFill>
                  <a:schemeClr val="tx1"/>
                </a:solidFill>
              </a:rPr>
              <a:t>Вікові морфофункціональні особливості залоз внутрішньої секреції.</a:t>
            </a:r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6375" y="1735138"/>
            <a:ext cx="4551363" cy="463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68275"/>
            <a:ext cx="8680450" cy="641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7813"/>
            <a:ext cx="8686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uk-UA" sz="4000" smtClean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Залози внутрішньої секреції та особливості їх функції у дітей:</a:t>
            </a:r>
            <a:endParaRPr lang="en-US" sz="4000" smtClean="0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09550" y="1676400"/>
            <a:ext cx="8705850" cy="6096000"/>
          </a:xfrm>
        </p:spPr>
        <p:txBody>
          <a:bodyPr/>
          <a:lstStyle/>
          <a:p>
            <a:pPr eaLnBrk="1" hangingPunct="1">
              <a:defRPr/>
            </a:pPr>
            <a:r>
              <a:rPr lang="uk-UA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передній гіпоталамус;</a:t>
            </a:r>
            <a:endParaRPr lang="en-US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uk-UA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гіпофіз - починає функц</a:t>
            </a: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uk-UA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онувати з 9-10 тижня в/у життя;</a:t>
            </a:r>
          </a:p>
          <a:p>
            <a:pPr eaLnBrk="1" hangingPunct="1">
              <a:defRPr/>
            </a:pPr>
            <a:r>
              <a:rPr lang="uk-UA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передній гіпоталамус і гіпофіз розглядаються як основні регулятори функції  ендокринної системи;</a:t>
            </a:r>
            <a:endParaRPr lang="en-US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uk-UA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епіфіз - секреція гормонів починається на 3 місяці в/у розвитку, максимальна активність – в 5-7 років;</a:t>
            </a:r>
            <a:endParaRPr lang="en-US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uk-UA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щитоподібна залоза - функц</a:t>
            </a: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uk-UA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онально активна з   4 м</a:t>
            </a: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uk-UA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сяц</a:t>
            </a: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uk-UA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 в/у розвитку;  </a:t>
            </a:r>
            <a:endParaRPr lang="en-US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AutoShape 5" descr="2ac1d408-2e50-4680-99f5-60333aba2858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662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875" y="263525"/>
            <a:ext cx="8367713" cy="615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3375" y="1162050"/>
            <a:ext cx="8378825" cy="545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6" name="Rectangle 5"/>
          <p:cNvSpPr>
            <a:spLocks noGrp="1"/>
          </p:cNvSpPr>
          <p:nvPr>
            <p:ph type="title"/>
          </p:nvPr>
        </p:nvSpPr>
        <p:spPr>
          <a:xfrm>
            <a:off x="592138" y="328613"/>
            <a:ext cx="7886700" cy="703262"/>
          </a:xfrm>
        </p:spPr>
        <p:txBody>
          <a:bodyPr/>
          <a:lstStyle/>
          <a:p>
            <a:r>
              <a:rPr lang="uk-UA" sz="2800" smtClean="0"/>
              <a:t>Структурна організація нейроендокринної регуляції роботи організму</a:t>
            </a:r>
            <a:endParaRPr lang="ru-RU" sz="280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6550" y="392113"/>
            <a:ext cx="8432800" cy="599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5275" y="269875"/>
            <a:ext cx="8662988" cy="638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scene3d>
            <a:camera prst="perspectiveRelaxedModerately"/>
            <a:lightRig rig="threePt" dir="t"/>
          </a:scene3d>
        </p:spPr>
        <p:txBody>
          <a:bodyPr rtlCol="0" anchor="b">
            <a:normAutofit/>
            <a:sp3d extrusionH="57150">
              <a:bevelT w="38100" h="38100" prst="angle"/>
            </a:sp3d>
          </a:bodyPr>
          <a:lstStyle/>
          <a:p>
            <a:pPr algn="ctr" eaLnBrk="1" fontAlgn="auto" hangingPunct="1">
              <a:lnSpc>
                <a:spcPct val="100000"/>
              </a:lnSpc>
              <a:spcAft>
                <a:spcPts val="0"/>
              </a:spcAft>
              <a:tabLst>
                <a:tab pos="3830638" algn="l"/>
              </a:tabLst>
              <a:defRPr/>
            </a:pPr>
            <a:r>
              <a:rPr lang="uk-UA" sz="6600" b="1" kern="120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Ендокринні залози</a:t>
            </a:r>
            <a:endParaRPr lang="ru-RU" sz="6600" b="1" kern="120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Comic Sans MS" pitchFamily="66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</p:nvPr>
        </p:nvGraphicFramePr>
        <p:xfrm>
          <a:off x="88454" y="1268760"/>
          <a:ext cx="9036496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5" descr="Урок. &quot;Регуляції функцій організму людини. Гуморальна регуляція процесів  життєдіяльності. Ендокринна система. Гіпофіз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8288" y="346075"/>
            <a:ext cx="8350250" cy="611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7338" y="317500"/>
            <a:ext cx="8515350" cy="631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65113"/>
            <a:ext cx="9144000" cy="1143000"/>
          </a:xfrm>
          <a:gradFill>
            <a:gsLst>
              <a:gs pos="0">
                <a:schemeClr val="accent4">
                  <a:shade val="15000"/>
                  <a:satMod val="180000"/>
                </a:schemeClr>
              </a:gs>
              <a:gs pos="50000">
                <a:schemeClr val="accent4">
                  <a:shade val="45000"/>
                  <a:satMod val="170000"/>
                </a:schemeClr>
              </a:gs>
              <a:gs pos="70000">
                <a:schemeClr val="accent4">
                  <a:tint val="99000"/>
                  <a:shade val="65000"/>
                  <a:satMod val="155000"/>
                </a:schemeClr>
              </a:gs>
              <a:gs pos="100000">
                <a:schemeClr val="accent4">
                  <a:tint val="95500"/>
                  <a:shade val="100000"/>
                  <a:satMod val="155000"/>
                </a:schemeClr>
              </a:gs>
            </a:gsLst>
          </a:gradFill>
          <a:ln>
            <a:solidFill>
              <a:schemeClr val="accent4"/>
            </a:solidFill>
          </a:ln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perspectiveAbove"/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accent4">
                <a:shade val="65000"/>
                <a:satMod val="150000"/>
              </a:schemeClr>
            </a:contourClr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b">
            <a:prstTxWarp prst="textPlain">
              <a:avLst/>
            </a:prstTxWarp>
            <a:noAutofit/>
            <a:scene3d>
              <a:camera prst="perspectiveRelaxedModerately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eaLnBrk="1" fontAlgn="auto" hangingPunct="1">
              <a:lnSpc>
                <a:spcPct val="100000"/>
              </a:lnSpc>
              <a:spcAft>
                <a:spcPts val="0"/>
              </a:spcAft>
              <a:tabLst>
                <a:tab pos="3830638" algn="l"/>
              </a:tabLst>
              <a:defRPr/>
            </a:pPr>
            <a:r>
              <a:rPr lang="uk-UA" sz="3600" b="1" kern="1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</a:rPr>
              <a:t>Фізіологічна роль </a:t>
            </a:r>
            <a:br>
              <a:rPr lang="uk-UA" sz="3600" b="1" kern="1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</a:rPr>
            </a:br>
            <a:r>
              <a:rPr lang="uk-UA" sz="3600" b="1" kern="1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</a:rPr>
              <a:t>залоз внутрішньої секреції</a:t>
            </a:r>
            <a:endParaRPr lang="ru-RU" sz="3600" b="1" kern="12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447800"/>
            <a:ext cx="8988425" cy="53006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>
              <a:spcBef>
                <a:spcPts val="700"/>
              </a:spcBef>
              <a:buFont typeface="Tw Cen MT" pitchFamily="34" charset="0"/>
              <a:buAutoNum type="romanUcPeriod"/>
              <a:defRPr/>
            </a:pPr>
            <a:r>
              <a:rPr lang="ru-RU" sz="2600" b="1" smtClean="0">
                <a:solidFill>
                  <a:schemeClr val="tx1"/>
                </a:solidFill>
                <a:latin typeface="Cambria Math" pitchFamily="18" charset="0"/>
              </a:rPr>
              <a:t>Гормони беруть участь в регуляції функцій організму. В тваринних організмах є 2 механізми регуляції– нервовий та гуморальний(ендокринний). Два механізми тісно пов</a:t>
            </a:r>
            <a:r>
              <a:rPr lang="en-US" sz="2600" b="1" smtClean="0">
                <a:solidFill>
                  <a:schemeClr val="tx1"/>
                </a:solidFill>
                <a:latin typeface="Bodoni MT Black" pitchFamily="18" charset="0"/>
              </a:rPr>
              <a:t>’</a:t>
            </a:r>
            <a:r>
              <a:rPr lang="uk-UA" sz="2600" b="1" smtClean="0">
                <a:solidFill>
                  <a:schemeClr val="tx1"/>
                </a:solidFill>
                <a:latin typeface="Cambria Math" pitchFamily="18" charset="0"/>
              </a:rPr>
              <a:t>язані між собою та здійснюють нейроендокринну регуляцію</a:t>
            </a:r>
            <a:r>
              <a:rPr lang="ru-RU" sz="2600" b="1" smtClean="0">
                <a:solidFill>
                  <a:schemeClr val="tx1"/>
                </a:solidFill>
                <a:latin typeface="Cambria Math" pitchFamily="18" charset="0"/>
              </a:rPr>
              <a:t>.</a:t>
            </a:r>
          </a:p>
          <a:p>
            <a:pPr marL="514350" indent="-514350">
              <a:spcBef>
                <a:spcPts val="700"/>
              </a:spcBef>
              <a:buFont typeface="Tw Cen MT" pitchFamily="34" charset="0"/>
              <a:buAutoNum type="romanUcPeriod"/>
              <a:defRPr/>
            </a:pPr>
            <a:r>
              <a:rPr lang="ru-RU" sz="2600" b="1" smtClean="0">
                <a:solidFill>
                  <a:schemeClr val="tx1"/>
                </a:solidFill>
                <a:latin typeface="Cambria Math" pitchFamily="18" charset="0"/>
              </a:rPr>
              <a:t>Гормони пристосовують організм до мінливих умов внутрішнього та зовнішнього середовища. </a:t>
            </a:r>
          </a:p>
          <a:p>
            <a:pPr marL="514350" indent="-514350">
              <a:spcBef>
                <a:spcPts val="700"/>
              </a:spcBef>
              <a:buFont typeface="Tw Cen MT" pitchFamily="34" charset="0"/>
              <a:buAutoNum type="romanUcPeriod"/>
              <a:defRPr/>
            </a:pPr>
            <a:r>
              <a:rPr lang="ru-RU" sz="2600" b="1" smtClean="0">
                <a:solidFill>
                  <a:schemeClr val="tx1"/>
                </a:solidFill>
                <a:latin typeface="Cambria Math" pitchFamily="18" charset="0"/>
              </a:rPr>
              <a:t>Гормони відновлюють змінену рівновагу.                         </a:t>
            </a:r>
            <a:r>
              <a:rPr lang="ru-RU" sz="2600" smtClean="0">
                <a:solidFill>
                  <a:schemeClr val="tx1"/>
                </a:solidFill>
                <a:latin typeface="Cambria Math" pitchFamily="18" charset="0"/>
              </a:rPr>
              <a:t>Н-д, при зниженні рівня глюкози у крові(гіпоглікемія) з мозкового шару наднирників викидається велика кількість адреналіну, який посилює глікогеноліз (перетворення глікогена в глюкозу)у печінці, в результаті чого нормалізується рівень глюкози у крові.</a:t>
            </a:r>
            <a:endParaRPr lang="ru-RU" sz="26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73038" y="157163"/>
            <a:ext cx="8742362" cy="67008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uk-UA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Ендокринні залози беруть участь в контролі і корекції всіх життєвих процесів в організмі дитини.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uk-UA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Залози внут</a:t>
            </a: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pi</a:t>
            </a:r>
            <a:r>
              <a:rPr lang="uk-UA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шньої сек</a:t>
            </a: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r>
              <a:rPr lang="uk-UA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ец</a:t>
            </a: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uk-UA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ї мають великий вплив на о</a:t>
            </a: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r>
              <a:rPr lang="uk-UA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ган</a:t>
            </a: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uk-UA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зм, який </a:t>
            </a: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r>
              <a:rPr lang="uk-UA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осте,  починаючи з пе</a:t>
            </a: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r>
              <a:rPr lang="uk-UA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ших дн</a:t>
            </a: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uk-UA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 емб</a:t>
            </a: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pi</a:t>
            </a:r>
            <a:r>
              <a:rPr lang="uk-UA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онального  </a:t>
            </a: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r>
              <a:rPr lang="uk-UA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озвитку  </a:t>
            </a: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uk-UA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закінчуючи  пе</a:t>
            </a: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pi</a:t>
            </a:r>
            <a:r>
              <a:rPr lang="uk-UA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одом  статевого доз</a:t>
            </a: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pi</a:t>
            </a:r>
            <a:r>
              <a:rPr lang="uk-UA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вання. 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 пеpiод новонаpодженостi чiтко пpоявляється вплив гоpмонiв матеpi, якi поступили в оpганiзм дитини в останнi днi вагiтностi тpансплацентаpно, або з молоком.</a:t>
            </a:r>
          </a:p>
          <a:p>
            <a:pPr eaLnBrk="1" hangingPunct="1">
              <a:defRPr/>
            </a:pPr>
            <a:r>
              <a:rPr lang="uk-UA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Особливе значення ендокринних залоз у дитячому віці зумовлено зі значним впливом їх на ріст і розвиток організму. </a:t>
            </a:r>
          </a:p>
          <a:p>
            <a:pPr eaLnBrk="1" hangingPunct="1">
              <a:defRPr/>
            </a:pPr>
            <a:r>
              <a:rPr lang="uk-UA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Одна і та ж патологія у дорослих може бути поворотньою, у дітей – супроводжується невиліковними розумовими та фізичними розладами.</a:t>
            </a:r>
            <a:endParaRPr lang="ru-RU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1924</TotalTime>
  <Words>281</Words>
  <Application>Microsoft Office PowerPoint</Application>
  <PresentationFormat>Экран (4:3)</PresentationFormat>
  <Paragraphs>20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Calibri Light</vt:lpstr>
      <vt:lpstr>Calibri</vt:lpstr>
      <vt:lpstr>Cambria Math</vt:lpstr>
      <vt:lpstr>Bodoni MT Black</vt:lpstr>
      <vt:lpstr>Tw Cen MT</vt:lpstr>
      <vt:lpstr>Тема Office</vt:lpstr>
      <vt:lpstr>Вікові морфофункціональні особливості ендокринної ситеми дітей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Залози внутрішньої секреції та особливості їх функції у дітей:</vt:lpstr>
      <vt:lpstr>Слайд 12</vt:lpstr>
      <vt:lpstr>Слайд 13</vt:lpstr>
      <vt:lpstr>Слайд 14</vt:lpstr>
      <vt:lpstr>Слайд 15</vt:lpstr>
      <vt:lpstr>Слайд 16</vt:lpstr>
      <vt:lpstr>Структурна організація нейроендокринної регуляції роботи організму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1</cp:lastModifiedBy>
  <cp:revision>43</cp:revision>
  <dcterms:created xsi:type="dcterms:W3CDTF">2016-11-12T15:02:45Z</dcterms:created>
  <dcterms:modified xsi:type="dcterms:W3CDTF">2021-04-01T21:07:23Z</dcterms:modified>
</cp:coreProperties>
</file>