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6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714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069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95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685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395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286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690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442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43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115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6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346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097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461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0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503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EDB45-F1D2-4C95-B331-BCBAF8A49899}" type="datetimeFigureOut">
              <a:rPr lang="uk-UA" smtClean="0"/>
              <a:pPr/>
              <a:t>04.03.2020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D1E039-A738-427F-831A-FC6BD6D5376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600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Відкриття кафе здорового харчування “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Present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”</a:t>
            </a:r>
            <a:endParaRPr lang="uk-U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631687"/>
            <a:ext cx="7772400" cy="936104"/>
          </a:xfrm>
        </p:spPr>
        <p:txBody>
          <a:bodyPr>
            <a:normAutofit lnSpcReduction="10000"/>
          </a:bodyPr>
          <a:lstStyle/>
          <a:p>
            <a:r>
              <a:rPr lang="uk-UA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слоган :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,,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Present” </a:t>
            </a: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завітай - гарно виглядай!</a:t>
            </a:r>
            <a:endParaRPr lang="uk-UA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348880"/>
            <a:ext cx="547260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0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86979"/>
            <a:ext cx="7058745" cy="132080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rgbClr val="C00000"/>
                </a:solidFill>
              </a:rPr>
              <a:t>Кількість нашого персоналу</a:t>
            </a:r>
            <a:endParaRPr lang="uk-UA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1628800"/>
            <a:ext cx="3024336" cy="4680520"/>
          </a:xfrm>
        </p:spPr>
        <p:txBody>
          <a:bodyPr>
            <a:noAutofit/>
          </a:bodyPr>
          <a:lstStyle/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бармен;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офіціанта;</a:t>
            </a:r>
          </a:p>
          <a:p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адміністратор;</a:t>
            </a:r>
          </a:p>
          <a:p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повар;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бухгалтер;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підсобний робітник;</a:t>
            </a:r>
          </a:p>
          <a:p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прибиральниця;</a:t>
            </a:r>
          </a:p>
          <a:p>
            <a:r>
              <a:rPr lang="en-US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дієтолог</a:t>
            </a:r>
            <a:r>
              <a:rPr lang="uk-UA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 контрактом).</a:t>
            </a:r>
            <a:endParaRPr lang="en-US" sz="2400" i="1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034" y="1461654"/>
            <a:ext cx="3903935" cy="26664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1110" y="3781400"/>
            <a:ext cx="390393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6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      </a:t>
            </a:r>
            <a:r>
              <a:rPr lang="uk-UA" sz="4000" dirty="0" smtClean="0">
                <a:solidFill>
                  <a:srgbClr val="C00000"/>
                </a:solidFill>
              </a:rPr>
              <a:t>Фінансові ресурси</a:t>
            </a:r>
            <a:endParaRPr lang="uk-UA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7418786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реалізації нашої задумки,ми плануємо брати кредит на суму 1 000 000 грн. для початкового етапу,тобто для реклами,оренди приміщення,покупки обладнання,оплати комунальних послуг,покупки продуктів та для виплати зарплатні.</a:t>
            </a:r>
            <a:endParaRPr lang="uk-UA" sz="2400" i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231" y="3720461"/>
            <a:ext cx="504056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60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53"/>
            <a:ext cx="7560840" cy="1656184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uk-UA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 дії</a:t>
            </a:r>
            <a:br>
              <a:rPr lang="uk-UA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(Що і як ми продаємо або надаємо послуги)</a:t>
            </a:r>
            <a:endParaRPr lang="uk-UA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437" y="1808819"/>
            <a:ext cx="3744416" cy="43924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нас буде власне кафе , яке буде працювати з 7:00 до 19:00.</a:t>
            </a:r>
          </a:p>
          <a:p>
            <a:pPr marL="0" indent="0">
              <a:buNone/>
            </a:pPr>
            <a:r>
              <a:rPr lang="uk-UA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 надаємо такі сервіси як</a:t>
            </a:r>
            <a:r>
              <a:rPr lang="uk-UA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uk-UA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Майстер-класи по приготуванню правильного харчування;</a:t>
            </a:r>
          </a:p>
          <a:p>
            <a:pPr>
              <a:buFontTx/>
              <a:buChar char="-"/>
            </a:pPr>
            <a:r>
              <a:rPr lang="uk-UA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Бізнес-ланчі;</a:t>
            </a:r>
          </a:p>
          <a:p>
            <a:pPr>
              <a:buFontTx/>
              <a:buChar char="-"/>
            </a:pPr>
            <a:r>
              <a:rPr lang="uk-UA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Доставка їжі.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601" y="1369368"/>
            <a:ext cx="2340665" cy="23064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9853" y="1369368"/>
            <a:ext cx="2438510" cy="2306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4149080"/>
            <a:ext cx="2619375" cy="23498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7465" y="4149080"/>
            <a:ext cx="2785107" cy="234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11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174684"/>
            <a:ext cx="7778825" cy="132080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            </a:t>
            </a:r>
            <a:r>
              <a:rPr lang="uk-UA" sz="4000" dirty="0" smtClean="0">
                <a:solidFill>
                  <a:srgbClr val="C00000"/>
                </a:solidFill>
              </a:rPr>
              <a:t>Ключові дії</a:t>
            </a:r>
            <a:br>
              <a:rPr lang="uk-UA" sz="4000" dirty="0" smtClean="0">
                <a:solidFill>
                  <a:srgbClr val="C00000"/>
                </a:solidFill>
              </a:rPr>
            </a:br>
            <a:r>
              <a:rPr lang="uk-UA" sz="4000" dirty="0">
                <a:solidFill>
                  <a:srgbClr val="C00000"/>
                </a:solidFill>
              </a:rPr>
              <a:t> </a:t>
            </a:r>
            <a:r>
              <a:rPr lang="uk-UA" sz="4000" dirty="0" smtClean="0">
                <a:solidFill>
                  <a:srgbClr val="C00000"/>
                </a:solidFill>
              </a:rPr>
              <a:t>         (Наші клієнти)</a:t>
            </a:r>
            <a:endParaRPr lang="uk-UA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4032448" cy="4680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Клієнти дізнаються про нас з реклами.</a:t>
            </a:r>
          </a:p>
          <a:p>
            <a:pPr marL="0" indent="0">
              <a:buNone/>
            </a:pP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будуть звертатися до нас тому що ми пропонуємо тільки екологічно чисті  продукти та добрий сервіс.</a:t>
            </a:r>
          </a:p>
          <a:p>
            <a:pPr marL="0" indent="0">
              <a:buNone/>
            </a:pPr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буде відбуватися після кожного замовлення.</a:t>
            </a:r>
            <a:endParaRPr lang="uk-UA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196752"/>
            <a:ext cx="3538338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561" y="4050196"/>
            <a:ext cx="353583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0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562801" cy="132080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rgbClr val="C00000"/>
                </a:solidFill>
              </a:rPr>
              <a:t>Взаємовідносини з клієнтами</a:t>
            </a:r>
            <a:endParaRPr lang="uk-UA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388077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Індивідуальний підхід до кожного, знижки постійним клієнтам та у День народження.</a:t>
            </a:r>
          </a:p>
          <a:p>
            <a:pPr marL="0" indent="0">
              <a:buNone/>
            </a:pPr>
            <a:r>
              <a:rPr lang="uk-UA" sz="2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 будемо проводити анкетування:</a:t>
            </a:r>
          </a:p>
          <a:p>
            <a:pPr marL="0" indent="0">
              <a:buNone/>
            </a:pPr>
            <a:r>
              <a:rPr lang="uk-UA" sz="1900" b="1" i="1" dirty="0" smtClean="0">
                <a:solidFill>
                  <a:srgbClr val="FF0000"/>
                </a:solidFill>
              </a:rPr>
              <a:t>1.</a:t>
            </a:r>
            <a:r>
              <a:rPr lang="uk-UA" sz="1900" i="1" dirty="0" smtClean="0"/>
              <a:t>Чи гарно вас обслужили</a:t>
            </a:r>
            <a:r>
              <a:rPr lang="en-US" sz="1900" i="1" dirty="0" smtClean="0"/>
              <a:t>?</a:t>
            </a:r>
            <a:endParaRPr lang="uk-UA" sz="1900" i="1" dirty="0" smtClean="0"/>
          </a:p>
          <a:p>
            <a:pPr marL="0" indent="0">
              <a:buNone/>
            </a:pPr>
            <a:r>
              <a:rPr lang="uk-UA" sz="1900" b="1" i="1" dirty="0" smtClean="0">
                <a:solidFill>
                  <a:srgbClr val="FF0000"/>
                </a:solidFill>
              </a:rPr>
              <a:t>2.</a:t>
            </a:r>
            <a:r>
              <a:rPr lang="uk-UA" sz="1900" i="1" dirty="0" smtClean="0"/>
              <a:t>Чи сподобалась вам кухня</a:t>
            </a:r>
            <a:r>
              <a:rPr lang="en-US" sz="1900" i="1" dirty="0" smtClean="0"/>
              <a:t>?</a:t>
            </a:r>
            <a:endParaRPr lang="uk-UA" sz="1900" i="1" dirty="0" smtClean="0"/>
          </a:p>
          <a:p>
            <a:pPr marL="0" indent="0">
              <a:buNone/>
            </a:pPr>
            <a:r>
              <a:rPr lang="uk-UA" sz="1900" b="1" i="1" dirty="0" smtClean="0">
                <a:solidFill>
                  <a:srgbClr val="FF0000"/>
                </a:solidFill>
              </a:rPr>
              <a:t>3.</a:t>
            </a:r>
            <a:r>
              <a:rPr lang="uk-UA" sz="1900" i="1" dirty="0" smtClean="0"/>
              <a:t>В кафе чисто</a:t>
            </a:r>
            <a:r>
              <a:rPr lang="en-US" sz="1900" i="1" dirty="0" smtClean="0"/>
              <a:t>?</a:t>
            </a:r>
            <a:endParaRPr lang="uk-UA" sz="1900" i="1" dirty="0" smtClean="0"/>
          </a:p>
          <a:p>
            <a:pPr marL="0" indent="0">
              <a:buNone/>
            </a:pPr>
            <a:r>
              <a:rPr lang="uk-UA" sz="1900" b="1" i="1" dirty="0" smtClean="0">
                <a:solidFill>
                  <a:srgbClr val="FF0000"/>
                </a:solidFill>
              </a:rPr>
              <a:t>4.</a:t>
            </a:r>
            <a:r>
              <a:rPr lang="uk-UA" sz="1900" i="1" dirty="0" smtClean="0"/>
              <a:t>Залишіть коментар або побажання.</a:t>
            </a:r>
          </a:p>
          <a:p>
            <a:pPr marL="0" indent="0">
              <a:buNone/>
            </a:pPr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Анкетування відвідувачі зможуть пройти на сайті нашого кафе.</a:t>
            </a:r>
          </a:p>
          <a:p>
            <a:pPr marL="0" indent="0">
              <a:buNone/>
            </a:pPr>
            <a:r>
              <a:rPr lang="uk-UA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 будемо прислуховуватися до відгуків наших клієнтів та покращувати наш асортимент.</a:t>
            </a:r>
            <a:endParaRPr lang="uk-U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805680"/>
            <a:ext cx="3312368" cy="1775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111" y="4581128"/>
            <a:ext cx="352839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4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776864" cy="6408712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rgbClr val="C00000"/>
                </a:solidFill>
              </a:rPr>
              <a:t>Потоки наших доходів(Місяць/рік)</a:t>
            </a:r>
            <a:br>
              <a:rPr lang="uk-UA" sz="4000" dirty="0" smtClean="0">
                <a:solidFill>
                  <a:srgbClr val="C00000"/>
                </a:solidFill>
              </a:rPr>
            </a:br>
            <a:r>
              <a:rPr lang="uk-UA" sz="4000" dirty="0" smtClean="0">
                <a:solidFill>
                  <a:srgbClr val="C00000"/>
                </a:solidFill>
              </a:rPr>
              <a:t/>
            </a:r>
            <a:br>
              <a:rPr lang="uk-UA" sz="4000" dirty="0" smtClean="0">
                <a:solidFill>
                  <a:srgbClr val="C00000"/>
                </a:solidFill>
              </a:rPr>
            </a:br>
            <a:r>
              <a:rPr lang="uk-UA" sz="4000" dirty="0">
                <a:solidFill>
                  <a:srgbClr val="C00000"/>
                </a:solidFill>
              </a:rPr>
              <a:t/>
            </a:r>
            <a:br>
              <a:rPr lang="uk-UA" sz="4000" dirty="0">
                <a:solidFill>
                  <a:srgbClr val="C00000"/>
                </a:solidFill>
              </a:rPr>
            </a:br>
            <a:r>
              <a:rPr lang="uk-UA" sz="4000" dirty="0" smtClean="0">
                <a:solidFill>
                  <a:srgbClr val="C00000"/>
                </a:solidFill>
              </a:rPr>
              <a:t/>
            </a:r>
            <a:br>
              <a:rPr lang="uk-UA" sz="4000" dirty="0" smtClean="0">
                <a:solidFill>
                  <a:srgbClr val="C00000"/>
                </a:solidFill>
              </a:rPr>
            </a:br>
            <a:r>
              <a:rPr lang="uk-UA" sz="4000" dirty="0">
                <a:solidFill>
                  <a:srgbClr val="C00000"/>
                </a:solidFill>
              </a:rPr>
              <a:t/>
            </a:r>
            <a:br>
              <a:rPr lang="uk-UA" sz="4000" dirty="0">
                <a:solidFill>
                  <a:srgbClr val="C00000"/>
                </a:solidFill>
              </a:rPr>
            </a:br>
            <a:r>
              <a:rPr lang="uk-UA" sz="4000" dirty="0" smtClean="0">
                <a:solidFill>
                  <a:srgbClr val="C00000"/>
                </a:solidFill>
              </a:rPr>
              <a:t/>
            </a:r>
            <a:br>
              <a:rPr lang="uk-UA" sz="4000" dirty="0" smtClean="0">
                <a:solidFill>
                  <a:srgbClr val="C00000"/>
                </a:solidFill>
              </a:rPr>
            </a:br>
            <a:r>
              <a:rPr lang="uk-UA" sz="4000" dirty="0">
                <a:solidFill>
                  <a:srgbClr val="C00000"/>
                </a:solidFill>
              </a:rPr>
              <a:t/>
            </a:r>
            <a:br>
              <a:rPr lang="uk-UA" sz="4000" dirty="0">
                <a:solidFill>
                  <a:srgbClr val="C00000"/>
                </a:solidFill>
              </a:rPr>
            </a:br>
            <a:r>
              <a:rPr lang="uk-UA" sz="4000" dirty="0" smtClean="0">
                <a:solidFill>
                  <a:srgbClr val="C00000"/>
                </a:solidFill>
              </a:rPr>
              <a:t/>
            </a:r>
            <a:br>
              <a:rPr lang="uk-UA" sz="4000" dirty="0" smtClean="0">
                <a:solidFill>
                  <a:srgbClr val="C00000"/>
                </a:solidFill>
              </a:rPr>
            </a:br>
            <a:r>
              <a:rPr lang="uk-UA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 нашого кафе:</a:t>
            </a:r>
            <a:r>
              <a:rPr lang="en-US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b="1" i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м.кв.</a:t>
            </a:r>
            <a:r>
              <a:rPr lang="uk-UA" sz="2700" i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i="1" noProof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Столів:</a:t>
            </a: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10;</a:t>
            </a:r>
            <a:r>
              <a:rPr lang="uk-UA" sz="27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Стільців:</a:t>
            </a: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40.</a:t>
            </a:r>
            <a:r>
              <a:rPr lang="uk-UA" sz="27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середньому у нас буде 25</a:t>
            </a:r>
            <a:r>
              <a:rPr lang="uk-UA" sz="27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відвідувачів в день.</a:t>
            </a:r>
            <a:r>
              <a:rPr lang="uk-UA" sz="27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Сніданок-</a:t>
            </a:r>
            <a:r>
              <a:rPr lang="uk-UA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uk-UA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обід-</a:t>
            </a:r>
            <a:r>
              <a:rPr lang="uk-UA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0грн</a:t>
            </a: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7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вечеря-</a:t>
            </a:r>
            <a:r>
              <a:rPr lang="uk-UA" sz="27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 грн.</a:t>
            </a:r>
            <a:endParaRPr lang="ru-RU" sz="27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770166"/>
              </p:ext>
            </p:extLst>
          </p:nvPr>
        </p:nvGraphicFramePr>
        <p:xfrm>
          <a:off x="971600" y="1196752"/>
          <a:ext cx="6348414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4207">
                  <a:extLst>
                    <a:ext uri="{9D8B030D-6E8A-4147-A177-3AD203B41FA5}">
                      <a16:colId xmlns:a16="http://schemas.microsoft.com/office/drawing/2014/main" val="1994739578"/>
                    </a:ext>
                  </a:extLst>
                </a:gridCol>
                <a:gridCol w="3174207">
                  <a:extLst>
                    <a:ext uri="{9D8B030D-6E8A-4147-A177-3AD203B41FA5}">
                      <a16:colId xmlns:a16="http://schemas.microsoft.com/office/drawing/2014/main" val="3812364875"/>
                    </a:ext>
                  </a:extLst>
                </a:gridCol>
              </a:tblGrid>
              <a:tr h="1548172">
                <a:tc>
                  <a:txBody>
                    <a:bodyPr/>
                    <a:lstStyle/>
                    <a:p>
                      <a:r>
                        <a:rPr lang="uk-UA" dirty="0" smtClean="0"/>
                        <a:t>Місячний</a:t>
                      </a:r>
                      <a:r>
                        <a:rPr lang="uk-UA" baseline="0" dirty="0" smtClean="0"/>
                        <a:t> дохід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210</a:t>
                      </a:r>
                      <a:r>
                        <a:rPr lang="uk-UA" baseline="0" dirty="0" smtClean="0"/>
                        <a:t> </a:t>
                      </a:r>
                      <a:r>
                        <a:rPr lang="uk-UA" dirty="0" smtClean="0"/>
                        <a:t>000 грн.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00449"/>
                  </a:ext>
                </a:extLst>
              </a:tr>
              <a:tr h="1548172">
                <a:tc>
                  <a:txBody>
                    <a:bodyPr/>
                    <a:lstStyle/>
                    <a:p>
                      <a:r>
                        <a:rPr lang="uk-UA" dirty="0" smtClean="0"/>
                        <a:t>Річний</a:t>
                      </a:r>
                      <a:r>
                        <a:rPr lang="uk-UA" baseline="0" dirty="0" smtClean="0"/>
                        <a:t> дохід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</a:t>
                      </a:r>
                      <a:r>
                        <a:rPr lang="uk-UA" baseline="0" dirty="0" smtClean="0"/>
                        <a:t> 520 000</a:t>
                      </a:r>
                      <a:r>
                        <a:rPr lang="uk-UA" dirty="0" smtClean="0"/>
                        <a:t>грн.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293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13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567" y="404664"/>
            <a:ext cx="7850833" cy="1955304"/>
          </a:xfrm>
        </p:spPr>
        <p:txBody>
          <a:bodyPr>
            <a:normAutofit/>
          </a:bodyPr>
          <a:lstStyle/>
          <a:p>
            <a:r>
              <a:rPr lang="uk-UA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перший рік існування нашого кафе ми плануємо прибуток приблизно 2 520 000 </a:t>
            </a:r>
            <a:r>
              <a:rPr lang="uk-UA" i="1" noProof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uk-UA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567" y="4653136"/>
            <a:ext cx="7548884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наступні три роки прибуток </a:t>
            </a:r>
            <a:r>
              <a:rPr lang="uk-UA" sz="36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3600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 дорівнювати близько</a:t>
            </a:r>
            <a:r>
              <a:rPr lang="en-US" sz="3600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3 000 000</a:t>
            </a:r>
            <a:r>
              <a:rPr lang="uk-UA" sz="3600" i="1" noProof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  <a:endParaRPr lang="uk-UA" sz="3600" i="1" noProof="1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204864"/>
            <a:ext cx="46805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4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18339"/>
            <a:ext cx="6986737" cy="13208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Структура наших витрат для входу на ринок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93494"/>
            <a:ext cx="7128792" cy="4032448"/>
          </a:xfrm>
        </p:spPr>
        <p:txBody>
          <a:bodyPr>
            <a:noAutofit/>
          </a:bodyPr>
          <a:lstStyle/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Приміщення-30 000грн.;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Обладнання-200 000 грн.;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Меблі-130 000 грн.;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Посуд-30 000 грн.;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Уніформа-10 000 грн.;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Реклама-6 000 грн;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єр,декорації-8 000 грн;</a:t>
            </a:r>
          </a:p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 на створення сайту кафе-8 000 грн.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484784"/>
            <a:ext cx="3638515" cy="344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91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6770713" cy="13208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Структура наших витрат щомісяця на поточну діяльність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64426"/>
            <a:ext cx="4394449" cy="4000878"/>
          </a:xfrm>
        </p:spPr>
        <p:txBody>
          <a:bodyPr>
            <a:normAutofit fontScale="85000" lnSpcReduction="10000"/>
          </a:bodyPr>
          <a:lstStyle/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Орендна плата-20 000 грн.;</a:t>
            </a:r>
          </a:p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Заробітна плата найманим робітникам-60 000 грн.;</a:t>
            </a:r>
          </a:p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Закупка продуктів-50 000 грн;</a:t>
            </a:r>
          </a:p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Сигналізація-5 000 грн;</a:t>
            </a:r>
          </a:p>
          <a:p>
            <a:r>
              <a:rPr lang="uk-UA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Курси на підвищення кваліфікації персоналу-10 000 грн.</a:t>
            </a:r>
          </a:p>
          <a:p>
            <a:endParaRPr lang="uk-UA" dirty="0" smtClean="0"/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164426"/>
            <a:ext cx="3143622" cy="361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8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6039" y="764704"/>
            <a:ext cx="10548663" cy="1968872"/>
          </a:xfrm>
        </p:spPr>
        <p:txBody>
          <a:bodyPr>
            <a:noAutofit/>
          </a:bodyPr>
          <a:lstStyle/>
          <a:p>
            <a:r>
              <a:rPr lang="uk-UA" sz="4800" b="1" i="1" noProof="1" smtClean="0">
                <a:solidFill>
                  <a:srgbClr val="FF0000"/>
                </a:solidFill>
              </a:rPr>
              <a:t>Ну що ж,ризикнемо)))</a:t>
            </a:r>
            <a:endParaRPr lang="uk-UA" sz="4800" b="1" i="1" noProof="1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1866" y="2060848"/>
            <a:ext cx="6217127" cy="351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9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917" y="260648"/>
            <a:ext cx="6347713" cy="1320800"/>
          </a:xfrm>
        </p:spPr>
        <p:txBody>
          <a:bodyPr/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Інсайт нашої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деї</a:t>
            </a:r>
            <a:endParaRPr lang="uk-UA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нас час багато людей неправильно харчуються і через це мають проблеми зі здоров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ям.</a:t>
            </a:r>
          </a:p>
          <a:p>
            <a:pPr marL="109728" indent="0">
              <a:buNone/>
            </a:pPr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 хочемо надати нашим клієнтам  можливість правильно харчуватися. Відвідавши наше кафе,люди зможуть подивитися різноманітний вибір страв в меню,скуштувати здорову,а головне смачну їжу,а також навчитися готувати її самостійно.</a:t>
            </a:r>
            <a:endParaRPr lang="uk-UA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4230614"/>
            <a:ext cx="2530624" cy="20787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449" y="4251777"/>
            <a:ext cx="3158008" cy="20363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8165" y="4372502"/>
            <a:ext cx="260032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6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1124744"/>
            <a:ext cx="8280920" cy="1320800"/>
          </a:xfrm>
        </p:spPr>
        <p:txBody>
          <a:bodyPr>
            <a:normAutofit/>
          </a:bodyPr>
          <a:lstStyle/>
          <a:p>
            <a:pPr algn="just"/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uk-UA" sz="4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розробили </a:t>
            </a:r>
            <a:endParaRPr lang="uk-UA" sz="4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636912"/>
            <a:ext cx="7200800" cy="324036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uk-UA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Іванченко Юлія</a:t>
            </a:r>
          </a:p>
          <a:p>
            <a:pPr marL="109728" indent="0">
              <a:buNone/>
            </a:pPr>
            <a:r>
              <a:rPr lang="uk-UA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Білозерська Ольга</a:t>
            </a:r>
          </a:p>
          <a:p>
            <a:pPr marL="109728" indent="0">
              <a:buNone/>
            </a:pPr>
            <a:r>
              <a:rPr lang="uk-UA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Мананкова</a:t>
            </a:r>
            <a:r>
              <a:rPr lang="uk-UA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Вікторія</a:t>
            </a:r>
          </a:p>
          <a:p>
            <a:pPr marL="109728" indent="0">
              <a:buNone/>
            </a:pPr>
            <a:r>
              <a:rPr lang="uk-UA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Тищенкова</a:t>
            </a:r>
            <a:r>
              <a:rPr lang="uk-UA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Єлизавета</a:t>
            </a:r>
            <a:endParaRPr lang="uk-UA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90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922" y="76936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 нашого споживача!</a:t>
            </a:r>
            <a:br>
              <a:rPr lang="uk-UA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кого ми все це придумали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!)</a:t>
            </a:r>
            <a:endParaRPr lang="uk-U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992" y="1397736"/>
            <a:ext cx="7490796" cy="207266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Наші споживачі </a:t>
            </a:r>
            <a:r>
              <a:rPr lang="uk-UA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спортсмени,танцори,люди,які дотримуються здорового способу життя та хочуть куштувати якісну їжу. Це люди будь-якої статі та будь-якого віку.</a:t>
            </a:r>
          </a:p>
          <a:p>
            <a:pPr marL="0" indent="0">
              <a:buNone/>
            </a:pPr>
            <a:r>
              <a:rPr lang="uk-UA" sz="28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Місцезнаходження:</a:t>
            </a:r>
            <a:r>
              <a:rPr lang="uk-UA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 буде знаходитися в центрі міста</a:t>
            </a:r>
          </a:p>
          <a:p>
            <a:pPr marL="0" indent="0">
              <a:buNone/>
            </a:pPr>
            <a:r>
              <a:rPr lang="uk-UA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 : проспект Соборний 53.</a:t>
            </a:r>
          </a:p>
          <a:p>
            <a:pPr marL="0" indent="0">
              <a:buNone/>
            </a:pPr>
            <a:r>
              <a:rPr lang="uk-UA" sz="24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8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 доходів споживача: </a:t>
            </a:r>
            <a:r>
              <a:rPr lang="uk-UA" sz="24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10 000-12 000 грн.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59" y="3645024"/>
            <a:ext cx="2232248" cy="26073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587" y="3645024"/>
            <a:ext cx="2653459" cy="26073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622" y="3633785"/>
            <a:ext cx="3028950" cy="260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3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60840" cy="1320800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Ключова цінність нашого бізнесу</a:t>
            </a:r>
            <a:endParaRPr lang="uk-U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1832" y="778576"/>
            <a:ext cx="3960948" cy="379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i="1" noProof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Здоровими ми вважаємо:</a:t>
            </a:r>
            <a:r>
              <a:rPr lang="en-US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страви зі свіжих овочів, фруктів </a:t>
            </a:r>
            <a:r>
              <a:rPr lang="uk-UA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бобових, </a:t>
            </a:r>
            <a:r>
              <a:rPr lang="en-US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молочних продуктів,м’ясо,різноманітні каші,мюслі</a:t>
            </a: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,супи</a:t>
            </a:r>
            <a:r>
              <a:rPr lang="en-US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дієтичні кондитерські вироби,натуральні холодні та гарячі напої.</a:t>
            </a:r>
          </a:p>
          <a:p>
            <a:pPr marL="0" indent="0">
              <a:buNone/>
            </a:pPr>
            <a:endParaRPr lang="en-US" sz="24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67" y="1065198"/>
            <a:ext cx="2181407" cy="22197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314" y="4409818"/>
            <a:ext cx="2319373" cy="21079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0363" y="4103095"/>
            <a:ext cx="2566747" cy="21475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884" y="4437113"/>
            <a:ext cx="2294755" cy="21968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6042" y="966242"/>
            <a:ext cx="2315390" cy="193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4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052" y="260648"/>
            <a:ext cx="6347713" cy="1320800"/>
          </a:xfrm>
        </p:spPr>
        <p:txBody>
          <a:bodyPr/>
          <a:lstStyle/>
          <a:p>
            <a:r>
              <a:rPr lang="uk-UA" noProof="1" smtClean="0">
                <a:solidFill>
                  <a:schemeClr val="accent5">
                    <a:lumMod val="75000"/>
                  </a:schemeClr>
                </a:solidFill>
              </a:rPr>
              <a:t>Стейкхолдери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бізнесу</a:t>
            </a:r>
            <a:endParaRPr lang="uk-U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3600400" cy="49685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400" i="1" dirty="0" smtClean="0"/>
              <a:t>1)Банк;</a:t>
            </a:r>
          </a:p>
          <a:p>
            <a:pPr marL="0" indent="0">
              <a:buNone/>
            </a:pPr>
            <a:r>
              <a:rPr lang="uk-UA" sz="2400" i="1" dirty="0" smtClean="0"/>
              <a:t>2)Орендодавець;</a:t>
            </a:r>
          </a:p>
          <a:p>
            <a:pPr marL="0" indent="0">
              <a:buNone/>
            </a:pPr>
            <a:r>
              <a:rPr lang="uk-UA" sz="2400" i="1" dirty="0" smtClean="0"/>
              <a:t>3)Споживачі;</a:t>
            </a:r>
          </a:p>
          <a:p>
            <a:pPr marL="0" indent="0">
              <a:buNone/>
            </a:pPr>
            <a:r>
              <a:rPr lang="uk-UA" sz="2400" i="1" dirty="0"/>
              <a:t>4</a:t>
            </a:r>
            <a:r>
              <a:rPr lang="uk-UA" sz="2400" i="1" dirty="0" smtClean="0"/>
              <a:t>)Податкова служба;</a:t>
            </a:r>
          </a:p>
          <a:p>
            <a:pPr marL="0" indent="0">
              <a:buNone/>
            </a:pPr>
            <a:r>
              <a:rPr lang="uk-UA" sz="2400" i="1" dirty="0"/>
              <a:t>5</a:t>
            </a:r>
            <a:r>
              <a:rPr lang="uk-UA" sz="2400" i="1" dirty="0" smtClean="0"/>
              <a:t>)Служба доставки;</a:t>
            </a:r>
          </a:p>
          <a:p>
            <a:pPr marL="0" indent="0">
              <a:buNone/>
            </a:pPr>
            <a:r>
              <a:rPr lang="uk-UA" sz="2400" i="1" dirty="0"/>
              <a:t>6</a:t>
            </a:r>
            <a:r>
              <a:rPr lang="uk-UA" sz="2400" i="1" dirty="0" smtClean="0"/>
              <a:t>)Санепідемстанція;</a:t>
            </a:r>
          </a:p>
          <a:p>
            <a:pPr marL="0" indent="0">
              <a:buNone/>
            </a:pPr>
            <a:r>
              <a:rPr lang="uk-UA" sz="2400" i="1" dirty="0"/>
              <a:t>7</a:t>
            </a:r>
            <a:r>
              <a:rPr lang="uk-UA" sz="2400" i="1" dirty="0" smtClean="0"/>
              <a:t>)Пожежна інспекція;</a:t>
            </a:r>
          </a:p>
          <a:p>
            <a:pPr marL="0" indent="0">
              <a:buNone/>
            </a:pPr>
            <a:r>
              <a:rPr lang="uk-UA" sz="2400" i="1" dirty="0"/>
              <a:t>8</a:t>
            </a:r>
            <a:r>
              <a:rPr lang="uk-UA" sz="2400" i="1" dirty="0" smtClean="0"/>
              <a:t>)Служба захисту прав споживача;</a:t>
            </a:r>
          </a:p>
          <a:p>
            <a:pPr marL="0" indent="0">
              <a:buNone/>
            </a:pPr>
            <a:r>
              <a:rPr lang="uk-UA" sz="2400" i="1" dirty="0"/>
              <a:t>9</a:t>
            </a:r>
            <a:r>
              <a:rPr lang="uk-UA" sz="2400" i="1" dirty="0" smtClean="0"/>
              <a:t>)Система охорони сигналізації.</a:t>
            </a:r>
          </a:p>
          <a:p>
            <a:pPr marL="0" indent="0">
              <a:buNone/>
            </a:pPr>
            <a:endParaRPr lang="uk-UA" sz="2400" i="1" dirty="0" smtClean="0"/>
          </a:p>
          <a:p>
            <a:pPr marL="0" indent="0">
              <a:buNone/>
            </a:pPr>
            <a:endParaRPr lang="uk-UA" sz="2400" dirty="0" smtClean="0"/>
          </a:p>
          <a:p>
            <a:pPr marL="0" indent="0">
              <a:buNone/>
            </a:pPr>
            <a:endParaRPr lang="uk-UA" sz="24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612" y="4149080"/>
            <a:ext cx="3749921" cy="23963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266591"/>
            <a:ext cx="3784549" cy="246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592" y="367619"/>
            <a:ext cx="8734790" cy="792088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ми залежимо від наших </a:t>
            </a:r>
            <a:r>
              <a:rPr lang="uk-UA" sz="4000" noProof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стейкхолдерів</a:t>
            </a:r>
            <a:r>
              <a:rPr lang="uk-UA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endParaRPr lang="uk-UA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4655427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Банк-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дає нам гроші для початку бізнесу;</a:t>
            </a:r>
          </a:p>
          <a:p>
            <a:pPr marL="0" indent="0">
              <a:buNone/>
            </a:pPr>
            <a:r>
              <a:rPr lang="uk-UA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Державні органи-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 та дозвільні документи;</a:t>
            </a:r>
            <a:endParaRPr lang="uk-UA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3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Орендодавець-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надає нам приміщення;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468" y="4005064"/>
            <a:ext cx="3081599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1375939"/>
            <a:ext cx="295232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4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2509" y="116632"/>
            <a:ext cx="7994849" cy="1320800"/>
          </a:xfrm>
        </p:spPr>
        <p:txBody>
          <a:bodyPr>
            <a:normAutofit/>
          </a:bodyPr>
          <a:lstStyle/>
          <a:p>
            <a:r>
              <a:rPr lang="uk-UA" sz="4800" dirty="0" smtClean="0"/>
              <a:t>      </a:t>
            </a:r>
            <a:r>
              <a:rPr lang="uk-UA" sz="4800" dirty="0" smtClean="0">
                <a:solidFill>
                  <a:srgbClr val="C00000"/>
                </a:solidFill>
              </a:rPr>
              <a:t>Фази каналу</a:t>
            </a:r>
            <a:endParaRPr lang="uk-UA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752" y="1144248"/>
            <a:ext cx="4055192" cy="53645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i="1" noProof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Фішка </a:t>
            </a:r>
            <a:r>
              <a:rPr lang="ru-RU" sz="3600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кафе-обернений </a:t>
            </a:r>
            <a:r>
              <a:rPr lang="ru-RU" sz="3600" b="1" i="1" noProof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зв’язок.</a:t>
            </a:r>
            <a:endParaRPr lang="ru-RU" sz="3600" b="1" i="1" noProof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Упізнаваність</a:t>
            </a:r>
            <a:r>
              <a:rPr lang="en-US" sz="2800" b="1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 </a:t>
            </a:r>
            <a:r>
              <a:rPr lang="uk-UA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US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Instagram</a:t>
            </a:r>
            <a:r>
              <a:rPr lang="uk-UA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Facebook,</a:t>
            </a:r>
            <a:r>
              <a:rPr lang="uk-UA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сайт-</a:t>
            </a:r>
            <a:r>
              <a:rPr lang="en-US" sz="2600" b="1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ToBePresent.com</a:t>
            </a:r>
            <a:r>
              <a:rPr lang="en-US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8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en-US" sz="2800" b="1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 зможе надіслати свій коментар на пошту директору,який обов’язково повинен відреагувати,а також він може залишити коментар та оцінку на сайті та в соц.мережах</a:t>
            </a:r>
            <a:r>
              <a:rPr lang="uk-UA" sz="2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3300" b="1" i="1" noProof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3717032"/>
            <a:ext cx="3528392" cy="25601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523" y="1120868"/>
            <a:ext cx="2332356" cy="19015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8342" y="1144248"/>
            <a:ext cx="2321915" cy="169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543" y="0"/>
            <a:ext cx="6347713" cy="1320800"/>
          </a:xfrm>
        </p:spPr>
        <p:txBody>
          <a:bodyPr/>
          <a:lstStyle/>
          <a:p>
            <a:r>
              <a:rPr lang="uk-UA" dirty="0" smtClean="0"/>
              <a:t>              </a:t>
            </a:r>
            <a:r>
              <a:rPr lang="uk-UA" sz="4800" dirty="0" smtClean="0">
                <a:solidFill>
                  <a:srgbClr val="C00000"/>
                </a:solidFill>
              </a:rPr>
              <a:t>Фази каналу</a:t>
            </a:r>
            <a:endParaRPr lang="uk-UA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7130753" cy="3880773"/>
          </a:xfrm>
        </p:spPr>
        <p:txBody>
          <a:bodyPr>
            <a:normAutofit/>
          </a:bodyPr>
          <a:lstStyle/>
          <a:p>
            <a:r>
              <a:rPr lang="uk-UA" sz="28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Купівля</a:t>
            </a:r>
            <a:r>
              <a:rPr lang="uk-UA" sz="2400" b="1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sz="28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кафе будуть діяти специфічні знижки постійним покупцям та картка з накопичуванням балів;</a:t>
            </a:r>
          </a:p>
          <a:p>
            <a:r>
              <a:rPr lang="uk-UA" sz="28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Доставка</a:t>
            </a:r>
            <a:r>
              <a:rPr lang="uk-UA" sz="2400" b="1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sz="28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 зможе поїсти у самому кафе або замовити доставку їжі у будь-яку частину міста.</a:t>
            </a:r>
            <a:endParaRPr lang="uk-UA" sz="2800" i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005064"/>
            <a:ext cx="3744416" cy="25184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4005064"/>
            <a:ext cx="3600400" cy="251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4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522" y="116632"/>
            <a:ext cx="6347713" cy="1320800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     </a:t>
            </a:r>
            <a:r>
              <a:rPr lang="uk-UA" sz="4000" dirty="0" smtClean="0">
                <a:solidFill>
                  <a:srgbClr val="C00000"/>
                </a:solidFill>
              </a:rPr>
              <a:t>Ключові ресурси</a:t>
            </a:r>
            <a:endParaRPr lang="uk-UA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3972" y="1128539"/>
            <a:ext cx="2808312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Приміщення;</a:t>
            </a:r>
          </a:p>
          <a:p>
            <a:pPr marL="0" indent="0">
              <a:buNone/>
            </a:pP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Людський ресурс;</a:t>
            </a:r>
          </a:p>
          <a:p>
            <a:pPr marL="0" indent="0">
              <a:buNone/>
            </a:pP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Обладання;</a:t>
            </a:r>
          </a:p>
          <a:p>
            <a:pPr marL="0" indent="0">
              <a:buNone/>
            </a:pP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Свіжі продукти;</a:t>
            </a:r>
          </a:p>
          <a:p>
            <a:pPr marL="0" indent="0">
              <a:buNone/>
            </a:pP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</a:t>
            </a:r>
            <a:r>
              <a:rPr lang="en-US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єр,декорації;</a:t>
            </a:r>
          </a:p>
          <a:p>
            <a:pPr marL="0" indent="0">
              <a:buNone/>
            </a:pPr>
            <a:r>
              <a:rPr lang="uk-UA" sz="2400" b="1" i="1" noProof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Посуд.</a:t>
            </a:r>
            <a:endParaRPr lang="en-US" sz="2400" b="1" i="1" noProof="1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4581128"/>
            <a:ext cx="4320479" cy="1970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60" y="1389101"/>
            <a:ext cx="2161498" cy="27836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1340769"/>
            <a:ext cx="235027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1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838</TotalTime>
  <Words>696</Words>
  <Application>Microsoft Office PowerPoint</Application>
  <PresentationFormat>Экран (4:3)</PresentationFormat>
  <Paragraphs>100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Times New Roman</vt:lpstr>
      <vt:lpstr>Trebuchet MS</vt:lpstr>
      <vt:lpstr>Wingdings 3</vt:lpstr>
      <vt:lpstr>Аспект</vt:lpstr>
      <vt:lpstr>Відкриття кафе здорового харчування “To be Present”</vt:lpstr>
      <vt:lpstr>Інсайт нашої ідеї</vt:lpstr>
      <vt:lpstr>Сегмент нашого споживача! (Для кого ми все це придумали!)</vt:lpstr>
      <vt:lpstr>Ключова цінність нашого бізнесу</vt:lpstr>
      <vt:lpstr>Стейкхолдери бізнесу</vt:lpstr>
      <vt:lpstr>Як ми залежимо від наших стейкхолдерів ?</vt:lpstr>
      <vt:lpstr>      Фази каналу</vt:lpstr>
      <vt:lpstr>              Фази каналу</vt:lpstr>
      <vt:lpstr>     Ключові ресурси</vt:lpstr>
      <vt:lpstr>Кількість нашого персоналу</vt:lpstr>
      <vt:lpstr>         Фінансові ресурси</vt:lpstr>
      <vt:lpstr>             Ключові дії (Що і як ми продаємо або надаємо послуги)</vt:lpstr>
      <vt:lpstr>            Ключові дії           (Наші клієнти)</vt:lpstr>
      <vt:lpstr>Взаємовідносини з клієнтами</vt:lpstr>
      <vt:lpstr>Потоки наших доходів(Місяць/рік)        Площа нашого кафе: 100 м.кв. Столів:10; Стільців:40. В середньому у нас буде 25 відвідувачів в день. Сніданок-120грн.,обід-130грн.,вечеря-150 грн.</vt:lpstr>
      <vt:lpstr>У перший рік існування нашого кафе ми плануємо прибуток приблизно 2 520 000 грн.</vt:lpstr>
      <vt:lpstr>Структура наших витрат для входу на ринок</vt:lpstr>
      <vt:lpstr>Структура наших витрат щомісяця на поточну діяльність</vt:lpstr>
      <vt:lpstr>Ну що ж,ризикнемо)))</vt:lpstr>
      <vt:lpstr>                   Проект розробили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,,Відкриття кафе здорового харчування,,Present”</dc:title>
  <dc:creator>Пользователь Ауд. 104</dc:creator>
  <cp:lastModifiedBy>ai231219764483@gmail.com</cp:lastModifiedBy>
  <cp:revision>73</cp:revision>
  <dcterms:created xsi:type="dcterms:W3CDTF">2018-11-15T11:26:46Z</dcterms:created>
  <dcterms:modified xsi:type="dcterms:W3CDTF">2020-03-04T18:06:34Z</dcterms:modified>
</cp:coreProperties>
</file>