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4" d="100"/>
          <a:sy n="84" d="100"/>
        </p:scale>
        <p:origin x="581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hdphoto1.wdp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9198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0757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8015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7923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92235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628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2128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4832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42661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023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674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44AC2A-4F13-44EE-AA20-0D4D6A2B5A92}" type="datetimeFigureOut">
              <a:rPr lang="en-US" smtClean="0"/>
              <a:t>9/22/2020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A3ADB-2C14-4AC4-B56C-8D43C6C253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8350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Глава </a:t>
            </a:r>
            <a:r>
              <a:rPr lang="uk-UA" b="1" dirty="0"/>
              <a:t>8</a:t>
            </a:r>
            <a:r>
              <a:rPr lang="ru-RU" b="1" dirty="0"/>
              <a:t>. ИСПОЛЬЗОВАНИЕ СТАЛЕПЛАВИЛЬНЫХ ШЛАКОВ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58732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54813"/>
            <a:ext cx="10515600" cy="430403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8.2</a:t>
            </a:r>
            <a:r>
              <a:rPr lang="ru-RU" b="1" dirty="0"/>
              <a:t>. Использование шлаков в </a:t>
            </a:r>
            <a:r>
              <a:rPr lang="ru-RU" b="1" dirty="0" smtClean="0"/>
              <a:t>металлургии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55320" y="792352"/>
            <a:ext cx="11177016" cy="5855335"/>
          </a:xfrm>
        </p:spPr>
        <p:txBody>
          <a:bodyPr>
            <a:normAutofit fontScale="77500" lnSpcReduction="20000"/>
          </a:bodyPr>
          <a:lstStyle/>
          <a:p>
            <a:pPr marL="0" indent="0" algn="just">
              <a:buNone/>
            </a:pPr>
            <a:r>
              <a:rPr lang="ru-RU" dirty="0"/>
              <a:t>В настоящее время сталеплавильные шлаки в шихте до­менных печей применяют металлургические </a:t>
            </a:r>
            <a:r>
              <a:rPr lang="ru-RU" dirty="0" smtClean="0"/>
              <a:t>предприятия.</a:t>
            </a:r>
          </a:p>
          <a:p>
            <a:pPr marL="0" indent="0" algn="just">
              <a:buNone/>
            </a:pPr>
            <a:r>
              <a:rPr lang="ru-RU" dirty="0"/>
              <a:t>проведены опытные плавки с целью использования конвертерных шлаков собственного производства в доменных печах. Опыты показала, что введение 1 т шлака, содержащего 474 кг </a:t>
            </a:r>
            <a:r>
              <a:rPr lang="ru-RU" dirty="0" err="1"/>
              <a:t>СаО</a:t>
            </a:r>
            <a:r>
              <a:rPr lang="ru-RU" dirty="0"/>
              <a:t>, 178 кг </a:t>
            </a:r>
            <a:r>
              <a:rPr lang="en-US" dirty="0" err="1"/>
              <a:t>SiO</a:t>
            </a:r>
            <a:r>
              <a:rPr lang="ru-RU" dirty="0"/>
              <a:t>-, 35 кг </a:t>
            </a:r>
            <a:r>
              <a:rPr lang="en-US" dirty="0" err="1"/>
              <a:t>MgO</a:t>
            </a:r>
            <a:r>
              <a:rPr lang="ru-RU" dirty="0"/>
              <a:t>, 16,6 кг </a:t>
            </a:r>
            <a:r>
              <a:rPr lang="en-US" dirty="0" err="1"/>
              <a:t>FeO</a:t>
            </a:r>
            <a:r>
              <a:rPr lang="ru-RU" dirty="0"/>
              <a:t>, 64 кг </a:t>
            </a:r>
            <a:r>
              <a:rPr lang="ru-RU" dirty="0" err="1"/>
              <a:t>МпО</a:t>
            </a:r>
            <a:r>
              <a:rPr lang="ru-RU" dirty="0"/>
              <a:t>, позволило снизить расход известняка на 180 кг, агломерата на 307 кг, марганцевой руды на 14,5 кг и кокса на 71,3 кг.</a:t>
            </a:r>
          </a:p>
          <a:p>
            <a:pPr marL="0" indent="0" algn="just">
              <a:buNone/>
            </a:pPr>
            <a:r>
              <a:rPr lang="ru-RU" dirty="0"/>
              <a:t>в шихте доменных печей широко применяют конвертерные шлаки собственного производства. Введение в шихту конвертерного шлака в количестве 46 кг/т чугуна улучшило технико-экономические показатели доменной плавки: сократило расход марганцевой руды, агломерата, из­вестняка. Кроме того, применение конвертерного шлака способ­ствовало улучшению шлакового режима, повышению газопро­ницаемости шихты и сокращению расхода воздушных и шлако­вых фурм, а также простоев п</a:t>
            </a:r>
            <a:r>
              <a:rPr lang="en-US" dirty="0"/>
              <a:t>p</a:t>
            </a:r>
            <a:r>
              <a:rPr lang="ru-RU" dirty="0"/>
              <a:t>и замене фурм.</a:t>
            </a:r>
          </a:p>
          <a:p>
            <a:pPr marL="0" indent="0" algn="just">
              <a:buNone/>
            </a:pPr>
            <a:endParaRPr lang="ru-RU" dirty="0" smtClean="0"/>
          </a:p>
          <a:p>
            <a:pPr marL="0" indent="0" algn="just">
              <a:buNone/>
            </a:pPr>
            <a:r>
              <a:rPr lang="ru-RU" dirty="0"/>
              <a:t>Сталеплавильные шлаки п</a:t>
            </a:r>
            <a:r>
              <a:rPr lang="en-US" dirty="0"/>
              <a:t>p</a:t>
            </a:r>
            <a:r>
              <a:rPr lang="ru-RU" dirty="0" err="1"/>
              <a:t>именяют</a:t>
            </a:r>
            <a:r>
              <a:rPr lang="ru-RU" dirty="0"/>
              <a:t> и при агломерации. При этом полностью используются все содержащиеся в шлаках </a:t>
            </a:r>
            <a:r>
              <a:rPr lang="ru-RU" dirty="0" smtClean="0"/>
              <a:t>полезные </a:t>
            </a:r>
            <a:r>
              <a:rPr lang="ru-RU" dirty="0"/>
              <a:t>компоненты. </a:t>
            </a:r>
            <a:endParaRPr lang="ru-RU" dirty="0" smtClean="0"/>
          </a:p>
          <a:p>
            <a:pPr marL="0" indent="0" algn="just">
              <a:buNone/>
            </a:pPr>
            <a:r>
              <a:rPr lang="ru-RU" dirty="0"/>
              <a:t>Шлак текущего производства, содержащий повышенное ко­личество </a:t>
            </a:r>
            <a:r>
              <a:rPr lang="ru-RU" dirty="0" err="1"/>
              <a:t>СаО</a:t>
            </a:r>
            <a:r>
              <a:rPr lang="ru-RU" dirty="0"/>
              <a:t> и </a:t>
            </a:r>
            <a:r>
              <a:rPr lang="en-US" dirty="0" err="1"/>
              <a:t>MgO</a:t>
            </a:r>
            <a:r>
              <a:rPr lang="ru-RU" dirty="0"/>
              <a:t>, обладает большей флюсующей способ­ностью, поэтому экономический эффект использования его в </a:t>
            </a:r>
            <a:r>
              <a:rPr lang="ru-RU" dirty="0" err="1"/>
              <a:t>аглошихте</a:t>
            </a:r>
            <a:r>
              <a:rPr lang="ru-RU" dirty="0"/>
              <a:t> будет значительно выше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3429687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1352" y="154813"/>
            <a:ext cx="10515600" cy="402971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8.3</a:t>
            </a:r>
            <a:r>
              <a:rPr lang="ru-RU" b="1" dirty="0"/>
              <a:t>. Использование шлаков в </a:t>
            </a:r>
            <a:r>
              <a:rPr lang="ru-RU" b="1" dirty="0" smtClean="0"/>
              <a:t>строительстве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0144" y="710056"/>
            <a:ext cx="11533632" cy="6047359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ru-RU" dirty="0"/>
              <a:t>Наиболее эффективным направлением использования ста­леплавильных шлаков является переработка их на щебень для дорожного строительства, которое приняло в нашей стране большой размах.</a:t>
            </a:r>
          </a:p>
          <a:p>
            <a:pPr algn="just"/>
            <a:r>
              <a:rPr lang="ru-RU" dirty="0"/>
              <a:t>Основным строительным материалом для автомобильных дорог служит в настоящее время природный щебень. Шлаковый щебень в два раза дешевле при­родного, а капитальные вложения в организацию производст­ва его на базе шлаковых отвалов в три раза меньше, чем в строительство карьера со щебеночным заводом такой же мощ­ности. Кроме того, во многих экономических районах почти нет месторождений камня для производства щебня, и дорож­ные организации перевозят его на расстояние 1000 км и более.</a:t>
            </a:r>
          </a:p>
          <a:p>
            <a:r>
              <a:rPr lang="ru-RU" dirty="0"/>
              <a:t>Сталеплавильный шлак благодаря шероховатой по­верхности легче уплотняется и измельчается в процессе укатки, способен цементироваться и образовывать прочное монолитное основание. Достаточно прочные основания получаются из смеси активного шлакового щебня и щебня из слабых известняков. Щебень из мартеновских шлаков с успехом применяется для заклинки оснований из гранитного щебня, трудно поддающего­ся укатке.</a:t>
            </a:r>
          </a:p>
          <a:p>
            <a:r>
              <a:rPr lang="ru-RU" dirty="0"/>
              <a:t>Особенностью асфальтобетонных покрытий, изготовленных с применением сталеплавильных шлаков, является отсутствие деформации сдвига даже при интенсивном движении тяжелого транспорта.</a:t>
            </a:r>
          </a:p>
          <a:p>
            <a:pPr marL="0" indent="0" algn="just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78931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26720" y="143128"/>
            <a:ext cx="11305032" cy="6211951"/>
          </a:xfrm>
        </p:spPr>
        <p:txBody>
          <a:bodyPr>
            <a:normAutofit/>
          </a:bodyPr>
          <a:lstStyle/>
          <a:p>
            <a:pPr algn="just"/>
            <a:r>
              <a:rPr lang="ru-RU" dirty="0"/>
              <a:t>Широкое применение щебня из сталеплавильных шлаков в дорожном строительстве позволит расширить серьезную базу строительства и ее географическое размещение, уменьшить средний радиус перевозки материала и снизить стоимость строи­тельства дорог.</a:t>
            </a:r>
          </a:p>
          <a:p>
            <a:pPr algn="just"/>
            <a:r>
              <a:rPr lang="ru-RU" dirty="0"/>
              <a:t>Щебень из сталеплавильных шлаков можно также приме­нять в </a:t>
            </a:r>
            <a:r>
              <a:rPr lang="ru-RU" dirty="0" err="1"/>
              <a:t>поомышленном</a:t>
            </a:r>
            <a:r>
              <a:rPr lang="ru-RU" dirty="0"/>
              <a:t> и жилищном строительстве.</a:t>
            </a:r>
          </a:p>
          <a:p>
            <a:pPr algn="just"/>
            <a:r>
              <a:rPr lang="ru-RU" dirty="0"/>
              <a:t>Большая часть мартеновских шлаков обладает неустойчи­вой структурой, но опыты показывают, что после пропаривания шлака в течение 2—3 ч он освобождается от включений свободной извести (она гасится) и приобретает устойчивую структуру. Такой шлак может, как щебень, служить качественным заполнителем бетонов, которые при одинаковом расходе це­мента имеют прочность на 25—30% выше, чем обычные. По­рошкообразные шлаки могут использоваться в качестве актив­ных минеральных добавок к бетонам, растворам и асфальтобе­тонам.</a:t>
            </a:r>
          </a:p>
          <a:p>
            <a:pPr marL="0" indent="0" algn="just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6091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20496" y="182245"/>
            <a:ext cx="10515600" cy="421259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8.1</a:t>
            </a:r>
            <a:r>
              <a:rPr lang="ru-RU" b="1" dirty="0"/>
              <a:t> Способы разделки </a:t>
            </a:r>
            <a:r>
              <a:rPr lang="ru-RU" b="1" dirty="0" smtClean="0"/>
              <a:t>шлаков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160" y="783208"/>
            <a:ext cx="11149584" cy="5745607"/>
          </a:xfrm>
        </p:spPr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ru-RU" dirty="0"/>
              <a:t>сталеплавильные шлаки являются важным ис­точником получения вторичного металла, </a:t>
            </a:r>
            <a:r>
              <a:rPr lang="ru-RU" dirty="0" err="1"/>
              <a:t>железофлюса</a:t>
            </a:r>
            <a:r>
              <a:rPr lang="ru-RU" dirty="0"/>
              <a:t> для ва­гранок и </a:t>
            </a:r>
            <a:r>
              <a:rPr lang="ru-RU" dirty="0" err="1"/>
              <a:t>аглодоменного</a:t>
            </a:r>
            <a:r>
              <a:rPr lang="ru-RU" dirty="0"/>
              <a:t> производства, щебня для дорожного и промышленного строительства, а также известковых удобрений ля сельского хозяйства.</a:t>
            </a:r>
          </a:p>
          <a:p>
            <a:pPr marL="0" indent="0" algn="just">
              <a:buNone/>
            </a:pPr>
            <a:r>
              <a:rPr lang="ru-RU" dirty="0"/>
              <a:t>Основными минералами мартеновских шлаков являются </a:t>
            </a:r>
            <a:r>
              <a:rPr lang="ru-RU" dirty="0" err="1"/>
              <a:t>двухкальциевый</a:t>
            </a:r>
            <a:r>
              <a:rPr lang="ru-RU" dirty="0"/>
              <a:t> и </a:t>
            </a:r>
            <a:r>
              <a:rPr lang="ru-RU" dirty="0" err="1"/>
              <a:t>трехкальциевый</a:t>
            </a:r>
            <a:r>
              <a:rPr lang="ru-RU" dirty="0"/>
              <a:t> силикаты. При </a:t>
            </a:r>
            <a:r>
              <a:rPr lang="ru-RU" dirty="0" err="1"/>
              <a:t>основности</a:t>
            </a:r>
            <a:r>
              <a:rPr lang="ru-RU" dirty="0"/>
              <a:t> шлака до 3,0 преобладает </a:t>
            </a:r>
            <a:r>
              <a:rPr lang="ru-RU" dirty="0" err="1"/>
              <a:t>двухкальциевый</a:t>
            </a:r>
            <a:r>
              <a:rPr lang="ru-RU" dirty="0"/>
              <a:t>, при </a:t>
            </a:r>
            <a:r>
              <a:rPr lang="ru-RU" dirty="0" err="1"/>
              <a:t>основности</a:t>
            </a:r>
            <a:r>
              <a:rPr lang="ru-RU" dirty="0"/>
              <a:t> бо­лее 3,0 — </a:t>
            </a:r>
            <a:r>
              <a:rPr lang="ru-RU" dirty="0" err="1"/>
              <a:t>трехкальциевый</a:t>
            </a:r>
            <a:r>
              <a:rPr lang="ru-RU" dirty="0"/>
              <a:t> силикат.</a:t>
            </a:r>
          </a:p>
          <a:p>
            <a:pPr marL="0" indent="0" algn="just">
              <a:buNone/>
            </a:pPr>
            <a:r>
              <a:rPr lang="ru-RU" dirty="0"/>
              <a:t>Кислые мартеновские шлаки обогащены кремнеземом до 42—58</a:t>
            </a:r>
            <a:r>
              <a:rPr lang="uk-UA" dirty="0"/>
              <a:t>%</a:t>
            </a:r>
            <a:r>
              <a:rPr lang="ru-RU" dirty="0"/>
              <a:t>, поэтому в них наблюдается значительное количество стекловидной фазы. Выход их составляет около 1 % общего количества мартеновских шлаков.</a:t>
            </a:r>
          </a:p>
          <a:p>
            <a:pPr marL="0" indent="0" algn="just">
              <a:buNone/>
            </a:pPr>
            <a:r>
              <a:rPr lang="ru-RU" dirty="0"/>
              <a:t>Электросталеплавильные шлаки окислительного периода подобны первичным мартеновским шлакам и имеют </a:t>
            </a:r>
            <a:r>
              <a:rPr lang="ru-RU" dirty="0" err="1"/>
              <a:t>основность</a:t>
            </a:r>
            <a:r>
              <a:rPr lang="ru-RU" dirty="0"/>
              <a:t> 1,5—2,9. Восстановительные шлаки подразделяются на белые, карбидные и магнезиально-глиноземистые. Белые шлаки наво­дятся при выплавке сталей с массовой долей углерода &lt;0,35 %, карбидные — при выплавке средне- и высокоуглеродистых ста­лей, магнезиально-глиноземистые — при выплавке нержавею­щих сталей.</a:t>
            </a:r>
          </a:p>
          <a:p>
            <a:pPr marL="0" indent="0" algn="just">
              <a:buNone/>
            </a:pPr>
            <a:r>
              <a:rPr lang="ru-RU" dirty="0"/>
              <a:t>По минералогическому составу электросталеплавильные шлаки аналогичны основным мартеновским. В связи с тем, что в электросталеплавильных шлаках почти полностью отсутствуют оксиды железа, марганца и хрома, ферритная и оксидная фазы в них почти не встречаются.</a:t>
            </a:r>
          </a:p>
          <a:p>
            <a:pPr marL="0" indent="0" algn="just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34738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72440" y="280288"/>
            <a:ext cx="11359896" cy="6577712"/>
          </a:xfrm>
        </p:spPr>
        <p:txBody>
          <a:bodyPr>
            <a:normAutofit fontScale="85000" lnSpcReduction="10000"/>
          </a:bodyPr>
          <a:lstStyle/>
          <a:p>
            <a:pPr marL="0" indent="0" algn="just">
              <a:buNone/>
            </a:pPr>
            <a:r>
              <a:rPr lang="ru-RU" b="1" dirty="0"/>
              <a:t>Самопроизвольное разрушение шлаков.</a:t>
            </a:r>
            <a:r>
              <a:rPr lang="ru-RU" dirty="0"/>
              <a:t> Некоторые виды сталеплавильных шлаков склонны к самопроизвольному сили­катному, железистому, известковому или марганцовистому рас­паду.</a:t>
            </a:r>
          </a:p>
          <a:p>
            <a:pPr marL="0" indent="0" algn="just">
              <a:buNone/>
            </a:pPr>
            <a:r>
              <a:rPr lang="ru-RU" dirty="0"/>
              <a:t>Силикатный распад обусловлен полиморфным превращени­ем </a:t>
            </a:r>
            <a:r>
              <a:rPr lang="ru-RU" dirty="0" err="1"/>
              <a:t>ортосиликата</a:t>
            </a:r>
            <a:r>
              <a:rPr lang="ru-RU" dirty="0"/>
              <a:t> кальция (</a:t>
            </a:r>
            <a:r>
              <a:rPr lang="ru-RU" dirty="0" err="1" smtClean="0"/>
              <a:t>2СаО</a:t>
            </a:r>
            <a:r>
              <a:rPr lang="ru-RU" dirty="0" smtClean="0"/>
              <a:t>*</a:t>
            </a:r>
            <a:r>
              <a:rPr lang="en-US" dirty="0" err="1" smtClean="0"/>
              <a:t>SiO</a:t>
            </a:r>
            <a:r>
              <a:rPr lang="ru-RU" baseline="-25000" dirty="0" smtClean="0"/>
              <a:t>2</a:t>
            </a:r>
            <a:r>
              <a:rPr lang="ru-RU" dirty="0"/>
              <a:t>), имеющего </a:t>
            </a:r>
            <a:r>
              <a:rPr lang="ru-RU" dirty="0" smtClean="0"/>
              <a:t>четыре</a:t>
            </a:r>
            <a:r>
              <a:rPr lang="uk-UA" dirty="0" smtClean="0"/>
              <a:t> </a:t>
            </a:r>
            <a:r>
              <a:rPr lang="uk-UA" dirty="0"/>
              <a:t>м</a:t>
            </a:r>
            <a:r>
              <a:rPr lang="ru-RU" dirty="0" err="1"/>
              <a:t>одификации</a:t>
            </a:r>
            <a:r>
              <a:rPr lang="ru-RU" dirty="0"/>
              <a:t>. Переход фазы </a:t>
            </a:r>
            <a:r>
              <a:rPr lang="ru-RU" dirty="0" err="1"/>
              <a:t>ортосиликата</a:t>
            </a:r>
            <a:r>
              <a:rPr lang="ru-RU" dirty="0"/>
              <a:t> кальция из одной моди­фикации в другую сопровождается перестройкой кристалличе­ской решетки, изменением плотности и объема отдельных модификаций. </a:t>
            </a:r>
            <a:endParaRPr lang="en-US" dirty="0" smtClean="0"/>
          </a:p>
          <a:p>
            <a:pPr marL="0" indent="0" algn="just">
              <a:buNone/>
            </a:pPr>
            <a:r>
              <a:rPr lang="ru-RU" dirty="0"/>
              <a:t>В зависимости от степени проявления вяжущих свойств ста­леплавильные шлаки делятся на три основные группы: высоко­активные, активные и малоактивные.</a:t>
            </a:r>
          </a:p>
          <a:p>
            <a:pPr marL="0" indent="0" algn="just">
              <a:buNone/>
            </a:pPr>
            <a:r>
              <a:rPr lang="ru-RU" dirty="0"/>
              <a:t>Щебень, производимый из первой группы шлаков, - может применяться для монолитных конструкций с использованием активности самого шлака, а также с активатором в смесях с природными каменными материалами.</a:t>
            </a:r>
          </a:p>
          <a:p>
            <a:pPr marL="0" indent="0" algn="just">
              <a:buNone/>
            </a:pPr>
            <a:r>
              <a:rPr lang="ru-RU" dirty="0"/>
              <a:t>Активные шлаки также можно использовать для этих целей, но потребуется большее количество активаторов.</a:t>
            </a:r>
          </a:p>
          <a:p>
            <a:pPr marL="0" indent="0" algn="just">
              <a:buNone/>
            </a:pPr>
            <a:r>
              <a:rPr lang="ru-RU" dirty="0"/>
              <a:t>Щебень из малоактивных шлаков может быть использован как заменитель природного каменного материала.</a:t>
            </a:r>
          </a:p>
          <a:p>
            <a:pPr marL="0" indent="0" algn="just">
              <a:buNone/>
            </a:pPr>
            <a:r>
              <a:rPr lang="ru-RU" dirty="0"/>
              <a:t>Уборка шлаков сталеплавильного производства осуществля­ется в основном ковшовым способом, требующим большого количества шлаковых чаш, </a:t>
            </a:r>
            <a:r>
              <a:rPr lang="ru-RU" dirty="0" err="1"/>
              <a:t>шлаковозов</a:t>
            </a:r>
            <a:r>
              <a:rPr lang="ru-RU" dirty="0"/>
              <a:t>, локомотивов и затрат на прокладку железнодорожных путей до отвалов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617527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3024" y="243712"/>
            <a:ext cx="11049000" cy="6467983"/>
          </a:xfrm>
        </p:spPr>
        <p:txBody>
          <a:bodyPr/>
          <a:lstStyle/>
          <a:p>
            <a:pPr marL="0" indent="0" algn="just">
              <a:buNone/>
            </a:pPr>
            <a:r>
              <a:rPr lang="ru-RU" dirty="0"/>
              <a:t>Эффективным способом является грануляция шлаков, по­зволяющая совмещать операции их уборки и переработки. Од­нако, в отличие от доменных, сталеплавильные шлаки труднее поддаются грануляции, поскольку обладают узким интервалом перехода из жидкого в твердое состояние и содержат металл, который, армируя шлак, затрудняет его дробление. По составу и свойствам сталеплавильные шлаки изменяются не только в зависимости от марки выплавляемой стали, но и в пределах одной плавки. Химический и минералогический составы, струк­тура и свойства первичных и конечных шлаков резко отличают­ся. Все это существенно осложняет их переработку.</a:t>
            </a:r>
          </a:p>
          <a:p>
            <a:pPr marL="0" indent="0" algn="just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39837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9016" y="252856"/>
            <a:ext cx="11341608" cy="6449695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ru-RU" b="1" dirty="0"/>
              <a:t>Механический способ разделки шлаков.</a:t>
            </a:r>
            <a:r>
              <a:rPr lang="ru-RU" dirty="0"/>
              <a:t> Переработка ста­леплавильных шлаков в настоящее время сводится в основном к грубому дроблению с целью извлечения из них металла.</a:t>
            </a:r>
          </a:p>
          <a:p>
            <a:pPr algn="just"/>
            <a:r>
              <a:rPr lang="ru-RU" dirty="0"/>
              <a:t>Наиболее отработанным и распространенным способом пе­реработки является механическое измельчение, заключающееся в дроблении и помоле материала с последующей классифика­цией и отбором металла магнитной шайбой.</a:t>
            </a:r>
          </a:p>
          <a:p>
            <a:pPr algn="just"/>
            <a:r>
              <a:rPr lang="ru-RU" dirty="0"/>
              <a:t>Самым сложным и требующим больших энергетических за­трат процессом является грубое дробление и измельчение. По­следнее вызывает также большой расход мелющих шаров. </a:t>
            </a:r>
          </a:p>
          <a:p>
            <a:pPr algn="just"/>
            <a:r>
              <a:rPr lang="ru-RU" dirty="0"/>
              <a:t>Шлак из мартеновского цеха вывозится в ковшах на шла­ковый двор, где ковш кантуется, шлак охлаждается и дробится стальной шаровидной бабой. С помощью магнита М-42 из него извлекается металл, затем грейфером шлак подается на ре­шетку приемного бункера с размером ячеек до 200 мм, откуда тарельчатым питателем направляется на ленточный конвейер и загружается в мельницу.</a:t>
            </a:r>
          </a:p>
          <a:p>
            <a:pPr algn="just"/>
            <a:r>
              <a:rPr lang="ru-RU" dirty="0"/>
              <a:t>Помол осуществляется с помощью шаров размером 100— 130 мм и общей массой 60—65 т.</a:t>
            </a:r>
          </a:p>
          <a:p>
            <a:pPr algn="just"/>
            <a:r>
              <a:rPr lang="ru-RU" dirty="0"/>
              <a:t>Металл, попадающий вместе со шлаком, дополнительно спо­собствует помолу. Готовая мука системой конвейеров подается в складской бункер, откуда в незатаренном виде отгружается потребителям.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3344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4325111"/>
            <a:ext cx="10515600" cy="1851851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dirty="0"/>
              <a:t>Схема установки для производства шлаковой муки</a:t>
            </a:r>
          </a:p>
          <a:p>
            <a:pPr algn="ctr"/>
            <a:r>
              <a:rPr lang="ru-RU" dirty="0"/>
              <a:t>1 — </a:t>
            </a:r>
            <a:r>
              <a:rPr lang="ru-RU" dirty="0" err="1"/>
              <a:t>магнито</a:t>
            </a:r>
            <a:r>
              <a:rPr lang="ru-RU" dirty="0"/>
              <a:t>-грейферный кран; 2 — бункер с наклонной решеткой; 3 — скребковый конвейер; 4, 6, 8 — ленточные конвейеры; 5 — щековая </a:t>
            </a:r>
            <a:r>
              <a:rPr lang="uk-UA" dirty="0" err="1" smtClean="0"/>
              <a:t>дробилка</a:t>
            </a:r>
            <a:r>
              <a:rPr lang="ru-RU" dirty="0" smtClean="0"/>
              <a:t>; </a:t>
            </a:r>
            <a:r>
              <a:rPr lang="ru-RU" dirty="0"/>
              <a:t>7 — шаровая мельница; 9 — бункер Готовой продукции</a:t>
            </a:r>
            <a:endParaRPr lang="ru-RU" i="1" dirty="0"/>
          </a:p>
          <a:p>
            <a:pPr marL="0" indent="0">
              <a:buNone/>
            </a:pPr>
            <a:endParaRPr lang="en-US" dirty="0"/>
          </a:p>
        </p:txBody>
      </p:sp>
      <p:pic>
        <p:nvPicPr>
          <p:cNvPr id="6146" name="Picture 2" descr="image11"/>
          <p:cNvPicPr>
            <a:picLocks noChangeAspect="1" noChangeArrowheads="1"/>
          </p:cNvPicPr>
          <p:nvPr/>
        </p:nvPicPr>
        <p:blipFill>
          <a:blip r:embed="rId2">
            <a:lum contrast="24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5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59407" y="580834"/>
            <a:ext cx="7769225" cy="37389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8616487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3024" y="161417"/>
            <a:ext cx="11369040" cy="4351338"/>
          </a:xfrm>
        </p:spPr>
        <p:txBody>
          <a:bodyPr>
            <a:normAutofit fontScale="85000" lnSpcReduction="20000"/>
          </a:bodyPr>
          <a:lstStyle/>
          <a:p>
            <a:r>
              <a:rPr lang="ru-RU" b="1" dirty="0" err="1"/>
              <a:t>Термоударный</a:t>
            </a:r>
            <a:r>
              <a:rPr lang="ru-RU" b="1" dirty="0"/>
              <a:t> способ разделки шлаков. В</a:t>
            </a:r>
            <a:r>
              <a:rPr lang="ru-RU" dirty="0"/>
              <a:t> настоящее вре­мя как у нас, так и за рубежом ведутся поиски методов немеха­нической переработки шлаков. Наиболее перспективными являют­ся способы, в которых наряду с измельчением материала до­стигается значительное снижение температуры шлака. Дробле­ние в этом случае осуществляется за счет возникновения внут­ренних напряжений вследствие разбивания струи или </a:t>
            </a:r>
            <a:r>
              <a:rPr lang="ru-RU" dirty="0" err="1"/>
              <a:t>намора­живания</a:t>
            </a:r>
            <a:r>
              <a:rPr lang="ru-RU" dirty="0"/>
              <a:t>. Эти способы просты и надежны в работе.</a:t>
            </a:r>
          </a:p>
          <a:p>
            <a:r>
              <a:rPr lang="ru-RU" dirty="0"/>
              <a:t>Перспективным способом переработки шлаков является грануляция. В стране имеются полупромышленные установки грануляции мартеновских и электропечных шлаков. Работы по созданию и совершенствованию надежного способа грану­ляции всех сталеплавильных шлаков дадут возможность исклю­чить трудоемкий процесс дробления.</a:t>
            </a:r>
          </a:p>
          <a:p>
            <a:r>
              <a:rPr lang="ru-RU" dirty="0"/>
              <a:t>Кристаллохимический и известковый способы измельчения сталеплавильных шлаков не нашли промышленного примене­ния вследствие их низкой эффективности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56645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19328" y="243713"/>
            <a:ext cx="10515600" cy="2517775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ru-RU" dirty="0"/>
              <a:t>С целью снижения затрат на передел дробления и измельче­ния шлака и получения его с минимальным количеством ча­стичек железа все более широкое применение находит в послед­нее время </a:t>
            </a:r>
            <a:r>
              <a:rPr lang="ru-RU" dirty="0" err="1"/>
              <a:t>бесшаровое</a:t>
            </a:r>
            <a:r>
              <a:rPr lang="ru-RU" dirty="0"/>
              <a:t> измельчение шлака в мельнице типа «</a:t>
            </a:r>
            <a:r>
              <a:rPr lang="ru-RU" dirty="0" err="1"/>
              <a:t>Аэрофол</a:t>
            </a:r>
            <a:r>
              <a:rPr lang="ru-RU" dirty="0"/>
              <a:t>» новой </a:t>
            </a:r>
            <a:r>
              <a:rPr lang="ru-RU" dirty="0" smtClean="0"/>
              <a:t>конструкции. </a:t>
            </a:r>
            <a:r>
              <a:rPr lang="ru-RU" dirty="0"/>
              <a:t>Принцип ее работы состоит в том, что во время вращения барабана мельницы ма­териал поднимается на 6—8 м, а затем при падении куски, ударяясь друг о друга, </a:t>
            </a:r>
            <a:r>
              <a:rPr lang="ru-RU" dirty="0" err="1"/>
              <a:t>самоизмельчаются</a:t>
            </a:r>
            <a:r>
              <a:rPr lang="ru-RU" dirty="0"/>
              <a:t>. Тонкие фракции измельченного материала выносятся из мельницы и улавлива­ются в </a:t>
            </a:r>
            <a:r>
              <a:rPr lang="ru-RU" dirty="0" err="1"/>
              <a:t>пылеочистных</a:t>
            </a:r>
            <a:r>
              <a:rPr lang="ru-RU" dirty="0"/>
              <a:t> аппаратах.</a:t>
            </a:r>
          </a:p>
          <a:p>
            <a:pPr algn="just"/>
            <a:endParaRPr lang="en-US" dirty="0"/>
          </a:p>
        </p:txBody>
      </p:sp>
      <p:pic>
        <p:nvPicPr>
          <p:cNvPr id="4" name="Picture 2" descr="Обогащение полезных ископаемых. Измельчение. (Лекция 7) - презентация онлайн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51731" y="2761488"/>
            <a:ext cx="5443045" cy="40769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052676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53136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1368</Words>
  <Application>Microsoft Office PowerPoint</Application>
  <PresentationFormat>Широкоэкранный</PresentationFormat>
  <Paragraphs>42</Paragraphs>
  <Slides>12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Тема Office</vt:lpstr>
      <vt:lpstr>Глава 8. ИСПОЛЬЗОВАНИЕ СТАЛЕПЛАВИЛЬНЫХ ШЛАКОВ</vt:lpstr>
      <vt:lpstr>8.1 Способы разделки шлаков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8.2. Использование шлаков в металлургии</vt:lpstr>
      <vt:lpstr>8.3. Использование шлаков в строительстве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Глава 7. Утилизация шлаков металлургических агрегатов и лома огнеупорных материалов</dc:title>
  <dc:creator>nazarkirichenko08@gmail.com</dc:creator>
  <cp:lastModifiedBy>nazarkirichenko08@gmail.com</cp:lastModifiedBy>
  <cp:revision>7</cp:revision>
  <dcterms:created xsi:type="dcterms:W3CDTF">2020-09-22T19:49:05Z</dcterms:created>
  <dcterms:modified xsi:type="dcterms:W3CDTF">2020-09-22T20:34:08Z</dcterms:modified>
</cp:coreProperties>
</file>

<file path=docProps/thumbnail.jpeg>
</file>