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7"/>
  </p:notesMasterIdLst>
  <p:sldIdLst>
    <p:sldId id="256" r:id="rId2"/>
    <p:sldId id="284" r:id="rId3"/>
    <p:sldId id="283" r:id="rId4"/>
    <p:sldId id="282" r:id="rId5"/>
    <p:sldId id="285" r:id="rId6"/>
    <p:sldId id="286" r:id="rId7"/>
    <p:sldId id="260" r:id="rId8"/>
    <p:sldId id="275" r:id="rId9"/>
    <p:sldId id="274" r:id="rId10"/>
    <p:sldId id="278" r:id="rId11"/>
    <p:sldId id="279" r:id="rId12"/>
    <p:sldId id="280" r:id="rId13"/>
    <p:sldId id="287" r:id="rId14"/>
    <p:sldId id="289" r:id="rId15"/>
    <p:sldId id="28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811" autoAdjust="0"/>
    <p:restoredTop sz="94660"/>
  </p:normalViewPr>
  <p:slideViewPr>
    <p:cSldViewPr snapToGrid="0">
      <p:cViewPr varScale="1">
        <p:scale>
          <a:sx n="72" d="100"/>
          <a:sy n="72" d="100"/>
        </p:scale>
        <p:origin x="-33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817BD9-FE61-420E-8F48-67DB8C42880F}" type="datetimeFigureOut">
              <a:rPr lang="x-none" smtClean="0"/>
              <a:pPr/>
              <a:t>01.02.2021</a:t>
            </a:fld>
            <a:endParaRPr lang="x-none"/>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x-none"/>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95521F-5DF8-416B-B6FE-33876C05932B}" type="slidenum">
              <a:rPr lang="x-none" smtClean="0"/>
              <a:pPr/>
              <a:t>‹#›</a:t>
            </a:fld>
            <a:endParaRPr lang="x-none"/>
          </a:p>
        </p:txBody>
      </p:sp>
    </p:spTree>
    <p:extLst>
      <p:ext uri="{BB962C8B-B14F-4D97-AF65-F5344CB8AC3E}">
        <p14:creationId xmlns:p14="http://schemas.microsoft.com/office/powerpoint/2010/main" xmlns="" val="227998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x-none" dirty="0"/>
          </a:p>
        </p:txBody>
      </p:sp>
      <p:sp>
        <p:nvSpPr>
          <p:cNvPr id="4" name="Номер слайда 3"/>
          <p:cNvSpPr>
            <a:spLocks noGrp="1"/>
          </p:cNvSpPr>
          <p:nvPr>
            <p:ph type="sldNum" sz="quarter" idx="5"/>
          </p:nvPr>
        </p:nvSpPr>
        <p:spPr/>
        <p:txBody>
          <a:bodyPr/>
          <a:lstStyle/>
          <a:p>
            <a:fld id="{1995521F-5DF8-416B-B6FE-33876C05932B}" type="slidenum">
              <a:rPr lang="x-none" smtClean="0"/>
              <a:pPr/>
              <a:t>12</a:t>
            </a:fld>
            <a:endParaRPr lang="x-none"/>
          </a:p>
        </p:txBody>
      </p:sp>
    </p:spTree>
    <p:extLst>
      <p:ext uri="{BB962C8B-B14F-4D97-AF65-F5344CB8AC3E}">
        <p14:creationId xmlns:p14="http://schemas.microsoft.com/office/powerpoint/2010/main" xmlns="" val="863584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x-none" dirty="0"/>
          </a:p>
        </p:txBody>
      </p:sp>
      <p:sp>
        <p:nvSpPr>
          <p:cNvPr id="4" name="Номер слайда 3"/>
          <p:cNvSpPr>
            <a:spLocks noGrp="1"/>
          </p:cNvSpPr>
          <p:nvPr>
            <p:ph type="sldNum" sz="quarter" idx="5"/>
          </p:nvPr>
        </p:nvSpPr>
        <p:spPr/>
        <p:txBody>
          <a:bodyPr/>
          <a:lstStyle/>
          <a:p>
            <a:fld id="{1995521F-5DF8-416B-B6FE-33876C05932B}" type="slidenum">
              <a:rPr lang="x-none" smtClean="0"/>
              <a:pPr/>
              <a:t>15</a:t>
            </a:fld>
            <a:endParaRPr lang="x-none"/>
          </a:p>
        </p:txBody>
      </p:sp>
    </p:spTree>
    <p:extLst>
      <p:ext uri="{BB962C8B-B14F-4D97-AF65-F5344CB8AC3E}">
        <p14:creationId xmlns:p14="http://schemas.microsoft.com/office/powerpoint/2010/main" xmlns="" val="197252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5" name="Footer Placeholder 4"/>
          <p:cNvSpPr>
            <a:spLocks noGrp="1"/>
          </p:cNvSpPr>
          <p:nvPr>
            <p:ph type="ftr" sz="quarter" idx="11"/>
          </p:nvPr>
        </p:nvSpPr>
        <p:spPr>
          <a:xfrm>
            <a:off x="2416500" y="329307"/>
            <a:ext cx="4973915" cy="309201"/>
          </a:xfrm>
        </p:spPr>
        <p:txBody>
          <a:bodyPr/>
          <a:lstStyle/>
          <a:p>
            <a:endParaRPr lang="ru-RU"/>
          </a:p>
        </p:txBody>
      </p:sp>
      <p:sp>
        <p:nvSpPr>
          <p:cNvPr id="6" name="Slide Number Placeholder 5"/>
          <p:cNvSpPr>
            <a:spLocks noGrp="1"/>
          </p:cNvSpPr>
          <p:nvPr>
            <p:ph type="sldNum" sz="quarter" idx="12"/>
          </p:nvPr>
        </p:nvSpPr>
        <p:spPr>
          <a:xfrm>
            <a:off x="1437664" y="798973"/>
            <a:ext cx="811019" cy="503578"/>
          </a:xfrm>
        </p:spPr>
        <p:txBody>
          <a:bodyPr/>
          <a:lstStyle/>
          <a:p>
            <a:fld id="{5C6168F1-F037-49CF-9C25-A8D7A79186EA}" type="slidenum">
              <a:rPr lang="ru-RU" smtClean="0"/>
              <a:pPr/>
              <a:t>‹#›</a:t>
            </a:fld>
            <a:endParaRPr lang="ru-RU"/>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050350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pPr/>
              <a:t>‹#›</a:t>
            </a:fld>
            <a:endParaRPr lang="ru-RU"/>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016049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pPr/>
              <a:t>‹#›</a:t>
            </a:fld>
            <a:endParaRPr lang="ru-RU"/>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795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pPr/>
              <a:t>‹#›</a:t>
            </a:fld>
            <a:endParaRPr lang="ru-RU"/>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213365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C6168F1-F037-49CF-9C25-A8D7A79186EA}" type="slidenum">
              <a:rPr lang="ru-RU" smtClean="0"/>
              <a:pPr/>
              <a:t>‹#›</a:t>
            </a:fld>
            <a:endParaRPr lang="ru-RU"/>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548614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pPr/>
              <a:t>‹#›</a:t>
            </a:fld>
            <a:endParaRPr lang="ru-RU"/>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320564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C6168F1-F037-49CF-9C25-A8D7A79186EA}" type="slidenum">
              <a:rPr lang="ru-RU" smtClean="0"/>
              <a:pPr/>
              <a:t>‹#›</a:t>
            </a:fld>
            <a:endParaRPr lang="ru-RU"/>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491500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C6168F1-F037-49CF-9C25-A8D7A79186EA}" type="slidenum">
              <a:rPr lang="ru-RU" smtClean="0"/>
              <a:pPr/>
              <a:t>‹#›</a:t>
            </a:fld>
            <a:endParaRPr lang="ru-RU"/>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02994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C6168F1-F037-49CF-9C25-A8D7A79186EA}" type="slidenum">
              <a:rPr lang="ru-RU" smtClean="0"/>
              <a:pPr/>
              <a:t>‹#›</a:t>
            </a:fld>
            <a:endParaRPr lang="ru-RU"/>
          </a:p>
        </p:txBody>
      </p:sp>
    </p:spTree>
    <p:extLst>
      <p:ext uri="{BB962C8B-B14F-4D97-AF65-F5344CB8AC3E}">
        <p14:creationId xmlns:p14="http://schemas.microsoft.com/office/powerpoint/2010/main" xmlns="" val="4033059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14F97C1-9614-4B39-974F-3B9B49849869}" type="datetimeFigureOut">
              <a:rPr lang="ru-RU" smtClean="0"/>
              <a:pPr/>
              <a:t>01.02.2021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pPr/>
              <a:t>‹#›</a:t>
            </a:fld>
            <a:endParaRPr lang="ru-RU"/>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651898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14F97C1-9614-4B39-974F-3B9B49849869}" type="datetimeFigureOut">
              <a:rPr lang="ru-RU" smtClean="0"/>
              <a:pPr/>
              <a:t>01.02.2021</a:t>
            </a:fld>
            <a:endParaRPr lang="ru-RU"/>
          </a:p>
        </p:txBody>
      </p:sp>
      <p:sp>
        <p:nvSpPr>
          <p:cNvPr id="6" name="Footer Placeholder 5"/>
          <p:cNvSpPr>
            <a:spLocks noGrp="1"/>
          </p:cNvSpPr>
          <p:nvPr>
            <p:ph type="ftr" sz="quarter" idx="11"/>
          </p:nvPr>
        </p:nvSpPr>
        <p:spPr>
          <a:xfrm>
            <a:off x="1447382" y="318640"/>
            <a:ext cx="5541004" cy="320931"/>
          </a:xfrm>
        </p:spPr>
        <p:txBody>
          <a:bodyPr/>
          <a:lstStyle/>
          <a:p>
            <a:endParaRPr lang="ru-RU"/>
          </a:p>
        </p:txBody>
      </p:sp>
      <p:sp>
        <p:nvSpPr>
          <p:cNvPr id="7" name="Slide Number Placeholder 6"/>
          <p:cNvSpPr>
            <a:spLocks noGrp="1"/>
          </p:cNvSpPr>
          <p:nvPr>
            <p:ph type="sldNum" sz="quarter" idx="12"/>
          </p:nvPr>
        </p:nvSpPr>
        <p:spPr/>
        <p:txBody>
          <a:bodyPr/>
          <a:lstStyle/>
          <a:p>
            <a:fld id="{5C6168F1-F037-49CF-9C25-A8D7A79186EA}" type="slidenum">
              <a:rPr lang="ru-RU" smtClean="0"/>
              <a:pPr/>
              <a:t>‹#›</a:t>
            </a:fld>
            <a:endParaRPr lang="ru-RU"/>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015070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14F97C1-9614-4B39-974F-3B9B49849869}" type="datetimeFigureOut">
              <a:rPr lang="ru-RU" smtClean="0"/>
              <a:pPr/>
              <a:t>01.02.2021</a:t>
            </a:fld>
            <a:endParaRPr lang="ru-RU"/>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C6168F1-F037-49CF-9C25-A8D7A79186EA}" type="slidenum">
              <a:rPr lang="ru-RU" smtClean="0"/>
              <a:pPr/>
              <a:t>‹#›</a:t>
            </a:fld>
            <a:endParaRPr lang="ru-RU"/>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8071698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kmu.gov.ua/diyalnist/yevropejska-integraciya/ugoda-pro-asociacy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razumkov.org.ua/uploads/journal/ukr/NSD181-182_2020_ukr.pdf" TargetMode="External"/><Relationship Id="rId4" Type="http://schemas.openxmlformats.org/officeDocument/2006/relationships/hyperlink" Target="http://razumkov.org.ua/uploads/article/2018_pereformatuvannia_ievropeiskoi_intehratsii.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617" y="386303"/>
            <a:ext cx="6818568" cy="2511642"/>
          </a:xfr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p:spPr>
        <p:txBody>
          <a:bodyPr>
            <a:normAutofit/>
          </a:bodyPr>
          <a:lstStyle/>
          <a:p>
            <a:pPr algn="ctr"/>
            <a:r>
              <a:rPr lang="ru-RU" sz="3200" b="1" i="1" dirty="0">
                <a:solidFill>
                  <a:schemeClr val="accent2"/>
                </a:solidFill>
                <a:latin typeface="Cambria" panose="02040503050406030204" pitchFamily="18" charset="0"/>
              </a:rPr>
              <a:t>ДИСЦИПЛІНА ЗА ВИБОРОМ СТУДЕНТА: </a:t>
            </a:r>
            <a:r>
              <a:rPr lang="ru-RU" sz="3200" b="1" i="1" dirty="0">
                <a:solidFill>
                  <a:srgbClr val="FF0000"/>
                </a:solidFill>
                <a:latin typeface="Cambria" panose="02040503050406030204" pitchFamily="18" charset="0"/>
              </a:rPr>
              <a:t/>
            </a:r>
            <a:br>
              <a:rPr lang="ru-RU" sz="3200" b="1" i="1" dirty="0">
                <a:solidFill>
                  <a:srgbClr val="FF0000"/>
                </a:solidFill>
                <a:latin typeface="Cambria" panose="02040503050406030204" pitchFamily="18" charset="0"/>
              </a:rPr>
            </a:br>
            <a:r>
              <a:rPr lang="ru-RU" sz="3200" b="1" i="1" dirty="0" smtClean="0">
                <a:solidFill>
                  <a:srgbClr val="C00000"/>
                </a:solidFill>
                <a:latin typeface="Cambria" panose="02040503050406030204" pitchFamily="18" charset="0"/>
              </a:rPr>
              <a:t>Стратег</a:t>
            </a:r>
            <a:r>
              <a:rPr lang="uk-UA" sz="3200" b="1" i="1" dirty="0" err="1" smtClean="0">
                <a:solidFill>
                  <a:srgbClr val="C00000"/>
                </a:solidFill>
                <a:latin typeface="Cambria" panose="02040503050406030204" pitchFamily="18" charset="0"/>
              </a:rPr>
              <a:t>ія</a:t>
            </a:r>
            <a:r>
              <a:rPr lang="uk-UA" sz="3200" b="1" i="1" dirty="0" smtClean="0">
                <a:solidFill>
                  <a:srgbClr val="C00000"/>
                </a:solidFill>
                <a:latin typeface="Cambria" panose="02040503050406030204" pitchFamily="18" charset="0"/>
              </a:rPr>
              <a:t> розвитку промислового регіону: Європейський вектор</a:t>
            </a:r>
            <a:endParaRPr lang="ru-RU" sz="3200" b="1" i="1" dirty="0">
              <a:solidFill>
                <a:srgbClr val="C00000"/>
              </a:solidFill>
              <a:latin typeface="Cambria" panose="02040503050406030204" pitchFamily="18" charset="0"/>
            </a:endParaRPr>
          </a:p>
        </p:txBody>
      </p:sp>
      <p:sp>
        <p:nvSpPr>
          <p:cNvPr id="3" name="Подзаголовок 2"/>
          <p:cNvSpPr>
            <a:spLocks noGrp="1"/>
          </p:cNvSpPr>
          <p:nvPr>
            <p:ph type="subTitle" idx="1"/>
          </p:nvPr>
        </p:nvSpPr>
        <p:spPr>
          <a:xfrm>
            <a:off x="381370" y="3731177"/>
            <a:ext cx="8000254" cy="2894706"/>
          </a:xfrm>
          <a:gradFill>
            <a:gsLst>
              <a:gs pos="4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l">
              <a:spcBef>
                <a:spcPts val="0"/>
              </a:spcBef>
            </a:pPr>
            <a:r>
              <a:rPr lang="uk-UA" sz="2400" b="1" i="1" dirty="0">
                <a:solidFill>
                  <a:schemeClr val="tx1"/>
                </a:solidFill>
                <a:latin typeface="Cambria" panose="02040503050406030204" pitchFamily="18" charset="0"/>
              </a:rPr>
              <a:t>розробник дисципліни, лектор:</a:t>
            </a:r>
          </a:p>
          <a:p>
            <a:pPr algn="l">
              <a:spcBef>
                <a:spcPts val="0"/>
              </a:spcBef>
            </a:pPr>
            <a:r>
              <a:rPr lang="uk-UA" sz="2400" b="1" i="1" dirty="0" err="1" smtClean="0">
                <a:solidFill>
                  <a:srgbClr val="C00000"/>
                </a:solidFill>
                <a:latin typeface="Cambria" panose="02040503050406030204" pitchFamily="18" charset="0"/>
              </a:rPr>
              <a:t>Шапуров</a:t>
            </a:r>
            <a:r>
              <a:rPr lang="uk-UA" sz="2400" b="1" i="1" dirty="0" smtClean="0">
                <a:solidFill>
                  <a:srgbClr val="C00000"/>
                </a:solidFill>
                <a:latin typeface="Cambria" panose="02040503050406030204" pitchFamily="18" charset="0"/>
              </a:rPr>
              <a:t> Олександр Олександрович</a:t>
            </a:r>
            <a:endParaRPr lang="uk-UA" sz="2400" b="1" i="1" dirty="0">
              <a:solidFill>
                <a:srgbClr val="C00000"/>
              </a:solidFill>
              <a:latin typeface="Cambria" panose="02040503050406030204" pitchFamily="18" charset="0"/>
            </a:endParaRPr>
          </a:p>
          <a:p>
            <a:pPr algn="l">
              <a:spcBef>
                <a:spcPts val="0"/>
              </a:spcBef>
            </a:pPr>
            <a:r>
              <a:rPr lang="uk-UA" sz="2400" i="1" dirty="0" err="1" smtClean="0">
                <a:solidFill>
                  <a:schemeClr val="tx1"/>
                </a:solidFill>
                <a:latin typeface="Cambria" panose="02040503050406030204" pitchFamily="18" charset="0"/>
              </a:rPr>
              <a:t>К.е.н</a:t>
            </a:r>
            <a:r>
              <a:rPr lang="uk-UA" sz="2400" i="1" dirty="0">
                <a:solidFill>
                  <a:schemeClr val="tx1"/>
                </a:solidFill>
                <a:latin typeface="Cambria" panose="02040503050406030204" pitchFamily="18" charset="0"/>
              </a:rPr>
              <a:t>., </a:t>
            </a:r>
            <a:r>
              <a:rPr lang="uk-UA" sz="2400" i="1" dirty="0" smtClean="0">
                <a:solidFill>
                  <a:schemeClr val="tx1"/>
                </a:solidFill>
                <a:latin typeface="Cambria" panose="02040503050406030204" pitchFamily="18" charset="0"/>
              </a:rPr>
              <a:t>доцент</a:t>
            </a:r>
            <a:r>
              <a:rPr lang="uk-UA" sz="2400" i="1" dirty="0">
                <a:latin typeface="Cambria" panose="02040503050406030204" pitchFamily="18" charset="0"/>
              </a:rPr>
              <a:t> </a:t>
            </a:r>
            <a:r>
              <a:rPr lang="uk-UA" sz="2400" i="1" dirty="0" smtClean="0">
                <a:solidFill>
                  <a:schemeClr val="tx1"/>
                </a:solidFill>
                <a:latin typeface="Cambria" panose="02040503050406030204" pitchFamily="18" charset="0"/>
              </a:rPr>
              <a:t>кафедри </a:t>
            </a:r>
            <a:r>
              <a:rPr lang="uk-UA" sz="2400" i="1" dirty="0">
                <a:solidFill>
                  <a:schemeClr val="tx1"/>
                </a:solidFill>
                <a:latin typeface="Cambria" panose="02040503050406030204" pitchFamily="18" charset="0"/>
              </a:rPr>
              <a:t>інформаційної економіки, підприємництва та фінансів</a:t>
            </a:r>
          </a:p>
          <a:p>
            <a:pPr algn="l">
              <a:spcBef>
                <a:spcPts val="0"/>
              </a:spcBef>
            </a:pPr>
            <a:r>
              <a:rPr lang="uk-UA" sz="2400" i="1" dirty="0">
                <a:solidFill>
                  <a:schemeClr val="tx1"/>
                </a:solidFill>
                <a:latin typeface="Cambria" panose="02040503050406030204" pitchFamily="18" charset="0"/>
              </a:rPr>
              <a:t>Інженерний навчально-науковИЙ інститут</a:t>
            </a:r>
          </a:p>
          <a:p>
            <a:pPr algn="l">
              <a:spcBef>
                <a:spcPts val="0"/>
              </a:spcBef>
            </a:pPr>
            <a:r>
              <a:rPr lang="uk-UA" sz="2400" i="1" dirty="0">
                <a:solidFill>
                  <a:schemeClr val="tx1"/>
                </a:solidFill>
                <a:latin typeface="Cambria" panose="02040503050406030204" pitchFamily="18" charset="0"/>
              </a:rPr>
              <a:t> Запорізького національного університету</a:t>
            </a:r>
          </a:p>
          <a:p>
            <a:pPr algn="l">
              <a:spcBef>
                <a:spcPts val="0"/>
              </a:spcBef>
            </a:pPr>
            <a:endParaRPr lang="uk-UA" sz="2400" i="1" dirty="0">
              <a:solidFill>
                <a:schemeClr val="tx1"/>
              </a:solidFill>
              <a:latin typeface="Cambria" panose="02040503050406030204" pitchFamily="18" charset="0"/>
            </a:endParaRPr>
          </a:p>
          <a:p>
            <a:pPr algn="l">
              <a:spcBef>
                <a:spcPts val="0"/>
              </a:spcBef>
            </a:pPr>
            <a:endParaRPr lang="uk-UA" sz="2400" dirty="0">
              <a:latin typeface="Cambria" panose="02040503050406030204" pitchFamily="18" charset="0"/>
            </a:endParaRPr>
          </a:p>
          <a:p>
            <a:pPr algn="l">
              <a:spcBef>
                <a:spcPts val="0"/>
              </a:spcBef>
            </a:pPr>
            <a:endParaRPr lang="ru-RU" sz="2400" dirty="0">
              <a:latin typeface="Cambria" panose="02040503050406030204" pitchFamily="18" charset="0"/>
            </a:endParaRPr>
          </a:p>
        </p:txBody>
      </p:sp>
    </p:spTree>
    <p:extLst>
      <p:ext uri="{BB962C8B-B14F-4D97-AF65-F5344CB8AC3E}">
        <p14:creationId xmlns:p14="http://schemas.microsoft.com/office/powerpoint/2010/main" xmlns="" val="1430446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xmlns="" id="{624E6D4B-2C92-45DB-944A-18B713D99962}"/>
              </a:ext>
            </a:extLst>
          </p:cNvPr>
          <p:cNvSpPr txBox="1">
            <a:spLocks/>
          </p:cNvSpPr>
          <p:nvPr/>
        </p:nvSpPr>
        <p:spPr>
          <a:xfrm>
            <a:off x="8625840" y="235526"/>
            <a:ext cx="3217024" cy="724594"/>
          </a:xfrm>
          <a:prstGeom prst="rect">
            <a:avLst/>
          </a:prstGeo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i="1" dirty="0">
                <a:solidFill>
                  <a:srgbClr val="FF0000"/>
                </a:solidFill>
                <a:latin typeface="Cambria" panose="02040503050406030204" pitchFamily="18" charset="0"/>
                <a:cs typeface="Times New Roman" panose="02020603050405020304" pitchFamily="18" charset="0"/>
              </a:rPr>
              <a:t>ПРОДОВЖЕННЯ </a:t>
            </a:r>
            <a:br>
              <a:rPr lang="ru-RU" sz="2000" b="1" i="1" dirty="0">
                <a:solidFill>
                  <a:srgbClr val="FF0000"/>
                </a:solidFill>
                <a:latin typeface="Cambria" panose="02040503050406030204" pitchFamily="18" charset="0"/>
                <a:cs typeface="Times New Roman" panose="02020603050405020304" pitchFamily="18" charset="0"/>
              </a:rPr>
            </a:br>
            <a:r>
              <a:rPr lang="ru-RU" sz="2000" b="1" i="1" dirty="0">
                <a:solidFill>
                  <a:srgbClr val="FF0000"/>
                </a:solidFill>
                <a:latin typeface="Cambria" panose="02040503050406030204" pitchFamily="18" charset="0"/>
                <a:cs typeface="Times New Roman" panose="02020603050405020304" pitchFamily="18" charset="0"/>
              </a:rPr>
              <a:t>СЛАЙДУ </a:t>
            </a:r>
          </a:p>
        </p:txBody>
      </p:sp>
      <p:sp>
        <p:nvSpPr>
          <p:cNvPr id="8" name="Объект 7">
            <a:extLst>
              <a:ext uri="{FF2B5EF4-FFF2-40B4-BE49-F238E27FC236}">
                <a16:creationId xmlns:a16="http://schemas.microsoft.com/office/drawing/2014/main" xmlns="" id="{47C46880-935B-4AE0-9147-580BA276DD50}"/>
              </a:ext>
            </a:extLst>
          </p:cNvPr>
          <p:cNvSpPr>
            <a:spLocks noGrp="1"/>
          </p:cNvSpPr>
          <p:nvPr>
            <p:ph idx="1"/>
          </p:nvPr>
        </p:nvSpPr>
        <p:spPr>
          <a:xfrm>
            <a:off x="293037" y="1011265"/>
            <a:ext cx="10166889" cy="483547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a:bodyPr>
          <a:lstStyle/>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ПРОГРАМИ ТА АГЕНТСТВА ЄС </a:t>
            </a:r>
            <a:r>
              <a:rPr lang="uk-UA" sz="2400" i="1" dirty="0">
                <a:latin typeface="Cambria" panose="02040503050406030204" pitchFamily="18" charset="0"/>
                <a:ea typeface="Cambria" panose="02040503050406030204" pitchFamily="18" charset="0"/>
              </a:rPr>
              <a:t>(</a:t>
            </a:r>
            <a:r>
              <a:rPr lang="uk-UA" sz="2400" b="1" i="1" dirty="0">
                <a:latin typeface="Cambria" panose="02040503050406030204" pitchFamily="18" charset="0"/>
                <a:ea typeface="Cambria" panose="02040503050406030204" pitchFamily="18" charset="0"/>
              </a:rPr>
              <a:t>Горизонт 2020 </a:t>
            </a:r>
            <a:r>
              <a:rPr lang="uk-UA" sz="2400" i="1" dirty="0">
                <a:latin typeface="Cambria" panose="02040503050406030204" pitchFamily="18" charset="0"/>
                <a:ea typeface="Cambria" panose="02040503050406030204" pitchFamily="18" charset="0"/>
              </a:rPr>
              <a:t>– фінансування досліджень та інноваційних розробок, можливість співпраці державного та приватного секторів, подальший розвиток європейського дослідницького простору);  </a:t>
            </a:r>
            <a:r>
              <a:rPr lang="uk-UA" sz="2400" b="1" i="1" dirty="0">
                <a:latin typeface="Cambria" panose="02040503050406030204" pitchFamily="18" charset="0"/>
                <a:ea typeface="Cambria" panose="02040503050406030204" pitchFamily="18" charset="0"/>
              </a:rPr>
              <a:t>креативна Європа </a:t>
            </a:r>
            <a:r>
              <a:rPr lang="uk-UA" sz="2400" i="1" dirty="0">
                <a:latin typeface="Cambria" panose="02040503050406030204" pitchFamily="18" charset="0"/>
                <a:ea typeface="Cambria" panose="02040503050406030204" pitchFamily="18" charset="0"/>
              </a:rPr>
              <a:t>(підтримка культурного, креативного та аудіовізуального секторів, стимулювання міжнаціональної взаємодії,  розвиток творчих секторів), </a:t>
            </a:r>
            <a:r>
              <a:rPr lang="uk-UA" sz="2400" b="1" i="1" dirty="0">
                <a:latin typeface="Cambria" panose="02040503050406030204" pitchFamily="18" charset="0"/>
                <a:ea typeface="Cambria" panose="02040503050406030204" pitchFamily="18" charset="0"/>
              </a:rPr>
              <a:t>конкурентоспроможність підприємств малого та середнього бізнесу </a:t>
            </a:r>
            <a:r>
              <a:rPr lang="uk-UA" sz="2400" i="1" dirty="0">
                <a:latin typeface="Cambria" panose="02040503050406030204" pitchFamily="18" charset="0"/>
                <a:ea typeface="Cambria" panose="02040503050406030204" pitchFamily="18" charset="0"/>
              </a:rPr>
              <a:t>(створення сприятливих умов для розвитку малого і середнього підприємництва, участь у програмі державних установ та громадських організацій, розвиток українського підприємницького середовища, покращення умов доступу СМБ на внутрішні ринки провідних країн світу). </a:t>
            </a:r>
            <a:endParaRPr lang="x-none"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x-none"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2218945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xmlns="" id="{624E6D4B-2C92-45DB-944A-18B713D99962}"/>
              </a:ext>
            </a:extLst>
          </p:cNvPr>
          <p:cNvSpPr txBox="1">
            <a:spLocks/>
          </p:cNvSpPr>
          <p:nvPr/>
        </p:nvSpPr>
        <p:spPr>
          <a:xfrm>
            <a:off x="8625840" y="235526"/>
            <a:ext cx="3217024" cy="724594"/>
          </a:xfrm>
          <a:prstGeom prst="rect">
            <a:avLst/>
          </a:prstGeom>
          <a:gradFill>
            <a:gsLst>
              <a:gs pos="0">
                <a:schemeClr val="accent1">
                  <a:lumMod val="5000"/>
                  <a:lumOff val="95000"/>
                </a:schemeClr>
              </a:gs>
              <a:gs pos="72000">
                <a:schemeClr val="accent5">
                  <a:lumMod val="60000"/>
                  <a:lumOff val="40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i="1" dirty="0">
                <a:solidFill>
                  <a:srgbClr val="FF0000"/>
                </a:solidFill>
                <a:latin typeface="Cambria" panose="02040503050406030204" pitchFamily="18" charset="0"/>
                <a:cs typeface="Times New Roman" panose="02020603050405020304" pitchFamily="18" charset="0"/>
              </a:rPr>
              <a:t>ПРОДОВЖЕННЯ </a:t>
            </a:r>
            <a:br>
              <a:rPr lang="ru-RU" sz="2000" b="1" i="1" dirty="0">
                <a:solidFill>
                  <a:srgbClr val="FF0000"/>
                </a:solidFill>
                <a:latin typeface="Cambria" panose="02040503050406030204" pitchFamily="18" charset="0"/>
                <a:cs typeface="Times New Roman" panose="02020603050405020304" pitchFamily="18" charset="0"/>
              </a:rPr>
            </a:br>
            <a:r>
              <a:rPr lang="ru-RU" sz="2000" b="1" i="1" dirty="0">
                <a:solidFill>
                  <a:srgbClr val="FF0000"/>
                </a:solidFill>
                <a:latin typeface="Cambria" panose="02040503050406030204" pitchFamily="18" charset="0"/>
                <a:cs typeface="Times New Roman" panose="02020603050405020304" pitchFamily="18" charset="0"/>
              </a:rPr>
              <a:t>СЛАЙДУ </a:t>
            </a:r>
          </a:p>
        </p:txBody>
      </p:sp>
      <p:sp>
        <p:nvSpPr>
          <p:cNvPr id="8" name="Объект 7">
            <a:extLst>
              <a:ext uri="{FF2B5EF4-FFF2-40B4-BE49-F238E27FC236}">
                <a16:creationId xmlns:a16="http://schemas.microsoft.com/office/drawing/2014/main" xmlns="" id="{47C46880-935B-4AE0-9147-580BA276DD50}"/>
              </a:ext>
            </a:extLst>
          </p:cNvPr>
          <p:cNvSpPr>
            <a:spLocks noGrp="1"/>
          </p:cNvSpPr>
          <p:nvPr>
            <p:ph idx="1"/>
          </p:nvPr>
        </p:nvSpPr>
        <p:spPr>
          <a:xfrm>
            <a:off x="278969" y="1177871"/>
            <a:ext cx="11383148" cy="484310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lnSpcReduction="20000"/>
          </a:bodyPr>
          <a:lstStyle/>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Економічний розвиток, економічне зростання та інтеграція до спільного ринку ЄС </a:t>
            </a:r>
            <a:r>
              <a:rPr lang="uk-UA" sz="2400" i="1" dirty="0">
                <a:latin typeface="Cambria" panose="02040503050406030204" pitchFamily="18" charset="0"/>
                <a:ea typeface="Cambria" panose="02040503050406030204" pitchFamily="18" charset="0"/>
              </a:rPr>
              <a:t>(поліпшення бізнес-клімату, реформа інфраструктури, ефективне та безпечне управління відходами, реформа управління державними підприємствами, реформа фермерства та кооперації, реформа надрокористування, реформа енергетичного сектору, реформа та розвиток фінансового сектору);</a:t>
            </a:r>
          </a:p>
          <a:p>
            <a:pPr>
              <a:spcBef>
                <a:spcPts val="0"/>
              </a:spcBef>
              <a:buFont typeface="Wingdings" panose="05000000000000000000" pitchFamily="2" charset="2"/>
              <a:buChar char="ü"/>
            </a:pPr>
            <a:r>
              <a:rPr lang="uk-UA" sz="2400" b="1" i="1" dirty="0">
                <a:latin typeface="Cambria" panose="02040503050406030204" pitchFamily="18" charset="0"/>
                <a:ea typeface="Cambria" panose="02040503050406030204" pitchFamily="18" charset="0"/>
              </a:rPr>
              <a:t>Економічне</a:t>
            </a:r>
            <a:r>
              <a:rPr lang="uk-UA" sz="2400" i="1" dirty="0">
                <a:latin typeface="Cambria" panose="02040503050406030204" pitchFamily="18" charset="0"/>
                <a:ea typeface="Cambria" panose="02040503050406030204" pitchFamily="18" charset="0"/>
              </a:rPr>
              <a:t> </a:t>
            </a:r>
            <a:r>
              <a:rPr lang="uk-UA" sz="2400" b="1" i="1" dirty="0">
                <a:latin typeface="Cambria" panose="02040503050406030204" pitchFamily="18" charset="0"/>
                <a:ea typeface="Cambria" panose="02040503050406030204" pitchFamily="18" charset="0"/>
              </a:rPr>
              <a:t>ГАЛУЗЕВЕ</a:t>
            </a:r>
            <a:r>
              <a:rPr lang="uk-UA" sz="2400" i="1" dirty="0">
                <a:latin typeface="Cambria" panose="02040503050406030204" pitchFamily="18" charset="0"/>
                <a:ea typeface="Cambria" panose="02040503050406030204" pitchFamily="18" charset="0"/>
              </a:rPr>
              <a:t> </a:t>
            </a:r>
            <a:r>
              <a:rPr lang="uk-UA" sz="2400" b="1" i="1" dirty="0">
                <a:latin typeface="Cambria" panose="02040503050406030204" pitchFamily="18" charset="0"/>
                <a:ea typeface="Cambria" panose="02040503050406030204" pitchFamily="18" charset="0"/>
              </a:rPr>
              <a:t>співробітництво з ЄС </a:t>
            </a:r>
            <a:r>
              <a:rPr lang="uk-UA" sz="2400" i="1" dirty="0">
                <a:latin typeface="Cambria" panose="02040503050406030204" pitchFamily="18" charset="0"/>
                <a:ea typeface="Cambria" panose="02040503050406030204" pitchFamily="18" charset="0"/>
              </a:rPr>
              <a:t>(енергетика, макроекономічне співробітництво, управління державними фінансами, оподаткування, статистика, навколишнє середовище, транспорт, наукове співробітництво, космос, інформаційне суспільство, аудіовізуальна галузь, промисловість та підприємництво, видобувна та металургійна галузі, фінансові послуги, туризм, захист прав споживачів, сільське господарство та розвиток сільських територій, рибальство та морська політика, ріка Дунай, охорона здоров'я, освіта, культура, спорт і фізична культура, громадянське суспільство, транскордонне та регіональне співробітництво).</a:t>
            </a:r>
            <a:endParaRPr lang="x-none"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x-none" sz="2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2181608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77371"/>
            <a:ext cx="8596668" cy="1248229"/>
          </a:xfrm>
          <a:gradFill>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ru-RU" sz="2800" b="1" i="1" dirty="0">
                <a:latin typeface="Cambria" panose="02040503050406030204" pitchFamily="18" charset="0"/>
              </a:rPr>
              <a:t>9. </a:t>
            </a:r>
            <a:r>
              <a:rPr lang="uk-UA" sz="2800" b="1" i="1" dirty="0">
                <a:latin typeface="Cambria" panose="02040503050406030204" pitchFamily="18" charset="0"/>
              </a:rPr>
              <a:t>Переформатування європейської інтеграції: можливості і ризики </a:t>
            </a:r>
          </a:p>
        </p:txBody>
      </p:sp>
      <p:sp>
        <p:nvSpPr>
          <p:cNvPr id="5" name="Объект 4">
            <a:extLst>
              <a:ext uri="{FF2B5EF4-FFF2-40B4-BE49-F238E27FC236}">
                <a16:creationId xmlns:a16="http://schemas.microsoft.com/office/drawing/2014/main" xmlns="" id="{62A00236-BCC9-42EF-9462-2C347B8E771A}"/>
              </a:ext>
            </a:extLst>
          </p:cNvPr>
          <p:cNvSpPr>
            <a:spLocks noGrp="1"/>
          </p:cNvSpPr>
          <p:nvPr>
            <p:ph idx="1"/>
          </p:nvPr>
        </p:nvSpPr>
        <p:spPr>
          <a:xfrm>
            <a:off x="365759" y="1859798"/>
            <a:ext cx="10747718" cy="4118971"/>
          </a:xfrm>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Кризові процеси в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Сценарії подальшого розвитку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Ключові аспекти реформування механізмів Єврозони;</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Фрагментація процесу євроінтеграції в ЄС;</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Шляхи адаптації України до нових форматів розвитку євроінтеграції;</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«Зелене завдання» – як Україні знайти своє місце у кліматичній політиці ЄС.</a:t>
            </a:r>
            <a:endParaRPr lang="uk-UA" sz="2400" i="1" dirty="0">
              <a:latin typeface="Cambria" panose="02040503050406030204" pitchFamily="18" charset="0"/>
              <a:ea typeface="Cambria" panose="02040503050406030204" pitchFamily="18" charset="0"/>
            </a:endParaRPr>
          </a:p>
          <a:p>
            <a:pPr>
              <a:lnSpc>
                <a:spcPct val="12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3451108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0698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10. ПРОЄКТ БЮДЖЕТУ НА 2021 РІК: ПРОБЛЕМИ ТА ПЕРСПЕКТИВИ. ТРАЄКТОРІЯ РУХУ УКРАЇНИ ДО ЄС</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268812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 </a:t>
            </a:r>
            <a:r>
              <a:rPr lang="uk-UA" sz="2600" i="1" dirty="0">
                <a:latin typeface="Cambria" panose="02040503050406030204" pitchFamily="18" charset="0"/>
                <a:ea typeface="Cambria" panose="02040503050406030204" pitchFamily="18" charset="0"/>
              </a:rPr>
              <a:t>Обговорення відповідно до ситуації сьогодення;</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Проєкт Закону «Про державний бюджет України на 2021 рік»</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Головні показники держбюджету – 2021;</a:t>
            </a:r>
          </a:p>
          <a:p>
            <a:pPr>
              <a:spcBef>
                <a:spcPts val="0"/>
              </a:spcBef>
              <a:buFont typeface="Wingdings" panose="05000000000000000000" pitchFamily="2" charset="2"/>
              <a:buChar char="ü"/>
            </a:pPr>
            <a:r>
              <a:rPr lang="uk-UA" sz="2600" i="1" dirty="0">
                <a:latin typeface="Cambria" panose="02040503050406030204" pitchFamily="18" charset="0"/>
                <a:ea typeface="Cambria" panose="02040503050406030204" pitchFamily="18" charset="0"/>
              </a:rPr>
              <a:t>Сучасні тенденції руху України до Європейського союзу.</a:t>
            </a:r>
          </a:p>
          <a:p>
            <a:pPr>
              <a:spcBef>
                <a:spcPts val="0"/>
              </a:spcBef>
              <a:buFont typeface="Wingdings" panose="05000000000000000000" pitchFamily="2" charset="2"/>
              <a:buChar char="ü"/>
            </a:pPr>
            <a:endParaRPr lang="uk-UA" sz="26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6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6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1051334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0698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11. ЕКОНОМІЧНА БЕЗПЕКА УКРАЇНИ ТА ЄВРОІНТЕГРАЦІЙНІ ПРОЦЕСИ</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60252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Економічна безпека України в системі економічної безпеки Європейського союзу;</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Компоненти економічної безпеки;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Стан виробничої безпеки України;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Фінансова безпека та її складові;</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Банківська безпека. Монетарна політика НБУ;</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Енергетична безпека України: проблеми та шляхи вирішення;</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Демографічна та соціальна безпека.</a:t>
            </a: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2582276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7445" y="729064"/>
            <a:ext cx="8596668" cy="705841"/>
          </a:xfrm>
          <a:gradFill>
            <a:gsLst>
              <a:gs pos="58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БАЗОВІ ІНФОРМАЦІЙНІ РЕСУРСИ</a:t>
            </a:r>
          </a:p>
        </p:txBody>
      </p:sp>
      <p:sp>
        <p:nvSpPr>
          <p:cNvPr id="5" name="Объект 4">
            <a:extLst>
              <a:ext uri="{FF2B5EF4-FFF2-40B4-BE49-F238E27FC236}">
                <a16:creationId xmlns:a16="http://schemas.microsoft.com/office/drawing/2014/main" xmlns="" id="{62A00236-BCC9-42EF-9462-2C347B8E771A}"/>
              </a:ext>
            </a:extLst>
          </p:cNvPr>
          <p:cNvSpPr>
            <a:spLocks noGrp="1"/>
          </p:cNvSpPr>
          <p:nvPr>
            <p:ph idx="1"/>
          </p:nvPr>
        </p:nvSpPr>
        <p:spPr>
          <a:xfrm>
            <a:off x="677334" y="1983545"/>
            <a:ext cx="10100606" cy="4009292"/>
          </a:xfrm>
          <a:gradFill>
            <a:gsLst>
              <a:gs pos="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marL="457200" indent="-457200">
              <a:spcBef>
                <a:spcPts val="0"/>
              </a:spcBef>
              <a:buAutoNum type="arabicPeriod"/>
            </a:pPr>
            <a:r>
              <a:rPr lang="uk-UA" sz="2400" i="1" dirty="0">
                <a:solidFill>
                  <a:schemeClr val="tx1"/>
                </a:solidFill>
                <a:latin typeface="Cambria" panose="02040503050406030204" pitchFamily="18" charset="0"/>
                <a:ea typeface="Cambria" panose="02040503050406030204" pitchFamily="18" charset="0"/>
              </a:rPr>
              <a:t>Угода про Асоціацію між Україною та ЄС. </a:t>
            </a:r>
            <a:r>
              <a:rPr lang="en-US" sz="2400" i="1" dirty="0">
                <a:solidFill>
                  <a:schemeClr val="tx1"/>
                </a:solidFill>
                <a:latin typeface="Cambria" panose="02040503050406030204" pitchFamily="18" charset="0"/>
                <a:ea typeface="Cambria" panose="02040503050406030204" pitchFamily="18" charset="0"/>
              </a:rPr>
              <a:t>URL</a:t>
            </a:r>
            <a:r>
              <a:rPr lang="uk-UA" sz="2400" i="1" dirty="0">
                <a:solidFill>
                  <a:schemeClr val="tx1"/>
                </a:solidFill>
                <a:latin typeface="Cambria" panose="02040503050406030204" pitchFamily="18" charset="0"/>
                <a:ea typeface="Cambria" panose="02040503050406030204" pitchFamily="18" charset="0"/>
              </a:rPr>
              <a:t>:</a:t>
            </a:r>
            <a:r>
              <a:rPr lang="en-US" sz="2400" i="1" dirty="0">
                <a:solidFill>
                  <a:schemeClr val="tx1"/>
                </a:solidFill>
                <a:latin typeface="Cambria" panose="02040503050406030204" pitchFamily="18" charset="0"/>
                <a:ea typeface="Cambria" panose="02040503050406030204" pitchFamily="18" charset="0"/>
              </a:rPr>
              <a:t> </a:t>
            </a:r>
            <a:r>
              <a:rPr lang="en-US" sz="2400" i="1" dirty="0">
                <a:solidFill>
                  <a:schemeClr val="tx1"/>
                </a:solidFill>
                <a:latin typeface="Cambria" panose="02040503050406030204" pitchFamily="18" charset="0"/>
                <a:ea typeface="Cambria" panose="02040503050406030204" pitchFamily="18" charset="0"/>
                <a:hlinkClick r:id="rId3">
                  <a:extLst>
                    <a:ext uri="{A12FA001-AC4F-418D-AE19-62706E023703}">
                      <ahyp:hlinkClr xmlns:ahyp="http://schemas.microsoft.com/office/drawing/2018/hyperlinkcolor" xmlns="" val="tx"/>
                    </a:ext>
                  </a:extLst>
                </a:hlinkClick>
              </a:rPr>
              <a:t>https://www.kmu.gov.ua/diyalnist/yevropejska-integraciya/ugoda-pro-asociacyu</a:t>
            </a:r>
            <a:endParaRPr lang="uk-UA"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r>
              <a:rPr lang="uk-UA" sz="2400" i="1" dirty="0">
                <a:solidFill>
                  <a:schemeClr val="tx1"/>
                </a:solidFill>
                <a:latin typeface="Cambria" panose="02040503050406030204" pitchFamily="18" charset="0"/>
                <a:ea typeface="Cambria" panose="02040503050406030204" pitchFamily="18" charset="0"/>
              </a:rPr>
              <a:t>Переформатування європейської інтеграції.</a:t>
            </a:r>
            <a:r>
              <a:rPr lang="en-US" sz="2400" i="1" dirty="0">
                <a:solidFill>
                  <a:schemeClr val="tx1"/>
                </a:solidFill>
                <a:latin typeface="Cambria" panose="02040503050406030204" pitchFamily="18" charset="0"/>
                <a:ea typeface="Cambria" panose="02040503050406030204" pitchFamily="18" charset="0"/>
              </a:rPr>
              <a:t> URL</a:t>
            </a:r>
            <a:r>
              <a:rPr lang="uk-UA" sz="2400" i="1" dirty="0">
                <a:solidFill>
                  <a:schemeClr val="tx1"/>
                </a:solidFill>
                <a:latin typeface="Cambria" panose="02040503050406030204" pitchFamily="18" charset="0"/>
                <a:ea typeface="Cambria" panose="02040503050406030204" pitchFamily="18" charset="0"/>
              </a:rPr>
              <a:t>: </a:t>
            </a:r>
            <a:r>
              <a:rPr lang="x-none" sz="2400" i="1" u="sng" dirty="0">
                <a:solidFill>
                  <a:schemeClr val="tx1"/>
                </a:solidFill>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xmlns="" val="tx"/>
                    </a:ext>
                  </a:extLst>
                </a:hlinkClick>
              </a:rPr>
              <a:t>http://razumkov.org.ua/uploads/article/2018_pereformatuvannia_ievropeiskoi_intehratsii.pdf</a:t>
            </a:r>
            <a:endParaRPr lang="uk-UA" sz="2400" i="1" u="sng"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r>
              <a:rPr lang="uk-UA" sz="2400" i="1" u="sng" dirty="0">
                <a:solidFill>
                  <a:schemeClr val="tx1"/>
                </a:solidFill>
                <a:latin typeface="Cambria" panose="02040503050406030204" pitchFamily="18" charset="0"/>
                <a:ea typeface="Cambria" panose="02040503050406030204" pitchFamily="18" charset="0"/>
              </a:rPr>
              <a:t>Національна безпека і оборона.</a:t>
            </a:r>
            <a:r>
              <a:rPr lang="en-US" sz="2400" i="1" dirty="0">
                <a:solidFill>
                  <a:schemeClr val="tx1"/>
                </a:solidFill>
                <a:latin typeface="Cambria" panose="02040503050406030204" pitchFamily="18" charset="0"/>
                <a:ea typeface="Cambria" panose="02040503050406030204" pitchFamily="18" charset="0"/>
              </a:rPr>
              <a:t> URL</a:t>
            </a:r>
            <a:r>
              <a:rPr lang="uk-UA" sz="2400" i="1" dirty="0">
                <a:solidFill>
                  <a:schemeClr val="tx1"/>
                </a:solidFill>
                <a:latin typeface="Cambria" panose="02040503050406030204" pitchFamily="18" charset="0"/>
                <a:ea typeface="Cambria" panose="02040503050406030204" pitchFamily="18" charset="0"/>
              </a:rPr>
              <a:t>:</a:t>
            </a:r>
            <a:r>
              <a:rPr lang="en-US" sz="2400" i="1" dirty="0">
                <a:solidFill>
                  <a:schemeClr val="tx1"/>
                </a:solidFill>
                <a:latin typeface="Cambria" panose="02040503050406030204" pitchFamily="18" charset="0"/>
                <a:ea typeface="Cambria" panose="02040503050406030204" pitchFamily="18" charset="0"/>
              </a:rPr>
              <a:t> </a:t>
            </a:r>
            <a:r>
              <a:rPr lang="en-US"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xmlns="" val="tx"/>
                    </a:ext>
                  </a:extLst>
                </a:hlinkClick>
              </a:rPr>
              <a:t>http://razumkov.org.ua/uploads/journal/ukr/NSD181</a:t>
            </a:r>
            <a:r>
              <a:rPr lang="uk-UA"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xmlns="" val="tx"/>
                    </a:ext>
                  </a:extLst>
                </a:hlinkClick>
              </a:rPr>
              <a:t>-</a:t>
            </a:r>
            <a:r>
              <a:rPr lang="en-US" sz="2400" i="1" dirty="0">
                <a:solidFill>
                  <a:schemeClr val="tx1"/>
                </a:solidFill>
                <a:latin typeface="Cambria" panose="02040503050406030204" pitchFamily="18" charset="0"/>
                <a:ea typeface="Cambria" panose="02040503050406030204" pitchFamily="18" charset="0"/>
                <a:hlinkClick r:id="rId5">
                  <a:extLst>
                    <a:ext uri="{A12FA001-AC4F-418D-AE19-62706E023703}">
                      <ahyp:hlinkClr xmlns:ahyp="http://schemas.microsoft.com/office/drawing/2018/hyperlinkcolor" xmlns="" val="tx"/>
                    </a:ext>
                  </a:extLst>
                </a:hlinkClick>
              </a:rPr>
              <a:t>182_2020_ukr.pdf</a:t>
            </a:r>
            <a:endParaRPr lang="uk-UA"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Font typeface="Wingdings 3" charset="2"/>
              <a:buAutoNum type="arabicPeriod"/>
            </a:pPr>
            <a:endParaRPr lang="x-none" sz="2400" i="1" dirty="0">
              <a:solidFill>
                <a:schemeClr val="tx1"/>
              </a:solidFill>
              <a:latin typeface="Cambria" panose="02040503050406030204" pitchFamily="18" charset="0"/>
              <a:ea typeface="Cambria" panose="02040503050406030204" pitchFamily="18" charset="0"/>
            </a:endParaRPr>
          </a:p>
          <a:p>
            <a:pPr marL="457200" indent="-457200">
              <a:spcBef>
                <a:spcPts val="0"/>
              </a:spcBef>
              <a:buAutoNum type="arabicPeriod"/>
            </a:pPr>
            <a:endParaRPr lang="x-none" sz="2400" i="1" dirty="0">
              <a:solidFill>
                <a:schemeClr val="tx1"/>
              </a:solidFill>
              <a:latin typeface="Cambria" panose="02040503050406030204" pitchFamily="18" charset="0"/>
              <a:ea typeface="Cambria" panose="02040503050406030204" pitchFamily="18" charset="0"/>
            </a:endParaRPr>
          </a:p>
          <a:p>
            <a:pPr marL="0" indent="0">
              <a:spcBef>
                <a:spcPts val="0"/>
              </a:spcBef>
              <a:buNone/>
            </a:pPr>
            <a:endParaRPr lang="uk-UA" sz="2400" i="1" dirty="0">
              <a:solidFill>
                <a:schemeClr val="tx1"/>
              </a:solidFill>
              <a:latin typeface="Cambria" panose="02040503050406030204" pitchFamily="18" charset="0"/>
              <a:ea typeface="Cambria" panose="02040503050406030204" pitchFamily="18" charset="0"/>
            </a:endParaRPr>
          </a:p>
          <a:p>
            <a:pPr>
              <a:lnSpc>
                <a:spcPct val="12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3897325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26868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400" b="1" dirty="0">
                <a:latin typeface="Cambria" panose="02040503050406030204" pitchFamily="18" charset="0"/>
                <a:ea typeface="Cambria" panose="02040503050406030204" pitchFamily="18" charset="0"/>
              </a:rPr>
              <a:t>1. </a:t>
            </a:r>
            <a:r>
              <a:rPr lang="uk-UA" sz="2400" b="1" dirty="0">
                <a:effectLst/>
                <a:latin typeface="Cambria" panose="02040503050406030204" pitchFamily="18" charset="0"/>
                <a:ea typeface="Cambria" panose="02040503050406030204" pitchFamily="18" charset="0"/>
                <a:cs typeface="Times New Roman" panose="02020603050405020304" pitchFamily="18" charset="0"/>
              </a:rPr>
              <a:t>БІЗНЕС СЕРЕДОВИЩЕ УКРАЇНИ ТА РИНКОВА ІНФРАСТРУКТУРА. СТРУКТУРНА МОДЕРНІЗАЦІЯ ЕКОНОМІКИ</a:t>
            </a:r>
            <a:r>
              <a:rPr lang="x-none" sz="2400" b="1" dirty="0">
                <a:effectLst/>
                <a:latin typeface="Cambria" panose="02040503050406030204" pitchFamily="18" charset="0"/>
                <a:ea typeface="Cambria" panose="02040503050406030204" pitchFamily="18" charset="0"/>
                <a:cs typeface="Times New Roman" panose="02020603050405020304" pitchFamily="18" charset="0"/>
              </a:rPr>
              <a:t/>
            </a:r>
            <a:br>
              <a:rPr lang="x-none" sz="2400" b="1" dirty="0">
                <a:effectLst/>
                <a:latin typeface="Cambria" panose="02040503050406030204" pitchFamily="18" charset="0"/>
                <a:ea typeface="Cambria" panose="02040503050406030204" pitchFamily="18" charset="0"/>
                <a:cs typeface="Times New Roman" panose="02020603050405020304" pitchFamily="18" charset="0"/>
              </a:rPr>
            </a:br>
            <a:endParaRPr lang="uk-UA" sz="2400" b="1" dirty="0">
              <a:latin typeface="Cambria" panose="02040503050406030204" pitchFamily="18" charset="0"/>
              <a:ea typeface="Cambria" panose="02040503050406030204" pitchFamily="18" charset="0"/>
            </a:endParaRP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351930" y="2180493"/>
            <a:ext cx="10414861" cy="3390314"/>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Сучасне бізнес-середовище України (макроекономічний аспект);</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Діагностика бізнес-середовища в Україні;</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Класифікація видів бізнес-середовища: системний підхід;</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Бізнес- аналіз як головна передумова планування в підприємництві;</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Сучасне бізнес-середовище малого та середнього підприємництва;</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Модернізація регіональної економіки;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Принципи структурної модернізації регіональної економіки;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Методологічні засади структурної модернізації економіки.</a:t>
            </a: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4256104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6996" y="449497"/>
            <a:ext cx="9505052" cy="760324"/>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0000"/>
          </a:bodyPr>
          <a:lstStyle/>
          <a:p>
            <a:pPr algn="ctr"/>
            <a:r>
              <a:rPr lang="uk-UA" sz="2800" b="1" i="1" dirty="0">
                <a:latin typeface="Cambria" panose="02040503050406030204" pitchFamily="18" charset="0"/>
                <a:ea typeface="Cambria" panose="02040503050406030204" pitchFamily="18" charset="0"/>
              </a:rPr>
              <a:t>2. </a:t>
            </a:r>
            <a:r>
              <a:rPr lang="uk-UA" sz="2800" b="1" i="1" dirty="0">
                <a:effectLst/>
                <a:latin typeface="Cambria" panose="02040503050406030204" pitchFamily="18" charset="0"/>
                <a:ea typeface="Cambria" panose="02040503050406030204" pitchFamily="18" charset="0"/>
                <a:cs typeface="Times New Roman" panose="02020603050405020304" pitchFamily="18" charset="0"/>
              </a:rPr>
              <a:t>ЕКОНОМІЧНА ПОЛІТИКА УКРАЇНСЬКОЇ ВЛАДИ</a:t>
            </a:r>
            <a:r>
              <a:rPr lang="x-none" sz="2800" b="1" i="1" dirty="0">
                <a:effectLst/>
                <a:latin typeface="Cambria" panose="02040503050406030204" pitchFamily="18" charset="0"/>
                <a:ea typeface="Cambria" panose="02040503050406030204" pitchFamily="18" charset="0"/>
                <a:cs typeface="Times New Roman" panose="02020603050405020304" pitchFamily="18" charset="0"/>
              </a:rPr>
              <a:t/>
            </a:r>
            <a:br>
              <a:rPr lang="x-none" sz="2800" b="1" i="1" dirty="0">
                <a:effectLst/>
                <a:latin typeface="Cambria" panose="02040503050406030204" pitchFamily="18" charset="0"/>
                <a:ea typeface="Cambria" panose="02040503050406030204" pitchFamily="18" charset="0"/>
                <a:cs typeface="Times New Roman" panose="02020603050405020304" pitchFamily="18" charset="0"/>
              </a:rPr>
            </a:br>
            <a:endParaRPr lang="uk-UA" sz="2800" b="1" i="1" dirty="0">
              <a:latin typeface="Cambria" panose="02040503050406030204" pitchFamily="18" charset="0"/>
              <a:ea typeface="Cambria" panose="02040503050406030204" pitchFamily="18" charset="0"/>
            </a:endParaRP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211254" y="2024556"/>
            <a:ext cx="9354777" cy="3293032"/>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 Сучасна економічна політика України – проблеми та стратегія розвитку;</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Концепції економічної політики; напрями економічної політики за умов ринкової трансформації;</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Економічна політика держави в умовах глобалізації;</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Законодавче регулювання економічної політики в Україні;</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Вплив міжнародних організацій на економічну політику України в умовах Євроінтеграції.</a:t>
            </a:r>
          </a:p>
          <a:p>
            <a:pPr algn="just">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432977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0698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3. Нова промислова політика: європейський підхід</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152355"/>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 Промислова політика Європейського союзу;</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Регіональна промислова політика;</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Методичні підходи до формування промислової політики;</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Етапи конвергенції промислових політик Євросоюзу;</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Промислова політика як ключовий інструмент стратегії розвитку;</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Політичний простір Україна – ЄС: сфери співробітництва;</a:t>
            </a:r>
          </a:p>
          <a:p>
            <a:pPr>
              <a:lnSpc>
                <a:spcPct val="11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Структурна трансформація української промисловості.</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2184003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196422"/>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0000"/>
          </a:bodyPr>
          <a:lstStyle/>
          <a:p>
            <a:pPr lvl="0" algn="ctr">
              <a:lnSpc>
                <a:spcPct val="107000"/>
              </a:lnSpc>
              <a:spcAft>
                <a:spcPts val="800"/>
              </a:spcAft>
            </a:pPr>
            <a:r>
              <a:rPr lang="uk-UA" sz="2800" b="1" i="1" dirty="0">
                <a:effectLst/>
                <a:latin typeface="Cambria" panose="02040503050406030204" pitchFamily="18" charset="0"/>
                <a:ea typeface="Calibri" panose="020F0502020204030204" pitchFamily="34" charset="0"/>
                <a:cs typeface="Times New Roman" panose="02020603050405020304" pitchFamily="18" charset="0"/>
              </a:rPr>
              <a:t>4. РОЗВИТОК ІННОВАЦІЙНОЇ СИСТЕМИ УКРАЇНИ В ЄВРОПЕЙСЬКОМУ НАУКОВО-ТЕХНОЛОГІЧНОМУ ПРОСТОРІ</a:t>
            </a:r>
            <a:r>
              <a:rPr lang="x-none" sz="2000" dirty="0">
                <a:effectLst/>
                <a:latin typeface="Calibri" panose="020F0502020204030204" pitchFamily="34" charset="0"/>
                <a:ea typeface="Calibri" panose="020F0502020204030204" pitchFamily="34" charset="0"/>
                <a:cs typeface="Times New Roman" panose="02020603050405020304" pitchFamily="18" charset="0"/>
              </a:rPr>
              <a:t/>
            </a:r>
            <a:br>
              <a:rPr lang="x-none" sz="2000" dirty="0">
                <a:effectLst/>
                <a:latin typeface="Calibri" panose="020F0502020204030204" pitchFamily="34" charset="0"/>
                <a:ea typeface="Calibri" panose="020F0502020204030204" pitchFamily="34" charset="0"/>
                <a:cs typeface="Times New Roman" panose="02020603050405020304" pitchFamily="18" charset="0"/>
              </a:rPr>
            </a:br>
            <a:endParaRPr lang="uk-UA" sz="2800" b="1" i="1" dirty="0">
              <a:latin typeface="Cambria" panose="02040503050406030204" pitchFamily="18" charset="0"/>
            </a:endParaRP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799469"/>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Науково-технічна і інноваційна політика ЄС;</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Оцінювання рівня інноваційного розвитку України;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Державна інноваційна політика в умовах Євроінтеграції;</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Захист прав інтелектуальної власності;</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Підтримка інноваційної діяльності в умовах Євроінтеграції;</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Інноваційна політика на шляху Євроінтеграції;</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Європейський інноваційний союз в глобальних інноваційних процесах;</a:t>
            </a:r>
          </a:p>
          <a:p>
            <a:pPr>
              <a:lnSpc>
                <a:spcPct val="100000"/>
              </a:lnSpc>
              <a:spcBef>
                <a:spcPts val="0"/>
              </a:spcBef>
              <a:buFont typeface="Wingdings" panose="05000000000000000000" pitchFamily="2" charset="2"/>
              <a:buChar char="ü"/>
            </a:pPr>
            <a:r>
              <a:rPr lang="ru-RU" sz="2400" i="1" dirty="0">
                <a:latin typeface="Cambria" panose="02040503050406030204" pitchFamily="18" charset="0"/>
                <a:ea typeface="Cambria" panose="02040503050406030204" pitchFamily="18" charset="0"/>
              </a:rPr>
              <a:t>Україна у науково-технологічному та інноваційному просторах Європейского союзу (позитивні зрушення та напрями інтеграції).</a:t>
            </a: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980732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0698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5. ЕКОНОМІЧНІ ТРАНСФОРМАЦІЇ: ДОСВІД КРАЇН ЦСЄ</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67286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Трансформація соціально-економічної системи України в умовах Європейської інтеграції;</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Глобальні стратегії трансформації та структурної модернізації соціально-економічного розвитку транзитивних країн;</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Спільні риси та національні особливості економіки країн Центральної та Східної Європи;</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Дослідження чинників економічного зростання у країнах Центрально-Східної Європи;</a:t>
            </a:r>
          </a:p>
          <a:p>
            <a:pPr algn="just">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Розвиток інновацій у країнах ЦСЄ.</a:t>
            </a:r>
          </a:p>
          <a:p>
            <a:pPr algn="just">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gn="just">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lnSpc>
                <a:spcPct val="100000"/>
              </a:lnSpc>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1280410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26868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6. Інтеграційні процеси в Україні та світі: передумови, протиріччя та перспективи</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85574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Феномен інтеграції – співвідношення економіки і політики;</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Міжнародні інтеграційні процеси (передумови формування), стадії економічної інтеграції;</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Становлення і сучасні тенденції інтеграційних процесів ЄС;</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Обсяг міжнародної торгівлі як індикатор ступеня інтеграції країн світу;</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Розвиток європейської економічної інтеграції, зовнішня і безпекова політика ЄС;</a:t>
            </a:r>
          </a:p>
          <a:p>
            <a:pPr>
              <a:lnSpc>
                <a:spcPct val="100000"/>
              </a:lnSpc>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Україна в процесах європейської інтеграції.</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4198345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268680"/>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7. Правові засади європейської та євроатлантичної інтеграції України </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0414861" cy="395421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Угода про Асоціацію між Україною та ЄС (стан і перспективи);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 Фінансово-правове регулювання інвестиційної діяльності в умовах євроінтеграції;</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Імплементація в екологічній сфері (досвід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Антикорупційна політика країн ЄС – досвід для України;</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Міжнародні переваги інтеграції України до НАТО;</a:t>
            </a:r>
          </a:p>
          <a:p>
            <a:pPr>
              <a:spcBef>
                <a:spcPts val="0"/>
              </a:spcBef>
              <a:buFont typeface="Wingdings" panose="05000000000000000000" pitchFamily="2" charset="2"/>
              <a:buChar char="ü"/>
            </a:pPr>
            <a:r>
              <a:rPr lang="uk-UA" sz="3000" b="1" i="1" dirty="0">
                <a:solidFill>
                  <a:srgbClr val="FF0000"/>
                </a:solidFill>
                <a:latin typeface="Cambria" panose="02040503050406030204" pitchFamily="18" charset="0"/>
                <a:ea typeface="Cambria" panose="02040503050406030204" pitchFamily="18" charset="0"/>
              </a:rPr>
              <a:t>Угода про асоціацію</a:t>
            </a:r>
            <a:r>
              <a:rPr lang="uk-UA" sz="2400" i="1" dirty="0">
                <a:latin typeface="Cambria" panose="02040503050406030204" pitchFamily="18" charset="0"/>
                <a:ea typeface="Cambria" panose="02040503050406030204" pitchFamily="18" charset="0"/>
              </a:rPr>
              <a:t> як чинник розвитку інтелектуального потенціалу українського суспільства;</a:t>
            </a: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1720498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435430"/>
            <a:ext cx="9505052" cy="1114401"/>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algn="ctr"/>
            <a:r>
              <a:rPr lang="uk-UA" sz="2800" b="1" i="1" dirty="0">
                <a:latin typeface="Cambria" panose="02040503050406030204" pitchFamily="18" charset="0"/>
              </a:rPr>
              <a:t>8. Сучасний стан і перспективи української євроінтеграції (де-факто)</a:t>
            </a:r>
          </a:p>
        </p:txBody>
      </p:sp>
      <p:sp>
        <p:nvSpPr>
          <p:cNvPr id="5" name="Объект 4">
            <a:extLst>
              <a:ext uri="{FF2B5EF4-FFF2-40B4-BE49-F238E27FC236}">
                <a16:creationId xmlns:a16="http://schemas.microsoft.com/office/drawing/2014/main" xmlns="" id="{4B7FA532-FEF8-4DDD-A7AC-A89196B97E2C}"/>
              </a:ext>
            </a:extLst>
          </p:cNvPr>
          <p:cNvSpPr>
            <a:spLocks noGrp="1"/>
          </p:cNvSpPr>
          <p:nvPr>
            <p:ph idx="1"/>
          </p:nvPr>
        </p:nvSpPr>
        <p:spPr>
          <a:xfrm>
            <a:off x="154983" y="1968285"/>
            <a:ext cx="11169509" cy="4080823"/>
          </a:xfrm>
          <a:gradFill>
            <a:gsLst>
              <a:gs pos="61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92500" lnSpcReduction="10000"/>
          </a:bodyPr>
          <a:lstStyle/>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Стратегія руху до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Ключові положення економічної частини Угоди про асоціацію та їх виконання (митні процедури, технічне регулювання безпечності промислових товарів, ринок галузей, цифровий ринок, державні (публічні) закупівлі, сектор фінансових послуг і т.д.);</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Динаміка виконання Угоди між Україною та ЄС; імплементація Угоди про асоціацію (по секторах);</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Переваги України від інтеграції до ЄС;</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Прогрес у виконанні Угоди про асоціацію;</a:t>
            </a:r>
          </a:p>
          <a:p>
            <a:pPr>
              <a:spcBef>
                <a:spcPts val="0"/>
              </a:spcBef>
              <a:buFont typeface="Wingdings" panose="05000000000000000000" pitchFamily="2" charset="2"/>
              <a:buChar char="ü"/>
            </a:pPr>
            <a:r>
              <a:rPr lang="uk-UA" sz="2400" i="1" dirty="0">
                <a:latin typeface="Cambria" panose="02040503050406030204" pitchFamily="18" charset="0"/>
                <a:ea typeface="Cambria" panose="02040503050406030204" pitchFamily="18" charset="0"/>
              </a:rPr>
              <a:t>Допомога Україні з боку ЄС на шляху до виконання Угоди.</a:t>
            </a:r>
          </a:p>
          <a:p>
            <a:pPr marL="0" indent="0">
              <a:spcBef>
                <a:spcPts val="0"/>
              </a:spcBef>
              <a:buNone/>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spcBef>
                <a:spcPts val="0"/>
              </a:spcBef>
              <a:buFont typeface="Wingdings" panose="05000000000000000000" pitchFamily="2" charset="2"/>
              <a:buChar char="ü"/>
            </a:pPr>
            <a:endParaRPr lang="uk-UA" sz="2400" i="1" dirty="0">
              <a:latin typeface="Cambria" panose="02040503050406030204" pitchFamily="18" charset="0"/>
              <a:ea typeface="Cambria" panose="02040503050406030204" pitchFamily="18" charset="0"/>
            </a:endParaRPr>
          </a:p>
          <a:p>
            <a:pPr>
              <a:buFont typeface="Wingdings" panose="05000000000000000000" pitchFamily="2" charset="2"/>
              <a:buChar char="ü"/>
            </a:pPr>
            <a:endParaRPr lang="x-none" sz="24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xmlns="" val="562873828"/>
      </p:ext>
    </p:extLst>
  </p:cSld>
  <p:clrMapOvr>
    <a:masterClrMapping/>
  </p:clrMapOvr>
</p:sld>
</file>

<file path=ppt/theme/theme1.xml><?xml version="1.0" encoding="utf-8"?>
<a:theme xmlns:a="http://schemas.openxmlformats.org/drawingml/2006/main" name="Галерея">
  <a:themeElements>
    <a:clrScheme name="Желтый и оранжевый">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Галерея">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1346</TotalTime>
  <Words>975</Words>
  <Application>Microsoft Office PowerPoint</Application>
  <PresentationFormat>Произвольный</PresentationFormat>
  <Paragraphs>148</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Галерея</vt:lpstr>
      <vt:lpstr>ДИСЦИПЛІНА ЗА ВИБОРОМ СТУДЕНТА:  Стратегія розвитку промислового регіону: Європейський вектор</vt:lpstr>
      <vt:lpstr>1. БІЗНЕС СЕРЕДОВИЩЕ УКРАЇНИ ТА РИНКОВА ІНФРАСТРУКТУРА. СТРУКТУРНА МОДЕРНІЗАЦІЯ ЕКОНОМІКИ </vt:lpstr>
      <vt:lpstr>2. ЕКОНОМІЧНА ПОЛІТИКА УКРАЇНСЬКОЇ ВЛАДИ </vt:lpstr>
      <vt:lpstr>3. Нова промислова політика: європейський підхід</vt:lpstr>
      <vt:lpstr>4. РОЗВИТОК ІННОВАЦІЙНОЇ СИСТЕМИ УКРАЇНИ В ЄВРОПЕЙСЬКОМУ НАУКОВО-ТЕХНОЛОГІЧНОМУ ПРОСТОРІ </vt:lpstr>
      <vt:lpstr>5. ЕКОНОМІЧНІ ТРАНСФОРМАЦІЇ: ДОСВІД КРАЇН ЦСЄ</vt:lpstr>
      <vt:lpstr>6. Інтеграційні процеси в Україні та світі: передумови, протиріччя та перспективи</vt:lpstr>
      <vt:lpstr>7. Правові засади європейської та євроатлантичної інтеграції України </vt:lpstr>
      <vt:lpstr>8. Сучасний стан і перспективи української євроінтеграції (де-факто)</vt:lpstr>
      <vt:lpstr>Слайд 10</vt:lpstr>
      <vt:lpstr>Слайд 11</vt:lpstr>
      <vt:lpstr>9. Переформатування європейської інтеграції: можливості і ризики </vt:lpstr>
      <vt:lpstr>10. ПРОЄКТ БЮДЖЕТУ НА 2021 РІК: ПРОБЛЕМИ ТА ПЕРСПЕКТИВИ. ТРАЄКТОРІЯ РУХУ УКРАЇНИ ДО ЄС</vt:lpstr>
      <vt:lpstr>11. ЕКОНОМІЧНА БЕЗПЕКА УКРАЇНИ ТА ЄВРОІНТЕГРАЦІЙНІ ПРОЦЕСИ</vt:lpstr>
      <vt:lpstr>БАЗОВІ ІНФОРМАЦІЙНІ РЕСУРСИ</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ПІДПРИЄМНИЦЬКІ РИЗИКИ ВТРАТИ ФІНАНСОВОЇ БЕЗПЕКИ ПРОМИСЛОВИМИ ПІДПРИЄМСТВАМИ УКРАЇНИ </dc:title>
  <dc:creator>Buh</dc:creator>
  <cp:lastModifiedBy>Саша</cp:lastModifiedBy>
  <cp:revision>105</cp:revision>
  <dcterms:created xsi:type="dcterms:W3CDTF">2019-11-02T14:16:53Z</dcterms:created>
  <dcterms:modified xsi:type="dcterms:W3CDTF">2021-02-01T18:40:51Z</dcterms:modified>
</cp:coreProperties>
</file>