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8" r:id="rId4"/>
    <p:sldId id="258" r:id="rId5"/>
    <p:sldId id="279" r:id="rId6"/>
    <p:sldId id="259" r:id="rId7"/>
    <p:sldId id="283" r:id="rId8"/>
    <p:sldId id="260" r:id="rId9"/>
    <p:sldId id="261" r:id="rId10"/>
    <p:sldId id="262" r:id="rId11"/>
    <p:sldId id="280" r:id="rId12"/>
    <p:sldId id="281" r:id="rId13"/>
    <p:sldId id="28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0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2E06-8430-4957-BABD-AA74BCB698E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A6D6-A420-4A32-B6BA-DB023D165C4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08B0-13AB-44BA-B452-25CD8DC2D89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2BDC-6050-4104-9CC8-2811B04DD42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B12E9-11A7-4CB8-9B6A-84DF5AC04FB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15071-A98D-47EA-8664-65A2D0EF950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48CD1-C14E-494A-9C98-6C55D1964B0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A1F8-69CB-412A-B5B5-C95DF603A96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2BF2C-9DF1-4884-B002-E00821E9C3C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BE13-6B0B-4C2C-8749-8CAD23A70DA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84228-7F03-416C-A317-D1D6613CF95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C99B481-FF91-4FAC-AD56-59C16F35859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052513"/>
            <a:ext cx="7772400" cy="1470025"/>
          </a:xfrm>
        </p:spPr>
        <p:txBody>
          <a:bodyPr anchor="ctr"/>
          <a:lstStyle/>
          <a:p>
            <a:r>
              <a:rPr lang="uk-UA" altLang="ru-RU" sz="4400" b="1" dirty="0" smtClean="0">
                <a:latin typeface="Times New Roman" panose="02020603050405020304" pitchFamily="18" charset="0"/>
              </a:rPr>
              <a:t>Стратегічні аспекти маркетингу</a:t>
            </a:r>
            <a:r>
              <a:rPr lang="uk-UA" altLang="ru-RU" sz="4400" dirty="0" smtClean="0"/>
              <a:t> </a:t>
            </a:r>
            <a:endParaRPr lang="ru-RU" altLang="ru-RU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 altLang="ru-RU" sz="32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uk-UA" altLang="ru-RU" b="1">
                <a:latin typeface="Times New Roman" panose="02020603050405020304" pitchFamily="18" charset="0"/>
              </a:rPr>
              <a:t>Основні етапи управління:</a:t>
            </a:r>
          </a:p>
          <a:p>
            <a:r>
              <a:rPr lang="uk-UA" altLang="ru-RU" sz="2400" b="1" i="1">
                <a:latin typeface="Times New Roman" panose="02020603050405020304" pitchFamily="18" charset="0"/>
              </a:rPr>
              <a:t>аналіз</a:t>
            </a:r>
            <a:r>
              <a:rPr lang="uk-UA" altLang="ru-RU" sz="2400" b="1">
                <a:latin typeface="Times New Roman" panose="02020603050405020304" pitchFamily="18" charset="0"/>
              </a:rPr>
              <a:t> </a:t>
            </a:r>
            <a:r>
              <a:rPr lang="uk-UA" altLang="ru-RU" sz="2400" i="1">
                <a:latin typeface="Times New Roman" panose="02020603050405020304" pitchFamily="18" charset="0"/>
              </a:rPr>
              <a:t>(</a:t>
            </a:r>
            <a:r>
              <a:rPr lang="en-US" altLang="ru-RU" sz="2400" i="1">
                <a:latin typeface="Times New Roman" panose="02020603050405020304" pitchFamily="18" charset="0"/>
              </a:rPr>
              <a:t>SWOT-</a:t>
            </a:r>
            <a:r>
              <a:rPr lang="uk-UA" altLang="ru-RU" sz="2400" i="1">
                <a:latin typeface="Times New Roman" panose="02020603050405020304" pitchFamily="18" charset="0"/>
              </a:rPr>
              <a:t>аналіз);</a:t>
            </a:r>
          </a:p>
          <a:p>
            <a:r>
              <a:rPr lang="uk-UA" altLang="ru-RU" sz="2400" b="1" i="1">
                <a:latin typeface="Times New Roman" panose="02020603050405020304" pitchFamily="18" charset="0"/>
              </a:rPr>
              <a:t>планування </a:t>
            </a:r>
            <a:r>
              <a:rPr lang="uk-UA" altLang="ru-RU" sz="2400">
                <a:latin typeface="Times New Roman" panose="02020603050405020304" pitchFamily="18" charset="0"/>
              </a:rPr>
              <a:t>(</a:t>
            </a:r>
            <a:r>
              <a:rPr lang="uk-UA" altLang="ru-RU" sz="2400" i="1">
                <a:latin typeface="Times New Roman" panose="02020603050405020304" pitchFamily="18" charset="0"/>
              </a:rPr>
              <a:t>встановлення   місії і цілей, стратегічне планування, операційне планування);</a:t>
            </a:r>
          </a:p>
          <a:p>
            <a:r>
              <a:rPr lang="uk-UA" altLang="ru-RU" sz="2400" b="1" i="1">
                <a:latin typeface="Times New Roman" panose="02020603050405020304" pitchFamily="18" charset="0"/>
              </a:rPr>
              <a:t>організація</a:t>
            </a:r>
            <a:r>
              <a:rPr lang="uk-UA" altLang="ru-RU" sz="2400" i="1">
                <a:latin typeface="Times New Roman" panose="02020603050405020304" pitchFamily="18" charset="0"/>
              </a:rPr>
              <a:t> (формування ОСУ, визначення повноважень, процедур, графіків робіт, розподіл ресурсів, мотивація, виконання планів); </a:t>
            </a:r>
          </a:p>
          <a:p>
            <a:r>
              <a:rPr lang="uk-UA" altLang="ru-RU" sz="2400" b="1" i="1">
                <a:latin typeface="Times New Roman" panose="02020603050405020304" pitchFamily="18" charset="0"/>
              </a:rPr>
              <a:t>контроль </a:t>
            </a:r>
            <a:r>
              <a:rPr lang="uk-UA" altLang="ru-RU" sz="2400" i="1">
                <a:latin typeface="Times New Roman" panose="02020603050405020304" pitchFamily="18" charset="0"/>
              </a:rPr>
              <a:t>(порівняння цілей та результатів, виявлення відхилень);</a:t>
            </a:r>
          </a:p>
          <a:p>
            <a:r>
              <a:rPr lang="uk-UA" altLang="ru-RU" sz="2400" b="1" i="1">
                <a:latin typeface="Times New Roman" panose="02020603050405020304" pitchFamily="18" charset="0"/>
              </a:rPr>
              <a:t>коригування </a:t>
            </a:r>
            <a:r>
              <a:rPr lang="uk-UA" altLang="ru-RU" sz="2400" i="1">
                <a:latin typeface="Times New Roman" panose="02020603050405020304" pitchFamily="18" charset="0"/>
              </a:rPr>
              <a:t>(розробка тактичних коригувальних заходів)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altLang="ru-RU" b="1">
                <a:latin typeface="Times New Roman" panose="02020603050405020304" pitchFamily="18" charset="0"/>
              </a:rPr>
              <a:t>       Стратегічний маркетинг </a:t>
            </a:r>
            <a:r>
              <a:rPr lang="uk-UA" altLang="ru-RU">
                <a:latin typeface="Times New Roman" panose="02020603050405020304" pitchFamily="18" charset="0"/>
              </a:rPr>
              <a:t>передбачає:</a:t>
            </a:r>
          </a:p>
          <a:p>
            <a:pPr>
              <a:buFontTx/>
              <a:buNone/>
            </a:pPr>
            <a:r>
              <a:rPr lang="uk-UA" altLang="ru-RU"/>
              <a:t>                 </a:t>
            </a:r>
            <a:r>
              <a:rPr lang="uk-UA" altLang="ru-RU" b="1">
                <a:latin typeface="Times New Roman" panose="02020603050405020304" pitchFamily="18" charset="0"/>
              </a:rPr>
              <a:t>Визначення цінності</a:t>
            </a:r>
            <a:endParaRPr lang="ru-RU" altLang="ru-RU" b="1">
              <a:latin typeface="Times New Roman" panose="02020603050405020304" pitchFamily="18" charset="0"/>
            </a:endParaRPr>
          </a:p>
          <a:p>
            <a:r>
              <a:rPr lang="uk-UA" altLang="ru-RU" b="1" i="1">
                <a:latin typeface="Times New Roman" panose="02020603050405020304" pitchFamily="18" charset="0"/>
              </a:rPr>
              <a:t>Аналіз (отримання інформації)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Сегментування ринку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Вибір цільового ринку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Позиціонування цінності</a:t>
            </a:r>
          </a:p>
          <a:p>
            <a:pPr>
              <a:buFontTx/>
              <a:buNone/>
            </a:pPr>
            <a:r>
              <a:rPr lang="uk-UA" altLang="ru-RU"/>
              <a:t>                </a:t>
            </a:r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                 </a:t>
            </a:r>
            <a:r>
              <a:rPr lang="uk-UA" altLang="ru-RU" b="1">
                <a:latin typeface="Times New Roman" panose="02020603050405020304" pitchFamily="18" charset="0"/>
              </a:rPr>
              <a:t>Створення цінності</a:t>
            </a:r>
            <a:endParaRPr lang="ru-RU" altLang="ru-RU" b="1">
              <a:latin typeface="Times New Roman" panose="02020603050405020304" pitchFamily="18" charset="0"/>
            </a:endParaRPr>
          </a:p>
          <a:p>
            <a:r>
              <a:rPr lang="uk-UA" altLang="ru-RU" b="1" i="1">
                <a:latin typeface="Times New Roman" panose="02020603050405020304" pitchFamily="18" charset="0"/>
              </a:rPr>
              <a:t>Розробка товару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Залучення ресурсів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Виробництво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Створення каналів збуту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Організація сервісу</a:t>
            </a:r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Стратегічний маркетинг </a:t>
            </a:r>
            <a:r>
              <a:rPr lang="uk-UA" altLang="ru-RU" sz="3200">
                <a:latin typeface="Times New Roman" panose="02020603050405020304" pitchFamily="18" charset="0"/>
              </a:rPr>
              <a:t>передбачає:</a:t>
            </a:r>
            <a:br>
              <a:rPr lang="uk-UA" altLang="ru-RU" sz="3200">
                <a:latin typeface="Times New Roman" panose="02020603050405020304" pitchFamily="18" charset="0"/>
              </a:rPr>
            </a:br>
            <a:endParaRPr lang="ru-RU" altLang="ru-RU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uk-UA" altLang="ru-RU" b="1">
                <a:latin typeface="Times New Roman" panose="02020603050405020304" pitchFamily="18" charset="0"/>
              </a:rPr>
              <a:t>Просування цінності</a:t>
            </a:r>
          </a:p>
          <a:p>
            <a:pPr algn="ctr">
              <a:buFontTx/>
              <a:buNone/>
            </a:pPr>
            <a:endParaRPr lang="uk-UA" altLang="ru-RU" b="1">
              <a:latin typeface="Times New Roman" panose="02020603050405020304" pitchFamily="18" charset="0"/>
            </a:endParaRPr>
          </a:p>
          <a:p>
            <a:r>
              <a:rPr lang="uk-UA" altLang="ru-RU" b="1" i="1">
                <a:latin typeface="Times New Roman" panose="02020603050405020304" pitchFamily="18" charset="0"/>
              </a:rPr>
              <a:t>Управління асортиментом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Управління розподіленням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Управління комунікаціями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Управління наданням сервісу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Управління цінами/ Маржа</a:t>
            </a:r>
          </a:p>
          <a:p>
            <a:pPr algn="ctr"/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/>
              <a:t>Операційний маркетинг</a:t>
            </a:r>
            <a:r>
              <a:rPr lang="uk-UA" altLang="ru-RU" sz="3200"/>
              <a:t> передбачає:</a:t>
            </a:r>
            <a:endParaRPr lang="ru-RU" altLang="ru-RU" sz="3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altLang="ru-RU" sz="2400">
                <a:latin typeface="Times New Roman" panose="02020603050405020304" pitchFamily="18" charset="0"/>
              </a:rPr>
              <a:t>Ключовим етапом процесу маркетингового управління, на якому безпосередньо визначається характер і зміст діяльності підприємства на конкретних товарних ринках, виступає етап    </a:t>
            </a:r>
            <a:r>
              <a:rPr lang="uk-UA" altLang="ru-RU" sz="2400" b="1" i="1">
                <a:latin typeface="Times New Roman" panose="02020603050405020304" pitchFamily="18" charset="0"/>
              </a:rPr>
              <a:t>маркетингового планування</a:t>
            </a:r>
          </a:p>
          <a:p>
            <a:pPr>
              <a:buFontTx/>
              <a:buNone/>
            </a:pPr>
            <a:endParaRPr lang="uk-UA" altLang="ru-RU" sz="2400" b="1" i="1">
              <a:latin typeface="Times New Roman" panose="02020603050405020304" pitchFamily="18" charset="0"/>
            </a:endParaRPr>
          </a:p>
          <a:p>
            <a:r>
              <a:rPr lang="ru-RU" altLang="ru-RU" sz="2400">
                <a:latin typeface="Times New Roman" panose="02020603050405020304" pitchFamily="18" charset="0"/>
              </a:rPr>
              <a:t> </a:t>
            </a:r>
            <a:r>
              <a:rPr lang="uk-UA" altLang="ru-RU" sz="2400">
                <a:latin typeface="Times New Roman" panose="02020603050405020304" pitchFamily="18" charset="0"/>
              </a:rPr>
              <a:t>В умовах помітного зростання динамічності, складності та невизначеності процесів, що відбуваються в зовнішньому економічному середовищі, </a:t>
            </a:r>
          </a:p>
          <a:p>
            <a:pPr>
              <a:buFontTx/>
              <a:buNone/>
            </a:pPr>
            <a:r>
              <a:rPr lang="uk-UA" altLang="ru-RU" sz="2400">
                <a:latin typeface="Times New Roman" panose="02020603050405020304" pitchFamily="18" charset="0"/>
              </a:rPr>
              <a:t>   маркетингове планування має розглядатися насамперед як </a:t>
            </a:r>
          </a:p>
          <a:p>
            <a:pPr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              стратегічне маркетингове планування</a:t>
            </a:r>
            <a:r>
              <a:rPr lang="uk-UA" altLang="ru-RU" sz="2400">
                <a:latin typeface="Times New Roman" panose="02020603050405020304" pitchFamily="18" charset="0"/>
              </a:rPr>
              <a:t> </a:t>
            </a:r>
            <a:endParaRPr lang="ru-RU" altLang="ru-RU" sz="2400">
              <a:latin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uk-UA" altLang="ru-RU" sz="2800">
                <a:latin typeface="Times New Roman" panose="02020603050405020304" pitchFamily="18" charset="0"/>
              </a:rPr>
              <a:t>     Залежно від ієрархічного рівня стратегічного планування розрізняють:</a:t>
            </a:r>
            <a:endParaRPr lang="ru-RU" altLang="ru-RU" sz="280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uk-UA" altLang="ru-RU" sz="2800" b="1" i="1">
                <a:latin typeface="Times New Roman" panose="02020603050405020304" pitchFamily="18" charset="0"/>
              </a:rPr>
              <a:t>корпоративну стратегію,</a:t>
            </a:r>
            <a:r>
              <a:rPr lang="uk-UA" altLang="ru-RU" sz="2800">
                <a:latin typeface="Times New Roman" panose="02020603050405020304" pitchFamily="18" charset="0"/>
              </a:rPr>
              <a:t> де маркетинг забезпечує загальну ринкову орієнтацію, а отже, критерії прийняття управлінських рішень;</a:t>
            </a:r>
            <a:endParaRPr lang="ru-RU" altLang="ru-RU" sz="280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стратегію стратегічної бізнес-одиниці</a:t>
            </a:r>
            <a:r>
              <a:rPr lang="uk-UA" altLang="ru-RU" sz="2800">
                <a:latin typeface="Times New Roman" panose="02020603050405020304" pitchFamily="18" charset="0"/>
              </a:rPr>
              <a:t> (СБО), у якій маркетингова складова виокремлюється у вигляді формалізованої функціональної стратегії;</a:t>
            </a:r>
            <a:endParaRPr lang="ru-RU" altLang="ru-RU" sz="280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стратегію маркетингу на рівні окремої товарно-ринкової одиниці</a:t>
            </a:r>
            <a:r>
              <a:rPr lang="uk-UA" altLang="ru-RU" sz="2800">
                <a:latin typeface="Times New Roman" panose="02020603050405020304" pitchFamily="18" charset="0"/>
              </a:rPr>
              <a:t> (ТРО).</a:t>
            </a:r>
            <a:endParaRPr lang="ru-RU" altLang="ru-RU" sz="280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uk-UA" altLang="ru-RU">
                <a:latin typeface="Times New Roman" panose="02020603050405020304" pitchFamily="18" charset="0"/>
              </a:rPr>
              <a:t>       </a:t>
            </a:r>
            <a:r>
              <a:rPr lang="uk-UA" altLang="ru-RU" sz="2800">
                <a:latin typeface="Times New Roman" panose="02020603050405020304" pitchFamily="18" charset="0"/>
              </a:rPr>
              <a:t>Під </a:t>
            </a:r>
            <a:r>
              <a:rPr lang="uk-UA" altLang="ru-RU" sz="2800" b="1" i="1">
                <a:latin typeface="Times New Roman" panose="02020603050405020304" pitchFamily="18" charset="0"/>
              </a:rPr>
              <a:t>стратегічною бізнес-одиницею</a:t>
            </a: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 ( СБО )</a:t>
            </a:r>
            <a:r>
              <a:rPr lang="uk-UA" altLang="ru-RU" sz="2800">
                <a:latin typeface="Times New Roman" panose="02020603050405020304" pitchFamily="18" charset="0"/>
              </a:rPr>
              <a:t> розуміють самостійний підрозділ фірми, що має наступні ознаки: </a:t>
            </a:r>
          </a:p>
          <a:p>
            <a:r>
              <a:rPr lang="uk-UA" altLang="ru-RU" sz="2800">
                <a:latin typeface="Times New Roman" panose="02020603050405020304" pitchFamily="18" charset="0"/>
              </a:rPr>
              <a:t>конкретну стратегічну зону господарювання, що обслуговується; </a:t>
            </a:r>
          </a:p>
          <a:p>
            <a:r>
              <a:rPr lang="uk-UA" altLang="ru-RU" sz="2800">
                <a:latin typeface="Times New Roman" panose="02020603050405020304" pitchFamily="18" charset="0"/>
              </a:rPr>
              <a:t>одного з керівників маркетингу фірми на чолі;</a:t>
            </a:r>
          </a:p>
          <a:p>
            <a:r>
              <a:rPr lang="uk-UA" altLang="ru-RU" sz="2800">
                <a:latin typeface="Times New Roman" panose="02020603050405020304" pitchFamily="18" charset="0"/>
              </a:rPr>
              <a:t> контроль над своїми ресурсами; </a:t>
            </a:r>
          </a:p>
          <a:p>
            <a:r>
              <a:rPr lang="uk-UA" altLang="ru-RU" sz="2800">
                <a:latin typeface="Times New Roman" panose="02020603050405020304" pitchFamily="18" charset="0"/>
              </a:rPr>
              <a:t>власну стратегію; </a:t>
            </a:r>
          </a:p>
          <a:p>
            <a:r>
              <a:rPr lang="uk-UA" altLang="ru-RU" sz="2800">
                <a:latin typeface="Times New Roman" panose="02020603050405020304" pitchFamily="18" charset="0"/>
              </a:rPr>
              <a:t>визначених конкурентів </a:t>
            </a:r>
          </a:p>
          <a:p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      Стратегічною зоною господарювання</a:t>
            </a:r>
            <a:r>
              <a:rPr lang="uk-UA" altLang="ru-RU" sz="2400" b="1" i="1">
                <a:latin typeface="Times New Roman" panose="02020603050405020304" pitchFamily="18" charset="0"/>
              </a:rPr>
              <a:t> ( СЗГ ) </a:t>
            </a:r>
            <a:r>
              <a:rPr lang="uk-UA" altLang="ru-RU" sz="2400">
                <a:latin typeface="Times New Roman" panose="02020603050405020304" pitchFamily="18" charset="0"/>
              </a:rPr>
              <a:t> називають окремий сегмент (макросегмент) оточення, на який фірма має або хоче одержати вихід.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uk-UA" altLang="ru-RU" sz="2400">
              <a:latin typeface="Times New Roman" panose="02020603050405020304" pitchFamily="18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uk-UA" altLang="ru-RU" sz="2400">
                <a:latin typeface="Times New Roman" panose="02020603050405020304" pitchFamily="18" charset="0"/>
              </a:rPr>
              <a:t>               Кожна СЗГ має три основні характеристики: </a:t>
            </a:r>
          </a:p>
          <a:p>
            <a:pPr marL="533400" indent="-533400">
              <a:lnSpc>
                <a:spcPct val="90000"/>
              </a:lnSpc>
            </a:pPr>
            <a:r>
              <a:rPr lang="uk-UA" altLang="ru-RU" sz="2400" b="1" i="1">
                <a:latin typeface="Times New Roman" panose="02020603050405020304" pitchFamily="18" charset="0"/>
              </a:rPr>
              <a:t>потреба або комбінація потреб</a:t>
            </a:r>
            <a:r>
              <a:rPr lang="uk-UA" altLang="ru-RU" sz="2400">
                <a:latin typeface="Times New Roman" panose="02020603050405020304" pitchFamily="18" charset="0"/>
              </a:rPr>
              <a:t>, які необхідно задовольнити; </a:t>
            </a:r>
          </a:p>
          <a:p>
            <a:pPr marL="533400" indent="-533400">
              <a:lnSpc>
                <a:spcPct val="90000"/>
              </a:lnSpc>
            </a:pPr>
            <a:r>
              <a:rPr lang="uk-UA" altLang="ru-RU" sz="2400" i="1">
                <a:latin typeface="Times New Roman" panose="02020603050405020304" pitchFamily="18" charset="0"/>
              </a:rPr>
              <a:t> </a:t>
            </a:r>
            <a:r>
              <a:rPr lang="uk-UA" altLang="ru-RU" sz="2400" b="1" i="1">
                <a:latin typeface="Times New Roman" panose="02020603050405020304" pitchFamily="18" charset="0"/>
              </a:rPr>
              <a:t>група споживачів,</a:t>
            </a:r>
            <a:r>
              <a:rPr lang="uk-UA" altLang="ru-RU" sz="2400">
                <a:latin typeface="Times New Roman" panose="02020603050405020304" pitchFamily="18" charset="0"/>
              </a:rPr>
              <a:t> потреби яких потрібно задовольнити;</a:t>
            </a:r>
          </a:p>
          <a:p>
            <a:pPr marL="533400" indent="-533400">
              <a:lnSpc>
                <a:spcPct val="90000"/>
              </a:lnSpc>
            </a:pPr>
            <a:r>
              <a:rPr lang="uk-UA" altLang="ru-RU" sz="2400">
                <a:latin typeface="Times New Roman" panose="02020603050405020304" pitchFamily="18" charset="0"/>
              </a:rPr>
              <a:t>  </a:t>
            </a:r>
            <a:r>
              <a:rPr lang="uk-UA" altLang="ru-RU" sz="2400" b="1" i="1">
                <a:latin typeface="Times New Roman" panose="02020603050405020304" pitchFamily="18" charset="0"/>
              </a:rPr>
              <a:t>технологія</a:t>
            </a:r>
            <a:r>
              <a:rPr lang="uk-UA" altLang="ru-RU" sz="2400" b="1">
                <a:latin typeface="Times New Roman" panose="02020603050405020304" pitchFamily="18" charset="0"/>
              </a:rPr>
              <a:t>,</a:t>
            </a:r>
            <a:r>
              <a:rPr lang="uk-UA" altLang="ru-RU" sz="2400">
                <a:latin typeface="Times New Roman" panose="02020603050405020304" pitchFamily="18" charset="0"/>
              </a:rPr>
              <a:t> що використовується для задоволення потреб</a:t>
            </a:r>
          </a:p>
          <a:p>
            <a:pPr marL="533400" indent="-533400">
              <a:lnSpc>
                <a:spcPct val="90000"/>
              </a:lnSpc>
            </a:pPr>
            <a:endParaRPr lang="ru-RU" altLang="ru-RU" sz="280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uk-UA" altLang="ru-RU" sz="2800"/>
              <a:t>     </a:t>
            </a:r>
            <a:r>
              <a:rPr lang="uk-UA" altLang="ru-RU" sz="2800" b="1">
                <a:latin typeface="Times New Roman" panose="02020603050405020304" pitchFamily="18" charset="0"/>
              </a:rPr>
              <a:t>Формування моделі конкурентної поведінки</a:t>
            </a:r>
            <a:r>
              <a:rPr lang="uk-UA" altLang="ru-RU" sz="2800">
                <a:latin typeface="Times New Roman" panose="02020603050405020304" pitchFamily="18" charset="0"/>
              </a:rPr>
              <a:t> </a:t>
            </a:r>
            <a:r>
              <a:rPr lang="uk-UA" altLang="ru-RU" sz="2400" i="1">
                <a:latin typeface="Times New Roman" panose="02020603050405020304" pitchFamily="18" charset="0"/>
              </a:rPr>
              <a:t>(переважно рівень ТРО,частково рівень СБО)</a:t>
            </a:r>
          </a:p>
          <a:p>
            <a:pPr algn="ctr">
              <a:buFontTx/>
              <a:buNone/>
            </a:pPr>
            <a:r>
              <a:rPr lang="uk-UA" altLang="ru-RU" sz="2800"/>
              <a:t> </a:t>
            </a:r>
            <a:r>
              <a:rPr lang="uk-UA" altLang="ru-RU" sz="2800">
                <a:latin typeface="Times New Roman" panose="02020603050405020304" pitchFamily="18" charset="0"/>
              </a:rPr>
              <a:t>Залежно від </a:t>
            </a:r>
            <a:r>
              <a:rPr lang="uk-UA" altLang="ru-RU" sz="2800" b="1" i="1">
                <a:latin typeface="Times New Roman" panose="02020603050405020304" pitchFamily="18" charset="0"/>
              </a:rPr>
              <a:t>джерела конкурентної переваги</a:t>
            </a:r>
            <a:r>
              <a:rPr lang="uk-UA" altLang="ru-RU" sz="2800">
                <a:latin typeface="Times New Roman" panose="02020603050405020304" pitchFamily="18" charset="0"/>
              </a:rPr>
              <a:t>:</a:t>
            </a:r>
          </a:p>
          <a:p>
            <a:r>
              <a:rPr lang="uk-UA" altLang="ru-RU" sz="2800">
                <a:latin typeface="Times New Roman" panose="02020603050405020304" pitchFamily="18" charset="0"/>
              </a:rPr>
              <a:t>Стратегія низьких витрат</a:t>
            </a:r>
          </a:p>
          <a:p>
            <a:endParaRPr lang="uk-UA" altLang="ru-RU" sz="2800">
              <a:latin typeface="Times New Roman" panose="02020603050405020304" pitchFamily="18" charset="0"/>
            </a:endParaRPr>
          </a:p>
          <a:p>
            <a:r>
              <a:rPr lang="uk-UA" altLang="ru-RU" sz="2800">
                <a:latin typeface="Times New Roman" panose="02020603050405020304" pitchFamily="18" charset="0"/>
              </a:rPr>
              <a:t>Стратегія диференціації</a:t>
            </a:r>
          </a:p>
          <a:p>
            <a:endParaRPr lang="uk-UA" altLang="ru-RU" sz="2800">
              <a:latin typeface="Times New Roman" panose="02020603050405020304" pitchFamily="18" charset="0"/>
            </a:endParaRPr>
          </a:p>
          <a:p>
            <a:r>
              <a:rPr lang="uk-UA" altLang="ru-RU" sz="2800">
                <a:latin typeface="Times New Roman" panose="02020603050405020304" pitchFamily="18" charset="0"/>
              </a:rPr>
              <a:t>Стратегія оптимальних витрат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altLang="ru-RU" sz="40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40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 algn="ctr">
              <a:buFontTx/>
              <a:buNone/>
            </a:pPr>
            <a:r>
              <a:rPr lang="uk-UA" altLang="ru-RU">
                <a:latin typeface="Times New Roman" panose="02020603050405020304" pitchFamily="18" charset="0"/>
              </a:rPr>
              <a:t>Залежно від</a:t>
            </a:r>
            <a:r>
              <a:rPr lang="uk-UA" altLang="ru-RU"/>
              <a:t> </a:t>
            </a:r>
            <a:r>
              <a:rPr lang="uk-UA" altLang="ru-RU" sz="2800" b="1">
                <a:latin typeface="Times New Roman" panose="02020603050405020304" pitchFamily="18" charset="0"/>
              </a:rPr>
              <a:t>стадії життєвого циклу ринку</a:t>
            </a:r>
            <a:r>
              <a:rPr lang="uk-UA" altLang="ru-RU"/>
              <a:t> </a:t>
            </a:r>
          </a:p>
          <a:p>
            <a:pPr marL="609600" indent="-609600"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Стратегія на ринку в стадії формування</a:t>
            </a:r>
          </a:p>
          <a:p>
            <a:pPr marL="609600" indent="-609600">
              <a:buFontTx/>
              <a:buNone/>
            </a:pPr>
            <a:endParaRPr lang="uk-UA" altLang="ru-RU" sz="2400" b="1" i="1">
              <a:latin typeface="Times New Roman" panose="02020603050405020304" pitchFamily="18" charset="0"/>
            </a:endParaRPr>
          </a:p>
          <a:p>
            <a:pPr marL="609600" indent="-609600"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Стратегія на ринку в стадії зростання</a:t>
            </a:r>
          </a:p>
          <a:p>
            <a:pPr marL="609600" indent="-609600">
              <a:buFontTx/>
              <a:buNone/>
            </a:pPr>
            <a:endParaRPr lang="uk-UA" altLang="ru-RU" sz="2400" b="1" i="1">
              <a:latin typeface="Times New Roman" panose="02020603050405020304" pitchFamily="18" charset="0"/>
            </a:endParaRPr>
          </a:p>
          <a:p>
            <a:pPr marL="609600" indent="-609600"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Стратегія на ринку в стадії зрілості, в т.ч.</a:t>
            </a:r>
          </a:p>
          <a:p>
            <a:pPr marL="609600" indent="-609600"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          стратегія на фрагментованому ринку</a:t>
            </a:r>
          </a:p>
          <a:p>
            <a:pPr marL="609600" indent="-609600"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          стратегія на глобальному ринку</a:t>
            </a:r>
          </a:p>
          <a:p>
            <a:pPr marL="609600" indent="-609600">
              <a:buFontTx/>
              <a:buNone/>
            </a:pPr>
            <a:endParaRPr lang="uk-UA" altLang="ru-RU" sz="2400" b="1" i="1">
              <a:latin typeface="Times New Roman" panose="02020603050405020304" pitchFamily="18" charset="0"/>
            </a:endParaRPr>
          </a:p>
          <a:p>
            <a:pPr marL="609600" indent="-609600">
              <a:buFontTx/>
              <a:buNone/>
            </a:pPr>
            <a:r>
              <a:rPr lang="uk-UA" altLang="ru-RU" sz="2400" b="1" i="1">
                <a:latin typeface="Times New Roman" panose="02020603050405020304" pitchFamily="18" charset="0"/>
              </a:rPr>
              <a:t>Стратегія на ринку в стадії спаду</a:t>
            </a:r>
            <a:endParaRPr lang="ru-RU" altLang="ru-RU" sz="2400" b="1" i="1">
              <a:latin typeface="Times New Roman" panose="02020603050405020304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uk-UA" altLang="ru-RU">
                <a:latin typeface="Times New Roman" panose="02020603050405020304" pitchFamily="18" charset="0"/>
              </a:rPr>
              <a:t>Стратегічний маркетинг є складовою системи стратегічного управління</a:t>
            </a:r>
          </a:p>
          <a:p>
            <a:pPr algn="ctr">
              <a:buFontTx/>
              <a:buNone/>
            </a:pPr>
            <a:endParaRPr lang="uk-UA" altLang="ru-RU" sz="2800">
              <a:latin typeface="Times New Roman" panose="02020603050405020304" pitchFamily="18" charset="0"/>
            </a:endParaRPr>
          </a:p>
          <a:p>
            <a:r>
              <a:rPr lang="uk-UA" altLang="ru-RU" sz="2800" b="1" i="1">
                <a:latin typeface="Times New Roman" panose="02020603050405020304" pitchFamily="18" charset="0"/>
              </a:rPr>
              <a:t>Стратегічне управління</a:t>
            </a:r>
            <a:r>
              <a:rPr lang="uk-UA" altLang="ru-RU" sz="2800">
                <a:latin typeface="Times New Roman" panose="02020603050405020304" pitchFamily="18" charset="0"/>
              </a:rPr>
              <a:t> – це процес управління діяльністю</a:t>
            </a:r>
            <a:r>
              <a:rPr lang="uk-UA" altLang="ru-RU" sz="2800"/>
              <a:t> </a:t>
            </a:r>
            <a:r>
              <a:rPr lang="uk-UA" altLang="ru-RU" sz="2800">
                <a:latin typeface="Times New Roman" panose="02020603050405020304" pitchFamily="18" charset="0"/>
              </a:rPr>
              <a:t>підприємства, спрямований на формування бачення і системи стратегічних цілей та визначення політики їх реалізації</a:t>
            </a:r>
          </a:p>
          <a:p>
            <a:endParaRPr lang="uk-UA" altLang="ru-RU" sz="2800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sz="2400">
                <a:latin typeface="Times New Roman" panose="02020603050405020304" pitchFamily="18" charset="0"/>
              </a:rPr>
              <a:t>  </a:t>
            </a:r>
            <a:endParaRPr lang="ru-RU" altLang="ru-RU" sz="2400">
              <a:latin typeface="Times New Roman" panose="02020603050405020304" pitchFamily="18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altLang="ru-RU" sz="2400" b="1"/>
              <a:t>1</a:t>
            </a:r>
            <a:r>
              <a:rPr lang="uk-UA" altLang="ru-RU" sz="3200"/>
              <a:t>. </a:t>
            </a:r>
            <a:r>
              <a:rPr lang="uk-UA" altLang="ru-RU" sz="32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uk-UA" altLang="ru-RU" sz="2800">
                <a:latin typeface="Times New Roman" panose="02020603050405020304" pitchFamily="18" charset="0"/>
              </a:rPr>
              <a:t>Залежно від </a:t>
            </a:r>
            <a:r>
              <a:rPr lang="uk-UA" altLang="ru-RU" sz="2800" b="1" i="1">
                <a:latin typeface="Times New Roman" panose="02020603050405020304" pitchFamily="18" charset="0"/>
              </a:rPr>
              <a:t>ринкової позиції підприємницької організації: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лідера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претендента (челенджера)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послідовника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мешканця ніші (нішера)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слабкої організації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організації у стані кризи</a:t>
            </a:r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uk-UA" altLang="ru-RU">
                <a:latin typeface="Times New Roman" panose="02020603050405020304" pitchFamily="18" charset="0"/>
              </a:rPr>
              <a:t>Залежно від </a:t>
            </a:r>
            <a:r>
              <a:rPr lang="uk-UA" altLang="ru-RU" b="1">
                <a:latin typeface="Times New Roman" panose="02020603050405020304" pitchFamily="18" charset="0"/>
              </a:rPr>
              <a:t>стилю конкурентної активності:</a:t>
            </a: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наступу</a:t>
            </a: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захисту</a:t>
            </a:r>
          </a:p>
          <a:p>
            <a:pPr algn="ctr">
              <a:buFontTx/>
              <a:buNone/>
            </a:pPr>
            <a:r>
              <a:rPr lang="uk-UA" altLang="ru-RU" sz="2800" b="1">
                <a:latin typeface="Times New Roman" panose="02020603050405020304" pitchFamily="18" charset="0"/>
              </a:rPr>
              <a:t>За позиціонуванням</a:t>
            </a: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позиціонування</a:t>
            </a:r>
            <a:r>
              <a:rPr lang="ru-RU" altLang="ru-RU"/>
              <a:t> </a:t>
            </a:r>
            <a:endParaRPr lang="uk-UA" altLang="ru-RU" sz="2800" b="1" i="1">
              <a:latin typeface="Times New Roman" panose="02020603050405020304" pitchFamily="18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uk-UA" altLang="ru-RU" sz="2800">
                <a:latin typeface="Times New Roman" panose="02020603050405020304" pitchFamily="18" charset="0"/>
              </a:rPr>
              <a:t>За елементами</a:t>
            </a:r>
            <a:r>
              <a:rPr lang="uk-UA" altLang="ru-RU" sz="2800" b="1">
                <a:latin typeface="Times New Roman" panose="02020603050405020304" pitchFamily="18" charset="0"/>
              </a:rPr>
              <a:t> комплексу маркетингу</a:t>
            </a:r>
            <a:r>
              <a:rPr lang="ru-RU" altLang="ru-RU" sz="2800">
                <a:latin typeface="Times New Roman" panose="02020603050405020304" pitchFamily="18" charset="0"/>
              </a:rPr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altLang="ru-RU" sz="280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Товарна стратегія</a:t>
            </a:r>
          </a:p>
          <a:p>
            <a:pPr>
              <a:lnSpc>
                <a:spcPct val="90000"/>
              </a:lnSpc>
              <a:buFontTx/>
              <a:buNone/>
            </a:pPr>
            <a:endParaRPr lang="uk-UA" altLang="ru-RU" sz="2800" b="1" i="1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Цінова стратегія</a:t>
            </a:r>
          </a:p>
          <a:p>
            <a:pPr>
              <a:lnSpc>
                <a:spcPct val="90000"/>
              </a:lnSpc>
              <a:buFontTx/>
              <a:buNone/>
            </a:pPr>
            <a:endParaRPr lang="uk-UA" altLang="ru-RU" sz="2800" b="1" i="1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збуту (розподілення)</a:t>
            </a:r>
          </a:p>
          <a:p>
            <a:pPr>
              <a:lnSpc>
                <a:spcPct val="90000"/>
              </a:lnSpc>
              <a:buFontTx/>
              <a:buNone/>
            </a:pPr>
            <a:endParaRPr lang="uk-UA" altLang="ru-RU" sz="2800" b="1" i="1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комунікацій</a:t>
            </a:r>
            <a:endParaRPr lang="ru-RU" altLang="ru-RU" sz="2800" b="1" i="1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altLang="ru-RU" sz="280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uk-UA" altLang="ru-RU" sz="2800" b="1">
                <a:latin typeface="Times New Roman" panose="02020603050405020304" pitchFamily="18" charset="0"/>
              </a:rPr>
              <a:t>Формування моделі стратегічного портфеля ТРО: охоплення ринку та спеціалізація </a:t>
            </a:r>
            <a:r>
              <a:rPr lang="uk-UA" altLang="ru-RU" sz="2800" i="1">
                <a:latin typeface="Times New Roman" panose="02020603050405020304" pitchFamily="18" charset="0"/>
              </a:rPr>
              <a:t>(переважно рівень СБО)</a:t>
            </a:r>
            <a:r>
              <a:rPr lang="ru-RU" altLang="ru-RU" sz="2800" b="1">
                <a:latin typeface="Times New Roman" panose="02020603050405020304" pitchFamily="18" charset="0"/>
              </a:rPr>
              <a:t> </a:t>
            </a:r>
          </a:p>
          <a:p>
            <a:pPr algn="ctr">
              <a:buFontTx/>
              <a:buNone/>
            </a:pPr>
            <a:r>
              <a:rPr lang="uk-UA" altLang="ru-RU" b="1">
                <a:latin typeface="Times New Roman" panose="02020603050405020304" pitchFamily="18" charset="0"/>
              </a:rPr>
              <a:t>За способом охоплення ринку</a:t>
            </a: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недиференційованого маркетингу</a:t>
            </a:r>
          </a:p>
          <a:p>
            <a:pPr>
              <a:buFontTx/>
              <a:buNone/>
            </a:pPr>
            <a:endParaRPr lang="uk-UA" altLang="ru-RU" sz="2800" b="1" i="1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диференційованого маркетингу</a:t>
            </a:r>
          </a:p>
          <a:p>
            <a:pPr>
              <a:buFontTx/>
              <a:buNone/>
            </a:pPr>
            <a:endParaRPr lang="uk-UA" altLang="ru-RU" sz="2800" b="1" i="1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концентрованого маркетингу</a:t>
            </a:r>
            <a:endParaRPr lang="ru-RU" altLang="ru-RU" sz="2800" b="1" i="1">
              <a:latin typeface="Times New Roman" panose="02020603050405020304" pitchFamily="18" charset="0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altLang="ru-RU" b="1">
                <a:latin typeface="Times New Roman" panose="02020603050405020304" pitchFamily="18" charset="0"/>
              </a:rPr>
              <a:t>За характером спеціалізації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Стратегія односегментної спеціалізації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Стратегія товарної спеціалізації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Стратегія ринкової спеціалізації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Стратегія селективної спеціалізації</a:t>
            </a:r>
          </a:p>
          <a:p>
            <a:r>
              <a:rPr lang="uk-UA" altLang="ru-RU" b="1" i="1">
                <a:latin typeface="Times New Roman" panose="02020603050405020304" pitchFamily="18" charset="0"/>
              </a:rPr>
              <a:t>Стратегія повного охоплення ринку</a:t>
            </a:r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uk-UA" altLang="ru-RU" sz="2800" b="1">
                <a:latin typeface="Times New Roman" panose="02020603050405020304" pitchFamily="18" charset="0"/>
              </a:rPr>
              <a:t>Формування моделі стратегічного зростання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uk-UA" altLang="ru-RU" sz="2000" i="1">
                <a:latin typeface="Times New Roman" panose="02020603050405020304" pitchFamily="18" charset="0"/>
              </a:rPr>
              <a:t>(частково рівень ТРО, переважно рівні СБО і корпорації)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uk-UA" altLang="ru-RU" sz="2400" b="1">
                <a:latin typeface="Times New Roman" panose="02020603050405020304" pitchFamily="18" charset="0"/>
              </a:rPr>
              <a:t>За способом забезпечення зростання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підвищення ефективності поточних операцій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глибокого проникнення на ринок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розвитку ринку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розвитку товару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інтеграції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Стратегія диверсифікації</a:t>
            </a:r>
            <a:endParaRPr lang="ru-RU" altLang="ru-RU" sz="2800" b="1" i="1">
              <a:latin typeface="Times New Roman" panose="02020603050405020304" pitchFamily="18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uk-UA" altLang="ru-RU" b="1">
                <a:latin typeface="Times New Roman" panose="02020603050405020304" pitchFamily="18" charset="0"/>
              </a:rPr>
              <a:t>За способом утримання /зміни позицій на ринку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утримання існуючих позицій</a:t>
            </a:r>
          </a:p>
          <a:p>
            <a:pPr>
              <a:buFontTx/>
              <a:buNone/>
            </a:pPr>
            <a:endParaRPr lang="uk-UA" altLang="ru-RU" b="1" i="1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реструктуризації</a:t>
            </a:r>
          </a:p>
          <a:p>
            <a:pPr>
              <a:buFontTx/>
              <a:buNone/>
            </a:pPr>
            <a:endParaRPr lang="uk-UA" altLang="ru-RU" b="1" i="1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відновлення</a:t>
            </a:r>
          </a:p>
          <a:p>
            <a:pPr algn="ctr"/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uk-UA" altLang="ru-RU" b="1">
                <a:latin typeface="Times New Roman" panose="02020603050405020304" pitchFamily="18" charset="0"/>
              </a:rPr>
              <a:t>За способом скорочення</a:t>
            </a:r>
          </a:p>
          <a:p>
            <a:pPr algn="ctr">
              <a:buFontTx/>
              <a:buNone/>
            </a:pPr>
            <a:endParaRPr lang="uk-UA" altLang="ru-RU" b="1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«збирання врожаю»</a:t>
            </a:r>
          </a:p>
          <a:p>
            <a:pPr>
              <a:buFontTx/>
              <a:buNone/>
            </a:pPr>
            <a:endParaRPr lang="uk-UA" altLang="ru-RU" b="1" i="1">
              <a:latin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Стратегія продажу / ліквідації</a:t>
            </a:r>
            <a:endParaRPr lang="ru-RU" altLang="ru-RU" b="1" i="1">
              <a:latin typeface="Times New Roman" panose="02020603050405020304" pitchFamily="18" charset="0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>
                <a:latin typeface="Times New Roman" panose="02020603050405020304" pitchFamily="18" charset="0"/>
              </a:rPr>
              <a:t>Класифікація стратегій маркетингу</a:t>
            </a:r>
            <a:endParaRPr lang="ru-RU" altLang="ru-RU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uk-UA" altLang="ru-RU"/>
          </a:p>
          <a:p>
            <a:pPr algn="ctr">
              <a:buFontTx/>
              <a:buNone/>
            </a:pPr>
            <a:endParaRPr lang="uk-UA" altLang="ru-RU"/>
          </a:p>
          <a:p>
            <a:pPr algn="ctr">
              <a:buFontTx/>
              <a:buNone/>
            </a:pPr>
            <a:r>
              <a:rPr lang="uk-UA" altLang="ru-RU" sz="4000" b="1"/>
              <a:t>Дякую за увагу!</a:t>
            </a:r>
            <a:endParaRPr lang="ru-RU" altLang="ru-RU" sz="4000" b="1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      “Стратегічний маркетинг  </a:t>
            </a:r>
            <a:r>
              <a:rPr lang="uk-UA" altLang="ru-RU" sz="2800">
                <a:latin typeface="Times New Roman" panose="02020603050405020304" pitchFamily="18" charset="0"/>
              </a:rPr>
              <a:t>передбачає</a:t>
            </a:r>
            <a:r>
              <a:rPr lang="uk-UA" altLang="ru-RU" sz="2800" b="1" i="1">
                <a:latin typeface="Times New Roman" panose="02020603050405020304" pitchFamily="18" charset="0"/>
              </a:rPr>
              <a:t> </a:t>
            </a:r>
            <a:r>
              <a:rPr lang="uk-UA" altLang="ru-RU" sz="2800">
                <a:latin typeface="Times New Roman" panose="02020603050405020304" pitchFamily="18" charset="0"/>
              </a:rPr>
              <a:t>систематичний та безперервний аналіз потреб та запитів основних груп споживачів, а також розробку та виробництво товару (надання послуги), що дасть змогу підприємству обслуговувати обрані групи або сегменти більш ефективно, ніж конкуренти.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>
                <a:latin typeface="Times New Roman" panose="02020603050405020304" pitchFamily="18" charset="0"/>
              </a:rPr>
              <a:t>У разі досягнення цих цілей підприємство забезпечує собі конкурентну перевагу.</a:t>
            </a:r>
            <a:r>
              <a:rPr lang="uk-UA" altLang="ru-RU" sz="2800" b="1">
                <a:latin typeface="Times New Roman" panose="02020603050405020304" pitchFamily="18" charset="0"/>
              </a:rPr>
              <a:t>”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>
                <a:latin typeface="Times New Roman" panose="02020603050405020304" pitchFamily="18" charset="0"/>
              </a:rPr>
              <a:t>                                                          </a:t>
            </a:r>
            <a:r>
              <a:rPr lang="uk-UA" altLang="ru-RU" sz="2800" b="1" i="1">
                <a:latin typeface="Times New Roman" panose="02020603050405020304" pitchFamily="18" charset="0"/>
              </a:rPr>
              <a:t>(Ж.-Ж. Ламбен)</a:t>
            </a:r>
          </a:p>
          <a:p>
            <a:pPr>
              <a:lnSpc>
                <a:spcPct val="90000"/>
              </a:lnSpc>
            </a:pPr>
            <a:endParaRPr lang="ru-RU" altLang="ru-RU" b="1" i="1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    “Стратегічний маркетинг – </a:t>
            </a:r>
            <a:r>
              <a:rPr lang="uk-UA" altLang="ru-RU" sz="2800">
                <a:latin typeface="Times New Roman" panose="02020603050405020304" pitchFamily="18" charset="0"/>
              </a:rPr>
              <a:t>це комплекс робіт із формування портфеля нововведень та інновацій, ринкової стратегії підприємства на основі стратегічної сегментації ринку, прогнозування стратегій підвищення якості товарів, ресурсозбереження і комплексного розвитку виробництва, спрямованих на збереження або досягнення конкурентних переваг підприємства і стабільне отримання</a:t>
            </a:r>
            <a:r>
              <a:rPr lang="uk-UA" altLang="ru-RU" sz="2800" b="1" i="1">
                <a:latin typeface="Times New Roman" panose="02020603050405020304" pitchFamily="18" charset="0"/>
              </a:rPr>
              <a:t> </a:t>
            </a:r>
            <a:r>
              <a:rPr lang="uk-UA" altLang="ru-RU" sz="2800">
                <a:latin typeface="Times New Roman" panose="02020603050405020304" pitchFamily="18" charset="0"/>
              </a:rPr>
              <a:t>прибутку</a:t>
            </a:r>
            <a:r>
              <a:rPr lang="uk-UA" altLang="ru-RU" sz="2800" b="1">
                <a:latin typeface="Times New Roman" panose="02020603050405020304" pitchFamily="18" charset="0"/>
              </a:rPr>
              <a:t>”</a:t>
            </a:r>
            <a:r>
              <a:rPr lang="uk-UA" altLang="ru-RU" sz="2800" b="1" i="1">
                <a:latin typeface="Times New Roman" panose="02020603050405020304" pitchFamily="18" charset="0"/>
              </a:rPr>
              <a:t> </a:t>
            </a:r>
          </a:p>
          <a:p>
            <a:pPr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                                                        Р.А. Фатхутдінов </a:t>
            </a:r>
          </a:p>
          <a:p>
            <a:endParaRPr lang="uk-UA" altLang="ru-RU" sz="2800" b="1" i="1">
              <a:latin typeface="Times New Roman" panose="02020603050405020304" pitchFamily="18" charset="0"/>
            </a:endParaRPr>
          </a:p>
          <a:p>
            <a:endParaRPr lang="ru-RU" altLang="ru-RU" sz="2800" b="1" i="1">
              <a:latin typeface="Times New Roman" panose="02020603050405020304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8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     “Стратегічний маркетинг  - </a:t>
            </a:r>
            <a:r>
              <a:rPr lang="uk-UA" altLang="ru-RU">
                <a:latin typeface="Times New Roman" panose="02020603050405020304" pitchFamily="18" charset="0"/>
              </a:rPr>
              <a:t>це процес</a:t>
            </a:r>
            <a:r>
              <a:rPr lang="uk-UA" altLang="ru-RU" b="1" i="1">
                <a:latin typeface="Times New Roman" panose="02020603050405020304" pitchFamily="18" charset="0"/>
              </a:rPr>
              <a:t> </a:t>
            </a:r>
            <a:r>
              <a:rPr lang="uk-UA" altLang="ru-RU">
                <a:latin typeface="Times New Roman" panose="02020603050405020304" pitchFamily="18" charset="0"/>
              </a:rPr>
              <a:t>управління ринковою діяльністю підприємства, що полягає в аналізі маркетингового середовища, визначенні ринкових цілей у межах бачення підприємства, формування маркетингової стратегії. ”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                                          А.О. Старостіна</a:t>
            </a:r>
          </a:p>
          <a:p>
            <a:endParaRPr lang="ru-RU" alt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8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uk-UA" altLang="ru-RU" sz="2800" b="1" i="1">
                <a:latin typeface="Times New Roman" panose="02020603050405020304" pitchFamily="18" charset="0"/>
              </a:rPr>
              <a:t>Маркетингова стратегія</a:t>
            </a:r>
            <a:r>
              <a:rPr lang="uk-UA" altLang="ru-RU"/>
              <a:t> </a:t>
            </a:r>
            <a:r>
              <a:rPr lang="uk-UA" altLang="ru-RU" sz="2800" i="1"/>
              <a:t>–</a:t>
            </a:r>
            <a:r>
              <a:rPr lang="uk-UA" altLang="ru-RU" sz="2800"/>
              <a:t> </a:t>
            </a:r>
            <a:r>
              <a:rPr lang="uk-UA" altLang="ru-RU" sz="2400">
                <a:latin typeface="Times New Roman" panose="02020603050405020304" pitchFamily="18" charset="0"/>
              </a:rPr>
              <a:t>це логічна схема маркетингових заходів, за допомогою якої підприємство сподівається виконати свої маркетингові завдання.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400">
                <a:latin typeface="Times New Roman" panose="02020603050405020304" pitchFamily="18" charset="0"/>
              </a:rPr>
              <a:t>                                                       </a:t>
            </a:r>
            <a:r>
              <a:rPr lang="uk-UA" altLang="ru-RU" sz="2400" b="1" i="1">
                <a:latin typeface="Times New Roman" panose="02020603050405020304" pitchFamily="18" charset="0"/>
              </a:rPr>
              <a:t>Ф.Котлер, Г. Армстронг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Маркетингова стратегія – </a:t>
            </a:r>
            <a:r>
              <a:rPr lang="uk-UA" altLang="ru-RU" sz="2400">
                <a:latin typeface="Times New Roman" panose="02020603050405020304" pitchFamily="18" charset="0"/>
              </a:rPr>
              <a:t>план маркетингу, що деталізує маркетингову діяльність підприємства.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400">
                <a:latin typeface="Times New Roman" panose="02020603050405020304" pitchFamily="18" charset="0"/>
              </a:rPr>
              <a:t>                                                  </a:t>
            </a:r>
            <a:r>
              <a:rPr lang="uk-UA" altLang="ru-RU" sz="2400" b="1" i="1">
                <a:latin typeface="Times New Roman" panose="02020603050405020304" pitchFamily="18" charset="0"/>
              </a:rPr>
              <a:t>Б.Е. Тоффлер, Дж. Імбер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400">
                <a:latin typeface="Times New Roman" panose="02020603050405020304" pitchFamily="18" charset="0"/>
              </a:rPr>
              <a:t> </a:t>
            </a:r>
            <a:r>
              <a:rPr lang="uk-UA" altLang="ru-RU" sz="2800" b="1" i="1">
                <a:latin typeface="Times New Roman" panose="02020603050405020304" pitchFamily="18" charset="0"/>
              </a:rPr>
              <a:t>Маркетингова стратегія – </a:t>
            </a:r>
            <a:r>
              <a:rPr lang="uk-UA" altLang="ru-RU" sz="2400">
                <a:latin typeface="Times New Roman" panose="02020603050405020304" pitchFamily="18" charset="0"/>
              </a:rPr>
              <a:t>це політика ринкової діяльності підприємства на довгострокову перспективу; сукупність стратегічних маркетингових рішень.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2800" b="1" i="1">
                <a:latin typeface="Times New Roman" panose="02020603050405020304" pitchFamily="18" charset="0"/>
              </a:rPr>
              <a:t>                                                       </a:t>
            </a:r>
            <a:r>
              <a:rPr lang="uk-UA" altLang="ru-RU" sz="2400" b="1" i="1">
                <a:latin typeface="Times New Roman" panose="02020603050405020304" pitchFamily="18" charset="0"/>
              </a:rPr>
              <a:t>А.О. Старостіна</a:t>
            </a:r>
            <a:r>
              <a:rPr lang="uk-UA" altLang="ru-RU" sz="2800" b="1" i="1">
                <a:latin typeface="Times New Roman" panose="02020603050405020304" pitchFamily="18" charset="0"/>
              </a:rPr>
              <a:t> </a:t>
            </a:r>
            <a:endParaRPr lang="ru-RU" altLang="ru-RU" sz="2800" b="1" i="1">
              <a:latin typeface="Times New Roman" panose="02020603050405020304" pitchFamily="18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8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altLang="ru-RU" b="1" i="1">
                <a:latin typeface="Times New Roman" panose="02020603050405020304" pitchFamily="18" charset="0"/>
              </a:rPr>
              <a:t>стратегічний маркетинг</a:t>
            </a:r>
            <a:r>
              <a:rPr lang="uk-UA" altLang="ru-RU">
                <a:latin typeface="Times New Roman" panose="02020603050405020304" pitchFamily="18" charset="0"/>
              </a:rPr>
              <a:t> </a:t>
            </a:r>
          </a:p>
          <a:p>
            <a:pPr>
              <a:buFontTx/>
              <a:buNone/>
            </a:pPr>
            <a:r>
              <a:rPr lang="uk-UA" altLang="ru-RU">
                <a:latin typeface="Times New Roman" panose="02020603050405020304" pitchFamily="18" charset="0"/>
              </a:rPr>
              <a:t>орієнтований на безперервний пошук і використання нових можливостей для підприємства у зовнішньому економічному середовищі </a:t>
            </a:r>
          </a:p>
          <a:p>
            <a:pPr algn="ctr"/>
            <a:r>
              <a:rPr lang="uk-UA" altLang="ru-RU" b="1" i="1">
                <a:latin typeface="Times New Roman" panose="02020603050405020304" pitchFamily="18" charset="0"/>
              </a:rPr>
              <a:t>операційний</a:t>
            </a:r>
            <a:r>
              <a:rPr lang="uk-UA" altLang="ru-RU">
                <a:latin typeface="Times New Roman" panose="02020603050405020304" pitchFamily="18" charset="0"/>
              </a:rPr>
              <a:t> </a:t>
            </a:r>
            <a:r>
              <a:rPr lang="uk-UA" altLang="ru-RU" b="1" i="1">
                <a:latin typeface="Times New Roman" panose="02020603050405020304" pitchFamily="18" charset="0"/>
              </a:rPr>
              <a:t>маркетинг</a:t>
            </a:r>
          </a:p>
          <a:p>
            <a:pPr>
              <a:buFontTx/>
              <a:buNone/>
            </a:pPr>
            <a:r>
              <a:rPr lang="uk-UA" altLang="ru-RU" b="1" i="1">
                <a:latin typeface="Times New Roman" panose="02020603050405020304" pitchFamily="18" charset="0"/>
              </a:rPr>
              <a:t> </a:t>
            </a:r>
            <a:r>
              <a:rPr lang="uk-UA" altLang="ru-RU">
                <a:latin typeface="Times New Roman" panose="02020603050405020304" pitchFamily="18" charset="0"/>
              </a:rPr>
              <a:t>передбачає вплив на споживачів з метою активізації продажів на існуючих ринках</a:t>
            </a:r>
            <a:endParaRPr lang="ru-RU" altLang="ru-RU">
              <a:latin typeface="Times New Roman" panose="02020603050405020304" pitchFamily="18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8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altLang="ru-RU" sz="2800" b="1" i="1">
                <a:latin typeface="Times New Roman" panose="02020603050405020304" pitchFamily="18" charset="0"/>
              </a:rPr>
              <a:t>Маркетингова стратегія</a:t>
            </a:r>
            <a:r>
              <a:rPr lang="uk-UA" altLang="ru-RU" sz="2800">
                <a:latin typeface="Times New Roman" panose="02020603050405020304" pitchFamily="18" charset="0"/>
              </a:rPr>
              <a:t>  є планом досягнення маркетингових цілей і передбачає:</a:t>
            </a:r>
          </a:p>
          <a:p>
            <a:r>
              <a:rPr lang="uk-UA" altLang="ru-RU" sz="2800" b="1" i="1">
                <a:latin typeface="Times New Roman" panose="02020603050405020304" pitchFamily="18" charset="0"/>
              </a:rPr>
              <a:t>сегментування ринку;</a:t>
            </a:r>
          </a:p>
          <a:p>
            <a:r>
              <a:rPr lang="uk-UA" altLang="ru-RU" sz="2800" b="1" i="1">
                <a:latin typeface="Times New Roman" panose="02020603050405020304" pitchFamily="18" charset="0"/>
              </a:rPr>
              <a:t>вибір цільових ринків;</a:t>
            </a:r>
          </a:p>
          <a:p>
            <a:r>
              <a:rPr lang="uk-UA" altLang="ru-RU" sz="2800" b="1" i="1">
                <a:latin typeface="Times New Roman" panose="02020603050405020304" pitchFamily="18" charset="0"/>
              </a:rPr>
              <a:t>позиціонування товару на ринку;</a:t>
            </a:r>
          </a:p>
          <a:p>
            <a:r>
              <a:rPr lang="uk-UA" altLang="ru-RU" sz="2800" b="1" i="1">
                <a:latin typeface="Times New Roman" panose="02020603050405020304" pitchFamily="18" charset="0"/>
              </a:rPr>
              <a:t>визначення конкурентів-мішеней;</a:t>
            </a:r>
          </a:p>
          <a:p>
            <a:r>
              <a:rPr lang="uk-UA" altLang="ru-RU" sz="2800" b="1" i="1">
                <a:latin typeface="Times New Roman" panose="02020603050405020304" pitchFamily="18" charset="0"/>
              </a:rPr>
              <a:t>визначення конкурентних переваг.</a:t>
            </a:r>
            <a:endParaRPr lang="ru-RU" altLang="ru-RU" sz="2800" b="1" i="1">
              <a:latin typeface="Times New Roman" panose="02020603050405020304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2800" b="1">
                <a:latin typeface="Times New Roman" panose="02020603050405020304" pitchFamily="18" charset="0"/>
              </a:rPr>
              <a:t>Стратегічний маркетинг та стратегічне управління ринковою діяльністю підприємства</a:t>
            </a: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altLang="ru-RU" b="1" i="1"/>
              <a:t>    </a:t>
            </a:r>
            <a:r>
              <a:rPr lang="uk-UA" altLang="ru-RU" b="1" i="1">
                <a:latin typeface="Times New Roman" panose="02020603050405020304" pitchFamily="18" charset="0"/>
              </a:rPr>
              <a:t>Процес маркетингового управління</a:t>
            </a:r>
            <a:r>
              <a:rPr lang="uk-UA" altLang="ru-RU">
                <a:latin typeface="Times New Roman" panose="02020603050405020304" pitchFamily="18" charset="0"/>
              </a:rPr>
              <a:t> доцільно розглядати в двох аспектах:</a:t>
            </a:r>
          </a:p>
          <a:p>
            <a:pPr>
              <a:buFontTx/>
              <a:buNone/>
            </a:pPr>
            <a:endParaRPr lang="ru-RU" altLang="ru-RU">
              <a:latin typeface="Times New Roman" panose="02020603050405020304" pitchFamily="18" charset="0"/>
            </a:endParaRPr>
          </a:p>
          <a:p>
            <a:r>
              <a:rPr lang="uk-UA" altLang="ru-RU">
                <a:latin typeface="Times New Roman" panose="02020603050405020304" pitchFamily="18" charset="0"/>
              </a:rPr>
              <a:t>як послідовну реалізацію основних етапів або функцій управління</a:t>
            </a:r>
          </a:p>
          <a:p>
            <a:endParaRPr lang="ru-RU" altLang="ru-RU">
              <a:latin typeface="Times New Roman" panose="02020603050405020304" pitchFamily="18" charset="0"/>
            </a:endParaRPr>
          </a:p>
          <a:p>
            <a:r>
              <a:rPr lang="uk-UA" altLang="ru-RU">
                <a:latin typeface="Times New Roman" panose="02020603050405020304" pitchFamily="18" charset="0"/>
              </a:rPr>
              <a:t>як процес визначення, створення і надання цінності</a:t>
            </a:r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ru-RU" sz="3200" b="1">
                <a:latin typeface="Times New Roman" panose="02020603050405020304" pitchFamily="18" charset="0"/>
              </a:rPr>
              <a:t>Вплив маркетингових стратегічних рішень на ринкові позиції підприємства</a:t>
            </a:r>
            <a:endParaRPr lang="ru-RU" altLang="ru-RU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229</TotalTime>
  <Words>1054</Words>
  <Application>Microsoft Office PowerPoint</Application>
  <PresentationFormat>Экран (4:3)</PresentationFormat>
  <Paragraphs>182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Волна</vt:lpstr>
      <vt:lpstr>Стратегічні аспекти маркетингу </vt:lpstr>
      <vt:lpstr>1. Стратегічний маркетинг та стратегічне управління ринковою діяльністю підприємства</vt:lpstr>
      <vt:lpstr>Стратегічний маркетинг та стратегічне управління ринковою діяльністю підприємства</vt:lpstr>
      <vt:lpstr>Стратегічний маркетинг та стратегічне управління ринковою діяльністю підприємства</vt:lpstr>
      <vt:lpstr>Стратегічний маркетинг та стратегічне управління ринковою діяльністю підприємства</vt:lpstr>
      <vt:lpstr>Стратегічний маркетинг та стратегічне управління ринковою діяльністю підприємства</vt:lpstr>
      <vt:lpstr>Стратегічний маркетинг та стратегічне управління ринковою діяльністю підприємства</vt:lpstr>
      <vt:lpstr>Стратегічний маркетинг та стратегічне управління ринковою діяльністю підприємства</vt:lpstr>
      <vt:lpstr>Вплив маркетингових стратегічних рішень на ринкові позиції підприємства</vt:lpstr>
      <vt:lpstr>Вплив маркетингових стратегічних рішень на ринкові позиції підприємства</vt:lpstr>
      <vt:lpstr>Вплив маркетингових стратегічних рішень на ринкові позиції підприємства</vt:lpstr>
      <vt:lpstr>Стратегічний маркетинг передбачає: </vt:lpstr>
      <vt:lpstr>Операційний маркетинг передбачає:</vt:lpstr>
      <vt:lpstr>Вплив маркетингових стратегічних рішень на ринкові позиції підприємства</vt:lpstr>
      <vt:lpstr>Вплив маркетингових стратегічних рішень на ринкові позиції підприємства</vt:lpstr>
      <vt:lpstr>Вплив маркетингових стратегічних рішень на ринкові позиції підприємства</vt:lpstr>
      <vt:lpstr>Вплив маркетингових стратегічних рішень на ринкові позиції підприємства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Класифікація стратегій маркетингу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Сутність, роль та завдання стратегічного маркетингу</dc:title>
  <dc:creator>STOSCOMP</dc:creator>
  <cp:lastModifiedBy>RePack by Diakov</cp:lastModifiedBy>
  <cp:revision>3</cp:revision>
  <dcterms:created xsi:type="dcterms:W3CDTF">2014-11-02T18:15:17Z</dcterms:created>
  <dcterms:modified xsi:type="dcterms:W3CDTF">2021-10-10T14:09:24Z</dcterms:modified>
</cp:coreProperties>
</file>