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1" r:id="rId3"/>
    <p:sldId id="277" r:id="rId4"/>
    <p:sldId id="279" r:id="rId5"/>
    <p:sldId id="313" r:id="rId6"/>
    <p:sldId id="265" r:id="rId7"/>
    <p:sldId id="280" r:id="rId8"/>
    <p:sldId id="281" r:id="rId9"/>
    <p:sldId id="276" r:id="rId10"/>
    <p:sldId id="300" r:id="rId11"/>
    <p:sldId id="301" r:id="rId12"/>
    <p:sldId id="302" r:id="rId13"/>
    <p:sldId id="303" r:id="rId14"/>
    <p:sldId id="305" r:id="rId15"/>
    <p:sldId id="306" r:id="rId16"/>
    <p:sldId id="304" r:id="rId17"/>
    <p:sldId id="310" r:id="rId18"/>
    <p:sldId id="308" r:id="rId19"/>
    <p:sldId id="309" r:id="rId20"/>
    <p:sldId id="316" r:id="rId21"/>
    <p:sldId id="317" r:id="rId22"/>
    <p:sldId id="319" r:id="rId23"/>
    <p:sldId id="320" r:id="rId24"/>
    <p:sldId id="318" r:id="rId25"/>
    <p:sldId id="321" r:id="rId26"/>
    <p:sldId id="307" r:id="rId27"/>
    <p:sldId id="284" r:id="rId28"/>
    <p:sldId id="282" r:id="rId29"/>
    <p:sldId id="311" r:id="rId30"/>
    <p:sldId id="312" r:id="rId31"/>
    <p:sldId id="289" r:id="rId32"/>
    <p:sldId id="291" r:id="rId33"/>
    <p:sldId id="290" r:id="rId34"/>
    <p:sldId id="283" r:id="rId35"/>
    <p:sldId id="286" r:id="rId36"/>
    <p:sldId id="294" r:id="rId37"/>
    <p:sldId id="295" r:id="rId38"/>
    <p:sldId id="296" r:id="rId39"/>
    <p:sldId id="297" r:id="rId40"/>
    <p:sldId id="298" r:id="rId41"/>
    <p:sldId id="268" r:id="rId42"/>
    <p:sldId id="270" r:id="rId43"/>
    <p:sldId id="288" r:id="rId44"/>
    <p:sldId id="271" r:id="rId45"/>
    <p:sldId id="272" r:id="rId46"/>
    <p:sldId id="273" r:id="rId47"/>
    <p:sldId id="274" r:id="rId48"/>
    <p:sldId id="275" r:id="rId49"/>
    <p:sldId id="264" r:id="rId50"/>
    <p:sldId id="299" r:id="rId51"/>
    <p:sldId id="263" r:id="rId52"/>
    <p:sldId id="258" r:id="rId53"/>
    <p:sldId id="260" r:id="rId54"/>
    <p:sldId id="269" r:id="rId55"/>
    <p:sldId id="278" r:id="rId56"/>
    <p:sldId id="314" r:id="rId57"/>
    <p:sldId id="315" r:id="rId58"/>
    <p:sldId id="285" r:id="rId59"/>
    <p:sldId id="287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2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320934-8AAB-4F0E-AC44-F4EB0B1DE021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191D6E4-E71A-4A63-A56B-215E94F892E8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latin typeface="Georgia" panose="02040502050405020303" pitchFamily="18" charset="0"/>
            </a:rPr>
            <a:t>Усі жінки тендітні </a:t>
          </a:r>
          <a:endParaRPr lang="ru-RU" b="1" dirty="0">
            <a:latin typeface="Georgia" panose="02040502050405020303" pitchFamily="18" charset="0"/>
          </a:endParaRPr>
        </a:p>
      </dgm:t>
    </dgm:pt>
    <dgm:pt modelId="{36686370-425C-4B36-AE31-5D755CFF0BFC}" type="parTrans" cxnId="{5C54FC75-8F9D-4D3E-8D3E-DA085A22DCE6}">
      <dgm:prSet/>
      <dgm:spPr/>
      <dgm:t>
        <a:bodyPr/>
        <a:lstStyle/>
        <a:p>
          <a:endParaRPr lang="ru-RU"/>
        </a:p>
      </dgm:t>
    </dgm:pt>
    <dgm:pt modelId="{DF09DF4C-A64C-4B7F-9A61-95374D3F3B00}" type="sibTrans" cxnId="{5C54FC75-8F9D-4D3E-8D3E-DA085A22DCE6}">
      <dgm:prSet/>
      <dgm:spPr/>
      <dgm:t>
        <a:bodyPr/>
        <a:lstStyle/>
        <a:p>
          <a:endParaRPr lang="ru-RU"/>
        </a:p>
      </dgm:t>
    </dgm:pt>
    <dgm:pt modelId="{ED707477-1E1C-485C-A825-FAECEBBC7445}">
      <dgm:prSet phldrT="[Текст]" custT="1"/>
      <dgm:spPr/>
      <dgm:t>
        <a:bodyPr/>
        <a:lstStyle/>
        <a:p>
          <a:r>
            <a:rPr lang="uk-UA" sz="2000" b="1" dirty="0" smtClean="0">
              <a:solidFill>
                <a:srgbClr val="C00000"/>
              </a:solidFill>
              <a:latin typeface="Georgia" panose="02040502050405020303" pitchFamily="18" charset="0"/>
            </a:rPr>
            <a:t>Стереотип</a:t>
          </a:r>
          <a:r>
            <a:rPr lang="uk-UA" sz="1700" dirty="0" smtClean="0"/>
            <a:t> </a:t>
          </a:r>
          <a:endParaRPr lang="ru-RU" sz="1700" dirty="0"/>
        </a:p>
      </dgm:t>
    </dgm:pt>
    <dgm:pt modelId="{46C9C482-CA04-4638-B7B4-D3C5AFABF7E3}" type="parTrans" cxnId="{2C526DE8-D446-4675-B185-47D77342CBE9}">
      <dgm:prSet/>
      <dgm:spPr/>
      <dgm:t>
        <a:bodyPr/>
        <a:lstStyle/>
        <a:p>
          <a:endParaRPr lang="ru-RU"/>
        </a:p>
      </dgm:t>
    </dgm:pt>
    <dgm:pt modelId="{048D2C9F-1F8F-4646-9785-C98CFA0D63FE}" type="sibTrans" cxnId="{2C526DE8-D446-4675-B185-47D77342CBE9}">
      <dgm:prSet/>
      <dgm:spPr/>
      <dgm:t>
        <a:bodyPr/>
        <a:lstStyle/>
        <a:p>
          <a:endParaRPr lang="ru-RU"/>
        </a:p>
      </dgm:t>
    </dgm:pt>
    <dgm:pt modelId="{1391EE83-15CE-488A-8791-CC016C0442C4}">
      <dgm:prSet phldrT="[Текст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latin typeface="Georgia" panose="02040502050405020303" pitchFamily="18" charset="0"/>
            </a:rPr>
            <a:t>Жінки не можуть працювати у складних умовах </a:t>
          </a:r>
          <a:endParaRPr lang="ru-RU" b="1" dirty="0">
            <a:latin typeface="Georgia" panose="02040502050405020303" pitchFamily="18" charset="0"/>
          </a:endParaRPr>
        </a:p>
      </dgm:t>
    </dgm:pt>
    <dgm:pt modelId="{709D1E07-0C25-4E8F-902D-3F277C12CF9C}" type="parTrans" cxnId="{9BAAF2D8-0FDA-4847-BB87-5A5EF56D20D0}">
      <dgm:prSet/>
      <dgm:spPr/>
      <dgm:t>
        <a:bodyPr/>
        <a:lstStyle/>
        <a:p>
          <a:endParaRPr lang="ru-RU"/>
        </a:p>
      </dgm:t>
    </dgm:pt>
    <dgm:pt modelId="{E350474C-D537-4FEE-855C-62CFF20DAA03}" type="sibTrans" cxnId="{9BAAF2D8-0FDA-4847-BB87-5A5EF56D20D0}">
      <dgm:prSet/>
      <dgm:spPr/>
      <dgm:t>
        <a:bodyPr/>
        <a:lstStyle/>
        <a:p>
          <a:endParaRPr lang="ru-RU"/>
        </a:p>
      </dgm:t>
    </dgm:pt>
    <dgm:pt modelId="{2966015C-E1AD-48A6-8ED9-FBD7EF57975A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rPr>
            <a:t>Упередження </a:t>
          </a:r>
          <a:endParaRPr lang="ru-RU" sz="2400" b="1" dirty="0">
            <a:solidFill>
              <a:schemeClr val="accent3">
                <a:lumMod val="75000"/>
              </a:schemeClr>
            </a:solidFill>
            <a:latin typeface="Georgia" panose="02040502050405020303" pitchFamily="18" charset="0"/>
          </a:endParaRPr>
        </a:p>
      </dgm:t>
    </dgm:pt>
    <dgm:pt modelId="{266196C2-11ED-4348-ACCD-76F8C577696B}" type="parTrans" cxnId="{438B594A-B880-45BB-AA36-4E2A799EE639}">
      <dgm:prSet/>
      <dgm:spPr/>
      <dgm:t>
        <a:bodyPr/>
        <a:lstStyle/>
        <a:p>
          <a:endParaRPr lang="ru-RU"/>
        </a:p>
      </dgm:t>
    </dgm:pt>
    <dgm:pt modelId="{BAAB63EE-721D-41DF-BA7C-E018335CCB2B}" type="sibTrans" cxnId="{438B594A-B880-45BB-AA36-4E2A799EE639}">
      <dgm:prSet/>
      <dgm:spPr/>
      <dgm:t>
        <a:bodyPr/>
        <a:lstStyle/>
        <a:p>
          <a:endParaRPr lang="ru-RU"/>
        </a:p>
      </dgm:t>
    </dgm:pt>
    <dgm:pt modelId="{6C032D71-E830-4188-A0E0-48BF01022AB3}">
      <dgm:prSet phldrT="[Текст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b="1" dirty="0" smtClean="0">
              <a:latin typeface="Georgia" panose="02040502050405020303" pitchFamily="18" charset="0"/>
            </a:rPr>
            <a:t>Не працевлаштовуємо жінок – ця робота важка для неї </a:t>
          </a:r>
          <a:endParaRPr lang="ru-RU" sz="1800" b="1" dirty="0">
            <a:latin typeface="Georgia" panose="02040502050405020303" pitchFamily="18" charset="0"/>
          </a:endParaRPr>
        </a:p>
      </dgm:t>
    </dgm:pt>
    <dgm:pt modelId="{BAD63DA6-AA11-468C-AB7C-8869768E85F5}" type="parTrans" cxnId="{37010FD2-7F86-4181-A4CF-60AB7A5B4881}">
      <dgm:prSet/>
      <dgm:spPr/>
      <dgm:t>
        <a:bodyPr/>
        <a:lstStyle/>
        <a:p>
          <a:endParaRPr lang="ru-RU"/>
        </a:p>
      </dgm:t>
    </dgm:pt>
    <dgm:pt modelId="{6BC05960-47E9-4CB9-AD0A-E2A0DF71B656}" type="sibTrans" cxnId="{37010FD2-7F86-4181-A4CF-60AB7A5B4881}">
      <dgm:prSet/>
      <dgm:spPr/>
      <dgm:t>
        <a:bodyPr/>
        <a:lstStyle/>
        <a:p>
          <a:endParaRPr lang="ru-RU"/>
        </a:p>
      </dgm:t>
    </dgm:pt>
    <dgm:pt modelId="{7D9CCDBD-A6F6-4E1C-83D6-C9098F10157D}">
      <dgm:prSet phldrT="[Текст]"/>
      <dgm:spPr/>
      <dgm:t>
        <a:bodyPr/>
        <a:lstStyle/>
        <a:p>
          <a:r>
            <a:rPr lang="uk-UA" b="1" dirty="0" smtClean="0">
              <a:solidFill>
                <a:schemeClr val="accent4">
                  <a:lumMod val="75000"/>
                </a:schemeClr>
              </a:solidFill>
              <a:latin typeface="Georgia" panose="02040502050405020303" pitchFamily="18" charset="0"/>
            </a:rPr>
            <a:t>Дискримінація</a:t>
          </a:r>
          <a:r>
            <a:rPr lang="uk-UA" dirty="0" smtClean="0"/>
            <a:t> </a:t>
          </a:r>
          <a:endParaRPr lang="ru-RU" dirty="0"/>
        </a:p>
      </dgm:t>
    </dgm:pt>
    <dgm:pt modelId="{36F707B7-32DC-464B-BA76-AF466CD9DCB3}" type="parTrans" cxnId="{7375291F-FF15-4E48-8AE6-20679C50DF52}">
      <dgm:prSet/>
      <dgm:spPr/>
      <dgm:t>
        <a:bodyPr/>
        <a:lstStyle/>
        <a:p>
          <a:endParaRPr lang="ru-RU"/>
        </a:p>
      </dgm:t>
    </dgm:pt>
    <dgm:pt modelId="{6C3AE9EE-FE85-4674-A961-AE68EB03DE8A}" type="sibTrans" cxnId="{7375291F-FF15-4E48-8AE6-20679C50DF52}">
      <dgm:prSet/>
      <dgm:spPr/>
      <dgm:t>
        <a:bodyPr/>
        <a:lstStyle/>
        <a:p>
          <a:endParaRPr lang="ru-RU"/>
        </a:p>
      </dgm:t>
    </dgm:pt>
    <dgm:pt modelId="{79C37AE0-58E5-4B5D-B7AB-CB2637054EEA}" type="pres">
      <dgm:prSet presAssocID="{7B320934-8AAB-4F0E-AC44-F4EB0B1DE02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5BAEDEF-ED6D-4318-97D7-6801438BFB86}" type="pres">
      <dgm:prSet presAssocID="{9191D6E4-E71A-4A63-A56B-215E94F892E8}" presName="composite" presStyleCnt="0"/>
      <dgm:spPr/>
    </dgm:pt>
    <dgm:pt modelId="{6DA756E1-D09D-430C-8762-A2C202856618}" type="pres">
      <dgm:prSet presAssocID="{9191D6E4-E71A-4A63-A56B-215E94F892E8}" presName="bentUpArrow1" presStyleLbl="alignImgPlace1" presStyleIdx="0" presStyleCnt="2"/>
      <dgm:spPr/>
    </dgm:pt>
    <dgm:pt modelId="{2F8126E2-3FF5-470F-8C36-BE48622938A3}" type="pres">
      <dgm:prSet presAssocID="{9191D6E4-E71A-4A63-A56B-215E94F892E8}" presName="ParentText" presStyleLbl="node1" presStyleIdx="0" presStyleCnt="3" custLinFactNeighborX="-19534" custLinFactNeighborY="-188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CB558F-925A-44AC-8EBC-C2287378D05B}" type="pres">
      <dgm:prSet presAssocID="{9191D6E4-E71A-4A63-A56B-215E94F892E8}" presName="ChildText" presStyleLbl="revTx" presStyleIdx="0" presStyleCnt="3" custScaleX="131193" custLinFactNeighborX="32842" custLinFactNeighborY="78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29CD4F-2BE6-48D3-A1A0-5017FA25EC37}" type="pres">
      <dgm:prSet presAssocID="{DF09DF4C-A64C-4B7F-9A61-95374D3F3B00}" presName="sibTrans" presStyleCnt="0"/>
      <dgm:spPr/>
    </dgm:pt>
    <dgm:pt modelId="{33E6DF65-634E-4A5B-A7EF-2C831A50DFD1}" type="pres">
      <dgm:prSet presAssocID="{1391EE83-15CE-488A-8791-CC016C0442C4}" presName="composite" presStyleCnt="0"/>
      <dgm:spPr/>
    </dgm:pt>
    <dgm:pt modelId="{24E509ED-68AD-46B9-AA33-B374AF9995C8}" type="pres">
      <dgm:prSet presAssocID="{1391EE83-15CE-488A-8791-CC016C0442C4}" presName="bentUpArrow1" presStyleLbl="alignImgPlace1" presStyleIdx="1" presStyleCnt="2"/>
      <dgm:spPr/>
    </dgm:pt>
    <dgm:pt modelId="{6513992C-9A88-4F62-8546-7C8E2291F8B6}" type="pres">
      <dgm:prSet presAssocID="{1391EE83-15CE-488A-8791-CC016C0442C4}" presName="ParentText" presStyleLbl="node1" presStyleIdx="1" presStyleCnt="3" custLinFactNeighborX="-9058" custLinFactNeighborY="263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37FEB-7467-4288-9893-75BEA3D913F0}" type="pres">
      <dgm:prSet presAssocID="{1391EE83-15CE-488A-8791-CC016C0442C4}" presName="ChildText" presStyleLbl="revTx" presStyleIdx="1" presStyleCnt="3" custScaleX="190518" custScaleY="51591" custLinFactNeighborX="56225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CA729-778D-4BFA-965F-4243B9DDCB7B}" type="pres">
      <dgm:prSet presAssocID="{E350474C-D537-4FEE-855C-62CFF20DAA03}" presName="sibTrans" presStyleCnt="0"/>
      <dgm:spPr/>
    </dgm:pt>
    <dgm:pt modelId="{9A22FA57-67FD-49DD-B6B6-FF1D6DF679A6}" type="pres">
      <dgm:prSet presAssocID="{6C032D71-E830-4188-A0E0-48BF01022AB3}" presName="composite" presStyleCnt="0"/>
      <dgm:spPr/>
    </dgm:pt>
    <dgm:pt modelId="{9753BCA2-0DE2-4E7C-8C7C-5657A94901E5}" type="pres">
      <dgm:prSet presAssocID="{6C032D71-E830-4188-A0E0-48BF01022AB3}" presName="ParentText" presStyleLbl="node1" presStyleIdx="2" presStyleCnt="3" custLinFactNeighborX="-8806" custLinFactNeighborY="228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9402C-EA09-4BF1-AA20-F48054E24D47}" type="pres">
      <dgm:prSet presAssocID="{6C032D71-E830-4188-A0E0-48BF01022AB3}" presName="FinalChildText" presStyleLbl="revTx" presStyleIdx="2" presStyleCnt="3" custScaleX="137487" custScaleY="44573" custLinFactNeighborX="14400" custLinFactNeighborY="-29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8B594A-B880-45BB-AA36-4E2A799EE639}" srcId="{1391EE83-15CE-488A-8791-CC016C0442C4}" destId="{2966015C-E1AD-48A6-8ED9-FBD7EF57975A}" srcOrd="0" destOrd="0" parTransId="{266196C2-11ED-4348-ACCD-76F8C577696B}" sibTransId="{BAAB63EE-721D-41DF-BA7C-E018335CCB2B}"/>
    <dgm:cxn modelId="{37010FD2-7F86-4181-A4CF-60AB7A5B4881}" srcId="{7B320934-8AAB-4F0E-AC44-F4EB0B1DE021}" destId="{6C032D71-E830-4188-A0E0-48BF01022AB3}" srcOrd="2" destOrd="0" parTransId="{BAD63DA6-AA11-468C-AB7C-8869768E85F5}" sibTransId="{6BC05960-47E9-4CB9-AD0A-E2A0DF71B656}"/>
    <dgm:cxn modelId="{F31532A1-E720-4391-A0E0-C507C683661A}" type="presOf" srcId="{1391EE83-15CE-488A-8791-CC016C0442C4}" destId="{6513992C-9A88-4F62-8546-7C8E2291F8B6}" srcOrd="0" destOrd="0" presId="urn:microsoft.com/office/officeart/2005/8/layout/StepDownProcess"/>
    <dgm:cxn modelId="{7375291F-FF15-4E48-8AE6-20679C50DF52}" srcId="{6C032D71-E830-4188-A0E0-48BF01022AB3}" destId="{7D9CCDBD-A6F6-4E1C-83D6-C9098F10157D}" srcOrd="0" destOrd="0" parTransId="{36F707B7-32DC-464B-BA76-AF466CD9DCB3}" sibTransId="{6C3AE9EE-FE85-4674-A961-AE68EB03DE8A}"/>
    <dgm:cxn modelId="{3BE61C90-6392-424F-9A75-C00B48AFF5CF}" type="presOf" srcId="{9191D6E4-E71A-4A63-A56B-215E94F892E8}" destId="{2F8126E2-3FF5-470F-8C36-BE48622938A3}" srcOrd="0" destOrd="0" presId="urn:microsoft.com/office/officeart/2005/8/layout/StepDownProcess"/>
    <dgm:cxn modelId="{368E27BA-CCDA-4E68-8B0A-C4891627D710}" type="presOf" srcId="{7D9CCDBD-A6F6-4E1C-83D6-C9098F10157D}" destId="{43E9402C-EA09-4BF1-AA20-F48054E24D47}" srcOrd="0" destOrd="0" presId="urn:microsoft.com/office/officeart/2005/8/layout/StepDownProcess"/>
    <dgm:cxn modelId="{5C54FC75-8F9D-4D3E-8D3E-DA085A22DCE6}" srcId="{7B320934-8AAB-4F0E-AC44-F4EB0B1DE021}" destId="{9191D6E4-E71A-4A63-A56B-215E94F892E8}" srcOrd="0" destOrd="0" parTransId="{36686370-425C-4B36-AE31-5D755CFF0BFC}" sibTransId="{DF09DF4C-A64C-4B7F-9A61-95374D3F3B00}"/>
    <dgm:cxn modelId="{24ACD7E9-44C6-463C-B5AD-6D5A7606B061}" type="presOf" srcId="{6C032D71-E830-4188-A0E0-48BF01022AB3}" destId="{9753BCA2-0DE2-4E7C-8C7C-5657A94901E5}" srcOrd="0" destOrd="0" presId="urn:microsoft.com/office/officeart/2005/8/layout/StepDownProcess"/>
    <dgm:cxn modelId="{9BAAF2D8-0FDA-4847-BB87-5A5EF56D20D0}" srcId="{7B320934-8AAB-4F0E-AC44-F4EB0B1DE021}" destId="{1391EE83-15CE-488A-8791-CC016C0442C4}" srcOrd="1" destOrd="0" parTransId="{709D1E07-0C25-4E8F-902D-3F277C12CF9C}" sibTransId="{E350474C-D537-4FEE-855C-62CFF20DAA03}"/>
    <dgm:cxn modelId="{2C526DE8-D446-4675-B185-47D77342CBE9}" srcId="{9191D6E4-E71A-4A63-A56B-215E94F892E8}" destId="{ED707477-1E1C-485C-A825-FAECEBBC7445}" srcOrd="0" destOrd="0" parTransId="{46C9C482-CA04-4638-B7B4-D3C5AFABF7E3}" sibTransId="{048D2C9F-1F8F-4646-9785-C98CFA0D63FE}"/>
    <dgm:cxn modelId="{1E95B933-3884-4C92-93E7-806F72F869B4}" type="presOf" srcId="{7B320934-8AAB-4F0E-AC44-F4EB0B1DE021}" destId="{79C37AE0-58E5-4B5D-B7AB-CB2637054EEA}" srcOrd="0" destOrd="0" presId="urn:microsoft.com/office/officeart/2005/8/layout/StepDownProcess"/>
    <dgm:cxn modelId="{0C21AA00-FDA9-4781-A8D5-FA7E037842E0}" type="presOf" srcId="{2966015C-E1AD-48A6-8ED9-FBD7EF57975A}" destId="{E8637FEB-7467-4288-9893-75BEA3D913F0}" srcOrd="0" destOrd="0" presId="urn:microsoft.com/office/officeart/2005/8/layout/StepDownProcess"/>
    <dgm:cxn modelId="{B4B4F90C-726B-4555-AF8A-FBB1A66ED7FC}" type="presOf" srcId="{ED707477-1E1C-485C-A825-FAECEBBC7445}" destId="{48CB558F-925A-44AC-8EBC-C2287378D05B}" srcOrd="0" destOrd="0" presId="urn:microsoft.com/office/officeart/2005/8/layout/StepDownProcess"/>
    <dgm:cxn modelId="{74CF0871-8BD5-444C-B891-E6E4AE639B82}" type="presParOf" srcId="{79C37AE0-58E5-4B5D-B7AB-CB2637054EEA}" destId="{A5BAEDEF-ED6D-4318-97D7-6801438BFB86}" srcOrd="0" destOrd="0" presId="urn:microsoft.com/office/officeart/2005/8/layout/StepDownProcess"/>
    <dgm:cxn modelId="{82EB761A-D985-40F2-BB29-3DA583BE53F3}" type="presParOf" srcId="{A5BAEDEF-ED6D-4318-97D7-6801438BFB86}" destId="{6DA756E1-D09D-430C-8762-A2C202856618}" srcOrd="0" destOrd="0" presId="urn:microsoft.com/office/officeart/2005/8/layout/StepDownProcess"/>
    <dgm:cxn modelId="{3D1199A1-1241-4E0E-B86A-84E47275089E}" type="presParOf" srcId="{A5BAEDEF-ED6D-4318-97D7-6801438BFB86}" destId="{2F8126E2-3FF5-470F-8C36-BE48622938A3}" srcOrd="1" destOrd="0" presId="urn:microsoft.com/office/officeart/2005/8/layout/StepDownProcess"/>
    <dgm:cxn modelId="{1FF0DDC8-5F3E-47F2-ADD0-933050E09E7D}" type="presParOf" srcId="{A5BAEDEF-ED6D-4318-97D7-6801438BFB86}" destId="{48CB558F-925A-44AC-8EBC-C2287378D05B}" srcOrd="2" destOrd="0" presId="urn:microsoft.com/office/officeart/2005/8/layout/StepDownProcess"/>
    <dgm:cxn modelId="{757F5A1C-2FD5-43C8-85CE-1BFF538BB1BF}" type="presParOf" srcId="{79C37AE0-58E5-4B5D-B7AB-CB2637054EEA}" destId="{6D29CD4F-2BE6-48D3-A1A0-5017FA25EC37}" srcOrd="1" destOrd="0" presId="urn:microsoft.com/office/officeart/2005/8/layout/StepDownProcess"/>
    <dgm:cxn modelId="{5DDBBFD6-F44B-4D0A-B3ED-105672E9AB6F}" type="presParOf" srcId="{79C37AE0-58E5-4B5D-B7AB-CB2637054EEA}" destId="{33E6DF65-634E-4A5B-A7EF-2C831A50DFD1}" srcOrd="2" destOrd="0" presId="urn:microsoft.com/office/officeart/2005/8/layout/StepDownProcess"/>
    <dgm:cxn modelId="{100CA5CE-DB15-4E01-B868-CE9C833785CB}" type="presParOf" srcId="{33E6DF65-634E-4A5B-A7EF-2C831A50DFD1}" destId="{24E509ED-68AD-46B9-AA33-B374AF9995C8}" srcOrd="0" destOrd="0" presId="urn:microsoft.com/office/officeart/2005/8/layout/StepDownProcess"/>
    <dgm:cxn modelId="{7C412F6D-0C3D-477F-B938-364A3896DD98}" type="presParOf" srcId="{33E6DF65-634E-4A5B-A7EF-2C831A50DFD1}" destId="{6513992C-9A88-4F62-8546-7C8E2291F8B6}" srcOrd="1" destOrd="0" presId="urn:microsoft.com/office/officeart/2005/8/layout/StepDownProcess"/>
    <dgm:cxn modelId="{5197A132-6688-43B6-8B6F-F8BD8D5B8395}" type="presParOf" srcId="{33E6DF65-634E-4A5B-A7EF-2C831A50DFD1}" destId="{E8637FEB-7467-4288-9893-75BEA3D913F0}" srcOrd="2" destOrd="0" presId="urn:microsoft.com/office/officeart/2005/8/layout/StepDownProcess"/>
    <dgm:cxn modelId="{A1247BDA-C3E1-490F-BBA5-709C0D7ADBFE}" type="presParOf" srcId="{79C37AE0-58E5-4B5D-B7AB-CB2637054EEA}" destId="{C3ACA729-778D-4BFA-965F-4243B9DDCB7B}" srcOrd="3" destOrd="0" presId="urn:microsoft.com/office/officeart/2005/8/layout/StepDownProcess"/>
    <dgm:cxn modelId="{4ABEE4F5-16C8-48C1-99A4-40A19A04FA8E}" type="presParOf" srcId="{79C37AE0-58E5-4B5D-B7AB-CB2637054EEA}" destId="{9A22FA57-67FD-49DD-B6B6-FF1D6DF679A6}" srcOrd="4" destOrd="0" presId="urn:microsoft.com/office/officeart/2005/8/layout/StepDownProcess"/>
    <dgm:cxn modelId="{33F39D25-5FF8-4A1D-AFD2-7289797F83B1}" type="presParOf" srcId="{9A22FA57-67FD-49DD-B6B6-FF1D6DF679A6}" destId="{9753BCA2-0DE2-4E7C-8C7C-5657A94901E5}" srcOrd="0" destOrd="0" presId="urn:microsoft.com/office/officeart/2005/8/layout/StepDownProcess"/>
    <dgm:cxn modelId="{E7A1A171-D300-4AEE-96BE-F05C04AE6C02}" type="presParOf" srcId="{9A22FA57-67FD-49DD-B6B6-FF1D6DF679A6}" destId="{43E9402C-EA09-4BF1-AA20-F48054E24D47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A756E1-D09D-430C-8762-A2C202856618}">
      <dsp:nvSpPr>
        <dsp:cNvPr id="0" name=""/>
        <dsp:cNvSpPr/>
      </dsp:nvSpPr>
      <dsp:spPr>
        <a:xfrm rot="5400000">
          <a:off x="611598" y="1419183"/>
          <a:ext cx="1255145" cy="142893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8126E2-3FF5-470F-8C36-BE48622938A3}">
      <dsp:nvSpPr>
        <dsp:cNvPr id="0" name=""/>
        <dsp:cNvSpPr/>
      </dsp:nvSpPr>
      <dsp:spPr>
        <a:xfrm>
          <a:off x="0" y="0"/>
          <a:ext cx="2112925" cy="1478979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latin typeface="Georgia" panose="02040502050405020303" pitchFamily="18" charset="0"/>
            </a:rPr>
            <a:t>Усі жінки тендітні </a:t>
          </a:r>
          <a:endParaRPr lang="ru-RU" sz="1800" b="1" kern="1200" dirty="0">
            <a:latin typeface="Georgia" panose="02040502050405020303" pitchFamily="18" charset="0"/>
          </a:endParaRPr>
        </a:p>
      </dsp:txBody>
      <dsp:txXfrm>
        <a:off x="72211" y="72211"/>
        <a:ext cx="1968503" cy="1334557"/>
      </dsp:txXfrm>
    </dsp:sp>
    <dsp:sp modelId="{48CB558F-925A-44AC-8EBC-C2287378D05B}">
      <dsp:nvSpPr>
        <dsp:cNvPr id="0" name=""/>
        <dsp:cNvSpPr/>
      </dsp:nvSpPr>
      <dsp:spPr>
        <a:xfrm>
          <a:off x="2657006" y="262541"/>
          <a:ext cx="2016096" cy="11953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b="1" kern="1200" dirty="0" smtClean="0">
              <a:solidFill>
                <a:srgbClr val="C00000"/>
              </a:solidFill>
              <a:latin typeface="Georgia" panose="02040502050405020303" pitchFamily="18" charset="0"/>
            </a:rPr>
            <a:t>Стереотип</a:t>
          </a:r>
          <a:r>
            <a:rPr lang="uk-UA" sz="1700" kern="1200" dirty="0" smtClean="0"/>
            <a:t> </a:t>
          </a:r>
          <a:endParaRPr lang="ru-RU" sz="1700" kern="1200" dirty="0"/>
        </a:p>
      </dsp:txBody>
      <dsp:txXfrm>
        <a:off x="2657006" y="262541"/>
        <a:ext cx="2016096" cy="1195376"/>
      </dsp:txXfrm>
    </dsp:sp>
    <dsp:sp modelId="{24E509ED-68AD-46B9-AA33-B374AF9995C8}">
      <dsp:nvSpPr>
        <dsp:cNvPr id="0" name=""/>
        <dsp:cNvSpPr/>
      </dsp:nvSpPr>
      <dsp:spPr>
        <a:xfrm rot="5400000">
          <a:off x="2478484" y="3080565"/>
          <a:ext cx="1255145" cy="142893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13089513"/>
            <a:satOff val="-703"/>
            <a:lumOff val="1136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13992C-9A88-4F62-8546-7C8E2291F8B6}">
      <dsp:nvSpPr>
        <dsp:cNvPr id="0" name=""/>
        <dsp:cNvSpPr/>
      </dsp:nvSpPr>
      <dsp:spPr>
        <a:xfrm>
          <a:off x="1954558" y="1728197"/>
          <a:ext cx="2112925" cy="1478979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latin typeface="Georgia" panose="02040502050405020303" pitchFamily="18" charset="0"/>
            </a:rPr>
            <a:t>Жінки не можуть працювати у складних умовах </a:t>
          </a:r>
          <a:endParaRPr lang="ru-RU" sz="1800" b="1" kern="1200" dirty="0">
            <a:latin typeface="Georgia" panose="02040502050405020303" pitchFamily="18" charset="0"/>
          </a:endParaRPr>
        </a:p>
      </dsp:txBody>
      <dsp:txXfrm>
        <a:off x="2026769" y="1800408"/>
        <a:ext cx="1968503" cy="1334557"/>
      </dsp:txXfrm>
    </dsp:sp>
    <dsp:sp modelId="{E8637FEB-7467-4288-9893-75BEA3D913F0}">
      <dsp:nvSpPr>
        <dsp:cNvPr id="0" name=""/>
        <dsp:cNvSpPr/>
      </dsp:nvSpPr>
      <dsp:spPr>
        <a:xfrm>
          <a:off x="4427391" y="2119601"/>
          <a:ext cx="2927768" cy="616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>
              <a:solidFill>
                <a:schemeClr val="accent3">
                  <a:lumMod val="75000"/>
                </a:schemeClr>
              </a:solidFill>
              <a:latin typeface="Georgia" panose="02040502050405020303" pitchFamily="18" charset="0"/>
            </a:rPr>
            <a:t>Упередження </a:t>
          </a:r>
          <a:endParaRPr lang="ru-RU" sz="2400" b="1" kern="1200" dirty="0">
            <a:solidFill>
              <a:schemeClr val="accent3">
                <a:lumMod val="75000"/>
              </a:schemeClr>
            </a:solidFill>
            <a:latin typeface="Georgia" panose="02040502050405020303" pitchFamily="18" charset="0"/>
          </a:endParaRPr>
        </a:p>
      </dsp:txBody>
      <dsp:txXfrm>
        <a:off x="4427391" y="2119601"/>
        <a:ext cx="2927768" cy="616706"/>
      </dsp:txXfrm>
    </dsp:sp>
    <dsp:sp modelId="{9753BCA2-0DE2-4E7C-8C7C-5657A94901E5}">
      <dsp:nvSpPr>
        <dsp:cNvPr id="0" name=""/>
        <dsp:cNvSpPr/>
      </dsp:nvSpPr>
      <dsp:spPr>
        <a:xfrm>
          <a:off x="3826768" y="3378423"/>
          <a:ext cx="2112925" cy="1478979"/>
        </a:xfrm>
        <a:prstGeom prst="roundRect">
          <a:avLst>
            <a:gd name="adj" fmla="val 16670"/>
          </a:avLst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latin typeface="Georgia" panose="02040502050405020303" pitchFamily="18" charset="0"/>
            </a:rPr>
            <a:t>Не працевлаштовуємо жінок – ця робота важка для неї </a:t>
          </a:r>
          <a:endParaRPr lang="ru-RU" sz="1800" b="1" kern="1200" dirty="0">
            <a:latin typeface="Georgia" panose="02040502050405020303" pitchFamily="18" charset="0"/>
          </a:endParaRPr>
        </a:p>
      </dsp:txBody>
      <dsp:txXfrm>
        <a:off x="3898979" y="3450634"/>
        <a:ext cx="1968503" cy="1334557"/>
      </dsp:txXfrm>
    </dsp:sp>
    <dsp:sp modelId="{43E9402C-EA09-4BF1-AA20-F48054E24D47}">
      <dsp:nvSpPr>
        <dsp:cNvPr id="0" name=""/>
        <dsp:cNvSpPr/>
      </dsp:nvSpPr>
      <dsp:spPr>
        <a:xfrm>
          <a:off x="6059010" y="3787665"/>
          <a:ext cx="2112819" cy="5328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chemeClr val="accent4">
                  <a:lumMod val="75000"/>
                </a:schemeClr>
              </a:solidFill>
              <a:latin typeface="Georgia" panose="02040502050405020303" pitchFamily="18" charset="0"/>
            </a:rPr>
            <a:t>Дискримінація</a:t>
          </a:r>
          <a:r>
            <a:rPr lang="uk-UA" sz="1600" kern="1200" dirty="0" smtClean="0"/>
            <a:t> </a:t>
          </a:r>
          <a:endParaRPr lang="ru-RU" sz="1600" kern="1200" dirty="0"/>
        </a:p>
      </dsp:txBody>
      <dsp:txXfrm>
        <a:off x="6059010" y="3787665"/>
        <a:ext cx="2112819" cy="5328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207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415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950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586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92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965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803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871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672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283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572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ED598-3EEC-4D97-8AB5-72BA1EEF73B8}" type="datetimeFigureOut">
              <a:rPr lang="ru-RU" smtClean="0"/>
              <a:t>16.10.2018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4B6A-EEC3-4E76-9094-4861D3BA9E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997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inforesist.org/goto/https:/www.facebook.com/permalink.php?story_fbid=1887015361622568&amp;id=100009423683580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1.jpeg"/><Relationship Id="rId7" Type="http://schemas.openxmlformats.org/officeDocument/2006/relationships/image" Target="../media/image4.emf"/><Relationship Id="rId2" Type="http://schemas.openxmlformats.org/officeDocument/2006/relationships/hyperlink" Target="https://www.facebook.com/304089532940956/photos/340672579282651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hyperlink" Target="https://www.facebook.com/163302637494256/photos/166785477145972/" TargetMode="External"/><Relationship Id="rId9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ud.org.ua/prikladi/zhitlovi-budinki/310-mii-dim-moia-fortetsia-zhytlo-dlia-travmovanykh-viiskovykh-patriot-home-fort-belvuar-virdzhyniia-ssha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rian.com.ua/analytics/20170619/1025098450.html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Дискримінація й журналістика: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636912"/>
            <a:ext cx="6400800" cy="3528392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uk-UA" sz="36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долаючи </a:t>
            </a:r>
          </a:p>
          <a:p>
            <a:pPr algn="l">
              <a:lnSpc>
                <a:spcPct val="110000"/>
              </a:lnSpc>
            </a:pPr>
            <a:r>
              <a:rPr lang="uk-UA" sz="36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              </a:t>
            </a:r>
            <a:r>
              <a:rPr lang="uk-UA" sz="3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стереотипи,  </a:t>
            </a:r>
            <a:r>
              <a:rPr lang="uk-UA" sz="36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        </a:t>
            </a:r>
          </a:p>
          <a:p>
            <a:pPr algn="ctr">
              <a:lnSpc>
                <a:spcPct val="110000"/>
              </a:lnSpc>
            </a:pPr>
            <a:r>
              <a:rPr lang="uk-UA" sz="3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                      відмінності, </a:t>
            </a:r>
          </a:p>
          <a:p>
            <a:pPr algn="ctr">
              <a:lnSpc>
                <a:spcPct val="110000"/>
              </a:lnSpc>
            </a:pPr>
            <a:r>
              <a:rPr lang="uk-UA" sz="360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uk-UA" sz="3600" smtClean="0">
                <a:solidFill>
                  <a:srgbClr val="C00000"/>
                </a:solidFill>
                <a:latin typeface="Georgia" panose="02040502050405020303" pitchFamily="18" charset="0"/>
              </a:rPr>
              <a:t>                               </a:t>
            </a:r>
            <a:r>
              <a:rPr lang="uk-UA" sz="3600" b="1" smtClean="0">
                <a:solidFill>
                  <a:srgbClr val="C00000"/>
                </a:solidFill>
                <a:latin typeface="Georgia" panose="02040502050405020303" pitchFamily="18" charset="0"/>
              </a:rPr>
              <a:t>конфлікти </a:t>
            </a:r>
            <a:endParaRPr lang="ru-RU" sz="36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090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Мігранти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75" y="1268760"/>
            <a:ext cx="4320479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85690"/>
            <a:ext cx="3240360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9015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6284913" cy="363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494116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Як ЄС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дає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собі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раду з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мігрантами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Лоренс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Пітер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ВВС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News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22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серпня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2015</a:t>
            </a:r>
            <a:endParaRPr lang="ru-RU" b="1" dirty="0">
              <a:solidFill>
                <a:schemeClr val="tx2">
                  <a:lumMod val="50000"/>
                </a:schemeClr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555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Роми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085184"/>
            <a:ext cx="7776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Georgia" panose="02040502050405020303" pitchFamily="18" charset="0"/>
              </a:rPr>
              <a:t>В </a:t>
            </a:r>
            <a:r>
              <a:rPr lang="ru-RU" sz="2000" b="1" dirty="0" err="1">
                <a:latin typeface="Georgia" panose="02040502050405020303" pitchFamily="18" charset="0"/>
              </a:rPr>
              <a:t>Ужгороді</a:t>
            </a:r>
            <a:r>
              <a:rPr lang="ru-RU" sz="2000" b="1" dirty="0">
                <a:latin typeface="Georgia" panose="02040502050405020303" pitchFamily="18" charset="0"/>
              </a:rPr>
              <a:t> </a:t>
            </a:r>
            <a:r>
              <a:rPr lang="ru-RU" sz="2000" b="1" dirty="0" err="1">
                <a:latin typeface="Georgia" panose="02040502050405020303" pitchFamily="18" charset="0"/>
              </a:rPr>
              <a:t>цигани</a:t>
            </a:r>
            <a:r>
              <a:rPr lang="ru-RU" sz="2000" b="1" dirty="0">
                <a:latin typeface="Georgia" panose="02040502050405020303" pitchFamily="18" charset="0"/>
              </a:rPr>
              <a:t> </a:t>
            </a:r>
            <a:r>
              <a:rPr lang="ru-RU" sz="2000" b="1" dirty="0" err="1">
                <a:latin typeface="Georgia" panose="02040502050405020303" pitchFamily="18" charset="0"/>
              </a:rPr>
              <a:t>живуть</a:t>
            </a:r>
            <a:r>
              <a:rPr lang="ru-RU" sz="2000" b="1" dirty="0">
                <a:latin typeface="Georgia" panose="02040502050405020303" pitchFamily="18" charset="0"/>
              </a:rPr>
              <a:t> на </a:t>
            </a:r>
            <a:r>
              <a:rPr lang="ru-RU" sz="2000" b="1" dirty="0" err="1">
                <a:latin typeface="Georgia" panose="02040502050405020303" pitchFamily="18" charset="0"/>
              </a:rPr>
              <a:t>водозахисній</a:t>
            </a:r>
            <a:r>
              <a:rPr lang="ru-RU" sz="2000" b="1" dirty="0">
                <a:latin typeface="Georgia" panose="02040502050405020303" pitchFamily="18" charset="0"/>
              </a:rPr>
              <a:t> </a:t>
            </a:r>
            <a:r>
              <a:rPr lang="ru-RU" sz="2000" b="1" dirty="0" err="1" smtClean="0">
                <a:latin typeface="Georgia" panose="02040502050405020303" pitchFamily="18" charset="0"/>
              </a:rPr>
              <a:t>дамбі</a:t>
            </a:r>
            <a:endParaRPr lang="ru-RU" sz="2000" b="1" dirty="0" smtClean="0">
              <a:latin typeface="Georgia" panose="02040502050405020303" pitchFamily="18" charset="0"/>
            </a:endParaRPr>
          </a:p>
          <a:p>
            <a:r>
              <a:rPr lang="en-US" sz="2000" dirty="0">
                <a:latin typeface="Georgia" panose="02040502050405020303" pitchFamily="18" charset="0"/>
              </a:rPr>
              <a:t>https://www.newsmarket.com.ua/2011/06/cherez-tsigan-uzhgorod-mozhe-zatopiti/</a:t>
            </a: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2776"/>
            <a:ext cx="5544616" cy="3521969"/>
          </a:xfrm>
        </p:spPr>
      </p:pic>
    </p:spTree>
    <p:extLst>
      <p:ext uri="{BB962C8B-B14F-4D97-AF65-F5344CB8AC3E}">
        <p14:creationId xmlns:p14="http://schemas.microsoft.com/office/powerpoint/2010/main" val="471404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Роми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4744"/>
            <a:ext cx="6096000" cy="4429125"/>
          </a:xfrm>
        </p:spPr>
      </p:pic>
      <p:sp>
        <p:nvSpPr>
          <p:cNvPr id="5" name="Прямоугольник 4"/>
          <p:cNvSpPr/>
          <p:nvPr/>
        </p:nvSpPr>
        <p:spPr>
          <a:xfrm>
            <a:off x="1835696" y="5805264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Georgia" panose="02040502050405020303" pitchFamily="18" charset="0"/>
              </a:rPr>
              <a:t>Як </a:t>
            </a:r>
            <a:r>
              <a:rPr lang="ru-RU" b="1" dirty="0" err="1">
                <a:latin typeface="Georgia" panose="02040502050405020303" pitchFamily="18" charset="0"/>
              </a:rPr>
              <a:t>живуть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закарпатські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цигани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5801301"/>
            <a:ext cx="1869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MUKACHEVO.NET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178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“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Вимушені переселенці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”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628800"/>
            <a:ext cx="6264696" cy="3888432"/>
          </a:xfrm>
        </p:spPr>
      </p:pic>
    </p:spTree>
    <p:extLst>
      <p:ext uri="{BB962C8B-B14F-4D97-AF65-F5344CB8AC3E}">
        <p14:creationId xmlns:p14="http://schemas.microsoft.com/office/powerpoint/2010/main" val="555832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“</a:t>
            </a:r>
            <a:r>
              <a:rPr lang="uk-UA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Вимушені переселенці</a:t>
            </a:r>
            <a:r>
              <a:rPr lang="en-US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”</a:t>
            </a:r>
            <a:r>
              <a:rPr lang="uk-UA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484784"/>
            <a:ext cx="4040188" cy="1152128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Georgia" panose="02040502050405020303" pitchFamily="18" charset="0"/>
              </a:rPr>
              <a:t>В </a:t>
            </a:r>
            <a:r>
              <a:rPr lang="ru-RU" sz="1600" dirty="0" err="1">
                <a:latin typeface="Georgia" panose="02040502050405020303" pitchFamily="18" charset="0"/>
              </a:rPr>
              <a:t>Маріуполь</a:t>
            </a:r>
            <a:r>
              <a:rPr lang="ru-RU" sz="1600" dirty="0">
                <a:latin typeface="Georgia" panose="02040502050405020303" pitchFamily="18" charset="0"/>
              </a:rPr>
              <a:t> з </a:t>
            </a:r>
            <a:r>
              <a:rPr lang="ru-RU" sz="1600" dirty="0" err="1">
                <a:latin typeface="Georgia" panose="02040502050405020303" pitchFamily="18" charset="0"/>
              </a:rPr>
              <a:t>Росії</a:t>
            </a:r>
            <a:r>
              <a:rPr lang="ru-RU" sz="1600" dirty="0">
                <a:latin typeface="Georgia" panose="02040502050405020303" pitchFamily="18" charset="0"/>
              </a:rPr>
              <a:t> </a:t>
            </a:r>
            <a:r>
              <a:rPr lang="ru-RU" sz="1600" dirty="0" err="1">
                <a:latin typeface="Georgia" panose="02040502050405020303" pitchFamily="18" charset="0"/>
              </a:rPr>
              <a:t>масово</a:t>
            </a:r>
            <a:r>
              <a:rPr lang="ru-RU" sz="1600" dirty="0">
                <a:latin typeface="Georgia" panose="02040502050405020303" pitchFamily="18" charset="0"/>
              </a:rPr>
              <a:t> </a:t>
            </a:r>
            <a:r>
              <a:rPr lang="ru-RU" sz="1600" dirty="0" err="1">
                <a:latin typeface="Georgia" panose="02040502050405020303" pitchFamily="18" charset="0"/>
              </a:rPr>
              <a:t>повертаються</a:t>
            </a:r>
            <a:r>
              <a:rPr lang="ru-RU" sz="1600" dirty="0">
                <a:latin typeface="Georgia" panose="02040502050405020303" pitchFamily="18" charset="0"/>
              </a:rPr>
              <a:t> </a:t>
            </a:r>
            <a:r>
              <a:rPr lang="ru-RU" sz="1600" dirty="0" err="1">
                <a:latin typeface="Georgia" panose="02040502050405020303" pitchFamily="18" charset="0"/>
              </a:rPr>
              <a:t>переселенці</a:t>
            </a:r>
            <a:r>
              <a:rPr lang="ru-RU" sz="1600" dirty="0">
                <a:latin typeface="Georgia" panose="02040502050405020303" pitchFamily="18" charset="0"/>
              </a:rPr>
              <a:t>, - </a:t>
            </a:r>
            <a:r>
              <a:rPr lang="ru-RU" sz="1600" dirty="0" smtClean="0">
                <a:latin typeface="Georgia" panose="02040502050405020303" pitchFamily="18" charset="0"/>
              </a:rPr>
              <a:t>РНБО</a:t>
            </a:r>
          </a:p>
          <a:p>
            <a:r>
              <a:rPr lang="en-US" sz="1600" dirty="0" err="1" smtClean="0">
                <a:latin typeface="Georgia" panose="02040502050405020303" pitchFamily="18" charset="0"/>
              </a:rPr>
              <a:t>iPress</a:t>
            </a:r>
            <a:r>
              <a:rPr lang="en-US" sz="1600" dirty="0" smtClean="0">
                <a:latin typeface="Georgia" panose="02040502050405020303" pitchFamily="18" charset="0"/>
              </a:rPr>
              <a:t>,</a:t>
            </a:r>
            <a:r>
              <a:rPr lang="uk-UA" sz="1600" dirty="0" smtClean="0">
                <a:latin typeface="Georgia" panose="02040502050405020303" pitchFamily="18" charset="0"/>
              </a:rPr>
              <a:t> 28.11.2014</a:t>
            </a:r>
            <a:endParaRPr lang="ru-RU" sz="1600" dirty="0" smtClean="0">
              <a:latin typeface="Georgia" panose="02040502050405020303" pitchFamily="18" charset="0"/>
            </a:endParaRPr>
          </a:p>
          <a:p>
            <a:endParaRPr lang="ru-RU" sz="1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64904"/>
            <a:ext cx="4040188" cy="352839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57784"/>
          </a:xfrm>
        </p:spPr>
        <p:txBody>
          <a:bodyPr>
            <a:normAutofit fontScale="25000" lnSpcReduction="20000"/>
          </a:bodyPr>
          <a:lstStyle/>
          <a:p>
            <a:r>
              <a:rPr lang="ru-RU" sz="4800" dirty="0">
                <a:latin typeface="Georgia" panose="02040502050405020303" pitchFamily="18" charset="0"/>
              </a:rPr>
              <a:t>В ООН требуют от Киева восстановить жителям Донбасса социальные выплаты и свободу передвижения</a:t>
            </a:r>
          </a:p>
          <a:p>
            <a:endParaRPr lang="ru-RU" sz="4800" dirty="0"/>
          </a:p>
          <a:p>
            <a:r>
              <a:rPr lang="ru-RU" sz="4800" dirty="0"/>
              <a:t>Источник: http://rusnext.ru/news/1502520220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564904"/>
            <a:ext cx="4041775" cy="3528392"/>
          </a:xfrm>
        </p:spPr>
      </p:pic>
    </p:spTree>
    <p:extLst>
      <p:ext uri="{BB962C8B-B14F-4D97-AF65-F5344CB8AC3E}">
        <p14:creationId xmlns:p14="http://schemas.microsoft.com/office/powerpoint/2010/main" val="23056216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ЗУ 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“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Про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забезпечення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прав і свобод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внутрішньо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переміщених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осіб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”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2014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err="1">
                <a:latin typeface="Georgia" panose="02040502050405020303" pitchFamily="18" charset="0"/>
              </a:rPr>
              <a:t>Внутрішньо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переміщеною</a:t>
            </a:r>
            <a:r>
              <a:rPr lang="ru-RU" dirty="0">
                <a:latin typeface="Georgia" panose="02040502050405020303" pitchFamily="18" charset="0"/>
              </a:rPr>
              <a:t> особою є </a:t>
            </a:r>
            <a:r>
              <a:rPr lang="ru-RU" dirty="0" err="1">
                <a:latin typeface="Georgia" panose="02040502050405020303" pitchFamily="18" charset="0"/>
              </a:rPr>
              <a:t>громадянин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України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іноземець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або</a:t>
            </a:r>
            <a:r>
              <a:rPr lang="ru-RU" dirty="0">
                <a:latin typeface="Georgia" panose="02040502050405020303" pitchFamily="18" charset="0"/>
              </a:rPr>
              <a:t> особа без </a:t>
            </a:r>
            <a:r>
              <a:rPr lang="ru-RU" dirty="0" err="1">
                <a:latin typeface="Georgia" panose="02040502050405020303" pitchFamily="18" charset="0"/>
              </a:rPr>
              <a:t>громадянства</a:t>
            </a:r>
            <a:r>
              <a:rPr lang="ru-RU" dirty="0">
                <a:latin typeface="Georgia" panose="02040502050405020303" pitchFamily="18" charset="0"/>
              </a:rPr>
              <a:t>, яка </a:t>
            </a:r>
            <a:r>
              <a:rPr lang="ru-RU" dirty="0" err="1">
                <a:latin typeface="Georgia" panose="02040502050405020303" pitchFamily="18" charset="0"/>
              </a:rPr>
              <a:t>перебуває</a:t>
            </a:r>
            <a:r>
              <a:rPr lang="ru-RU" dirty="0">
                <a:latin typeface="Georgia" panose="02040502050405020303" pitchFamily="18" charset="0"/>
              </a:rPr>
              <a:t> на </a:t>
            </a:r>
            <a:r>
              <a:rPr lang="ru-RU" dirty="0" err="1">
                <a:latin typeface="Georgia" panose="02040502050405020303" pitchFamily="18" charset="0"/>
              </a:rPr>
              <a:t>території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України</a:t>
            </a:r>
            <a:r>
              <a:rPr lang="ru-RU" dirty="0">
                <a:latin typeface="Georgia" panose="02040502050405020303" pitchFamily="18" charset="0"/>
              </a:rPr>
              <a:t> на </a:t>
            </a:r>
            <a:r>
              <a:rPr lang="ru-RU" dirty="0" err="1">
                <a:latin typeface="Georgia" panose="02040502050405020303" pitchFamily="18" charset="0"/>
              </a:rPr>
              <a:t>законних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підставах</a:t>
            </a:r>
            <a:r>
              <a:rPr lang="ru-RU" dirty="0">
                <a:latin typeface="Georgia" panose="02040502050405020303" pitchFamily="18" charset="0"/>
              </a:rPr>
              <a:t> та </a:t>
            </a:r>
            <a:r>
              <a:rPr lang="ru-RU" dirty="0" err="1">
                <a:latin typeface="Georgia" panose="02040502050405020303" pitchFamily="18" charset="0"/>
              </a:rPr>
              <a:t>має</a:t>
            </a:r>
            <a:r>
              <a:rPr lang="ru-RU" dirty="0">
                <a:latin typeface="Georgia" panose="02040502050405020303" pitchFamily="18" charset="0"/>
              </a:rPr>
              <a:t> право на </a:t>
            </a:r>
            <a:r>
              <a:rPr lang="ru-RU" dirty="0" err="1">
                <a:latin typeface="Georgia" panose="02040502050405020303" pitchFamily="18" charset="0"/>
              </a:rPr>
              <a:t>постійне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проживання</a:t>
            </a:r>
            <a:r>
              <a:rPr lang="ru-RU" dirty="0">
                <a:latin typeface="Georgia" panose="02040502050405020303" pitchFamily="18" charset="0"/>
              </a:rPr>
              <a:t> в </a:t>
            </a:r>
            <a:r>
              <a:rPr lang="ru-RU" dirty="0" err="1">
                <a:latin typeface="Georgia" panose="02040502050405020303" pitchFamily="18" charset="0"/>
              </a:rPr>
              <a:t>Україні</a:t>
            </a:r>
            <a:r>
              <a:rPr lang="ru-RU" dirty="0">
                <a:latin typeface="Georgia" panose="02040502050405020303" pitchFamily="18" charset="0"/>
              </a:rPr>
              <a:t>, яку </a:t>
            </a:r>
            <a:r>
              <a:rPr lang="ru-RU" dirty="0" err="1">
                <a:latin typeface="Georgia" panose="02040502050405020303" pitchFamily="18" charset="0"/>
              </a:rPr>
              <a:t>змусили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залишити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або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покинути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своє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місце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проживання</a:t>
            </a:r>
            <a:r>
              <a:rPr lang="ru-RU" dirty="0">
                <a:latin typeface="Georgia" panose="02040502050405020303" pitchFamily="18" charset="0"/>
              </a:rPr>
              <a:t> у </a:t>
            </a:r>
            <a:r>
              <a:rPr lang="ru-RU" dirty="0" err="1">
                <a:latin typeface="Georgia" panose="02040502050405020303" pitchFamily="18" charset="0"/>
              </a:rPr>
              <a:t>результаті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або</a:t>
            </a:r>
            <a:r>
              <a:rPr lang="ru-RU" dirty="0">
                <a:latin typeface="Georgia" panose="02040502050405020303" pitchFamily="18" charset="0"/>
              </a:rPr>
              <a:t> з метою </a:t>
            </a:r>
            <a:r>
              <a:rPr lang="ru-RU" dirty="0" err="1">
                <a:latin typeface="Georgia" panose="02040502050405020303" pitchFamily="18" charset="0"/>
              </a:rPr>
              <a:t>уникнення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негативних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наслідків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збройного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конфлікту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тимчасової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окупації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повсюдних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проявів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насильства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порушень</a:t>
            </a:r>
            <a:r>
              <a:rPr lang="ru-RU" dirty="0">
                <a:latin typeface="Georgia" panose="02040502050405020303" pitchFamily="18" charset="0"/>
              </a:rPr>
              <a:t> прав </a:t>
            </a:r>
            <a:r>
              <a:rPr lang="ru-RU" dirty="0" err="1">
                <a:latin typeface="Georgia" panose="02040502050405020303" pitchFamily="18" charset="0"/>
              </a:rPr>
              <a:t>людини</a:t>
            </a:r>
            <a:r>
              <a:rPr lang="ru-RU" dirty="0">
                <a:latin typeface="Georgia" panose="02040502050405020303" pitchFamily="18" charset="0"/>
              </a:rPr>
              <a:t> та </a:t>
            </a:r>
            <a:r>
              <a:rPr lang="ru-RU" dirty="0" err="1">
                <a:latin typeface="Georgia" panose="02040502050405020303" pitchFamily="18" charset="0"/>
              </a:rPr>
              <a:t>надзвичайних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ситуацій</a:t>
            </a:r>
            <a:r>
              <a:rPr lang="ru-RU" dirty="0">
                <a:latin typeface="Georgia" panose="02040502050405020303" pitchFamily="18" charset="0"/>
              </a:rPr>
              <a:t> природного </a:t>
            </a:r>
            <a:r>
              <a:rPr lang="ru-RU" dirty="0" err="1">
                <a:latin typeface="Georgia" panose="02040502050405020303" pitchFamily="18" charset="0"/>
              </a:rPr>
              <a:t>чи</a:t>
            </a:r>
            <a:r>
              <a:rPr lang="ru-RU" dirty="0">
                <a:latin typeface="Georgia" panose="02040502050405020303" pitchFamily="18" charset="0"/>
              </a:rPr>
              <a:t> техногенного </a:t>
            </a:r>
            <a:r>
              <a:rPr lang="ru-RU" dirty="0" smtClean="0">
                <a:latin typeface="Georgia" panose="02040502050405020303" pitchFamily="18" charset="0"/>
              </a:rPr>
              <a:t>характеру (ст. 1).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556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751344"/>
            <a:ext cx="7200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В Киеве </a:t>
            </a:r>
            <a:r>
              <a:rPr lang="ru-RU" sz="20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АТОшник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 проучил подростков-переселенцев, оскорбивших флаг Украины</a:t>
            </a:r>
          </a:p>
          <a:p>
            <a:r>
              <a:rPr lang="ru-RU" sz="2000" dirty="0">
                <a:latin typeface="Georgia" panose="02040502050405020303" pitchFamily="18" charset="0"/>
              </a:rPr>
              <a:t>Фото: </a:t>
            </a:r>
            <a:r>
              <a:rPr lang="ru-RU" sz="2000" dirty="0" err="1">
                <a:latin typeface="Georgia" panose="02040502050405020303" pitchFamily="18" charset="0"/>
              </a:rPr>
              <a:t>facebook</a:t>
            </a:r>
            <a:endParaRPr lang="ru-RU" sz="2000" dirty="0">
              <a:latin typeface="Georgia" panose="02040502050405020303" pitchFamily="18" charset="0"/>
            </a:endParaRPr>
          </a:p>
          <a:p>
            <a:endParaRPr lang="ru-RU" sz="2000" dirty="0">
              <a:latin typeface="Georgia" panose="02040502050405020303" pitchFamily="18" charset="0"/>
            </a:endParaRPr>
          </a:p>
          <a:p>
            <a:r>
              <a:rPr lang="ru-RU" sz="2000" dirty="0">
                <a:latin typeface="Georgia" panose="02040502050405020303" pitchFamily="18" charset="0"/>
              </a:rPr>
              <a:t>В Киеве волонтер, участник АТО Владислав Грищенко поймал и проучил подростков, которые оскорбили украинский флаг. Об этом он написал на своей странице в </a:t>
            </a:r>
            <a:r>
              <a:rPr lang="ru-RU" sz="2000" dirty="0" err="1">
                <a:latin typeface="Georgia" panose="02040502050405020303" pitchFamily="18" charset="0"/>
                <a:hlinkClick r:id="rId2"/>
              </a:rPr>
              <a:t>Facebook</a:t>
            </a:r>
            <a:r>
              <a:rPr lang="ru-RU" sz="2000" dirty="0">
                <a:latin typeface="Georgia" panose="02040502050405020303" pitchFamily="18" charset="0"/>
              </a:rPr>
              <a:t>.</a:t>
            </a:r>
          </a:p>
          <a:p>
            <a:r>
              <a:rPr lang="ru-RU" sz="2000" dirty="0">
                <a:latin typeface="Georgia" panose="02040502050405020303" pitchFamily="18" charset="0"/>
              </a:rPr>
              <a:t>По его словам, трое подростков показали неприличный жест в сторону флага, а один из них предложил спалить знамя.</a:t>
            </a:r>
          </a:p>
          <a:p>
            <a:r>
              <a:rPr lang="ru-RU" sz="2000" dirty="0">
                <a:latin typeface="Georgia" panose="02040502050405020303" pitchFamily="18" charset="0"/>
              </a:rPr>
              <a:t>Один из подростков назвался переселенцем с Донбасса. После беседы с Владиславом Грищенко подростки на камеру извинились за содеянное.</a:t>
            </a:r>
          </a:p>
          <a:p>
            <a:r>
              <a:rPr lang="ru-RU" sz="2000" dirty="0">
                <a:latin typeface="Georgia" panose="02040502050405020303" pitchFamily="18" charset="0"/>
              </a:rPr>
              <a:t>«Здесь я такой дома контуженый. Догнал, короче. Научил любить Родину», — написал Владислав Грищенко</a:t>
            </a:r>
          </a:p>
        </p:txBody>
      </p:sp>
    </p:spTree>
    <p:extLst>
      <p:ext uri="{BB962C8B-B14F-4D97-AF65-F5344CB8AC3E}">
        <p14:creationId xmlns:p14="http://schemas.microsoft.com/office/powerpoint/2010/main" val="3758955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Особи з інвалідністю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675" y="1600200"/>
            <a:ext cx="6784650" cy="4525963"/>
          </a:xfrm>
        </p:spPr>
      </p:pic>
    </p:spTree>
    <p:extLst>
      <p:ext uri="{BB962C8B-B14F-4D97-AF65-F5344CB8AC3E}">
        <p14:creationId xmlns:p14="http://schemas.microsoft.com/office/powerpoint/2010/main" val="2588216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КОНВЕНЦІЯ 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про права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осіб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з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інвалідністю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2006/2009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"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спілкування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" </a:t>
            </a:r>
            <a:r>
              <a:rPr lang="ru-RU" dirty="0" err="1">
                <a:latin typeface="Georgia" panose="02040502050405020303" pitchFamily="18" charset="0"/>
              </a:rPr>
              <a:t>включає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використання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мов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текстів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абетки</a:t>
            </a:r>
            <a:r>
              <a:rPr lang="ru-RU" dirty="0">
                <a:latin typeface="Georgia" panose="02040502050405020303" pitchFamily="18" charset="0"/>
              </a:rPr>
              <a:t> Брайля, тактильного </a:t>
            </a:r>
            <a:r>
              <a:rPr lang="ru-RU" dirty="0" err="1">
                <a:latin typeface="Georgia" panose="02040502050405020303" pitchFamily="18" charset="0"/>
              </a:rPr>
              <a:t>спілкування</a:t>
            </a:r>
            <a:r>
              <a:rPr lang="ru-RU" dirty="0">
                <a:latin typeface="Georgia" panose="02040502050405020303" pitchFamily="18" charset="0"/>
              </a:rPr>
              <a:t>, великого шрифту, </a:t>
            </a:r>
            <a:r>
              <a:rPr lang="ru-RU" dirty="0" err="1">
                <a:latin typeface="Georgia" panose="02040502050405020303" pitchFamily="18" charset="0"/>
              </a:rPr>
              <a:t>доступних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мультимедійних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засобів</a:t>
            </a:r>
            <a:r>
              <a:rPr lang="ru-RU" dirty="0">
                <a:latin typeface="Georgia" panose="02040502050405020303" pitchFamily="18" charset="0"/>
              </a:rPr>
              <a:t>, так само, як і </a:t>
            </a:r>
            <a:r>
              <a:rPr lang="ru-RU" dirty="0" err="1">
                <a:latin typeface="Georgia" panose="02040502050405020303" pitchFamily="18" charset="0"/>
              </a:rPr>
              <a:t>друкованих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матеріалів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аудіо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засобів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звичайної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мови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читців</a:t>
            </a:r>
            <a:r>
              <a:rPr lang="ru-RU" dirty="0">
                <a:latin typeface="Georgia" panose="02040502050405020303" pitchFamily="18" charset="0"/>
              </a:rPr>
              <a:t>, а </a:t>
            </a:r>
            <a:r>
              <a:rPr lang="ru-RU" dirty="0" err="1">
                <a:latin typeface="Georgia" panose="02040502050405020303" pitchFamily="18" charset="0"/>
              </a:rPr>
              <a:t>також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підсилювальних</a:t>
            </a:r>
            <a:r>
              <a:rPr lang="ru-RU" dirty="0">
                <a:latin typeface="Georgia" panose="02040502050405020303" pitchFamily="18" charset="0"/>
              </a:rPr>
              <a:t> і </a:t>
            </a:r>
            <a:r>
              <a:rPr lang="ru-RU" dirty="0" err="1">
                <a:latin typeface="Georgia" panose="02040502050405020303" pitchFamily="18" charset="0"/>
              </a:rPr>
              <a:t>альтернативних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методів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способів</a:t>
            </a:r>
            <a:r>
              <a:rPr lang="ru-RU" dirty="0">
                <a:latin typeface="Georgia" panose="02040502050405020303" pitchFamily="18" charset="0"/>
              </a:rPr>
              <a:t> та </a:t>
            </a:r>
            <a:r>
              <a:rPr lang="ru-RU" dirty="0" err="1">
                <a:latin typeface="Georgia" panose="02040502050405020303" pitchFamily="18" charset="0"/>
              </a:rPr>
              <a:t>форматів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спілкування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зокрема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доступної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інформаційно-комунікаційної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технології</a:t>
            </a:r>
            <a:r>
              <a:rPr lang="ru-RU" dirty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"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дискримінація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за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ознакою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інвалідності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" </a:t>
            </a:r>
            <a:r>
              <a:rPr lang="ru-RU" dirty="0" err="1">
                <a:latin typeface="Georgia" panose="02040502050405020303" pitchFamily="18" charset="0"/>
              </a:rPr>
              <a:t>означає</a:t>
            </a:r>
            <a:r>
              <a:rPr lang="ru-RU" dirty="0">
                <a:latin typeface="Georgia" panose="02040502050405020303" pitchFamily="18" charset="0"/>
              </a:rPr>
              <a:t> будь-яке </a:t>
            </a:r>
            <a:r>
              <a:rPr lang="ru-RU" dirty="0" err="1">
                <a:latin typeface="Georgia" panose="02040502050405020303" pitchFamily="18" charset="0"/>
              </a:rPr>
              <a:t>розрізнення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виключення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чи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обмеження</a:t>
            </a:r>
            <a:r>
              <a:rPr lang="ru-RU" dirty="0">
                <a:latin typeface="Georgia" panose="02040502050405020303" pitchFamily="18" charset="0"/>
              </a:rPr>
              <a:t> з причини </a:t>
            </a:r>
            <a:r>
              <a:rPr lang="ru-RU" dirty="0" err="1">
                <a:latin typeface="Georgia" panose="02040502050405020303" pitchFamily="18" charset="0"/>
              </a:rPr>
              <a:t>інвалідності</a:t>
            </a:r>
            <a:r>
              <a:rPr lang="ru-RU" dirty="0">
                <a:latin typeface="Georgia" panose="02040502050405020303" pitchFamily="18" charset="0"/>
              </a:rPr>
              <a:t>, метою </a:t>
            </a:r>
            <a:r>
              <a:rPr lang="ru-RU" dirty="0" err="1">
                <a:latin typeface="Georgia" panose="02040502050405020303" pitchFamily="18" charset="0"/>
              </a:rPr>
              <a:t>або</a:t>
            </a:r>
            <a:r>
              <a:rPr lang="ru-RU" dirty="0">
                <a:latin typeface="Georgia" panose="02040502050405020303" pitchFamily="18" charset="0"/>
              </a:rPr>
              <a:t> результатом  </a:t>
            </a:r>
            <a:r>
              <a:rPr lang="ru-RU" dirty="0" err="1">
                <a:latin typeface="Georgia" panose="02040502050405020303" pitchFamily="18" charset="0"/>
              </a:rPr>
              <a:t>якого</a:t>
            </a:r>
            <a:r>
              <a:rPr lang="ru-RU" dirty="0">
                <a:latin typeface="Georgia" panose="02040502050405020303" pitchFamily="18" charset="0"/>
              </a:rPr>
              <a:t> є </a:t>
            </a:r>
            <a:r>
              <a:rPr lang="ru-RU" dirty="0" err="1">
                <a:latin typeface="Georgia" panose="02040502050405020303" pitchFamily="18" charset="0"/>
              </a:rPr>
              <a:t>применшення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або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заперечення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визнання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реалізації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або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здійснення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нарівні</a:t>
            </a:r>
            <a:r>
              <a:rPr lang="ru-RU" dirty="0">
                <a:latin typeface="Georgia" panose="02040502050405020303" pitchFamily="18" charset="0"/>
              </a:rPr>
              <a:t> з </a:t>
            </a:r>
            <a:r>
              <a:rPr lang="ru-RU" dirty="0" err="1">
                <a:latin typeface="Georgia" panose="02040502050405020303" pitchFamily="18" charset="0"/>
              </a:rPr>
              <a:t>іншими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всіх</a:t>
            </a:r>
            <a:r>
              <a:rPr lang="ru-RU" dirty="0">
                <a:latin typeface="Georgia" panose="02040502050405020303" pitchFamily="18" charset="0"/>
              </a:rPr>
              <a:t> прав </a:t>
            </a:r>
            <a:r>
              <a:rPr lang="ru-RU" dirty="0" err="1">
                <a:latin typeface="Georgia" panose="02040502050405020303" pitchFamily="18" charset="0"/>
              </a:rPr>
              <a:t>людини</a:t>
            </a:r>
            <a:r>
              <a:rPr lang="ru-RU" dirty="0">
                <a:latin typeface="Georgia" panose="02040502050405020303" pitchFamily="18" charset="0"/>
              </a:rPr>
              <a:t> й </a:t>
            </a:r>
            <a:r>
              <a:rPr lang="ru-RU" dirty="0" err="1">
                <a:latin typeface="Georgia" panose="02040502050405020303" pitchFamily="18" charset="0"/>
              </a:rPr>
              <a:t>основоположних</a:t>
            </a:r>
            <a:r>
              <a:rPr lang="ru-RU" dirty="0">
                <a:latin typeface="Georgia" panose="02040502050405020303" pitchFamily="18" charset="0"/>
              </a:rPr>
              <a:t> свобод у </a:t>
            </a:r>
            <a:r>
              <a:rPr lang="ru-RU" dirty="0" err="1">
                <a:latin typeface="Georgia" panose="02040502050405020303" pitchFamily="18" charset="0"/>
              </a:rPr>
              <a:t>політичній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економічній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соціальній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культурній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цивільній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чи</a:t>
            </a:r>
            <a:r>
              <a:rPr lang="ru-RU" dirty="0">
                <a:latin typeface="Georgia" panose="02040502050405020303" pitchFamily="18" charset="0"/>
              </a:rPr>
              <a:t> будь-</a:t>
            </a:r>
            <a:r>
              <a:rPr lang="ru-RU" dirty="0" err="1">
                <a:latin typeface="Georgia" panose="02040502050405020303" pitchFamily="18" charset="0"/>
              </a:rPr>
              <a:t>якій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іншій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сфері</a:t>
            </a:r>
            <a:r>
              <a:rPr lang="ru-RU" dirty="0">
                <a:latin typeface="Georgia" panose="02040502050405020303" pitchFamily="18" charset="0"/>
              </a:rPr>
              <a:t>. Вона </a:t>
            </a:r>
            <a:r>
              <a:rPr lang="ru-RU" dirty="0" err="1">
                <a:latin typeface="Georgia" panose="02040502050405020303" pitchFamily="18" charset="0"/>
              </a:rPr>
              <a:t>включає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всі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форми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дискримінації</a:t>
            </a:r>
            <a:r>
              <a:rPr lang="ru-RU" dirty="0">
                <a:latin typeface="Georgia" panose="02040502050405020303" pitchFamily="18" charset="0"/>
              </a:rPr>
              <a:t>, у тому </a:t>
            </a:r>
            <a:r>
              <a:rPr lang="ru-RU" dirty="0" err="1">
                <a:latin typeface="Georgia" panose="02040502050405020303" pitchFamily="18" charset="0"/>
              </a:rPr>
              <a:t>числі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відмову</a:t>
            </a:r>
            <a:r>
              <a:rPr lang="ru-RU" dirty="0">
                <a:latin typeface="Georgia" panose="02040502050405020303" pitchFamily="18" charset="0"/>
              </a:rPr>
              <a:t> в </a:t>
            </a:r>
            <a:r>
              <a:rPr lang="ru-RU" dirty="0" err="1">
                <a:latin typeface="Georgia" panose="02040502050405020303" pitchFamily="18" charset="0"/>
              </a:rPr>
              <a:t>розумному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пристосуванні</a:t>
            </a:r>
            <a:r>
              <a:rPr lang="ru-RU" dirty="0" smtClean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"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універсальний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дизайн" </a:t>
            </a:r>
            <a:r>
              <a:rPr lang="ru-RU" dirty="0" err="1">
                <a:latin typeface="Georgia" panose="02040502050405020303" pitchFamily="18" charset="0"/>
              </a:rPr>
              <a:t>означає</a:t>
            </a:r>
            <a:r>
              <a:rPr lang="ru-RU" dirty="0">
                <a:latin typeface="Georgia" panose="02040502050405020303" pitchFamily="18" charset="0"/>
              </a:rPr>
              <a:t> дизайн </a:t>
            </a:r>
            <a:r>
              <a:rPr lang="ru-RU" dirty="0" err="1">
                <a:latin typeface="Georgia" panose="02040502050405020303" pitchFamily="18" charset="0"/>
              </a:rPr>
              <a:t>предметів</a:t>
            </a:r>
            <a:r>
              <a:rPr lang="ru-RU" dirty="0">
                <a:latin typeface="Georgia" panose="02040502050405020303" pitchFamily="18" charset="0"/>
              </a:rPr>
              <a:t>, обстановок, </a:t>
            </a:r>
            <a:r>
              <a:rPr lang="ru-RU" dirty="0" err="1">
                <a:latin typeface="Georgia" panose="02040502050405020303" pitchFamily="18" charset="0"/>
              </a:rPr>
              <a:t>програм</a:t>
            </a:r>
            <a:r>
              <a:rPr lang="ru-RU" dirty="0">
                <a:latin typeface="Georgia" panose="02040502050405020303" pitchFamily="18" charset="0"/>
              </a:rPr>
              <a:t> та </a:t>
            </a:r>
            <a:r>
              <a:rPr lang="ru-RU" dirty="0" err="1">
                <a:latin typeface="Georgia" panose="02040502050405020303" pitchFamily="18" charset="0"/>
              </a:rPr>
              <a:t>послуг</a:t>
            </a:r>
            <a:r>
              <a:rPr lang="ru-RU" dirty="0">
                <a:latin typeface="Georgia" panose="02040502050405020303" pitchFamily="18" charset="0"/>
              </a:rPr>
              <a:t>, </a:t>
            </a:r>
            <a:r>
              <a:rPr lang="ru-RU" dirty="0" err="1">
                <a:latin typeface="Georgia" panose="02040502050405020303" pitchFamily="18" charset="0"/>
              </a:rPr>
              <a:t>покликаний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зробити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їх</a:t>
            </a:r>
            <a:r>
              <a:rPr lang="ru-RU" dirty="0">
                <a:latin typeface="Georgia" panose="02040502050405020303" pitchFamily="18" charset="0"/>
              </a:rPr>
              <a:t> максимально </a:t>
            </a:r>
            <a:r>
              <a:rPr lang="ru-RU" dirty="0" err="1">
                <a:latin typeface="Georgia" panose="02040502050405020303" pitchFamily="18" charset="0"/>
              </a:rPr>
              <a:t>можливою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мірою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придатними</a:t>
            </a:r>
            <a:r>
              <a:rPr lang="ru-RU" dirty="0">
                <a:latin typeface="Georgia" panose="02040502050405020303" pitchFamily="18" charset="0"/>
              </a:rPr>
              <a:t> для </a:t>
            </a:r>
            <a:r>
              <a:rPr lang="ru-RU" dirty="0" err="1">
                <a:latin typeface="Georgia" panose="02040502050405020303" pitchFamily="18" charset="0"/>
              </a:rPr>
              <a:t>використання</a:t>
            </a:r>
            <a:r>
              <a:rPr lang="ru-RU" dirty="0">
                <a:latin typeface="Georgia" panose="02040502050405020303" pitchFamily="18" charset="0"/>
              </a:rPr>
              <a:t> для </a:t>
            </a:r>
            <a:r>
              <a:rPr lang="ru-RU" dirty="0" err="1">
                <a:latin typeface="Georgia" panose="02040502050405020303" pitchFamily="18" charset="0"/>
              </a:rPr>
              <a:t>всіх</a:t>
            </a:r>
            <a:r>
              <a:rPr lang="ru-RU" dirty="0">
                <a:latin typeface="Georgia" panose="02040502050405020303" pitchFamily="18" charset="0"/>
              </a:rPr>
              <a:t> людей без </a:t>
            </a:r>
            <a:r>
              <a:rPr lang="ru-RU" dirty="0" err="1">
                <a:latin typeface="Georgia" panose="02040502050405020303" pitchFamily="18" charset="0"/>
              </a:rPr>
              <a:t>необхідності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адаптації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чи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err="1">
                <a:latin typeface="Georgia" panose="02040502050405020303" pitchFamily="18" charset="0"/>
              </a:rPr>
              <a:t>спеціального</a:t>
            </a:r>
            <a:r>
              <a:rPr lang="ru-RU" dirty="0">
                <a:latin typeface="Georgia" panose="02040502050405020303" pitchFamily="18" charset="0"/>
              </a:rPr>
              <a:t> </a:t>
            </a:r>
            <a:r>
              <a:rPr lang="ru-RU" dirty="0" smtClean="0">
                <a:latin typeface="Georgia" panose="02040502050405020303" pitchFamily="18" charset="0"/>
              </a:rPr>
              <a:t>дизайну (ст. 2).</a:t>
            </a:r>
          </a:p>
          <a:p>
            <a:pPr marL="0" indent="0" algn="just">
              <a:buNone/>
            </a:pPr>
            <a:endParaRPr lang="ru-RU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904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Партнери проекту </a:t>
            </a:r>
            <a:br>
              <a:rPr lang="uk-UA" sz="36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</a:br>
            <a:r>
              <a:rPr lang="uk-UA" sz="28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Академії прав людини для журналістів/</a:t>
            </a:r>
            <a:r>
              <a:rPr lang="uk-UA" sz="2800" b="1" dirty="0" err="1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ок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 descr="https://scontent-frt3-2.xx.fbcdn.net/v/t1.0-1/p200x200/392261_340672579282651_64429109_n.jpg?oh=6145a981dd5a6f6544dc47a069cc57c3&amp;oe=5A43A416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1905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content-frt3-2.xx.fbcdn.net/v/t1.0-1/p200x200/16265925_166785477145972_3951330270068077354_n.png?oh=9399c6acd6c391cc5a95044606d5adb4&amp;oe=5A7870DB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28999"/>
            <a:ext cx="1908000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ru.hr-activists.net/sites/default/files/imagecache/news_full_image/logo_noborders_eng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280253"/>
            <a:ext cx="2088231" cy="1352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143" y="5232043"/>
            <a:ext cx="5946775" cy="105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3428999"/>
            <a:ext cx="59467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2" y="1628800"/>
            <a:ext cx="5946775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1287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Зразки універсального дизайну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4286250" cy="2838450"/>
          </a:xfrm>
        </p:spPr>
      </p:pic>
      <p:sp>
        <p:nvSpPr>
          <p:cNvPr id="5" name="Прямоугольник 4"/>
          <p:cNvSpPr/>
          <p:nvPr/>
        </p:nvSpPr>
        <p:spPr>
          <a:xfrm>
            <a:off x="3563888" y="48691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Мій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 </a:t>
            </a:r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дім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 - моя </a:t>
            </a:r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фортеця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: </a:t>
            </a:r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житло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 для </a:t>
            </a:r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травмованих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 </a:t>
            </a:r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військових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 "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Patriot Home", 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Форт </a:t>
            </a:r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Белвуар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, </a:t>
            </a:r>
            <a:r>
              <a:rPr lang="ru-RU" b="1" dirty="0" err="1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Вірджинія</a:t>
            </a:r>
            <a:r>
              <a:rPr lang="ru-RU" b="1" dirty="0">
                <a:cs typeface="Aharoni" panose="02010803020104030203" pitchFamily="2" charset="-79"/>
                <a:hlinkClick r:id="rId3" tooltip="Мій дім - моя фортеця: житло для травмованих військових &quot;Patriot Home&quot;, Форт Белвуар, Вірджинія, США"/>
              </a:rPr>
              <a:t>, США</a:t>
            </a:r>
            <a:r>
              <a:rPr lang="ru-RU" b="1" dirty="0">
                <a:cs typeface="Aharoni" panose="02010803020104030203" pitchFamily="2" charset="-79"/>
              </a:rPr>
              <a:t> </a:t>
            </a:r>
            <a:endParaRPr lang="ru-RU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00304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Зразки універсального дизайну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4286250" cy="3209925"/>
          </a:xfrm>
        </p:spPr>
      </p:pic>
      <p:sp>
        <p:nvSpPr>
          <p:cNvPr id="5" name="Прямоугольник 4"/>
          <p:cNvSpPr/>
          <p:nvPr/>
        </p:nvSpPr>
        <p:spPr>
          <a:xfrm>
            <a:off x="3779912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/>
              <a:t>Спільне</a:t>
            </a:r>
            <a:r>
              <a:rPr lang="ru-RU" b="1" dirty="0"/>
              <a:t> </a:t>
            </a:r>
            <a:r>
              <a:rPr lang="ru-RU" b="1" dirty="0" err="1"/>
              <a:t>помешкання</a:t>
            </a:r>
            <a:r>
              <a:rPr lang="ru-RU" b="1" dirty="0"/>
              <a:t> «</a:t>
            </a:r>
            <a:r>
              <a:rPr lang="en-US" b="1" dirty="0" err="1"/>
              <a:t>Egebakken</a:t>
            </a:r>
            <a:r>
              <a:rPr lang="en-US" b="1" dirty="0"/>
              <a:t>», </a:t>
            </a:r>
            <a:r>
              <a:rPr lang="ru-RU" b="1" dirty="0" err="1"/>
              <a:t>Нодебо</a:t>
            </a:r>
            <a:r>
              <a:rPr lang="ru-RU" b="1" dirty="0"/>
              <a:t>, </a:t>
            </a:r>
            <a:r>
              <a:rPr lang="ru-RU" b="1" dirty="0" err="1"/>
              <a:t>Данія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3826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Зразок розумного дизайну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14539859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Зразки розумного дизайну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6002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2774840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Зразки розумного дизайну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/>
              <a:t>Швидкісний</a:t>
            </a:r>
            <a:r>
              <a:rPr lang="ru-RU" b="1" dirty="0"/>
              <a:t> трамвай у Бордо </a:t>
            </a:r>
            <a:r>
              <a:rPr lang="ru-RU" b="1" dirty="0" err="1"/>
              <a:t>Бордо</a:t>
            </a:r>
            <a:r>
              <a:rPr lang="ru-RU" b="1" dirty="0"/>
              <a:t>, </a:t>
            </a:r>
            <a:r>
              <a:rPr lang="ru-RU" b="1" dirty="0" err="1"/>
              <a:t>Аквітанія</a:t>
            </a:r>
            <a:r>
              <a:rPr lang="ru-RU" b="1" dirty="0"/>
              <a:t>, </a:t>
            </a:r>
            <a:r>
              <a:rPr lang="ru-RU" b="1" dirty="0" err="1"/>
              <a:t>Франція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84785"/>
            <a:ext cx="4879429" cy="3811910"/>
          </a:xfrm>
        </p:spPr>
      </p:pic>
    </p:spTree>
    <p:extLst>
      <p:ext uri="{BB962C8B-B14F-4D97-AF65-F5344CB8AC3E}">
        <p14:creationId xmlns:p14="http://schemas.microsoft.com/office/powerpoint/2010/main" val="2823971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Зразки універсального дизайну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28" y="1489184"/>
            <a:ext cx="3394472" cy="4525963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0" y="42930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Проект дизайну простору </a:t>
            </a:r>
            <a:r>
              <a:rPr lang="ru-RU" b="1" dirty="0" err="1"/>
              <a:t>Мистецького</a:t>
            </a:r>
            <a:r>
              <a:rPr lang="ru-RU" b="1" dirty="0"/>
              <a:t> Арсеналу з </a:t>
            </a:r>
            <a:r>
              <a:rPr lang="ru-RU" b="1" dirty="0" err="1"/>
              <a:t>елементами</a:t>
            </a:r>
            <a:r>
              <a:rPr lang="ru-RU" b="1" dirty="0"/>
              <a:t> УД: </a:t>
            </a:r>
            <a:r>
              <a:rPr lang="ru-RU" b="1" dirty="0" err="1"/>
              <a:t>Юлія</a:t>
            </a:r>
            <a:r>
              <a:rPr lang="ru-RU" b="1" dirty="0"/>
              <a:t> </a:t>
            </a:r>
            <a:r>
              <a:rPr lang="ru-RU" b="1" dirty="0" err="1"/>
              <a:t>Артюх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3619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ЛГБТ-спільнота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4" y="1700808"/>
            <a:ext cx="3569593" cy="424847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700808"/>
            <a:ext cx="4038600" cy="3306643"/>
          </a:xfrm>
        </p:spPr>
      </p:pic>
      <p:sp>
        <p:nvSpPr>
          <p:cNvPr id="7" name="Прямоугольник 6"/>
          <p:cNvSpPr/>
          <p:nvPr/>
        </p:nvSpPr>
        <p:spPr>
          <a:xfrm>
            <a:off x="4427984" y="508518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err="1">
                <a:latin typeface="Georgia" panose="02040502050405020303" pitchFamily="18" charset="0"/>
              </a:rPr>
              <a:t>Соцсети</a:t>
            </a:r>
            <a:r>
              <a:rPr lang="ru-RU" sz="1600" dirty="0">
                <a:latin typeface="Georgia" panose="02040502050405020303" pitchFamily="18" charset="0"/>
              </a:rPr>
              <a:t>: гей-парад - это не больно, но зачем столько шума?</a:t>
            </a:r>
            <a:br>
              <a:rPr lang="ru-RU" sz="1600" dirty="0">
                <a:latin typeface="Georgia" panose="02040502050405020303" pitchFamily="18" charset="0"/>
              </a:rPr>
            </a:br>
            <a:r>
              <a:rPr lang="ru-RU" sz="1600" dirty="0">
                <a:latin typeface="Georgia" panose="02040502050405020303" pitchFamily="18" charset="0"/>
              </a:rPr>
              <a:t>РИА Новости Украина: </a:t>
            </a:r>
            <a:r>
              <a:rPr lang="ru-RU" sz="1600" dirty="0">
                <a:latin typeface="Georgia" panose="02040502050405020303" pitchFamily="18" charset="0"/>
                <a:hlinkClick r:id="rId4"/>
              </a:rPr>
              <a:t>http://rian.com.ua/analytics/20170619/1025098450.html</a:t>
            </a:r>
            <a:endParaRPr lang="ru-RU" sz="1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849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797152"/>
            <a:ext cx="5486400" cy="426170"/>
          </a:xfrm>
        </p:spPr>
        <p:txBody>
          <a:bodyPr/>
          <a:lstStyle/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Запоріжжя, 30 вересня 2017 року</a:t>
            </a:r>
            <a:endParaRPr lang="ru-RU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6" r="10046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5367338"/>
            <a:ext cx="7776864" cy="1013990"/>
          </a:xfrm>
        </p:spPr>
        <p:txBody>
          <a:bodyPr>
            <a:noAutofit/>
          </a:bodyPr>
          <a:lstStyle/>
          <a:p>
            <a:r>
              <a:rPr lang="uk-UA" sz="1600" b="1" dirty="0" smtClean="0">
                <a:latin typeface="Georgia" panose="02040502050405020303" pitchFamily="18" charset="0"/>
              </a:rPr>
              <a:t>150 радикально налаштованих молодиків намагалися  перешкоджати проведенню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Фестивалю </a:t>
            </a:r>
            <a:r>
              <a:rPr lang="uk-UA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рівності –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заходу ЛГБТ-спільноти, кількість учасників якого становила 60 чоловік.</a:t>
            </a:r>
            <a:endParaRPr lang="ru-RU" sz="16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5016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Базові поняття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Упередження –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це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негативне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ставлення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до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певної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групи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людей,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засноване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на стереотипах. Негативна, несправедлива думка, яка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складається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щодо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кого-,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чого-небудь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наперед, та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пов</a:t>
            </a:r>
            <a:r>
              <a:rPr lang="en-US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’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язане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з нею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відповідне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ставлення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.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Шкала </a:t>
            </a:r>
            <a:r>
              <a:rPr lang="uk-UA" sz="16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Олпорта</a:t>
            </a:r>
            <a:r>
              <a:rPr lang="uk-UA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/ Шкала </a:t>
            </a:r>
            <a:r>
              <a:rPr lang="uk-UA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упередженості і дискримінації </a:t>
            </a:r>
            <a:r>
              <a:rPr lang="uk-UA" sz="16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Олпорта</a:t>
            </a:r>
            <a:r>
              <a:rPr lang="uk-UA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(Природа упередженості, 1954) – визначає міру проявів </a:t>
            </a:r>
            <a:r>
              <a:rPr lang="uk-UA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упередженості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у суспільстві за такими критеріями: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6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антилокуція</a:t>
            </a: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uk-UA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(</a:t>
            </a:r>
            <a:r>
              <a:rPr lang="en-US" sz="16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antilocution</a:t>
            </a:r>
            <a:r>
              <a:rPr lang="en-US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)</a:t>
            </a: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– насміхання, жарти над представниками аут-групи / меншості.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Такі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жарти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ґрунтуються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на </a:t>
            </a:r>
            <a:r>
              <a:rPr lang="ru-RU" sz="1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негативних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 стереотипах та образах,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пов</a:t>
            </a:r>
            <a:r>
              <a:rPr lang="en-US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’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язаних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з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меншістю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;</a:t>
            </a:r>
            <a:endParaRPr lang="ru-RU" sz="1600" b="1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у</a:t>
            </a: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никання </a:t>
            </a:r>
            <a:r>
              <a:rPr lang="en-US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(avoidance)</a:t>
            </a: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– представники більшості уникають осіб аут-групи. Відбувається поступова ізоляція меншості;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6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дискримінація</a:t>
            </a:r>
            <a:r>
              <a:rPr lang="ru-RU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(</a:t>
            </a:r>
            <a:r>
              <a:rPr lang="ru-RU" sz="16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discrimination</a:t>
            </a:r>
            <a:r>
              <a:rPr lang="ru-RU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) 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аут-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групи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я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к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яскраво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виражена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юридична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відмова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у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соціальних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Georgia" panose="02040502050405020303" pitchFamily="18" charset="0"/>
              </a:rPr>
              <a:t>правах,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нав</a:t>
            </a:r>
            <a:r>
              <a:rPr lang="en-US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’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язування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негативних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стереотипів</a:t>
            </a:r>
            <a:r>
              <a:rPr lang="ru-RU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;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ф</a:t>
            </a: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ізичний напад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– представники більшості псують речі, що належать особам аут-групи, вчиняють підпали їх власності, нападають на них з метою фізичної розправи;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1600" b="1" dirty="0">
                <a:solidFill>
                  <a:srgbClr val="C00000"/>
                </a:solidFill>
                <a:latin typeface="Georgia" panose="02040502050405020303" pitchFamily="18" charset="0"/>
              </a:rPr>
              <a:t>з</a:t>
            </a:r>
            <a:r>
              <a:rPr lang="uk-UA" sz="1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нищення </a:t>
            </a:r>
            <a:r>
              <a:rPr lang="uk-UA" sz="1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– група більшості намагається знищити групу меншості.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500" b="1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1500" b="1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lvl="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1500" b="1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47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Карикатура як </a:t>
            </a:r>
            <a:r>
              <a:rPr lang="uk-UA" sz="32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антилокуція</a:t>
            </a: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?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3577836" cy="384502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4744"/>
            <a:ext cx="3499455" cy="3528392"/>
          </a:xfrm>
        </p:spPr>
      </p:pic>
      <p:sp>
        <p:nvSpPr>
          <p:cNvPr id="7" name="Прямоугольник 6"/>
          <p:cNvSpPr/>
          <p:nvPr/>
        </p:nvSpPr>
        <p:spPr>
          <a:xfrm>
            <a:off x="683568" y="4869160"/>
            <a:ext cx="3600400" cy="1773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sz="1600" dirty="0">
                <a:latin typeface="Georgia"/>
                <a:ea typeface="Calibri"/>
                <a:cs typeface="Times New Roman"/>
              </a:rPr>
              <a:t>Карикатура «Що станеться, коли </a:t>
            </a:r>
            <a:r>
              <a:rPr lang="uk-UA" sz="1600" dirty="0" err="1">
                <a:latin typeface="Georgia"/>
                <a:ea typeface="Calibri"/>
                <a:cs typeface="Times New Roman"/>
              </a:rPr>
              <a:t>Мухаммед</a:t>
            </a:r>
            <a:r>
              <a:rPr lang="uk-UA" sz="1600" dirty="0">
                <a:latin typeface="Georgia"/>
                <a:ea typeface="Calibri"/>
                <a:cs typeface="Times New Roman"/>
              </a:rPr>
              <a:t> повернеться?»: </a:t>
            </a:r>
            <a:r>
              <a:rPr lang="uk-UA" sz="1600" dirty="0" err="1">
                <a:latin typeface="Georgia"/>
                <a:ea typeface="Calibri"/>
                <a:cs typeface="Times New Roman"/>
              </a:rPr>
              <a:t>Мухаммед</a:t>
            </a:r>
            <a:r>
              <a:rPr lang="uk-UA" sz="1600" dirty="0">
                <a:latin typeface="Georgia"/>
                <a:ea typeface="Calibri"/>
                <a:cs typeface="Times New Roman"/>
              </a:rPr>
              <a:t>, який стоїть на колінах, говорить: «Я пророк, мудак», терорист з </a:t>
            </a:r>
            <a:r>
              <a:rPr lang="uk-UA" sz="1600" dirty="0" err="1">
                <a:latin typeface="Georgia"/>
                <a:ea typeface="Calibri"/>
                <a:cs typeface="Times New Roman"/>
              </a:rPr>
              <a:t>ножем</a:t>
            </a:r>
            <a:r>
              <a:rPr lang="uk-UA" sz="1600" dirty="0">
                <a:latin typeface="Georgia"/>
                <a:ea typeface="Calibri"/>
                <a:cs typeface="Times New Roman"/>
              </a:rPr>
              <a:t> вимовляє: «</a:t>
            </a:r>
            <a:r>
              <a:rPr lang="uk-UA" sz="1600" dirty="0" err="1">
                <a:latin typeface="Georgia"/>
                <a:ea typeface="Calibri"/>
                <a:cs typeface="Times New Roman"/>
              </a:rPr>
              <a:t>Закрий</a:t>
            </a:r>
            <a:r>
              <a:rPr lang="uk-UA" sz="1600" dirty="0">
                <a:latin typeface="Georgia"/>
                <a:ea typeface="Calibri"/>
                <a:cs typeface="Times New Roman"/>
              </a:rPr>
              <a:t> пельку, невірний».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5013176"/>
            <a:ext cx="33123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Georgia"/>
                <a:ea typeface="Calibri"/>
                <a:cs typeface="Times New Roman"/>
              </a:rPr>
              <a:t>Карикатура «Мусульмани проти тероризму». На червоному плакаті - «Ми теж брудні французи».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739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>
                <a:solidFill>
                  <a:srgbClr val="4F81BD">
                    <a:lumMod val="50000"/>
                  </a:srgbClr>
                </a:solidFill>
                <a:latin typeface="Georgia" panose="02040502050405020303" pitchFamily="18" charset="0"/>
              </a:rPr>
              <a:t>Кодекс етики </a:t>
            </a:r>
            <a:br>
              <a:rPr lang="uk-UA" sz="4000" b="1" dirty="0">
                <a:solidFill>
                  <a:srgbClr val="4F81BD">
                    <a:lumMod val="50000"/>
                  </a:srgbClr>
                </a:solidFill>
                <a:latin typeface="Georgia" panose="02040502050405020303" pitchFamily="18" charset="0"/>
              </a:rPr>
            </a:br>
            <a:r>
              <a:rPr lang="uk-UA" sz="4000" b="1" dirty="0">
                <a:solidFill>
                  <a:srgbClr val="4F81BD">
                    <a:lumMod val="50000"/>
                  </a:srgbClr>
                </a:solidFill>
                <a:latin typeface="Georgia" panose="02040502050405020303" pitchFamily="18" charset="0"/>
              </a:rPr>
              <a:t>українського журналіста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64008" lvl="0" indent="0" algn="just">
              <a:buNone/>
            </a:pPr>
            <a:r>
              <a:rPr lang="ru-RU" sz="26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Стаття</a:t>
            </a:r>
            <a:r>
              <a:rPr lang="ru-RU" sz="2600" b="1" dirty="0">
                <a:solidFill>
                  <a:srgbClr val="C00000"/>
                </a:solidFill>
                <a:latin typeface="Georgia" panose="02040502050405020303" pitchFamily="18" charset="0"/>
              </a:rPr>
              <a:t> 15.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Ніхто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не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може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бути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дискримінований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через свою стать,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мову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, расу,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релігію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національне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регіональне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чи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соціальне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походження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або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політичні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уподобання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.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Вказувати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на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відповідні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ознаки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особи (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групи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людей)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слід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лише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у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випадках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, коли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ця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інформація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є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неодмінною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складовою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матеріалу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.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Необхідно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утримуватися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від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натяків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або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коментарів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що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стосуються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фізичних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недоліків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чи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хвороб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людини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уникати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вживання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образливих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6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висловів</a:t>
            </a:r>
            <a:r>
              <a:rPr lang="ru-RU" sz="26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6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ненормативної</a:t>
            </a:r>
            <a:r>
              <a:rPr lang="ru-RU" sz="26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  лексики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4593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Карикатура як </a:t>
            </a:r>
            <a:r>
              <a:rPr lang="uk-UA" sz="3200" b="1" dirty="0" err="1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антилокуція</a:t>
            </a:r>
            <a:r>
              <a:rPr lang="uk-UA" sz="3200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4824535" cy="4713387"/>
          </a:xfrm>
        </p:spPr>
      </p:pic>
      <p:sp>
        <p:nvSpPr>
          <p:cNvPr id="5" name="Прямоугольник 4"/>
          <p:cNvSpPr/>
          <p:nvPr/>
        </p:nvSpPr>
        <p:spPr>
          <a:xfrm>
            <a:off x="5868144" y="2492896"/>
            <a:ext cx="252028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solidFill>
                  <a:srgbClr val="222222"/>
                </a:solidFill>
                <a:latin typeface="Georgia" panose="02040502050405020303" pitchFamily="18" charset="0"/>
                <a:ea typeface="Calibri"/>
                <a:cs typeface="Arial"/>
              </a:rPr>
              <a:t>Карикатура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«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Путін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надсилає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Депардьє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в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Україну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», на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якій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прославлений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французький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актор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з</a:t>
            </a:r>
            <a:r>
              <a:rPr lang="ru-RU" dirty="0">
                <a:solidFill>
                  <a:srgbClr val="222222"/>
                </a:solidFill>
                <a:latin typeface="Georgia" panose="02040502050405020303" pitchFamily="18" charset="0"/>
                <a:ea typeface="Calibri"/>
                <a:cs typeface="Arial"/>
              </a:rPr>
              <a:t>’</a:t>
            </a:r>
            <a:r>
              <a:rPr lang="uk-UA" dirty="0">
                <a:solidFill>
                  <a:srgbClr val="222222"/>
                </a:solidFill>
                <a:latin typeface="Georgia" panose="02040502050405020303" pitchFamily="18" charset="0"/>
                <a:ea typeface="Calibri"/>
                <a:cs typeface="Arial"/>
              </a:rPr>
              <a:t>являється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у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вигляді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танка в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оточенні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горілчаних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пляшок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. «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Ні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хімічній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 </a:t>
            </a:r>
            <a:r>
              <a:rPr lang="ru-RU" dirty="0" err="1">
                <a:latin typeface="Georgia" panose="02040502050405020303" pitchFamily="18" charset="0"/>
                <a:ea typeface="Calibri"/>
                <a:cs typeface="Times New Roman"/>
              </a:rPr>
              <a:t>зброї</a:t>
            </a:r>
            <a:r>
              <a:rPr lang="ru-RU" dirty="0">
                <a:latin typeface="Georgia" panose="02040502050405020303" pitchFamily="18" charset="0"/>
                <a:ea typeface="Calibri"/>
                <a:cs typeface="Times New Roman"/>
              </a:rPr>
              <a:t>!», - кричать </a:t>
            </a:r>
            <a:r>
              <a:rPr lang="ru-RU" dirty="0" err="1" smtClean="0">
                <a:latin typeface="Georgia" panose="02040502050405020303" pitchFamily="18" charset="0"/>
                <a:ea typeface="Calibri"/>
                <a:cs typeface="Times New Roman"/>
              </a:rPr>
              <a:t>українці</a:t>
            </a:r>
            <a:r>
              <a:rPr lang="ru-RU" dirty="0" smtClean="0">
                <a:latin typeface="Georgia" panose="02040502050405020303" pitchFamily="18" charset="0"/>
                <a:ea typeface="Calibri"/>
                <a:cs typeface="Times New Roman"/>
              </a:rPr>
              <a:t>.</a:t>
            </a:r>
            <a:endParaRPr lang="ru-RU" dirty="0">
              <a:latin typeface="Georgia" panose="02040502050405020303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38904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Сегрегація 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sz="2800" dirty="0" smtClean="0">
                <a:latin typeface="Georgia" panose="02040502050405020303" pitchFamily="18" charset="0"/>
              </a:rPr>
              <a:t>Сегрегація (лат. </a:t>
            </a:r>
            <a:r>
              <a:rPr lang="en-US" sz="2800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segregatio</a:t>
            </a:r>
            <a:r>
              <a:rPr lang="uk-UA" sz="2800" dirty="0" smtClean="0">
                <a:solidFill>
                  <a:prstClr val="black"/>
                </a:solidFill>
                <a:latin typeface="Georgia" panose="02040502050405020303" pitchFamily="18" charset="0"/>
              </a:rPr>
              <a:t> – відділення</a:t>
            </a:r>
            <a:r>
              <a:rPr lang="uk-UA" sz="2800" dirty="0" smtClean="0">
                <a:latin typeface="Georgia" panose="02040502050405020303" pitchFamily="18" charset="0"/>
              </a:rPr>
              <a:t>) – політика примусового відокремлення соціальних груп на основі расових, гендерних, соціальних, релігійних ознак.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uk-UA" sz="2800" dirty="0" smtClean="0">
                <a:latin typeface="Georgia" panose="02040502050405020303" pitchFamily="18" charset="0"/>
              </a:rPr>
              <a:t>Расова сегрегація у США де-юре тривала до 70-х рр. ХХ ст. та виражалася у штучно створених умовах поділу представників </a:t>
            </a:r>
            <a:r>
              <a:rPr lang="en-US" sz="2800" dirty="0" smtClean="0">
                <a:latin typeface="Georgia" panose="02040502050405020303" pitchFamily="18" charset="0"/>
              </a:rPr>
              <a:t>“</a:t>
            </a:r>
            <a:r>
              <a:rPr lang="uk-UA" sz="2800" dirty="0" smtClean="0">
                <a:latin typeface="Georgia" panose="02040502050405020303" pitchFamily="18" charset="0"/>
              </a:rPr>
              <a:t>білої</a:t>
            </a:r>
            <a:r>
              <a:rPr lang="en-US" sz="2800" dirty="0" smtClean="0">
                <a:latin typeface="Georgia" panose="02040502050405020303" pitchFamily="18" charset="0"/>
              </a:rPr>
              <a:t>”</a:t>
            </a:r>
            <a:r>
              <a:rPr lang="uk-UA" sz="2800" dirty="0" smtClean="0">
                <a:latin typeface="Georgia" panose="02040502050405020303" pitchFamily="18" charset="0"/>
              </a:rPr>
              <a:t> та</a:t>
            </a:r>
            <a:r>
              <a:rPr lang="en-US" sz="2800" dirty="0" smtClean="0">
                <a:latin typeface="Georgia" panose="02040502050405020303" pitchFamily="18" charset="0"/>
              </a:rPr>
              <a:t> “</a:t>
            </a:r>
            <a:r>
              <a:rPr lang="uk-UA" sz="2800" dirty="0" smtClean="0">
                <a:latin typeface="Georgia" panose="02040502050405020303" pitchFamily="18" charset="0"/>
              </a:rPr>
              <a:t>чорної</a:t>
            </a:r>
            <a:r>
              <a:rPr lang="en-US" sz="2800" dirty="0" smtClean="0">
                <a:latin typeface="Georgia" panose="02040502050405020303" pitchFamily="18" charset="0"/>
              </a:rPr>
              <a:t>”</a:t>
            </a:r>
            <a:r>
              <a:rPr lang="uk-UA" sz="2800" dirty="0" smtClean="0">
                <a:latin typeface="Georgia" panose="02040502050405020303" pitchFamily="18" charset="0"/>
              </a:rPr>
              <a:t> рас. Закони </a:t>
            </a:r>
            <a:r>
              <a:rPr lang="uk-UA" sz="2800" dirty="0" err="1" smtClean="0">
                <a:latin typeface="Georgia" panose="02040502050405020303" pitchFamily="18" charset="0"/>
              </a:rPr>
              <a:t>Джима</a:t>
            </a:r>
            <a:r>
              <a:rPr lang="uk-UA" sz="2800" dirty="0" smtClean="0">
                <a:latin typeface="Georgia" panose="02040502050405020303" pitchFamily="18" charset="0"/>
              </a:rPr>
              <a:t> </a:t>
            </a:r>
            <a:r>
              <a:rPr lang="uk-UA" sz="2800" dirty="0" err="1" smtClean="0">
                <a:latin typeface="Georgia" panose="02040502050405020303" pitchFamily="18" charset="0"/>
              </a:rPr>
              <a:t>Кроу</a:t>
            </a:r>
            <a:r>
              <a:rPr lang="uk-UA" sz="2800" dirty="0" smtClean="0">
                <a:latin typeface="Georgia" panose="02040502050405020303" pitchFamily="18" charset="0"/>
              </a:rPr>
              <a:t> (1890-1964). До 50-х рр. ХХ ст. афроамериканці не мали права вчитися у школах для </a:t>
            </a:r>
            <a:r>
              <a:rPr lang="en-US" sz="2800" dirty="0" smtClean="0">
                <a:latin typeface="Georgia" panose="02040502050405020303" pitchFamily="18" charset="0"/>
              </a:rPr>
              <a:t>“</a:t>
            </a:r>
            <a:r>
              <a:rPr lang="uk-UA" sz="2800" dirty="0" smtClean="0">
                <a:latin typeface="Georgia" panose="02040502050405020303" pitchFamily="18" charset="0"/>
              </a:rPr>
              <a:t>білого</a:t>
            </a:r>
            <a:r>
              <a:rPr lang="en-US" sz="2800" dirty="0" smtClean="0">
                <a:latin typeface="Georgia" panose="02040502050405020303" pitchFamily="18" charset="0"/>
              </a:rPr>
              <a:t>”</a:t>
            </a:r>
            <a:r>
              <a:rPr lang="uk-UA" sz="2800" dirty="0" smtClean="0">
                <a:latin typeface="Georgia" panose="02040502050405020303" pitchFamily="18" charset="0"/>
              </a:rPr>
              <a:t> населення; у міському транспорті існували суворо визначені місця для </a:t>
            </a:r>
            <a:r>
              <a:rPr lang="en-US" sz="2800" dirty="0" smtClean="0">
                <a:latin typeface="Georgia" panose="02040502050405020303" pitchFamily="18" charset="0"/>
              </a:rPr>
              <a:t>“</a:t>
            </a:r>
            <a:r>
              <a:rPr lang="uk-UA" sz="2800" dirty="0" smtClean="0">
                <a:latin typeface="Georgia" panose="02040502050405020303" pitchFamily="18" charset="0"/>
              </a:rPr>
              <a:t>чорного</a:t>
            </a:r>
            <a:r>
              <a:rPr lang="en-US" sz="2800" dirty="0" smtClean="0">
                <a:latin typeface="Georgia" panose="02040502050405020303" pitchFamily="18" charset="0"/>
              </a:rPr>
              <a:t>”</a:t>
            </a:r>
            <a:r>
              <a:rPr lang="uk-UA" sz="2800" dirty="0" smtClean="0">
                <a:latin typeface="Georgia" panose="02040502050405020303" pitchFamily="18" charset="0"/>
              </a:rPr>
              <a:t> населення; цей поділ стосувався ресторанів, готелів.</a:t>
            </a:r>
            <a:r>
              <a:rPr lang="en-US" sz="2800" dirty="0" smtClean="0">
                <a:latin typeface="Georgia" panose="02040502050405020303" pitchFamily="18" charset="0"/>
              </a:rPr>
              <a:t> </a:t>
            </a:r>
            <a:r>
              <a:rPr lang="uk-UA" sz="2800" dirty="0" smtClean="0">
                <a:latin typeface="Georgia" panose="02040502050405020303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22389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Сегрегація у США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44824"/>
            <a:ext cx="2764160" cy="352839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060848"/>
            <a:ext cx="2952328" cy="331236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879915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Депортація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err="1" smtClean="0">
                <a:latin typeface="Georgia" panose="02040502050405020303" pitchFamily="18" charset="0"/>
              </a:rPr>
              <a:t>Депортація</a:t>
            </a:r>
            <a:r>
              <a:rPr lang="ru-RU" sz="2000" dirty="0" smtClean="0">
                <a:latin typeface="Georgia" panose="02040502050405020303" pitchFamily="18" charset="0"/>
              </a:rPr>
              <a:t> </a:t>
            </a:r>
            <a:r>
              <a:rPr lang="ru-RU" sz="2000" dirty="0" err="1" smtClean="0">
                <a:latin typeface="Georgia" panose="02040502050405020303" pitchFamily="18" charset="0"/>
              </a:rPr>
              <a:t>примусове</a:t>
            </a:r>
            <a:r>
              <a:rPr lang="ru-RU" sz="2000" dirty="0" smtClean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переселення</a:t>
            </a:r>
            <a:r>
              <a:rPr lang="ru-RU" sz="2000" dirty="0">
                <a:latin typeface="Georgia" panose="02040502050405020303" pitchFamily="18" charset="0"/>
              </a:rPr>
              <a:t>, </a:t>
            </a:r>
            <a:r>
              <a:rPr lang="ru-RU" sz="2000" dirty="0" err="1">
                <a:latin typeface="Georgia" panose="02040502050405020303" pitchFamily="18" charset="0"/>
              </a:rPr>
              <a:t>вигнання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чи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 smtClean="0">
                <a:latin typeface="Georgia" panose="02040502050405020303" pitchFamily="18" charset="0"/>
              </a:rPr>
              <a:t>виселення</a:t>
            </a:r>
            <a:r>
              <a:rPr lang="ru-RU" sz="2000" dirty="0" smtClean="0">
                <a:latin typeface="Georgia" panose="02040502050405020303" pitchFamily="18" charset="0"/>
              </a:rPr>
              <a:t> </a:t>
            </a:r>
            <a:r>
              <a:rPr lang="ru-RU" sz="2000" dirty="0">
                <a:latin typeface="Georgia" panose="02040502050405020303" pitchFamily="18" charset="0"/>
              </a:rPr>
              <a:t>з </a:t>
            </a:r>
            <a:r>
              <a:rPr lang="ru-RU" sz="2000" dirty="0" err="1">
                <a:latin typeface="Georgia" panose="02040502050405020303" pitchFamily="18" charset="0"/>
              </a:rPr>
              <a:t>постійного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місця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проживання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або</a:t>
            </a:r>
            <a:r>
              <a:rPr lang="ru-RU" sz="2000" dirty="0">
                <a:latin typeface="Georgia" panose="02040502050405020303" pitchFamily="18" charset="0"/>
              </a:rPr>
              <a:t> з </a:t>
            </a:r>
            <a:r>
              <a:rPr lang="ru-RU" sz="2000" dirty="0" err="1">
                <a:latin typeface="Georgia" panose="02040502050405020303" pitchFamily="18" charset="0"/>
              </a:rPr>
              <a:t>держави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окремих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осіб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>
                <a:latin typeface="Georgia" panose="02040502050405020303" pitchFamily="18" charset="0"/>
              </a:rPr>
              <a:t>чи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err="1" smtClean="0">
                <a:latin typeface="Georgia" panose="02040502050405020303" pitchFamily="18" charset="0"/>
              </a:rPr>
              <a:t>народів</a:t>
            </a:r>
            <a:r>
              <a:rPr lang="ru-RU" sz="2000" dirty="0" smtClean="0">
                <a:latin typeface="Georgia" panose="02040502050405020303" pitchFamily="18" charset="0"/>
              </a:rPr>
              <a:t>.</a:t>
            </a:r>
          </a:p>
          <a:p>
            <a:pPr marL="0" indent="0" algn="just">
              <a:buNone/>
            </a:pPr>
            <a:r>
              <a:rPr lang="uk-UA" sz="2000" dirty="0">
                <a:latin typeface="Georgia" panose="02040502050405020303" pitchFamily="18" charset="0"/>
              </a:rPr>
              <a:t> </a:t>
            </a:r>
            <a:r>
              <a:rPr lang="uk-UA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П</a:t>
            </a:r>
            <a:r>
              <a:rPr lang="uk-UA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ротягом 18-20 травня 1944 року силами НКВД було депортовано близько 200 000 кримських татар.</a:t>
            </a:r>
            <a:endParaRPr lang="ru-RU" sz="2000" b="1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C:\Users\User\Pictures\970f15eb8f9b9508886bb31b7e740173_2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52936"/>
            <a:ext cx="657225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062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Суди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Лінча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США </a:t>
            </a:r>
            <a:b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60 рр. ХІХ – початок ХХ  ст.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00808"/>
            <a:ext cx="4038600" cy="396044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700808"/>
            <a:ext cx="4038600" cy="3960440"/>
          </a:xfrm>
        </p:spPr>
      </p:pic>
    </p:spTree>
    <p:extLst>
      <p:ext uri="{BB962C8B-B14F-4D97-AF65-F5344CB8AC3E}">
        <p14:creationId xmlns:p14="http://schemas.microsoft.com/office/powerpoint/2010/main" val="24572884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Погром – короткочасна та руйнівна насильницька акція, вчинена представниками  більшості на ґрунті національної, релігійної, соціальної нетерпимості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2132856"/>
            <a:ext cx="3175000" cy="316835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0" y="2060848"/>
            <a:ext cx="2965400" cy="324036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Прямоугольник 6"/>
          <p:cNvSpPr/>
          <p:nvPr/>
        </p:nvSpPr>
        <p:spPr>
          <a:xfrm>
            <a:off x="683568" y="5589240"/>
            <a:ext cx="324036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Georgia"/>
                <a:ea typeface="Times New Roman"/>
                <a:cs typeface="Times New Roman"/>
              </a:rPr>
              <a:t>Катеринославський погром, 1905 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5589240"/>
            <a:ext cx="348364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Georgia"/>
                <a:ea typeface="Times New Roman"/>
                <a:cs typeface="Times New Roman"/>
              </a:rPr>
              <a:t>Погром у Проскурові, 1919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692820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Геноцид 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900" b="1" dirty="0" smtClean="0">
                <a:latin typeface="Georgia" panose="02040502050405020303" pitchFamily="18" charset="0"/>
              </a:rPr>
              <a:t>Геноцид ( </a:t>
            </a:r>
            <a:r>
              <a:rPr lang="ru-RU" sz="2900" b="1" dirty="0" err="1">
                <a:latin typeface="Georgia" panose="02040502050405020303" pitchFamily="18" charset="0"/>
              </a:rPr>
              <a:t>грец</a:t>
            </a:r>
            <a:r>
              <a:rPr lang="ru-RU" sz="2900" b="1" dirty="0">
                <a:latin typeface="Georgia" panose="02040502050405020303" pitchFamily="18" charset="0"/>
              </a:rPr>
              <a:t>. </a:t>
            </a:r>
            <a:r>
              <a:rPr lang="el-GR" sz="2900" b="1" dirty="0">
                <a:latin typeface="Georgia" panose="02040502050405020303" pitchFamily="18" charset="0"/>
              </a:rPr>
              <a:t>γένος </a:t>
            </a:r>
            <a:r>
              <a:rPr lang="en-US" sz="2900" b="1" dirty="0" smtClean="0">
                <a:latin typeface="Georgia" panose="02040502050405020303" pitchFamily="18" charset="0"/>
              </a:rPr>
              <a:t>– </a:t>
            </a:r>
            <a:r>
              <a:rPr lang="ru-RU" sz="2900" b="1" dirty="0" smtClean="0">
                <a:latin typeface="Georgia" panose="02040502050405020303" pitchFamily="18" charset="0"/>
              </a:rPr>
              <a:t>р</a:t>
            </a:r>
            <a:r>
              <a:rPr lang="en-US" sz="2900" b="1" dirty="0" err="1">
                <a:latin typeface="Georgia" panose="02040502050405020303" pitchFamily="18" charset="0"/>
              </a:rPr>
              <a:t>i</a:t>
            </a:r>
            <a:r>
              <a:rPr lang="ru-RU" sz="2900" b="1" dirty="0">
                <a:latin typeface="Georgia" panose="02040502050405020303" pitchFamily="18" charset="0"/>
              </a:rPr>
              <a:t>д, </a:t>
            </a:r>
            <a:r>
              <a:rPr lang="ru-RU" sz="2900" b="1" dirty="0" err="1" smtClean="0">
                <a:latin typeface="Georgia" panose="02040502050405020303" pitchFamily="18" charset="0"/>
              </a:rPr>
              <a:t>плем</a:t>
            </a:r>
            <a:r>
              <a:rPr lang="en-US" sz="2900" b="1" dirty="0" smtClean="0">
                <a:latin typeface="Georgia" panose="02040502050405020303" pitchFamily="18" charset="0"/>
              </a:rPr>
              <a:t>’</a:t>
            </a:r>
            <a:r>
              <a:rPr lang="ru-RU" sz="2900" b="1" dirty="0" smtClean="0">
                <a:latin typeface="Georgia" panose="02040502050405020303" pitchFamily="18" charset="0"/>
              </a:rPr>
              <a:t>я; лат</a:t>
            </a:r>
            <a:r>
              <a:rPr lang="ru-RU" sz="2900" b="1" dirty="0">
                <a:latin typeface="Georgia" panose="02040502050405020303" pitchFamily="18" charset="0"/>
              </a:rPr>
              <a:t>. </a:t>
            </a:r>
            <a:r>
              <a:rPr lang="uk-UA" sz="2900" b="1" dirty="0" err="1">
                <a:latin typeface="Georgia" panose="02040502050405020303" pitchFamily="18" charset="0"/>
              </a:rPr>
              <a:t>с</a:t>
            </a:r>
            <a:r>
              <a:rPr lang="en-US" sz="2900" b="1" dirty="0" err="1" smtClean="0">
                <a:latin typeface="Georgia" panose="02040502050405020303" pitchFamily="18" charset="0"/>
              </a:rPr>
              <a:t>aedo</a:t>
            </a:r>
            <a:r>
              <a:rPr lang="en-US" sz="2900" b="1" dirty="0" smtClean="0">
                <a:latin typeface="Georgia" panose="02040502050405020303" pitchFamily="18" charset="0"/>
              </a:rPr>
              <a:t> – </a:t>
            </a:r>
            <a:r>
              <a:rPr lang="ru-RU" sz="2900" b="1" dirty="0" err="1" smtClean="0">
                <a:latin typeface="Georgia" panose="02040502050405020303" pitchFamily="18" charset="0"/>
              </a:rPr>
              <a:t>убива</a:t>
            </a:r>
            <a:r>
              <a:rPr lang="uk-UA" sz="2900" b="1" dirty="0" smtClean="0">
                <a:latin typeface="Georgia" panose="02040502050405020303" pitchFamily="18" charset="0"/>
              </a:rPr>
              <a:t>ти</a:t>
            </a:r>
            <a:r>
              <a:rPr lang="ru-RU" sz="2900" b="1" dirty="0" smtClean="0">
                <a:latin typeface="Georgia" panose="02040502050405020303" pitchFamily="18" charset="0"/>
              </a:rPr>
              <a:t>) </a:t>
            </a:r>
            <a:r>
              <a:rPr lang="en-US" sz="2900" b="1" dirty="0" smtClean="0">
                <a:latin typeface="Georgia" panose="02040502050405020303" pitchFamily="18" charset="0"/>
              </a:rPr>
              <a:t>–</a:t>
            </a:r>
            <a:r>
              <a:rPr lang="ru-RU" sz="2900" b="1" dirty="0" smtClean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цілеспрямовані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дії</a:t>
            </a:r>
            <a:r>
              <a:rPr lang="ru-RU" sz="2900" b="1" dirty="0">
                <a:latin typeface="Georgia" panose="02040502050405020303" pitchFamily="18" charset="0"/>
              </a:rPr>
              <a:t> з метою </a:t>
            </a:r>
            <a:r>
              <a:rPr lang="ru-RU" sz="2900" b="1" dirty="0" err="1">
                <a:latin typeface="Georgia" panose="02040502050405020303" pitchFamily="18" charset="0"/>
              </a:rPr>
              <a:t>знищення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повністю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або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частково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окремих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груп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населення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чи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цілих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народів</a:t>
            </a:r>
            <a:r>
              <a:rPr lang="ru-RU" sz="2900" b="1" dirty="0">
                <a:latin typeface="Georgia" panose="02040502050405020303" pitchFamily="18" charset="0"/>
              </a:rPr>
              <a:t> за </a:t>
            </a:r>
            <a:r>
              <a:rPr lang="ru-RU" sz="2900" b="1" dirty="0" err="1">
                <a:latin typeface="Georgia" panose="02040502050405020303" pitchFamily="18" charset="0"/>
              </a:rPr>
              <a:t>національними</a:t>
            </a:r>
            <a:r>
              <a:rPr lang="ru-RU" sz="2900" b="1" dirty="0">
                <a:latin typeface="Georgia" panose="02040502050405020303" pitchFamily="18" charset="0"/>
              </a:rPr>
              <a:t>, </a:t>
            </a:r>
            <a:r>
              <a:rPr lang="ru-RU" sz="2900" b="1" dirty="0" err="1">
                <a:latin typeface="Georgia" panose="02040502050405020303" pitchFamily="18" charset="0"/>
              </a:rPr>
              <a:t>етнічними</a:t>
            </a:r>
            <a:r>
              <a:rPr lang="ru-RU" sz="2900" b="1" dirty="0">
                <a:latin typeface="Georgia" panose="02040502050405020303" pitchFamily="18" charset="0"/>
              </a:rPr>
              <a:t>, </a:t>
            </a:r>
            <a:r>
              <a:rPr lang="ru-RU" sz="2900" b="1" dirty="0" err="1">
                <a:latin typeface="Georgia" panose="02040502050405020303" pitchFamily="18" charset="0"/>
              </a:rPr>
              <a:t>расовими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або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релігійними</a:t>
            </a:r>
            <a:r>
              <a:rPr lang="ru-RU" sz="2900" b="1" dirty="0">
                <a:latin typeface="Georgia" panose="02040502050405020303" pitchFamily="18" charset="0"/>
              </a:rPr>
              <a:t> мотивами. </a:t>
            </a:r>
            <a:endParaRPr lang="ru-RU" sz="2900" b="1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ru-RU" sz="2900" b="1" dirty="0" err="1" smtClean="0">
                <a:latin typeface="Georgia" panose="02040502050405020303" pitchFamily="18" charset="0"/>
              </a:rPr>
              <a:t>Згідно</a:t>
            </a:r>
            <a:r>
              <a:rPr lang="ru-RU" sz="2900" b="1" dirty="0" smtClean="0">
                <a:latin typeface="Georgia" panose="02040502050405020303" pitchFamily="18" charset="0"/>
              </a:rPr>
              <a:t> </a:t>
            </a:r>
            <a:r>
              <a:rPr lang="ru-RU" sz="2900" b="1" dirty="0" err="1" smtClean="0">
                <a:latin typeface="Georgia" panose="02040502050405020303" pitchFamily="18" charset="0"/>
              </a:rPr>
              <a:t>Конвенції</a:t>
            </a:r>
            <a:r>
              <a:rPr lang="ru-RU" sz="2900" b="1" dirty="0" smtClean="0">
                <a:latin typeface="Georgia" panose="02040502050405020303" pitchFamily="18" charset="0"/>
              </a:rPr>
              <a:t> </a:t>
            </a:r>
            <a:r>
              <a:rPr lang="ru-RU" sz="2900" b="1" dirty="0">
                <a:latin typeface="Georgia" panose="02040502050405020303" pitchFamily="18" charset="0"/>
              </a:rPr>
              <a:t>про </a:t>
            </a:r>
            <a:r>
              <a:rPr lang="ru-RU" sz="2900" b="1" dirty="0" err="1">
                <a:latin typeface="Georgia" panose="02040502050405020303" pitchFamily="18" charset="0"/>
              </a:rPr>
              <a:t>запобігання</a:t>
            </a:r>
            <a:r>
              <a:rPr lang="ru-RU" sz="2900" b="1" dirty="0">
                <a:latin typeface="Georgia" panose="02040502050405020303" pitchFamily="18" charset="0"/>
              </a:rPr>
              <a:t> і </a:t>
            </a:r>
            <a:r>
              <a:rPr lang="ru-RU" sz="2900" b="1" dirty="0" err="1">
                <a:latin typeface="Georgia" panose="02040502050405020303" pitchFamily="18" charset="0"/>
              </a:rPr>
              <a:t>покарання</a:t>
            </a:r>
            <a:r>
              <a:rPr lang="ru-RU" sz="2900" b="1" dirty="0">
                <a:latin typeface="Georgia" panose="02040502050405020303" pitchFamily="18" charset="0"/>
              </a:rPr>
              <a:t> за </a:t>
            </a:r>
            <a:r>
              <a:rPr lang="ru-RU" sz="2900" b="1" dirty="0" err="1">
                <a:latin typeface="Georgia" panose="02040502050405020303" pitchFamily="18" charset="0"/>
              </a:rPr>
              <a:t>злочини</a:t>
            </a:r>
            <a:r>
              <a:rPr lang="ru-RU" sz="2900" b="1" dirty="0">
                <a:latin typeface="Georgia" panose="02040502050405020303" pitchFamily="18" charset="0"/>
              </a:rPr>
              <a:t> геноциду </a:t>
            </a:r>
            <a:r>
              <a:rPr lang="ru-RU" sz="2900" b="1" dirty="0" smtClean="0">
                <a:latin typeface="Georgia" panose="02040502050405020303" pitchFamily="18" charset="0"/>
              </a:rPr>
              <a:t>(1948) до </a:t>
            </a:r>
            <a:r>
              <a:rPr lang="ru-RU" sz="2900" b="1" dirty="0">
                <a:latin typeface="Georgia" panose="02040502050405020303" pitchFamily="18" charset="0"/>
              </a:rPr>
              <a:t>таких </a:t>
            </a:r>
            <a:r>
              <a:rPr lang="ru-RU" sz="2900" b="1" dirty="0" err="1">
                <a:latin typeface="Georgia" panose="02040502050405020303" pitchFamily="18" charset="0"/>
              </a:rPr>
              <a:t>дій</a:t>
            </a:r>
            <a:r>
              <a:rPr lang="ru-RU" sz="2900" b="1" dirty="0">
                <a:latin typeface="Georgia" panose="02040502050405020303" pitchFamily="18" charset="0"/>
              </a:rPr>
              <a:t> належать: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b="1" dirty="0" err="1" smtClean="0">
                <a:latin typeface="Georgia" panose="02040502050405020303" pitchFamily="18" charset="0"/>
              </a:rPr>
              <a:t>вбивство</a:t>
            </a:r>
            <a:r>
              <a:rPr lang="ru-RU" sz="2900" b="1" dirty="0" smtClean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членів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цієї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групи</a:t>
            </a:r>
            <a:r>
              <a:rPr lang="ru-RU" sz="2900" b="1" dirty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b="1" dirty="0" err="1" smtClean="0">
                <a:latin typeface="Georgia" panose="02040502050405020303" pitchFamily="18" charset="0"/>
              </a:rPr>
              <a:t>нанесення</a:t>
            </a:r>
            <a:r>
              <a:rPr lang="ru-RU" sz="2900" b="1" dirty="0" smtClean="0">
                <a:latin typeface="Georgia" panose="02040502050405020303" pitchFamily="18" charset="0"/>
              </a:rPr>
              <a:t> </a:t>
            </a:r>
            <a:r>
              <a:rPr lang="ru-RU" sz="2900" b="1" dirty="0">
                <a:latin typeface="Georgia" panose="02040502050405020303" pitchFamily="18" charset="0"/>
              </a:rPr>
              <a:t>тяжких </a:t>
            </a:r>
            <a:r>
              <a:rPr lang="ru-RU" sz="2900" b="1" dirty="0" err="1">
                <a:latin typeface="Georgia" panose="02040502050405020303" pitchFamily="18" charset="0"/>
              </a:rPr>
              <a:t>тілесних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або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психічних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ушкоджень</a:t>
            </a:r>
            <a:r>
              <a:rPr lang="ru-RU" sz="2900" b="1" dirty="0">
                <a:latin typeface="Georgia" panose="02040502050405020303" pitchFamily="18" charset="0"/>
              </a:rPr>
              <a:t> членам </a:t>
            </a:r>
            <a:r>
              <a:rPr lang="ru-RU" sz="2900" b="1" dirty="0" err="1">
                <a:latin typeface="Georgia" panose="02040502050405020303" pitchFamily="18" charset="0"/>
              </a:rPr>
              <a:t>такої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 smtClean="0">
                <a:latin typeface="Georgia" panose="02040502050405020303" pitchFamily="18" charset="0"/>
              </a:rPr>
              <a:t>групи</a:t>
            </a:r>
            <a:r>
              <a:rPr lang="ru-RU" sz="2900" b="1" dirty="0" smtClean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b="1" dirty="0" err="1" smtClean="0">
                <a:latin typeface="Georgia" panose="02040502050405020303" pitchFamily="18" charset="0"/>
              </a:rPr>
              <a:t>навмисне</a:t>
            </a:r>
            <a:r>
              <a:rPr lang="ru-RU" sz="2900" b="1" dirty="0" smtClean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створення</a:t>
            </a:r>
            <a:r>
              <a:rPr lang="ru-RU" sz="2900" b="1" dirty="0">
                <a:latin typeface="Georgia" panose="02040502050405020303" pitchFamily="18" charset="0"/>
              </a:rPr>
              <a:t> членам </a:t>
            </a:r>
            <a:r>
              <a:rPr lang="ru-RU" sz="2900" b="1" dirty="0" err="1">
                <a:latin typeface="Georgia" panose="02040502050405020303" pitchFamily="18" charset="0"/>
              </a:rPr>
              <a:t>групи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життєвих</a:t>
            </a:r>
            <a:r>
              <a:rPr lang="ru-RU" sz="2900" b="1" dirty="0">
                <a:latin typeface="Georgia" panose="02040502050405020303" pitchFamily="18" charset="0"/>
              </a:rPr>
              <a:t> умов, </a:t>
            </a:r>
            <a:r>
              <a:rPr lang="ru-RU" sz="2900" b="1" dirty="0" err="1">
                <a:latin typeface="Georgia" panose="02040502050405020303" pitchFamily="18" charset="0"/>
              </a:rPr>
              <a:t>які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розраховані</a:t>
            </a:r>
            <a:r>
              <a:rPr lang="ru-RU" sz="2900" b="1" dirty="0">
                <a:latin typeface="Georgia" panose="02040502050405020303" pitchFamily="18" charset="0"/>
              </a:rPr>
              <a:t> на </a:t>
            </a:r>
            <a:r>
              <a:rPr lang="ru-RU" sz="2900" b="1" dirty="0" err="1">
                <a:latin typeface="Georgia" panose="02040502050405020303" pitchFamily="18" charset="0"/>
              </a:rPr>
              <a:t>повне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або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часткове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знищення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 smtClean="0">
                <a:latin typeface="Georgia" panose="02040502050405020303" pitchFamily="18" charset="0"/>
              </a:rPr>
              <a:t>групи</a:t>
            </a:r>
            <a:r>
              <a:rPr lang="ru-RU" sz="2900" b="1" dirty="0" smtClean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b="1" dirty="0" err="1" smtClean="0">
                <a:latin typeface="Georgia" panose="02040502050405020303" pitchFamily="18" charset="0"/>
              </a:rPr>
              <a:t>дії</a:t>
            </a:r>
            <a:r>
              <a:rPr lang="ru-RU" sz="2900" b="1" dirty="0">
                <a:latin typeface="Georgia" panose="02040502050405020303" pitchFamily="18" charset="0"/>
              </a:rPr>
              <a:t>, </a:t>
            </a:r>
            <a:r>
              <a:rPr lang="ru-RU" sz="2900" b="1" dirty="0" err="1">
                <a:latin typeface="Georgia" panose="02040502050405020303" pitchFamily="18" charset="0"/>
              </a:rPr>
              <a:t>розраховані</a:t>
            </a:r>
            <a:r>
              <a:rPr lang="ru-RU" sz="2900" b="1" dirty="0">
                <a:latin typeface="Georgia" panose="02040502050405020303" pitchFamily="18" charset="0"/>
              </a:rPr>
              <a:t> на </a:t>
            </a:r>
            <a:r>
              <a:rPr lang="ru-RU" sz="2900" b="1" dirty="0" err="1">
                <a:latin typeface="Georgia" panose="02040502050405020303" pitchFamily="18" charset="0"/>
              </a:rPr>
              <a:t>унеможливлення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народження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дітей</a:t>
            </a:r>
            <a:r>
              <a:rPr lang="ru-RU" sz="2900" b="1" dirty="0">
                <a:latin typeface="Georgia" panose="02040502050405020303" pitchFamily="18" charset="0"/>
              </a:rPr>
              <a:t> в </a:t>
            </a:r>
            <a:r>
              <a:rPr lang="ru-RU" sz="2900" b="1" dirty="0" err="1">
                <a:latin typeface="Georgia" panose="02040502050405020303" pitchFamily="18" charset="0"/>
              </a:rPr>
              <a:t>середовищі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групи</a:t>
            </a:r>
            <a:r>
              <a:rPr lang="ru-RU" sz="2900" b="1" dirty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900" b="1" dirty="0" err="1" smtClean="0">
                <a:latin typeface="Georgia" panose="02040502050405020303" pitchFamily="18" charset="0"/>
              </a:rPr>
              <a:t>насильницька</a:t>
            </a:r>
            <a:r>
              <a:rPr lang="ru-RU" sz="2900" b="1" dirty="0" smtClean="0">
                <a:latin typeface="Georgia" panose="02040502050405020303" pitchFamily="18" charset="0"/>
              </a:rPr>
              <a:t> </a:t>
            </a:r>
            <a:r>
              <a:rPr lang="ru-RU" sz="2900" b="1" dirty="0">
                <a:latin typeface="Georgia" panose="02040502050405020303" pitchFamily="18" charset="0"/>
              </a:rPr>
              <a:t>передача </a:t>
            </a:r>
            <a:r>
              <a:rPr lang="ru-RU" sz="2900" b="1" dirty="0" err="1">
                <a:latin typeface="Georgia" panose="02040502050405020303" pitchFamily="18" charset="0"/>
              </a:rPr>
              <a:t>дітей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цієї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групи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іншій</a:t>
            </a:r>
            <a:r>
              <a:rPr lang="ru-RU" sz="2900" b="1" dirty="0">
                <a:latin typeface="Georgia" panose="02040502050405020303" pitchFamily="18" charset="0"/>
              </a:rPr>
              <a:t> </a:t>
            </a:r>
            <a:r>
              <a:rPr lang="ru-RU" sz="2900" b="1" dirty="0" err="1">
                <a:latin typeface="Georgia" panose="02040502050405020303" pitchFamily="18" charset="0"/>
              </a:rPr>
              <a:t>групі</a:t>
            </a:r>
            <a:r>
              <a:rPr lang="ru-RU" sz="2900" b="1" dirty="0">
                <a:latin typeface="Georgia" panose="02040502050405020303" pitchFamily="18" charset="0"/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80145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Геноцид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вірмен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(Великий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Злочин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)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– геноцид,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організований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і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здійснений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у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період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1915-1923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років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на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територіях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контрольованих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владою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Османської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імперії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. Геноцид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здійснювався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шляхом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фізичного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знищення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та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депортації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включаючи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переміщення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цивільного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населення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в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умовах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що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призводять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до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неминучої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смерті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.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Масові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вбивства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вірмен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уперше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в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історії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були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визнані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злочином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проти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людяності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. За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приблизними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даними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внаслідок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геноциду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загинуло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від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300000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тисяч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до 1,5 млн.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вірмен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852936"/>
            <a:ext cx="5976664" cy="3528392"/>
          </a:xfrm>
        </p:spPr>
      </p:pic>
    </p:spTree>
    <p:extLst>
      <p:ext uri="{BB962C8B-B14F-4D97-AF65-F5344CB8AC3E}">
        <p14:creationId xmlns:p14="http://schemas.microsoft.com/office/powerpoint/2010/main" val="3894455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01622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vi-VN" sz="2000" b="1" dirty="0">
                <a:solidFill>
                  <a:schemeClr val="tx2">
                    <a:lumMod val="50000"/>
                  </a:schemeClr>
                </a:solidFill>
                <a:latin typeface="Georgia"/>
              </a:rPr>
              <a:t>Голодомор 1932</a:t>
            </a: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Georgia"/>
              </a:rPr>
              <a:t>-</a:t>
            </a:r>
            <a:r>
              <a:rPr lang="vi-VN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1933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 рр.</a:t>
            </a:r>
            <a:r>
              <a:rPr lang="vi-VN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 </a:t>
            </a: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Georgia"/>
              </a:rPr>
              <a:t>–</a:t>
            </a:r>
            <a:r>
              <a:rPr lang="vi-VN" sz="2000" b="1" dirty="0">
                <a:solidFill>
                  <a:schemeClr val="tx2">
                    <a:lumMod val="50000"/>
                  </a:schemeClr>
                </a:solidFill>
                <a:latin typeface="Georgia"/>
              </a:rPr>
              <a:t> геноцид українського народу, організований керівництвом ВКП(б) та урядом СРСР у 1932–1933 роках шляхом створення штучного масового голоду, що призвів до багатомільйонних людських </a:t>
            </a:r>
            <a:r>
              <a:rPr lang="vi-VN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втрат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.</a:t>
            </a:r>
            <a:b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</a:b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Georgia"/>
              </a:rPr>
              <a:t>Кількість жертв – 5-7 мільйонів. 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348880"/>
            <a:ext cx="5688632" cy="367240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24392388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656184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>
                <a:latin typeface="Georgia"/>
                <a:ea typeface="Calibri"/>
                <a:cs typeface="Times New Roman"/>
              </a:rPr>
              <a:t>Голокост (від </a:t>
            </a:r>
            <a:r>
              <a:rPr lang="uk-UA" sz="2000" b="1" dirty="0" err="1">
                <a:latin typeface="Georgia"/>
                <a:ea typeface="Calibri"/>
                <a:cs typeface="Times New Roman"/>
              </a:rPr>
              <a:t>англ</a:t>
            </a:r>
            <a:r>
              <a:rPr lang="uk-UA" sz="2000" b="1" dirty="0">
                <a:latin typeface="Georgia"/>
                <a:ea typeface="Calibri"/>
                <a:cs typeface="Times New Roman"/>
              </a:rPr>
              <a:t>. «всеспалення») — переслідування і масове знищення євреїв і циган у Німеччині під час Другої світової </a:t>
            </a:r>
            <a:r>
              <a:rPr lang="uk-UA" sz="2000" b="1" dirty="0" smtClean="0">
                <a:latin typeface="Georgia"/>
                <a:ea typeface="Calibri"/>
                <a:cs typeface="Times New Roman"/>
              </a:rPr>
              <a:t>війни; </a:t>
            </a:r>
            <a:r>
              <a:rPr lang="uk-UA" sz="2000" b="1" dirty="0">
                <a:latin typeface="Georgia"/>
                <a:ea typeface="Calibri"/>
                <a:cs typeface="Times New Roman"/>
              </a:rPr>
              <a:t>геноцид єврейського народу </a:t>
            </a:r>
            <a:r>
              <a:rPr lang="uk-UA" sz="2000" b="1" dirty="0" smtClean="0">
                <a:latin typeface="Georgia"/>
                <a:ea typeface="Calibri"/>
                <a:cs typeface="Times New Roman"/>
              </a:rPr>
              <a:t>у період з 1933-1945 рр., </a:t>
            </a:r>
            <a:r>
              <a:rPr lang="uk-UA" sz="2000" b="1" dirty="0">
                <a:latin typeface="Georgia"/>
                <a:ea typeface="Calibri"/>
                <a:cs typeface="Times New Roman"/>
              </a:rPr>
              <a:t>внаслідок якого загинуло до 6 мільйонів осіб. </a:t>
            </a:r>
            <a:r>
              <a:rPr lang="uk-UA" sz="2000" b="1" dirty="0" smtClean="0">
                <a:latin typeface="Georgia"/>
                <a:ea typeface="Calibri"/>
                <a:cs typeface="Times New Roman"/>
              </a:rPr>
              <a:t>Ліворуч – фото трагедії у Бабиному Яру.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0848"/>
            <a:ext cx="3816424" cy="393789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32856"/>
            <a:ext cx="3240360" cy="381642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003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Поясніть алгоритм?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44824"/>
            <a:ext cx="4121570" cy="3888000"/>
          </a:xfrm>
        </p:spPr>
      </p:pic>
    </p:spTree>
    <p:extLst>
      <p:ext uri="{BB962C8B-B14F-4D97-AF65-F5344CB8AC3E}">
        <p14:creationId xmlns:p14="http://schemas.microsoft.com/office/powerpoint/2010/main" val="31833774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664296"/>
          </a:xfrm>
        </p:spPr>
        <p:txBody>
          <a:bodyPr>
            <a:noAutofit/>
          </a:bodyPr>
          <a:lstStyle/>
          <a:p>
            <a:pPr algn="just"/>
            <a:r>
              <a:rPr lang="uk-UA" sz="2000" b="1" dirty="0">
                <a:latin typeface="Georgia"/>
                <a:ea typeface="Calibri"/>
                <a:cs typeface="Times New Roman"/>
              </a:rPr>
              <a:t>Геноцид у Руанді (1994) – дії тимчасового уряду Руанди, що прийшов до влади у результаті військового перевороту 6-7 квітня, етнічної більшості країни — народності </a:t>
            </a:r>
            <a:r>
              <a:rPr lang="uk-UA" sz="2000" b="1" dirty="0" err="1">
                <a:latin typeface="Georgia"/>
                <a:ea typeface="Calibri"/>
                <a:cs typeface="Times New Roman"/>
              </a:rPr>
              <a:t>хуту</a:t>
            </a:r>
            <a:r>
              <a:rPr lang="uk-UA" sz="2000" b="1" dirty="0">
                <a:latin typeface="Georgia"/>
                <a:ea typeface="Calibri"/>
                <a:cs typeface="Times New Roman"/>
              </a:rPr>
              <a:t>, керованої тимчасовим урядом армії проти представників етнічної меншини країни – народності </a:t>
            </a:r>
            <a:r>
              <a:rPr lang="uk-UA" sz="2000" b="1" dirty="0" err="1">
                <a:latin typeface="Georgia"/>
                <a:ea typeface="Calibri"/>
                <a:cs typeface="Times New Roman"/>
              </a:rPr>
              <a:t>тутсі</a:t>
            </a:r>
            <a:r>
              <a:rPr lang="uk-UA" sz="2000" b="1" dirty="0">
                <a:latin typeface="Georgia"/>
                <a:ea typeface="Calibri"/>
                <a:cs typeface="Times New Roman"/>
              </a:rPr>
              <a:t>, і проти </a:t>
            </a:r>
            <a:r>
              <a:rPr lang="uk-UA" sz="2000" b="1" dirty="0" err="1">
                <a:latin typeface="Georgia"/>
                <a:ea typeface="Calibri"/>
                <a:cs typeface="Times New Roman"/>
              </a:rPr>
              <a:t>хуту</a:t>
            </a:r>
            <a:r>
              <a:rPr lang="uk-UA" sz="2000" b="1" dirty="0">
                <a:latin typeface="Georgia"/>
                <a:ea typeface="Calibri"/>
                <a:cs typeface="Times New Roman"/>
              </a:rPr>
              <a:t>, </a:t>
            </a:r>
            <a:r>
              <a:rPr lang="uk-UA" sz="2000" b="1" dirty="0" smtClean="0">
                <a:latin typeface="Georgia"/>
                <a:ea typeface="Calibri"/>
                <a:cs typeface="Times New Roman"/>
              </a:rPr>
              <a:t>які </a:t>
            </a:r>
            <a:r>
              <a:rPr lang="uk-UA" sz="2000" b="1" dirty="0">
                <a:latin typeface="Georgia"/>
                <a:ea typeface="Calibri"/>
                <a:cs typeface="Times New Roman"/>
              </a:rPr>
              <a:t>дотримувалися поміркованих політичних поглядів, направлені на повне знищення і тих, і інших. Число убитих за 100 днів склало близько 800 тисяч чоловік.</a:t>
            </a: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996952"/>
            <a:ext cx="3325911" cy="3168351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3882008" cy="31542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9766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Базові поняття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Ксенофобія</a:t>
            </a:r>
            <a:r>
              <a:rPr lang="ru-RU" sz="2800" b="1" i="1" u="none" strike="noStrike" baseline="0" dirty="0" smtClean="0">
                <a:latin typeface="Georgia" panose="02040502050405020303" pitchFamily="18" charset="0"/>
              </a:rPr>
              <a:t> </a:t>
            </a:r>
            <a:r>
              <a:rPr lang="ru-RU" b="1" dirty="0" smtClean="0">
                <a:latin typeface="Georgia" panose="02040502050405020303" pitchFamily="18" charset="0"/>
              </a:rPr>
              <a:t>(</a:t>
            </a:r>
            <a:r>
              <a:rPr lang="ru-RU" b="1" dirty="0" err="1" smtClean="0">
                <a:latin typeface="Georgia" panose="02040502050405020303" pitchFamily="18" charset="0"/>
              </a:rPr>
              <a:t>грец</a:t>
            </a:r>
            <a:r>
              <a:rPr lang="ru-RU" b="1" dirty="0">
                <a:latin typeface="Georgia" panose="02040502050405020303" pitchFamily="18" charset="0"/>
              </a:rPr>
              <a:t>. </a:t>
            </a:r>
            <a:r>
              <a:rPr lang="el-GR" b="1" dirty="0" smtClean="0">
                <a:latin typeface="Georgia" panose="02040502050405020303" pitchFamily="18" charset="0"/>
              </a:rPr>
              <a:t>Ξένος (</a:t>
            </a:r>
            <a:r>
              <a:rPr lang="ru-RU" b="1" dirty="0" err="1" smtClean="0">
                <a:latin typeface="Georgia" panose="02040502050405020303" pitchFamily="18" charset="0"/>
              </a:rPr>
              <a:t>ксенос</a:t>
            </a:r>
            <a:r>
              <a:rPr lang="ru-RU" b="1" dirty="0" smtClean="0">
                <a:latin typeface="Georgia" panose="02040502050405020303" pitchFamily="18" charset="0"/>
              </a:rPr>
              <a:t>) – </a:t>
            </a:r>
            <a:r>
              <a:rPr lang="ru-RU" b="1" dirty="0" err="1" smtClean="0">
                <a:latin typeface="Georgia" panose="02040502050405020303" pitchFamily="18" charset="0"/>
              </a:rPr>
              <a:t>означає</a:t>
            </a:r>
            <a:r>
              <a:rPr lang="ru-RU" b="1" dirty="0" smtClean="0">
                <a:latin typeface="Georgia" panose="02040502050405020303" pitchFamily="18" charset="0"/>
              </a:rPr>
              <a:t> «</a:t>
            </a:r>
            <a:r>
              <a:rPr lang="ru-RU" b="1" dirty="0" err="1">
                <a:latin typeface="Georgia" panose="02040502050405020303" pitchFamily="18" charset="0"/>
              </a:rPr>
              <a:t>чужинець</a:t>
            </a:r>
            <a:r>
              <a:rPr lang="ru-RU" b="1" dirty="0" smtClean="0">
                <a:latin typeface="Georgia" panose="02040502050405020303" pitchFamily="18" charset="0"/>
              </a:rPr>
              <a:t>», «</a:t>
            </a:r>
            <a:r>
              <a:rPr lang="ru-RU" b="1" dirty="0" err="1">
                <a:latin typeface="Georgia" panose="02040502050405020303" pitchFamily="18" charset="0"/>
              </a:rPr>
              <a:t>незнайомець</a:t>
            </a:r>
            <a:r>
              <a:rPr lang="ru-RU" b="1" dirty="0">
                <a:latin typeface="Georgia" panose="02040502050405020303" pitchFamily="18" charset="0"/>
              </a:rPr>
              <a:t>», та </a:t>
            </a:r>
            <a:r>
              <a:rPr lang="ru-RU" b="1" dirty="0" err="1">
                <a:latin typeface="Georgia" panose="02040502050405020303" pitchFamily="18" charset="0"/>
              </a:rPr>
              <a:t>φό</a:t>
            </a:r>
            <a:r>
              <a:rPr lang="ru-RU" b="1" dirty="0">
                <a:latin typeface="Georgia" panose="02040502050405020303" pitchFamily="18" charset="0"/>
              </a:rPr>
              <a:t>βος (фобос</a:t>
            </a:r>
            <a:r>
              <a:rPr lang="ru-RU" b="1" dirty="0" smtClean="0">
                <a:latin typeface="Georgia" panose="02040502050405020303" pitchFamily="18" charset="0"/>
              </a:rPr>
              <a:t>) – «страх</a:t>
            </a:r>
            <a:r>
              <a:rPr lang="ru-RU" b="1" dirty="0">
                <a:latin typeface="Georgia" panose="02040502050405020303" pitchFamily="18" charset="0"/>
              </a:rPr>
              <a:t>») — поняття, </a:t>
            </a:r>
            <a:r>
              <a:rPr lang="ru-RU" b="1" dirty="0" smtClean="0">
                <a:latin typeface="Georgia" panose="02040502050405020303" pitchFamily="18" charset="0"/>
              </a:rPr>
              <a:t>що позначає нав</a:t>
            </a:r>
            <a:r>
              <a:rPr lang="en-US" b="1" dirty="0" smtClean="0">
                <a:latin typeface="Georgia" panose="02040502050405020303" pitchFamily="18" charset="0"/>
              </a:rPr>
              <a:t>’</a:t>
            </a:r>
            <a:r>
              <a:rPr lang="ru-RU" b="1" dirty="0" err="1" smtClean="0">
                <a:latin typeface="Georgia" panose="02040502050405020303" pitchFamily="18" charset="0"/>
              </a:rPr>
              <a:t>язливий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страх стосовно чужинців чи просто </a:t>
            </a:r>
            <a:r>
              <a:rPr lang="ru-RU" b="1" dirty="0" smtClean="0">
                <a:latin typeface="Georgia" panose="02040502050405020303" pitchFamily="18" charset="0"/>
              </a:rPr>
              <a:t>чогось незнайомого</a:t>
            </a:r>
            <a:r>
              <a:rPr lang="ru-RU" b="1" dirty="0">
                <a:latin typeface="Georgia" panose="02040502050405020303" pitchFamily="18" charset="0"/>
              </a:rPr>
              <a:t>, чужоземного або страх перед чужоземцями </a:t>
            </a:r>
            <a:r>
              <a:rPr lang="ru-RU" b="1" dirty="0" smtClean="0">
                <a:latin typeface="Georgia" panose="02040502050405020303" pitchFamily="18" charset="0"/>
              </a:rPr>
              <a:t>та ненависть </a:t>
            </a:r>
            <a:r>
              <a:rPr lang="ru-RU" b="1" dirty="0">
                <a:latin typeface="Georgia" panose="02040502050405020303" pitchFamily="18" charset="0"/>
              </a:rPr>
              <a:t>до </a:t>
            </a:r>
            <a:r>
              <a:rPr lang="ru-RU" b="1" dirty="0" smtClean="0">
                <a:latin typeface="Georgia" panose="02040502050405020303" pitchFamily="18" charset="0"/>
              </a:rPr>
              <a:t>них; </a:t>
            </a:r>
            <a:r>
              <a:rPr lang="ru-RU" b="1" dirty="0" err="1" smtClean="0">
                <a:latin typeface="Georgia" panose="02040502050405020303" pitchFamily="18" charset="0"/>
              </a:rPr>
              <a:t>різке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несприйняття</a:t>
            </a:r>
            <a:r>
              <a:rPr lang="ru-RU" b="1" dirty="0" smtClean="0">
                <a:latin typeface="Georgia" panose="02040502050405020303" pitchFamily="18" charset="0"/>
              </a:rPr>
              <a:t> особою </a:t>
            </a:r>
            <a:r>
              <a:rPr lang="ru-RU" b="1" dirty="0" err="1" smtClean="0">
                <a:latin typeface="Georgia" panose="02040502050405020303" pitchFamily="18" charset="0"/>
              </a:rPr>
              <a:t>чи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національною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лінгвокультурною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спільнотою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чужої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культури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мови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поведінки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манери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спілкування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тощо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</a:p>
          <a:p>
            <a:pPr marL="0" indent="0" algn="just">
              <a:buNone/>
            </a:pPr>
            <a:r>
              <a:rPr lang="uk-UA" b="1" dirty="0" smtClean="0">
                <a:latin typeface="Georgia" panose="02040502050405020303" pitchFamily="18" charset="0"/>
              </a:rPr>
              <a:t>Має дві форми: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uk-UA" b="1" dirty="0">
                <a:solidFill>
                  <a:srgbClr val="C00000"/>
                </a:solidFill>
                <a:latin typeface="Georgia" panose="02040502050405020303" pitchFamily="18" charset="0"/>
              </a:rPr>
              <a:t>п</a:t>
            </a: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ерша</a:t>
            </a:r>
            <a:r>
              <a:rPr lang="uk-UA" b="1" dirty="0" smtClean="0">
                <a:latin typeface="Georgia" panose="02040502050405020303" pitchFamily="18" charset="0"/>
              </a:rPr>
              <a:t> спрямована на групу всередині суспільства, що вважається чужою та шкідливою для суспільства, наприклад, нові іммігранти, біженці, трудові мігранти, євреї, </a:t>
            </a:r>
            <a:r>
              <a:rPr lang="uk-UA" b="1" dirty="0" err="1" smtClean="0">
                <a:latin typeface="Georgia" panose="02040502050405020303" pitchFamily="18" charset="0"/>
              </a:rPr>
              <a:t>роми</a:t>
            </a:r>
            <a:r>
              <a:rPr lang="uk-UA" b="1" dirty="0" smtClean="0">
                <a:latin typeface="Georgia" panose="02040502050405020303" pitchFamily="18" charset="0"/>
              </a:rPr>
              <a:t>,</a:t>
            </a:r>
            <a:r>
              <a:rPr lang="uk-UA" b="1" dirty="0">
                <a:latin typeface="Georgia" panose="02040502050405020303" pitchFamily="18" charset="0"/>
              </a:rPr>
              <a:t> </a:t>
            </a:r>
            <a:r>
              <a:rPr lang="uk-UA" b="1" dirty="0" err="1" smtClean="0">
                <a:latin typeface="Georgia" panose="02040502050405020303" pitchFamily="18" charset="0"/>
              </a:rPr>
              <a:t>гомосексуали</a:t>
            </a:r>
            <a:r>
              <a:rPr lang="uk-UA" b="1" dirty="0" smtClean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uk-UA" b="1" dirty="0">
                <a:solidFill>
                  <a:srgbClr val="C00000"/>
                </a:solidFill>
                <a:latin typeface="Georgia" panose="02040502050405020303" pitchFamily="18" charset="0"/>
              </a:rPr>
              <a:t>д</a:t>
            </a: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руга</a:t>
            </a:r>
            <a:r>
              <a:rPr lang="uk-UA" b="1" dirty="0" smtClean="0">
                <a:latin typeface="Georgia" panose="02040502050405020303" pitchFamily="18" charset="0"/>
              </a:rPr>
              <a:t> спрямована на культурні параметри певної соціальної групи або національної меншини (приміром, </a:t>
            </a:r>
            <a:r>
              <a:rPr lang="uk-UA" b="1" dirty="0" err="1" smtClean="0">
                <a:latin typeface="Georgia" panose="02040502050405020303" pitchFamily="18" charset="0"/>
              </a:rPr>
              <a:t>мовні</a:t>
            </a:r>
            <a:r>
              <a:rPr lang="uk-UA" b="1" dirty="0" smtClean="0">
                <a:latin typeface="Georgia" panose="02040502050405020303" pitchFamily="18" charset="0"/>
              </a:rPr>
              <a:t> кампанії).</a:t>
            </a:r>
          </a:p>
          <a:p>
            <a:pPr marL="0" indent="0" algn="just">
              <a:buNone/>
            </a:pP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9640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Базові поняття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Расизм</a:t>
            </a:r>
            <a:r>
              <a:rPr lang="uk-UA" b="1" dirty="0" smtClean="0">
                <a:latin typeface="Georgia" panose="02040502050405020303" pitchFamily="18" charset="0"/>
              </a:rPr>
              <a:t> – ідеологія, що пропагує поділ людей на біологічні групи – раси та вказує на прямий зв</a:t>
            </a:r>
            <a:r>
              <a:rPr lang="en-US" b="1" dirty="0" smtClean="0">
                <a:latin typeface="Georgia" panose="02040502050405020303" pitchFamily="18" charset="0"/>
              </a:rPr>
              <a:t>’</a:t>
            </a:r>
            <a:r>
              <a:rPr lang="uk-UA" b="1" dirty="0" err="1" smtClean="0">
                <a:latin typeface="Georgia" panose="02040502050405020303" pitchFamily="18" charset="0"/>
              </a:rPr>
              <a:t>язок</a:t>
            </a:r>
            <a:r>
              <a:rPr lang="uk-UA" b="1" dirty="0" smtClean="0">
                <a:latin typeface="Georgia" panose="02040502050405020303" pitchFamily="18" charset="0"/>
              </a:rPr>
              <a:t> між успадкованими фізичними рисами (колір шкіри, структура та колір волосся, риси обличчя, будова тіла) та рисами </a:t>
            </a:r>
            <a:r>
              <a:rPr lang="ru-RU" b="1" dirty="0" smtClean="0">
                <a:latin typeface="Georgia" panose="02040502050405020303" pitchFamily="18" charset="0"/>
              </a:rPr>
              <a:t>характеру, </a:t>
            </a:r>
            <a:r>
              <a:rPr lang="ru-RU" b="1" dirty="0" err="1" smtClean="0">
                <a:latin typeface="Georgia" panose="02040502050405020303" pitchFamily="18" charset="0"/>
              </a:rPr>
              <a:t>інтелектом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мораллю</a:t>
            </a:r>
            <a:r>
              <a:rPr lang="ru-RU" b="1" dirty="0" smtClean="0">
                <a:latin typeface="Georgia" panose="02040502050405020303" pitchFamily="18" charset="0"/>
              </a:rPr>
              <a:t>, культурою; </a:t>
            </a:r>
            <a:r>
              <a:rPr lang="ru-RU" b="1" dirty="0" err="1" smtClean="0">
                <a:latin typeface="Georgia" panose="02040502050405020303" pitchFamily="18" charset="0"/>
              </a:rPr>
              <a:t>поширює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ідеї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щодо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вищості</a:t>
            </a:r>
            <a:r>
              <a:rPr lang="ru-RU" b="1" dirty="0" smtClean="0">
                <a:latin typeface="Georgia" panose="02040502050405020303" pitchFamily="18" charset="0"/>
              </a:rPr>
              <a:t> одних рас над </a:t>
            </a:r>
            <a:r>
              <a:rPr lang="ru-RU" b="1" dirty="0" err="1" smtClean="0">
                <a:latin typeface="Georgia" panose="02040502050405020303" pitchFamily="18" charset="0"/>
              </a:rPr>
              <a:t>іншими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Типи расизму </a:t>
            </a:r>
            <a:r>
              <a:rPr lang="uk-UA" b="1" dirty="0" smtClean="0">
                <a:latin typeface="Georgia" panose="02040502050405020303" pitchFamily="18" charset="0"/>
              </a:rPr>
              <a:t>– расова дискримінація, інституційний расизм (дискримінація з боку держави), економічний расизм (колонізація періоду </a:t>
            </a:r>
            <a:r>
              <a:rPr lang="en-US" b="1" dirty="0" smtClean="0">
                <a:latin typeface="Georgia" panose="02040502050405020303" pitchFamily="18" charset="0"/>
              </a:rPr>
              <a:t>XV</a:t>
            </a:r>
            <a:r>
              <a:rPr lang="uk-UA" b="1" dirty="0" smtClean="0">
                <a:latin typeface="Georgia" panose="02040502050405020303" pitchFamily="18" charset="0"/>
              </a:rPr>
              <a:t>ІІІ ст.).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522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Перші медійні зразки расової </a:t>
            </a:r>
            <a:r>
              <a:rPr lang="uk-UA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дискрімінації</a:t>
            </a:r>
            <a:endParaRPr lang="ru-RU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9" b="3329"/>
          <a:stretch>
            <a:fillRect/>
          </a:stretch>
        </p:blipFill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5367338"/>
            <a:ext cx="7704856" cy="804862"/>
          </a:xfrm>
        </p:spPr>
        <p:txBody>
          <a:bodyPr>
            <a:normAutofit/>
          </a:bodyPr>
          <a:lstStyle/>
          <a:p>
            <a:r>
              <a:rPr lang="uk-UA" sz="1600" b="1" dirty="0">
                <a:latin typeface="Georgia" panose="02040502050405020303" pitchFamily="18" charset="0"/>
              </a:rPr>
              <a:t>Політичний </a:t>
            </a:r>
            <a:r>
              <a:rPr lang="uk-UA" sz="1600" b="1" dirty="0" err="1">
                <a:latin typeface="Georgia" panose="02040502050405020303" pitchFamily="18" charset="0"/>
              </a:rPr>
              <a:t>постер</a:t>
            </a:r>
            <a:r>
              <a:rPr lang="uk-UA" sz="1600" b="1" dirty="0">
                <a:latin typeface="Georgia" panose="02040502050405020303" pitchFamily="18" charset="0"/>
              </a:rPr>
              <a:t> з виборів губернатора Пенсильванії в 1866 році</a:t>
            </a:r>
            <a:endParaRPr lang="ru-RU" sz="16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9824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Georgia" panose="02040502050405020303" pitchFamily="18" charset="0"/>
              </a:rPr>
              <a:t>Жозеф Артюр де </a:t>
            </a:r>
            <a:r>
              <a:rPr lang="uk-UA" b="1" dirty="0" err="1" smtClean="0">
                <a:latin typeface="Georgia" panose="02040502050405020303" pitchFamily="18" charset="0"/>
              </a:rPr>
              <a:t>Гобіно</a:t>
            </a:r>
            <a:r>
              <a:rPr lang="uk-UA" b="1" dirty="0" smtClean="0">
                <a:latin typeface="Georgia" panose="02040502050405020303" pitchFamily="18" charset="0"/>
              </a:rPr>
              <a:t/>
            </a:r>
            <a:br>
              <a:rPr lang="uk-UA" b="1" dirty="0" smtClean="0">
                <a:latin typeface="Georgia" panose="02040502050405020303" pitchFamily="18" charset="0"/>
              </a:rPr>
            </a:br>
            <a:r>
              <a:rPr lang="uk-UA" sz="2700" b="1" dirty="0" smtClean="0">
                <a:latin typeface="Georgia" panose="02040502050405020303" pitchFamily="18" charset="0"/>
              </a:rPr>
              <a:t>«Нарис про нерівність людських рас» </a:t>
            </a:r>
            <a:br>
              <a:rPr lang="uk-UA" sz="2700" b="1" dirty="0" smtClean="0">
                <a:latin typeface="Georgia" panose="02040502050405020303" pitchFamily="18" charset="0"/>
              </a:rPr>
            </a:br>
            <a:r>
              <a:rPr lang="uk-UA" sz="2700" b="1" dirty="0" smtClean="0">
                <a:latin typeface="Georgia" panose="02040502050405020303" pitchFamily="18" charset="0"/>
              </a:rPr>
              <a:t>(1853-1855) </a:t>
            </a:r>
            <a:endParaRPr lang="ru-RU" sz="2700" b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Меланійський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різновид</a:t>
            </a:r>
            <a:r>
              <a:rPr lang="ru-RU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перебуває</a:t>
            </a:r>
            <a:r>
              <a:rPr lang="ru-RU" b="1" dirty="0" smtClean="0">
                <a:latin typeface="Georgia" panose="02040502050405020303" pitchFamily="18" charset="0"/>
              </a:rPr>
              <a:t> на </a:t>
            </a:r>
            <a:r>
              <a:rPr lang="ru-RU" b="1" dirty="0" err="1" smtClean="0">
                <a:latin typeface="Georgia" panose="02040502050405020303" pitchFamily="18" charset="0"/>
              </a:rPr>
              <a:t>найнижчій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сходинці</a:t>
            </a:r>
            <a:r>
              <a:rPr lang="ru-RU" b="1" dirty="0" smtClean="0">
                <a:latin typeface="Georgia" panose="02040502050405020303" pitchFamily="18" charset="0"/>
              </a:rPr>
              <a:t>. </a:t>
            </a:r>
            <a:r>
              <a:rPr lang="ru-RU" b="1" dirty="0" err="1" smtClean="0">
                <a:latin typeface="Georgia" panose="02040502050405020303" pitchFamily="18" charset="0"/>
              </a:rPr>
              <a:t>Тваринний</a:t>
            </a:r>
            <a:r>
              <a:rPr lang="ru-RU" b="1" dirty="0" smtClean="0">
                <a:latin typeface="Georgia" panose="02040502050405020303" pitchFamily="18" charset="0"/>
              </a:rPr>
              <a:t> характер, </a:t>
            </a:r>
            <a:r>
              <a:rPr lang="ru-RU" b="1" dirty="0" err="1" smtClean="0">
                <a:latin typeface="Georgia" panose="02040502050405020303" pitchFamily="18" charset="0"/>
              </a:rPr>
              <a:t>зафіксований</a:t>
            </a:r>
            <a:r>
              <a:rPr lang="ru-RU" b="1" dirty="0" smtClean="0">
                <a:latin typeface="Georgia" panose="02040502050405020303" pitchFamily="18" charset="0"/>
              </a:rPr>
              <a:t> у </a:t>
            </a:r>
            <a:r>
              <a:rPr lang="ru-RU" b="1" dirty="0" err="1" smtClean="0">
                <a:latin typeface="Georgia" panose="02040502050405020303" pitchFamily="18" charset="0"/>
              </a:rPr>
              <a:t>формі</a:t>
            </a:r>
            <a:r>
              <a:rPr lang="ru-RU" b="1" dirty="0" smtClean="0">
                <a:latin typeface="Georgia" panose="02040502050405020303" pitchFamily="18" charset="0"/>
              </a:rPr>
              <a:t> тазу </a:t>
            </a:r>
            <a:r>
              <a:rPr lang="ru-RU" b="1" dirty="0" err="1" smtClean="0">
                <a:latin typeface="Georgia" panose="02040502050405020303" pitchFamily="18" charset="0"/>
              </a:rPr>
              <a:t>її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представників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визначив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цивілізаційну</a:t>
            </a:r>
            <a:r>
              <a:rPr lang="ru-RU" b="1" dirty="0" smtClean="0">
                <a:latin typeface="Georgia" panose="02040502050405020303" pitchFamily="18" charset="0"/>
              </a:rPr>
              <a:t> долю </a:t>
            </a:r>
            <a:r>
              <a:rPr lang="ru-RU" b="1" dirty="0" err="1" smtClean="0">
                <a:latin typeface="Georgia" panose="02040502050405020303" pitchFamily="18" charset="0"/>
              </a:rPr>
              <a:t>чорної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раси</a:t>
            </a:r>
            <a:r>
              <a:rPr lang="ru-RU" b="1" dirty="0" smtClean="0">
                <a:latin typeface="Georgia" panose="02040502050405020303" pitchFamily="18" charset="0"/>
              </a:rPr>
              <a:t>. </a:t>
            </a:r>
            <a:r>
              <a:rPr lang="ru-RU" b="1" dirty="0" err="1" smtClean="0">
                <a:latin typeface="Georgia" panose="02040502050405020303" pitchFamily="18" charset="0"/>
              </a:rPr>
              <a:t>Їй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ніколи</a:t>
            </a:r>
            <a:r>
              <a:rPr lang="ru-RU" b="1" dirty="0" smtClean="0">
                <a:latin typeface="Georgia" panose="02040502050405020303" pitchFamily="18" charset="0"/>
              </a:rPr>
              <a:t> не </a:t>
            </a:r>
            <a:r>
              <a:rPr lang="ru-RU" b="1" dirty="0" err="1" smtClean="0">
                <a:latin typeface="Georgia" panose="02040502050405020303" pitchFamily="18" charset="0"/>
              </a:rPr>
              <a:t>судилося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вийти</a:t>
            </a:r>
            <a:r>
              <a:rPr lang="ru-RU" b="1" dirty="0" smtClean="0">
                <a:latin typeface="Georgia" panose="02040502050405020303" pitchFamily="18" charset="0"/>
              </a:rPr>
              <a:t> за </a:t>
            </a:r>
            <a:r>
              <a:rPr lang="ru-RU" b="1" dirty="0" err="1" smtClean="0">
                <a:latin typeface="Georgia" panose="02040502050405020303" pitchFamily="18" charset="0"/>
              </a:rPr>
              <a:t>межі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найвужчого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людського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інтелекту</a:t>
            </a:r>
            <a:r>
              <a:rPr lang="ru-RU" b="1" dirty="0" smtClean="0">
                <a:latin typeface="Georgia" panose="02040502050405020303" pitchFamily="18" charset="0"/>
              </a:rPr>
              <a:t>. </a:t>
            </a:r>
            <a:r>
              <a:rPr lang="ru-RU" b="1" dirty="0" err="1" smtClean="0">
                <a:latin typeface="Georgia" panose="02040502050405020303" pitchFamily="18" charset="0"/>
              </a:rPr>
              <a:t>Між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тим</a:t>
            </a:r>
            <a:r>
              <a:rPr lang="ru-RU" b="1" dirty="0" smtClean="0">
                <a:latin typeface="Georgia" panose="02040502050405020303" pitchFamily="18" charset="0"/>
              </a:rPr>
              <a:t> не </a:t>
            </a:r>
            <a:r>
              <a:rPr lang="ru-RU" b="1" dirty="0" err="1" smtClean="0">
                <a:latin typeface="Georgia" panose="02040502050405020303" pitchFamily="18" charset="0"/>
              </a:rPr>
              <a:t>можна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вважати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елементарними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тваринами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негрів</a:t>
            </a:r>
            <a:r>
              <a:rPr lang="ru-RU" b="1" dirty="0" smtClean="0">
                <a:latin typeface="Georgia" panose="02040502050405020303" pitchFamily="18" charset="0"/>
              </a:rPr>
              <a:t> з </a:t>
            </a:r>
            <a:r>
              <a:rPr lang="ru-RU" b="1" dirty="0" err="1" smtClean="0">
                <a:latin typeface="Georgia" panose="02040502050405020303" pitchFamily="18" charset="0"/>
              </a:rPr>
              <a:t>вузьким</a:t>
            </a:r>
            <a:r>
              <a:rPr lang="ru-RU" b="1" dirty="0" smtClean="0">
                <a:latin typeface="Georgia" panose="02040502050405020303" pitchFamily="18" charset="0"/>
              </a:rPr>
              <a:t> і </a:t>
            </a:r>
            <a:r>
              <a:rPr lang="ru-RU" b="1" dirty="0" err="1" smtClean="0">
                <a:latin typeface="Georgia" panose="02040502050405020303" pitchFamily="18" charset="0"/>
              </a:rPr>
              <a:t>похилим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лобом</a:t>
            </a:r>
            <a:r>
              <a:rPr lang="ru-RU" b="1" dirty="0" smtClean="0">
                <a:latin typeface="Georgia" panose="02040502050405020303" pitchFamily="18" charset="0"/>
              </a:rPr>
              <a:t>, у </a:t>
            </a:r>
            <a:r>
              <a:rPr lang="ru-RU" b="1" dirty="0" err="1" smtClean="0">
                <a:latin typeface="Georgia" panose="02040502050405020303" pitchFamily="18" charset="0"/>
              </a:rPr>
              <a:t>середній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частині</a:t>
            </a:r>
            <a:r>
              <a:rPr lang="ru-RU" b="1" dirty="0" smtClean="0">
                <a:latin typeface="Georgia" panose="02040502050405020303" pitchFamily="18" charset="0"/>
              </a:rPr>
              <a:t> черепа </a:t>
            </a:r>
            <a:r>
              <a:rPr lang="ru-RU" b="1" dirty="0" err="1" smtClean="0">
                <a:latin typeface="Georgia" panose="02040502050405020303" pitchFamily="18" charset="0"/>
              </a:rPr>
              <a:t>яких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наявні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ознаки</a:t>
            </a:r>
            <a:r>
              <a:rPr lang="ru-RU" b="1" dirty="0" smtClean="0">
                <a:latin typeface="Georgia" panose="02040502050405020303" pitchFamily="18" charset="0"/>
              </a:rPr>
              <a:t> потужного </a:t>
            </a:r>
            <a:r>
              <a:rPr lang="ru-RU" b="1" dirty="0" err="1" smtClean="0">
                <a:latin typeface="Georgia" panose="02040502050405020303" pitchFamily="18" charset="0"/>
              </a:rPr>
              <a:t>енергетичного</a:t>
            </a:r>
            <a:r>
              <a:rPr lang="ru-RU" b="1" dirty="0" smtClean="0">
                <a:latin typeface="Georgia" panose="02040502050405020303" pitchFamily="18" charset="0"/>
              </a:rPr>
              <a:t> заряду. </a:t>
            </a:r>
            <a:r>
              <a:rPr lang="ru-RU" b="1" dirty="0" err="1" smtClean="0">
                <a:latin typeface="Georgia" panose="02040502050405020303" pitchFamily="18" charset="0"/>
              </a:rPr>
              <a:t>Їх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розумові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здібності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невеликі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дорівнюють</a:t>
            </a:r>
            <a:r>
              <a:rPr lang="ru-RU" b="1" dirty="0" smtClean="0">
                <a:latin typeface="Georgia" panose="02040502050405020303" pitchFamily="18" charset="0"/>
              </a:rPr>
              <a:t> нулю, але </a:t>
            </a:r>
            <a:r>
              <a:rPr lang="ru-RU" b="1" dirty="0" err="1" smtClean="0">
                <a:latin typeface="Georgia" panose="02040502050405020303" pitchFamily="18" charset="0"/>
              </a:rPr>
              <a:t>їх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бажання</a:t>
            </a:r>
            <a:r>
              <a:rPr lang="ru-RU" b="1" dirty="0" smtClean="0">
                <a:latin typeface="Georgia" panose="02040502050405020303" pitchFamily="18" charset="0"/>
              </a:rPr>
              <a:t> і </a:t>
            </a:r>
            <a:r>
              <a:rPr lang="ru-RU" b="1" dirty="0" err="1" smtClean="0">
                <a:latin typeface="Georgia" panose="02040502050405020303" pitchFamily="18" charset="0"/>
              </a:rPr>
              <a:t>їх</a:t>
            </a:r>
            <a:r>
              <a:rPr lang="ru-RU" b="1" dirty="0" smtClean="0">
                <a:latin typeface="Georgia" panose="02040502050405020303" pitchFamily="18" charset="0"/>
              </a:rPr>
              <a:t> воля </a:t>
            </a:r>
            <a:r>
              <a:rPr lang="ru-RU" b="1" dirty="0" err="1" smtClean="0">
                <a:latin typeface="Georgia" panose="02040502050405020303" pitchFamily="18" charset="0"/>
              </a:rPr>
              <a:t>відрізняються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нестримністю</a:t>
            </a:r>
            <a:r>
              <a:rPr lang="ru-RU" b="1" dirty="0" smtClean="0">
                <a:latin typeface="Georgia" panose="02040502050405020303" pitchFamily="18" charset="0"/>
              </a:rPr>
              <a:t>. </a:t>
            </a:r>
            <a:r>
              <a:rPr lang="ru-RU" b="1" dirty="0" err="1" smtClean="0">
                <a:latin typeface="Georgia" panose="02040502050405020303" pitchFamily="18" charset="0"/>
              </a:rPr>
              <a:t>Це</a:t>
            </a:r>
            <a:r>
              <a:rPr lang="ru-RU" b="1" dirty="0" smtClean="0">
                <a:latin typeface="Georgia" panose="02040502050405020303" pitchFamily="18" charset="0"/>
              </a:rPr>
              <a:t> особливо </a:t>
            </a:r>
            <a:r>
              <a:rPr lang="ru-RU" b="1" dirty="0" err="1" smtClean="0">
                <a:latin typeface="Georgia" panose="02040502050405020303" pitchFamily="18" charset="0"/>
              </a:rPr>
              <a:t>стосується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рецепторів</a:t>
            </a:r>
            <a:r>
              <a:rPr lang="ru-RU" b="1" dirty="0" smtClean="0">
                <a:latin typeface="Georgia" panose="02040502050405020303" pitchFamily="18" charset="0"/>
              </a:rPr>
              <a:t> смаку та нюху… Будь-яка </a:t>
            </a:r>
            <a:r>
              <a:rPr lang="ru-RU" b="1" dirty="0" err="1" smtClean="0">
                <a:latin typeface="Georgia" panose="02040502050405020303" pitchFamily="18" charset="0"/>
              </a:rPr>
              <a:t>їжа</a:t>
            </a:r>
            <a:r>
              <a:rPr lang="ru-RU" b="1" dirty="0" smtClean="0">
                <a:latin typeface="Georgia" panose="02040502050405020303" pitchFamily="18" charset="0"/>
              </a:rPr>
              <a:t> є </a:t>
            </a:r>
            <a:r>
              <a:rPr lang="ru-RU" b="1" dirty="0" err="1" smtClean="0">
                <a:latin typeface="Georgia" panose="02040502050405020303" pitchFamily="18" charset="0"/>
              </a:rPr>
              <a:t>придатною</a:t>
            </a:r>
            <a:r>
              <a:rPr lang="ru-RU" b="1" dirty="0" smtClean="0">
                <a:latin typeface="Georgia" panose="02040502050405020303" pitchFamily="18" charset="0"/>
              </a:rPr>
              <a:t> для </a:t>
            </a:r>
            <a:r>
              <a:rPr lang="ru-RU" b="1" dirty="0" err="1" smtClean="0">
                <a:latin typeface="Georgia" panose="02040502050405020303" pitchFamily="18" charset="0"/>
              </a:rPr>
              <a:t>нього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ніщо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йому</a:t>
            </a:r>
            <a:r>
              <a:rPr lang="ru-RU" b="1" dirty="0" smtClean="0">
                <a:latin typeface="Georgia" panose="02040502050405020303" pitchFamily="18" charset="0"/>
              </a:rPr>
              <a:t> не </a:t>
            </a:r>
            <a:r>
              <a:rPr lang="ru-RU" b="1" dirty="0" err="1" smtClean="0">
                <a:latin typeface="Georgia" panose="02040502050405020303" pitchFamily="18" charset="0"/>
              </a:rPr>
              <a:t>осоружно</a:t>
            </a:r>
            <a:r>
              <a:rPr lang="ru-RU" b="1" dirty="0" smtClean="0">
                <a:latin typeface="Georgia" panose="02040502050405020303" pitchFamily="18" charset="0"/>
              </a:rPr>
              <a:t>. </a:t>
            </a:r>
            <a:r>
              <a:rPr lang="ru-RU" b="1" dirty="0" err="1" smtClean="0">
                <a:latin typeface="Georgia" panose="02040502050405020303" pitchFamily="18" charset="0"/>
              </a:rPr>
              <a:t>Єдине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чого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він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хоче</a:t>
            </a:r>
            <a:r>
              <a:rPr lang="ru-RU" b="1" dirty="0" smtClean="0">
                <a:latin typeface="Georgia" panose="02040502050405020303" pitchFamily="18" charset="0"/>
              </a:rPr>
              <a:t>, –  </a:t>
            </a:r>
            <a:r>
              <a:rPr lang="ru-RU" b="1" dirty="0" err="1" smtClean="0">
                <a:latin typeface="Georgia" panose="02040502050405020303" pitchFamily="18" charset="0"/>
              </a:rPr>
              <a:t>їсти</a:t>
            </a:r>
            <a:r>
              <a:rPr lang="ru-RU" b="1" dirty="0" smtClean="0">
                <a:latin typeface="Georgia" panose="02040502050405020303" pitchFamily="18" charset="0"/>
              </a:rPr>
              <a:t> й </a:t>
            </a:r>
            <a:r>
              <a:rPr lang="ru-RU" b="1" dirty="0" err="1" smtClean="0">
                <a:latin typeface="Georgia" panose="02040502050405020303" pitchFamily="18" charset="0"/>
              </a:rPr>
              <a:t>їсти</a:t>
            </a:r>
            <a:r>
              <a:rPr lang="ru-RU" b="1" dirty="0" smtClean="0">
                <a:latin typeface="Georgia" panose="02040502050405020303" pitchFamily="18" charset="0"/>
              </a:rPr>
              <a:t>, не </a:t>
            </a:r>
            <a:r>
              <a:rPr lang="ru-RU" b="1" dirty="0" err="1" smtClean="0">
                <a:latin typeface="Georgia" panose="02040502050405020303" pitchFamily="18" charset="0"/>
              </a:rPr>
              <a:t>знаючи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міри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їсти</a:t>
            </a:r>
            <a:r>
              <a:rPr lang="ru-RU" b="1" dirty="0" smtClean="0">
                <a:latin typeface="Georgia" panose="02040502050405020303" pitchFamily="18" charset="0"/>
              </a:rPr>
              <a:t> з </a:t>
            </a:r>
            <a:r>
              <a:rPr lang="ru-RU" b="1" dirty="0" err="1" smtClean="0">
                <a:latin typeface="Georgia" panose="02040502050405020303" pitchFamily="18" charset="0"/>
              </a:rPr>
              <a:t>жадністю</a:t>
            </a:r>
            <a:r>
              <a:rPr lang="ru-RU" b="1" dirty="0" smtClean="0">
                <a:latin typeface="Georgia" panose="02040502050405020303" pitchFamily="18" charset="0"/>
              </a:rPr>
              <a:t>; і </a:t>
            </a:r>
            <a:r>
              <a:rPr lang="ru-RU" b="1" dirty="0" err="1" smtClean="0">
                <a:latin typeface="Georgia" panose="02040502050405020303" pitchFamily="18" charset="0"/>
              </a:rPr>
              <a:t>навіть</a:t>
            </a:r>
            <a:r>
              <a:rPr lang="ru-RU" b="1" dirty="0" smtClean="0">
                <a:latin typeface="Georgia" panose="02040502050405020303" pitchFamily="18" charset="0"/>
              </a:rPr>
              <a:t> дохла </a:t>
            </a:r>
            <a:r>
              <a:rPr lang="ru-RU" b="1" dirty="0" err="1" smtClean="0">
                <a:latin typeface="Georgia" panose="02040502050405020303" pitchFamily="18" charset="0"/>
              </a:rPr>
              <a:t>шкапа</a:t>
            </a:r>
            <a:r>
              <a:rPr lang="ru-RU" b="1" dirty="0" smtClean="0">
                <a:latin typeface="Georgia" panose="02040502050405020303" pitchFamily="18" charset="0"/>
              </a:rPr>
              <a:t> буде хороша для </a:t>
            </a:r>
            <a:r>
              <a:rPr lang="ru-RU" b="1" dirty="0" err="1" smtClean="0">
                <a:latin typeface="Georgia" panose="02040502050405020303" pitchFamily="18" charset="0"/>
              </a:rPr>
              <a:t>нього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аби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набити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шлунок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2522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92088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Жовта</a:t>
            </a:r>
            <a:r>
              <a:rPr lang="ru-RU" sz="2200" b="1" dirty="0">
                <a:solidFill>
                  <a:srgbClr val="C00000"/>
                </a:solidFill>
                <a:latin typeface="Georgia" panose="02040502050405020303" pitchFamily="18" charset="0"/>
              </a:rPr>
              <a:t> раса </a:t>
            </a:r>
            <a:r>
              <a:rPr lang="ru-RU" sz="2200" b="1" dirty="0">
                <a:latin typeface="Georgia" panose="02040502050405020303" pitchFamily="18" charset="0"/>
              </a:rPr>
              <a:t>є антитезою </a:t>
            </a:r>
            <a:r>
              <a:rPr lang="ru-RU" sz="2200" b="1" dirty="0" err="1">
                <a:latin typeface="Georgia" panose="02040502050405020303" pitchFamily="18" charset="0"/>
              </a:rPr>
              <a:t>цьому</a:t>
            </a:r>
            <a:r>
              <a:rPr lang="ru-RU" sz="2200" b="1" dirty="0">
                <a:latin typeface="Georgia" panose="02040502050405020303" pitchFamily="18" charset="0"/>
              </a:rPr>
              <a:t> типу. Череп </a:t>
            </a:r>
            <a:r>
              <a:rPr lang="ru-RU" sz="2200" b="1" dirty="0" err="1">
                <a:latin typeface="Georgia" panose="02040502050405020303" pitchFamily="18" charset="0"/>
              </a:rPr>
              <a:t>вже</a:t>
            </a:r>
            <a:r>
              <a:rPr lang="ru-RU" sz="2200" b="1" dirty="0">
                <a:latin typeface="Georgia" panose="02040502050405020303" pitchFamily="18" charset="0"/>
              </a:rPr>
              <a:t> не </a:t>
            </a:r>
            <a:r>
              <a:rPr lang="ru-RU" sz="2200" b="1" dirty="0" err="1" smtClean="0">
                <a:latin typeface="Georgia" panose="02040502050405020303" pitchFamily="18" charset="0"/>
              </a:rPr>
              <a:t>настільки</a:t>
            </a:r>
            <a:r>
              <a:rPr lang="ru-RU" sz="2200" b="1" dirty="0" smtClean="0">
                <a:latin typeface="Georgia" panose="02040502050405020303" pitchFamily="18" charset="0"/>
              </a:rPr>
              <a:t> </a:t>
            </a:r>
            <a:r>
              <a:rPr lang="ru-RU" sz="2200" b="1" dirty="0" err="1" smtClean="0">
                <a:latin typeface="Georgia" panose="02040502050405020303" pitchFamily="18" charset="0"/>
              </a:rPr>
              <a:t>випнутий</a:t>
            </a:r>
            <a:r>
              <a:rPr lang="ru-RU" sz="2200" b="1" dirty="0" smtClean="0">
                <a:latin typeface="Georgia" panose="02040502050405020303" pitchFamily="18" charset="0"/>
              </a:rPr>
              <a:t> назад</a:t>
            </a:r>
            <a:r>
              <a:rPr lang="ru-RU" sz="2200" b="1" dirty="0">
                <a:latin typeface="Georgia" panose="02040502050405020303" pitchFamily="18" charset="0"/>
              </a:rPr>
              <a:t>, </a:t>
            </a:r>
            <a:r>
              <a:rPr lang="ru-RU" sz="2200" b="1" dirty="0" smtClean="0">
                <a:latin typeface="Georgia" panose="02040502050405020303" pitchFamily="18" charset="0"/>
              </a:rPr>
              <a:t>як у </a:t>
            </a:r>
            <a:r>
              <a:rPr lang="ru-RU" sz="2200" b="1" dirty="0" err="1" smtClean="0">
                <a:latin typeface="Georgia" panose="02040502050405020303" pitchFamily="18" charset="0"/>
              </a:rPr>
              <a:t>темношкірих</a:t>
            </a:r>
            <a:r>
              <a:rPr lang="ru-RU" sz="2200" b="1" dirty="0" smtClean="0">
                <a:latin typeface="Georgia" panose="02040502050405020303" pitchFamily="18" charset="0"/>
              </a:rPr>
              <a:t>, а </a:t>
            </a:r>
            <a:r>
              <a:rPr lang="ru-RU" sz="2200" b="1" dirty="0" err="1" smtClean="0">
                <a:latin typeface="Georgia" panose="02040502050405020303" pitchFamily="18" charset="0"/>
              </a:rPr>
              <a:t>навпроти</a:t>
            </a:r>
            <a:r>
              <a:rPr lang="ru-RU" sz="2200" b="1" dirty="0"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latin typeface="Georgia" panose="02040502050405020303" pitchFamily="18" charset="0"/>
              </a:rPr>
              <a:t>видається</a:t>
            </a:r>
            <a:r>
              <a:rPr lang="ru-RU" sz="2200" b="1" dirty="0">
                <a:latin typeface="Georgia" panose="02040502050405020303" pitchFamily="18" charset="0"/>
              </a:rPr>
              <a:t> вперед. Лоб великий, </a:t>
            </a:r>
            <a:r>
              <a:rPr lang="ru-RU" sz="2200" b="1" dirty="0" err="1">
                <a:latin typeface="Georgia" panose="02040502050405020303" pitchFamily="18" charset="0"/>
              </a:rPr>
              <a:t>костистий</a:t>
            </a:r>
            <a:r>
              <a:rPr lang="ru-RU" sz="2200" b="1" dirty="0">
                <a:latin typeface="Georgia" panose="02040502050405020303" pitchFamily="18" charset="0"/>
              </a:rPr>
              <a:t>, часто </a:t>
            </a:r>
            <a:r>
              <a:rPr lang="ru-RU" sz="2200" b="1" dirty="0" err="1">
                <a:latin typeface="Georgia" panose="02040502050405020303" pitchFamily="18" charset="0"/>
              </a:rPr>
              <a:t>виступає</a:t>
            </a:r>
            <a:r>
              <a:rPr lang="ru-RU" sz="2200" b="1" dirty="0"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latin typeface="Georgia" panose="02040502050405020303" pitchFamily="18" charset="0"/>
              </a:rPr>
              <a:t>розвинений</a:t>
            </a:r>
            <a:r>
              <a:rPr lang="ru-RU" sz="2200" b="1" dirty="0">
                <a:latin typeface="Georgia" panose="02040502050405020303" pitchFamily="18" charset="0"/>
              </a:rPr>
              <a:t> у </a:t>
            </a:r>
            <a:r>
              <a:rPr lang="ru-RU" sz="2200" b="1" dirty="0" err="1">
                <a:latin typeface="Georgia" panose="02040502050405020303" pitchFamily="18" charset="0"/>
              </a:rPr>
              <a:t>висоту</a:t>
            </a:r>
            <a:r>
              <a:rPr lang="ru-RU" sz="2200" b="1" dirty="0">
                <a:latin typeface="Georgia" panose="02040502050405020303" pitchFamily="18" charset="0"/>
              </a:rPr>
              <a:t>, як би </a:t>
            </a:r>
            <a:r>
              <a:rPr lang="ru-RU" sz="2200" b="1" dirty="0" err="1">
                <a:latin typeface="Georgia" panose="02040502050405020303" pitchFamily="18" charset="0"/>
              </a:rPr>
              <a:t>нависає</a:t>
            </a:r>
            <a:r>
              <a:rPr lang="ru-RU" sz="2200" b="1" dirty="0">
                <a:latin typeface="Georgia" panose="02040502050405020303" pitchFamily="18" charset="0"/>
              </a:rPr>
              <a:t> над </a:t>
            </a:r>
            <a:r>
              <a:rPr lang="ru-RU" sz="2200" b="1" dirty="0" err="1">
                <a:latin typeface="Georgia" panose="02040502050405020303" pitchFamily="18" charset="0"/>
              </a:rPr>
              <a:t>трикутною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лицьовою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частиною</a:t>
            </a:r>
            <a:r>
              <a:rPr lang="ru-RU" sz="2200" b="1" dirty="0">
                <a:latin typeface="Georgia" panose="02040502050405020303" pitchFamily="18" charset="0"/>
              </a:rPr>
              <a:t>, де </a:t>
            </a:r>
            <a:r>
              <a:rPr lang="ru-RU" sz="2200" b="1" dirty="0" err="1">
                <a:latin typeface="Georgia" panose="02040502050405020303" pitchFamily="18" charset="0"/>
              </a:rPr>
              <a:t>ніс</a:t>
            </a:r>
            <a:r>
              <a:rPr lang="ru-RU" sz="2200" b="1" dirty="0">
                <a:latin typeface="Georgia" panose="02040502050405020303" pitchFamily="18" charset="0"/>
              </a:rPr>
              <a:t> і </a:t>
            </a:r>
            <a:r>
              <a:rPr lang="ru-RU" sz="2200" b="1" dirty="0" err="1">
                <a:latin typeface="Georgia" panose="02040502050405020303" pitchFamily="18" charset="0"/>
              </a:rPr>
              <a:t>підборіддя</a:t>
            </a:r>
            <a:r>
              <a:rPr lang="ru-RU" sz="2200" b="1" dirty="0">
                <a:latin typeface="Georgia" panose="02040502050405020303" pitchFamily="18" charset="0"/>
              </a:rPr>
              <a:t> не </a:t>
            </a:r>
            <a:r>
              <a:rPr lang="ru-RU" sz="2200" b="1" dirty="0" err="1">
                <a:latin typeface="Georgia" panose="02040502050405020303" pitchFamily="18" charset="0"/>
              </a:rPr>
              <a:t>мають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різких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виступів</a:t>
            </a:r>
            <a:r>
              <a:rPr lang="ru-RU" sz="2200" b="1" dirty="0">
                <a:latin typeface="Georgia" panose="02040502050405020303" pitchFamily="18" charset="0"/>
              </a:rPr>
              <a:t>, як у негра. </a:t>
            </a:r>
            <a:r>
              <a:rPr lang="ru-RU" sz="2200" b="1" dirty="0" err="1" smtClean="0">
                <a:latin typeface="Georgia" panose="02040502050405020303" pitchFamily="18" charset="0"/>
              </a:rPr>
              <a:t>Крім</a:t>
            </a:r>
            <a:r>
              <a:rPr lang="ru-RU" sz="2200" b="1" dirty="0" smtClean="0">
                <a:latin typeface="Georgia" panose="02040502050405020303" pitchFamily="18" charset="0"/>
              </a:rPr>
              <a:t> </a:t>
            </a:r>
            <a:r>
              <a:rPr lang="ru-RU" sz="2200" b="1" dirty="0">
                <a:latin typeface="Georgia" panose="02040502050405020303" pitchFamily="18" charset="0"/>
              </a:rPr>
              <a:t>того, </a:t>
            </a:r>
            <a:r>
              <a:rPr lang="ru-RU" sz="2200" b="1" dirty="0" err="1">
                <a:latin typeface="Georgia" panose="02040502050405020303" pitchFamily="18" charset="0"/>
              </a:rPr>
              <a:t>можна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відмітити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слабку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фізичну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конституцію</a:t>
            </a:r>
            <a:r>
              <a:rPr lang="ru-RU" sz="2200" b="1" dirty="0">
                <a:latin typeface="Georgia" panose="02040502050405020303" pitchFamily="18" charset="0"/>
              </a:rPr>
              <a:t> і </a:t>
            </a:r>
            <a:r>
              <a:rPr lang="ru-RU" sz="2200" b="1" dirty="0" err="1">
                <a:latin typeface="Georgia" panose="02040502050405020303" pitchFamily="18" charset="0"/>
              </a:rPr>
              <a:t>схильність</a:t>
            </a:r>
            <a:r>
              <a:rPr lang="ru-RU" sz="2200" b="1" dirty="0">
                <a:latin typeface="Georgia" panose="02040502050405020303" pitchFamily="18" charset="0"/>
              </a:rPr>
              <a:t> до </a:t>
            </a:r>
            <a:r>
              <a:rPr lang="ru-RU" sz="2200" b="1" dirty="0" err="1" smtClean="0">
                <a:latin typeface="Georgia" panose="02040502050405020303" pitchFamily="18" charset="0"/>
              </a:rPr>
              <a:t>апатії</a:t>
            </a:r>
            <a:r>
              <a:rPr lang="ru-RU" sz="2200" b="1" dirty="0">
                <a:latin typeface="Georgia" panose="02040502050405020303" pitchFamily="18" charset="0"/>
              </a:rPr>
              <a:t>. Тут </a:t>
            </a:r>
            <a:r>
              <a:rPr lang="ru-RU" sz="2200" b="1" dirty="0" err="1">
                <a:latin typeface="Georgia" panose="02040502050405020303" pitchFamily="18" charset="0"/>
              </a:rPr>
              <a:t>виявляються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 smtClean="0">
                <a:latin typeface="Georgia" panose="02040502050405020303" pitchFamily="18" charset="0"/>
              </a:rPr>
              <a:t>слабко</a:t>
            </a:r>
            <a:r>
              <a:rPr lang="ru-RU" sz="2200" b="1" dirty="0" smtClean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виражені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бажання</a:t>
            </a:r>
            <a:r>
              <a:rPr lang="ru-RU" sz="2200" b="1" dirty="0">
                <a:latin typeface="Georgia" panose="02040502050405020303" pitchFamily="18" charset="0"/>
              </a:rPr>
              <a:t>, воля, </a:t>
            </a:r>
            <a:r>
              <a:rPr lang="ru-RU" sz="2200" b="1" dirty="0" err="1">
                <a:latin typeface="Georgia" panose="02040502050405020303" pitchFamily="18" charset="0"/>
              </a:rPr>
              <a:t>швидше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межуюча</a:t>
            </a:r>
            <a:r>
              <a:rPr lang="ru-RU" sz="2200" b="1" dirty="0">
                <a:latin typeface="Georgia" panose="02040502050405020303" pitchFamily="18" charset="0"/>
              </a:rPr>
              <a:t> з </a:t>
            </a:r>
            <a:r>
              <a:rPr lang="ru-RU" sz="2200" b="1" dirty="0" err="1">
                <a:latin typeface="Georgia" panose="02040502050405020303" pitchFamily="18" charset="0"/>
              </a:rPr>
              <a:t>упертістю</a:t>
            </a:r>
            <a:r>
              <a:rPr lang="ru-RU" sz="2200" b="1" dirty="0"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latin typeface="Georgia" panose="02040502050405020303" pitchFamily="18" charset="0"/>
              </a:rPr>
              <a:t>ніж</a:t>
            </a:r>
            <a:r>
              <a:rPr lang="ru-RU" sz="2200" b="1" dirty="0">
                <a:latin typeface="Georgia" panose="02040502050405020303" pitchFamily="18" charset="0"/>
              </a:rPr>
              <a:t> з </a:t>
            </a:r>
            <a:r>
              <a:rPr lang="ru-RU" sz="2200" b="1" dirty="0" err="1">
                <a:latin typeface="Georgia" panose="02040502050405020303" pitchFamily="18" charset="0"/>
              </a:rPr>
              <a:t>безрозсудністю</a:t>
            </a:r>
            <a:r>
              <a:rPr lang="ru-RU" sz="2200" b="1" dirty="0"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latin typeface="Georgia" panose="02040502050405020303" pitchFamily="18" charset="0"/>
              </a:rPr>
              <a:t>стійке</a:t>
            </a:r>
            <a:r>
              <a:rPr lang="ru-RU" sz="2200" b="1" dirty="0">
                <a:latin typeface="Georgia" panose="02040502050405020303" pitchFamily="18" charset="0"/>
              </a:rPr>
              <a:t>, але </a:t>
            </a:r>
            <a:r>
              <a:rPr lang="ru-RU" sz="2200" b="1" dirty="0" err="1">
                <a:latin typeface="Georgia" panose="02040502050405020303" pitchFamily="18" charset="0"/>
              </a:rPr>
              <a:t>спокійне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прагнення</a:t>
            </a:r>
            <a:r>
              <a:rPr lang="ru-RU" sz="2200" b="1" dirty="0">
                <a:latin typeface="Georgia" panose="02040502050405020303" pitchFamily="18" charset="0"/>
              </a:rPr>
              <a:t> до </a:t>
            </a:r>
            <a:r>
              <a:rPr lang="ru-RU" sz="2200" b="1" dirty="0" err="1">
                <a:latin typeface="Georgia" panose="02040502050405020303" pitchFamily="18" charset="0"/>
              </a:rPr>
              <a:t>матеріальних</a:t>
            </a:r>
            <a:r>
              <a:rPr lang="ru-RU" sz="2200" b="1" dirty="0"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latin typeface="Georgia" panose="02040502050405020303" pitchFamily="18" charset="0"/>
              </a:rPr>
              <a:t>задоволень</a:t>
            </a:r>
            <a:r>
              <a:rPr lang="ru-RU" sz="2200" b="1" dirty="0"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latin typeface="Georgia" panose="02040502050405020303" pitchFamily="18" charset="0"/>
              </a:rPr>
              <a:t>тенденція</a:t>
            </a:r>
            <a:r>
              <a:rPr lang="ru-RU" sz="2200" b="1" dirty="0">
                <a:latin typeface="Georgia" panose="02040502050405020303" pitchFamily="18" charset="0"/>
              </a:rPr>
              <a:t> до </a:t>
            </a:r>
            <a:r>
              <a:rPr lang="ru-RU" sz="2200" b="1" dirty="0" err="1">
                <a:latin typeface="Georgia" panose="02040502050405020303" pitchFamily="18" charset="0"/>
              </a:rPr>
              <a:t>обжерливості</a:t>
            </a:r>
            <a:r>
              <a:rPr lang="ru-RU" sz="2200" b="1" dirty="0">
                <a:latin typeface="Georgia" panose="02040502050405020303" pitchFamily="18" charset="0"/>
              </a:rPr>
              <a:t>, але </a:t>
            </a:r>
            <a:r>
              <a:rPr lang="ru-RU" sz="2200" b="1" dirty="0" err="1" smtClean="0">
                <a:latin typeface="Georgia" panose="02040502050405020303" pitchFamily="18" charset="0"/>
              </a:rPr>
              <a:t>присутня</a:t>
            </a:r>
            <a:r>
              <a:rPr lang="ru-RU" sz="2200" b="1" dirty="0" smtClean="0">
                <a:latin typeface="Georgia" panose="02040502050405020303" pitchFamily="18" charset="0"/>
              </a:rPr>
              <a:t> </a:t>
            </a:r>
            <a:r>
              <a:rPr lang="ru-RU" sz="2200" b="1" dirty="0" err="1" smtClean="0">
                <a:latin typeface="Georgia" panose="02040502050405020303" pitchFamily="18" charset="0"/>
              </a:rPr>
              <a:t>більша</a:t>
            </a:r>
            <a:r>
              <a:rPr lang="ru-RU" sz="2200" b="1" dirty="0" smtClean="0">
                <a:latin typeface="Georgia" panose="02040502050405020303" pitchFamily="18" charset="0"/>
              </a:rPr>
              <a:t> </a:t>
            </a:r>
            <a:r>
              <a:rPr lang="ru-RU" sz="2200" b="1" dirty="0" err="1" smtClean="0">
                <a:latin typeface="Georgia" panose="02040502050405020303" pitchFamily="18" charset="0"/>
              </a:rPr>
              <a:t>розбірливість</a:t>
            </a:r>
            <a:r>
              <a:rPr lang="ru-RU" sz="2200" b="1" dirty="0" smtClean="0">
                <a:latin typeface="Georgia" panose="02040502050405020303" pitchFamily="18" charset="0"/>
              </a:rPr>
              <a:t> </a:t>
            </a:r>
            <a:r>
              <a:rPr lang="ru-RU" sz="2200" b="1" dirty="0">
                <a:latin typeface="Georgia" panose="02040502050405020303" pitchFamily="18" charset="0"/>
              </a:rPr>
              <a:t>в </a:t>
            </a:r>
            <a:r>
              <a:rPr lang="ru-RU" sz="2200" b="1" dirty="0" err="1">
                <a:latin typeface="Georgia" panose="02040502050405020303" pitchFamily="18" charset="0"/>
              </a:rPr>
              <a:t>їжі</a:t>
            </a:r>
            <a:r>
              <a:rPr lang="ru-RU" sz="2200" b="1" dirty="0"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latin typeface="Georgia" panose="02040502050405020303" pitchFamily="18" charset="0"/>
              </a:rPr>
              <a:t>чим</a:t>
            </a:r>
            <a:r>
              <a:rPr lang="ru-RU" sz="2200" b="1" dirty="0">
                <a:latin typeface="Georgia" panose="02040502050405020303" pitchFamily="18" charset="0"/>
              </a:rPr>
              <a:t> у </a:t>
            </a:r>
            <a:r>
              <a:rPr lang="ru-RU" sz="2200" b="1" dirty="0" err="1">
                <a:latin typeface="Georgia" panose="02040502050405020303" pitchFamily="18" charset="0"/>
              </a:rPr>
              <a:t>негрів</a:t>
            </a:r>
            <a:r>
              <a:rPr lang="ru-RU" sz="2200" b="1" dirty="0">
                <a:latin typeface="Georgia" panose="02040502050405020303" pitchFamily="18" charset="0"/>
              </a:rPr>
              <a:t>. </a:t>
            </a:r>
            <a:r>
              <a:rPr lang="ru-RU" sz="2200" b="1" dirty="0" smtClean="0">
                <a:latin typeface="Georgia" panose="02040502050405020303" pitchFamily="18" charset="0"/>
              </a:rPr>
              <a:t>В </a:t>
            </a:r>
            <a:r>
              <a:rPr lang="ru-RU" sz="2200" b="1" dirty="0" err="1">
                <a:latin typeface="Georgia" panose="02040502050405020303" pitchFamily="18" charset="0"/>
              </a:rPr>
              <a:t>усіх</a:t>
            </a:r>
            <a:r>
              <a:rPr lang="ru-RU" sz="2200" b="1" dirty="0">
                <a:latin typeface="Georgia" panose="02040502050405020303" pitchFamily="18" charset="0"/>
              </a:rPr>
              <a:t> справах - </a:t>
            </a:r>
            <a:r>
              <a:rPr lang="ru-RU" sz="2200" b="1" dirty="0" err="1">
                <a:latin typeface="Georgia" panose="02040502050405020303" pitchFamily="18" charset="0"/>
              </a:rPr>
              <a:t>прихильність</a:t>
            </a:r>
            <a:r>
              <a:rPr lang="ru-RU" sz="2200" b="1" dirty="0">
                <a:latin typeface="Georgia" panose="02040502050405020303" pitchFamily="18" charset="0"/>
              </a:rPr>
              <a:t> до </a:t>
            </a:r>
            <a:r>
              <a:rPr lang="ru-RU" sz="2200" b="1" dirty="0" err="1" smtClean="0">
                <a:latin typeface="Georgia" panose="02040502050405020303" pitchFamily="18" charset="0"/>
              </a:rPr>
              <a:t>посередності</a:t>
            </a:r>
            <a:r>
              <a:rPr lang="ru-RU" sz="2200" b="1" dirty="0" smtClean="0">
                <a:latin typeface="Georgia" panose="02040502050405020303" pitchFamily="18" charset="0"/>
              </a:rPr>
              <a:t>. </a:t>
            </a:r>
            <a:endParaRPr lang="ru-RU" sz="22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4438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78488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За ними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йдуть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білі</a:t>
            </a:r>
            <a:r>
              <a:rPr lang="ru-RU" sz="2200" b="1" dirty="0">
                <a:solidFill>
                  <a:srgbClr val="C00000"/>
                </a:solidFill>
                <a:latin typeface="Georgia" panose="02040502050405020303" pitchFamily="18" charset="0"/>
              </a:rPr>
              <a:t> народи. 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Для них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характерні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обдумана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енергія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енергетичний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інтелект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;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почуття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корисного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але в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ширшому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значенні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слова, 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також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більш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високому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відважнішому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ідеальнішому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ніж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у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жовтошкірих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;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завзятість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у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поєднанні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з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умінням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аналізувати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перешкоди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й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уміння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долати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їх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; велика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фізична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сила,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виняткове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інстинктивне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тяжіння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до порядку як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необхідного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засобу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самозбереження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й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одночасно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яскраво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виражений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смак до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свободи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навіть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надмірної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; явна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ворожість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до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формалізму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.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Білі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люди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відрізняються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також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незвичайною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любов</a:t>
            </a:r>
            <a:r>
              <a:rPr lang="en-US" sz="22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’</a:t>
            </a:r>
            <a:r>
              <a:rPr lang="ru-RU" sz="22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ю 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до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життя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.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Їх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жорстокість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коли вона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проявляється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є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поміркованою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чого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не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зустрінеш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у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чорношкірих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437142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04863"/>
            <a:ext cx="7620000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91593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0" u="none" strike="noStrike" baseline="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Нова </a:t>
            </a:r>
            <a:r>
              <a:rPr lang="ru-RU" sz="3200" b="1" i="0" u="none" strike="noStrike" baseline="0" dirty="0" err="1" smtClean="0">
                <a:solidFill>
                  <a:srgbClr val="000000"/>
                </a:solidFill>
                <a:latin typeface="Georgia" panose="02040502050405020303" pitchFamily="18" charset="0"/>
              </a:rPr>
              <a:t>Тернопільська</a:t>
            </a:r>
            <a:r>
              <a:rPr lang="ru-RU" sz="3200" b="1" i="0" u="none" strike="noStrike" baseline="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газета, </a:t>
            </a:r>
            <a:br>
              <a:rPr lang="ru-RU" sz="3200" b="1" i="0" u="none" strike="noStrike" baseline="0" dirty="0" smtClean="0">
                <a:solidFill>
                  <a:srgbClr val="000000"/>
                </a:solidFill>
                <a:latin typeface="Georgia" panose="02040502050405020303" pitchFamily="18" charset="0"/>
              </a:rPr>
            </a:br>
            <a:r>
              <a:rPr lang="ru-RU" sz="3200" b="1" i="0" u="none" strike="noStrike" baseline="0" dirty="0" smtClean="0">
                <a:solidFill>
                  <a:srgbClr val="000000"/>
                </a:solidFill>
                <a:latin typeface="Georgia" panose="02040502050405020303" pitchFamily="18" charset="0"/>
              </a:rPr>
              <a:t>25 </a:t>
            </a:r>
            <a:r>
              <a:rPr lang="ru-RU" sz="3200" b="1" i="0" u="none" strike="noStrike" baseline="0" dirty="0" err="1" smtClean="0">
                <a:solidFill>
                  <a:srgbClr val="000000"/>
                </a:solidFill>
                <a:latin typeface="Georgia" panose="02040502050405020303" pitchFamily="18" charset="0"/>
              </a:rPr>
              <a:t>січня</a:t>
            </a:r>
            <a:r>
              <a:rPr lang="ru-RU" sz="3200" b="1" i="0" u="none" strike="noStrike" baseline="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2012 </a:t>
            </a:r>
            <a:endParaRPr lang="ru-RU" sz="3200" b="1" dirty="0"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b="1" i="1" dirty="0" smtClean="0">
                <a:effectLst/>
                <a:latin typeface="Georgia"/>
                <a:ea typeface="Calibri"/>
                <a:cs typeface="Times New Roman"/>
              </a:rPr>
              <a:t>Це вже не купка переляканих темношкірих, якими вони були на початку 2000-х. тепер ситуація докорінно змінилася, і </a:t>
            </a:r>
            <a:r>
              <a:rPr lang="uk-UA" b="1" i="1" dirty="0" err="1" smtClean="0">
                <a:effectLst/>
                <a:latin typeface="Georgia"/>
                <a:ea typeface="Calibri"/>
                <a:cs typeface="Times New Roman"/>
              </a:rPr>
              <a:t>чорносракі</a:t>
            </a:r>
            <a:r>
              <a:rPr lang="uk-UA" b="1" i="1" dirty="0" smtClean="0">
                <a:effectLst/>
                <a:latin typeface="Georgia"/>
                <a:ea typeface="Calibri"/>
                <a:cs typeface="Times New Roman"/>
              </a:rPr>
              <a:t> гості почуваються тут господарями.</a:t>
            </a:r>
            <a:endParaRPr lang="ru-RU" sz="2400" b="1" i="1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b="1" i="1" dirty="0" smtClean="0">
                <a:effectLst/>
                <a:latin typeface="Georgia"/>
                <a:ea typeface="Calibri"/>
                <a:cs typeface="Times New Roman"/>
              </a:rPr>
              <a:t>Змінився й контингент, що приїжджає до нас «навчатися». Якщо на початках це були хоча б відносно кращі, то тепер до нас їде хто завгодно, щоб замість науки вести розгульний спосіб життя. </a:t>
            </a: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uk-UA" b="1" i="1" dirty="0" smtClean="0">
                <a:effectLst/>
                <a:latin typeface="Georgia"/>
                <a:ea typeface="Calibri"/>
                <a:cs typeface="Times New Roman"/>
              </a:rPr>
              <a:t>Для Тернополя ж така масована «чорна навала» означає загострення криміногенної ситуації, спалах проституції, поламані долі наших дівчат, невідомі хвороби…</a:t>
            </a:r>
            <a:endParaRPr lang="ru-RU" sz="2400" b="1" i="1" dirty="0">
              <a:ea typeface="Calibri"/>
              <a:cs typeface="Times New Roman"/>
            </a:endParaRPr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8372063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Б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азові поняття 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Права і </a:t>
            </a:r>
            <a:r>
              <a:rPr lang="uk-UA" b="1" dirty="0">
                <a:solidFill>
                  <a:srgbClr val="C00000"/>
                </a:solidFill>
                <a:latin typeface="Georgia" panose="02040502050405020303" pitchFamily="18" charset="0"/>
              </a:rPr>
              <a:t>с</a:t>
            </a: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вободи  людини </a:t>
            </a:r>
            <a:r>
              <a:rPr lang="uk-UA" dirty="0" smtClean="0">
                <a:latin typeface="Georgia" panose="02040502050405020303" pitchFamily="18" charset="0"/>
              </a:rPr>
              <a:t>– це її соціальні можливості, що визначаються економічними й культурними умовами життя суспільства і законодавчо закріплюються державою. У них виражена та міра свободи, яка об</a:t>
            </a:r>
            <a:r>
              <a:rPr lang="en-US" dirty="0" smtClean="0">
                <a:latin typeface="Georgia" panose="02040502050405020303" pitchFamily="18" charset="0"/>
              </a:rPr>
              <a:t>’</a:t>
            </a:r>
            <a:r>
              <a:rPr lang="uk-UA" dirty="0" err="1" smtClean="0">
                <a:latin typeface="Georgia" panose="02040502050405020303" pitchFamily="18" charset="0"/>
              </a:rPr>
              <a:t>єктивно</a:t>
            </a:r>
            <a:r>
              <a:rPr lang="uk-UA" dirty="0" smtClean="0">
                <a:latin typeface="Georgia" panose="02040502050405020303" pitchFamily="18" charset="0"/>
              </a:rPr>
              <a:t> можлива для індивіда на конкретному етапі розвитку суспільства.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uk-UA" dirty="0">
                <a:latin typeface="Georgia" panose="02040502050405020303" pitchFamily="18" charset="0"/>
              </a:rPr>
              <a:t>Ц</a:t>
            </a:r>
            <a:r>
              <a:rPr lang="uk-UA" dirty="0" smtClean="0">
                <a:latin typeface="Georgia" panose="02040502050405020303" pitchFamily="18" charset="0"/>
              </a:rPr>
              <a:t>е невід’ємні права кожної людини, незалежно від її національності, місця проживання, статі, етнічної приналежності, кольору шкіри, релігії, мови, сексуальної орієнтації або будь-яких інших ознак. Всі люди мають рівні права. 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729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40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Взаємозв</a:t>
            </a:r>
            <a:r>
              <a:rPr lang="en-US" sz="40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’</a:t>
            </a:r>
            <a:r>
              <a:rPr lang="uk-UA" sz="40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язок</a:t>
            </a:r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606086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42780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Декларація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про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ліквідацію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всіх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форм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/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расової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дискримінації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, 1965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b="1" dirty="0">
                <a:latin typeface="Times New Roman"/>
                <a:ea typeface="Calibri"/>
                <a:cs typeface="Times New Roman"/>
              </a:rPr>
              <a:t>«Расова дискримінація» означає будь-яке розрізнення, виключення, обмеження або перевагу, засновані на ознаках раси, кольору шкіри, родового, національного або етнічного походження, що мають на меті знищення або применшення </a:t>
            </a:r>
            <a:r>
              <a:rPr lang="uk-UA" b="1" dirty="0" smtClean="0">
                <a:latin typeface="Times New Roman"/>
                <a:ea typeface="Calibri"/>
                <a:cs typeface="Times New Roman"/>
              </a:rPr>
              <a:t>визнання або </a:t>
            </a:r>
            <a:r>
              <a:rPr lang="uk-UA" b="1" dirty="0">
                <a:latin typeface="Times New Roman"/>
                <a:ea typeface="Calibri"/>
                <a:cs typeface="Times New Roman"/>
              </a:rPr>
              <a:t>використання на рівних засадах прав людини й основних свобод у політичній, економічній, соціальній, культурній або інших сферах громадського життя. </a:t>
            </a:r>
            <a:endParaRPr lang="ru-RU" sz="2000" b="1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5680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Конституція України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64008" indent="0" algn="just">
              <a:buNone/>
            </a:pPr>
            <a:r>
              <a:rPr lang="ru-RU" sz="3400" b="1" dirty="0" err="1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Стаття</a:t>
            </a: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 24. </a:t>
            </a:r>
            <a:r>
              <a:rPr lang="ru-RU" b="1" dirty="0" err="1" smtClean="0">
                <a:latin typeface="Georgia" panose="02040502050405020303" pitchFamily="18" charset="0"/>
              </a:rPr>
              <a:t>Громадяни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мають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рівні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конституційні</a:t>
            </a:r>
            <a:r>
              <a:rPr lang="ru-RU" b="1" dirty="0" smtClean="0">
                <a:latin typeface="Georgia" panose="02040502050405020303" pitchFamily="18" charset="0"/>
              </a:rPr>
              <a:t> права і </a:t>
            </a:r>
            <a:r>
              <a:rPr lang="ru-RU" b="1" dirty="0" err="1" smtClean="0">
                <a:latin typeface="Georgia" panose="02040502050405020303" pitchFamily="18" charset="0"/>
              </a:rPr>
              <a:t>свободи</a:t>
            </a:r>
            <a:r>
              <a:rPr lang="ru-RU" b="1" dirty="0" smtClean="0">
                <a:latin typeface="Georgia" panose="02040502050405020303" pitchFamily="18" charset="0"/>
              </a:rPr>
              <a:t> та є </a:t>
            </a:r>
            <a:r>
              <a:rPr lang="ru-RU" b="1" dirty="0" err="1" smtClean="0">
                <a:latin typeface="Georgia" panose="02040502050405020303" pitchFamily="18" charset="0"/>
              </a:rPr>
              <a:t>рівними</a:t>
            </a:r>
            <a:r>
              <a:rPr lang="ru-RU" b="1" dirty="0" smtClean="0">
                <a:latin typeface="Georgia" panose="02040502050405020303" pitchFamily="18" charset="0"/>
              </a:rPr>
              <a:t> перед законом. </a:t>
            </a:r>
          </a:p>
          <a:p>
            <a:pPr marL="64008" indent="0" algn="just">
              <a:buNone/>
            </a:pPr>
            <a:r>
              <a:rPr lang="ru-RU" b="1" dirty="0" smtClean="0">
                <a:latin typeface="Georgia" panose="02040502050405020303" pitchFamily="18" charset="0"/>
              </a:rPr>
              <a:t>Не </a:t>
            </a:r>
            <a:r>
              <a:rPr lang="ru-RU" b="1" dirty="0" err="1" smtClean="0">
                <a:latin typeface="Georgia" panose="02040502050405020303" pitchFamily="18" charset="0"/>
              </a:rPr>
              <a:t>може</a:t>
            </a:r>
            <a:r>
              <a:rPr lang="ru-RU" b="1" dirty="0" smtClean="0">
                <a:latin typeface="Georgia" panose="02040502050405020303" pitchFamily="18" charset="0"/>
              </a:rPr>
              <a:t> бути </a:t>
            </a:r>
            <a:r>
              <a:rPr lang="ru-RU" b="1" dirty="0" err="1" smtClean="0">
                <a:latin typeface="Georgia" panose="02040502050405020303" pitchFamily="18" charset="0"/>
              </a:rPr>
              <a:t>привілеїв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чи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обмежень</a:t>
            </a:r>
            <a:r>
              <a:rPr lang="ru-RU" b="1" dirty="0" smtClean="0">
                <a:latin typeface="Georgia" panose="02040502050405020303" pitchFamily="18" charset="0"/>
              </a:rPr>
              <a:t> за </a:t>
            </a:r>
            <a:r>
              <a:rPr lang="ru-RU" b="1" dirty="0" err="1" smtClean="0">
                <a:latin typeface="Georgia" panose="02040502050405020303" pitchFamily="18" charset="0"/>
              </a:rPr>
              <a:t>ознаками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раси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кольору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шкіри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політичних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релігійних</a:t>
            </a:r>
            <a:r>
              <a:rPr lang="ru-RU" b="1" dirty="0" smtClean="0">
                <a:latin typeface="Georgia" panose="02040502050405020303" pitchFamily="18" charset="0"/>
              </a:rPr>
              <a:t> та </a:t>
            </a:r>
            <a:r>
              <a:rPr lang="ru-RU" b="1" dirty="0" err="1" smtClean="0">
                <a:latin typeface="Georgia" panose="02040502050405020303" pitchFamily="18" charset="0"/>
              </a:rPr>
              <a:t>інших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переконань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статі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етнічного</a:t>
            </a:r>
            <a:r>
              <a:rPr lang="ru-RU" b="1" dirty="0" smtClean="0">
                <a:latin typeface="Georgia" panose="02040502050405020303" pitchFamily="18" charset="0"/>
              </a:rPr>
              <a:t> та </a:t>
            </a:r>
            <a:r>
              <a:rPr lang="ru-RU" b="1" dirty="0" err="1" smtClean="0">
                <a:latin typeface="Georgia" panose="02040502050405020303" pitchFamily="18" charset="0"/>
              </a:rPr>
              <a:t>соціального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походження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майнового</a:t>
            </a:r>
            <a:r>
              <a:rPr lang="ru-RU" b="1" dirty="0" smtClean="0">
                <a:latin typeface="Georgia" panose="02040502050405020303" pitchFamily="18" charset="0"/>
              </a:rPr>
              <a:t> стану, </a:t>
            </a:r>
            <a:r>
              <a:rPr lang="ru-RU" b="1" dirty="0" err="1" smtClean="0">
                <a:latin typeface="Georgia" panose="02040502050405020303" pitchFamily="18" charset="0"/>
              </a:rPr>
              <a:t>місця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проживання</a:t>
            </a:r>
            <a:r>
              <a:rPr lang="ru-RU" b="1" dirty="0" smtClean="0">
                <a:latin typeface="Georgia" panose="02040502050405020303" pitchFamily="18" charset="0"/>
              </a:rPr>
              <a:t>, за </a:t>
            </a:r>
            <a:r>
              <a:rPr lang="ru-RU" b="1" dirty="0" err="1" smtClean="0">
                <a:latin typeface="Georgia" panose="02040502050405020303" pitchFamily="18" charset="0"/>
              </a:rPr>
              <a:t>мовними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іншими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ознаками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</a:p>
          <a:p>
            <a:pPr marL="64008" indent="0" algn="just">
              <a:buNone/>
            </a:pPr>
            <a:r>
              <a:rPr lang="ru-RU" b="1" dirty="0" err="1" smtClean="0">
                <a:latin typeface="Georgia" panose="02040502050405020303" pitchFamily="18" charset="0"/>
              </a:rPr>
              <a:t>Рівність</a:t>
            </a:r>
            <a:r>
              <a:rPr lang="ru-RU" b="1" dirty="0" smtClean="0">
                <a:latin typeface="Georgia" panose="02040502050405020303" pitchFamily="18" charset="0"/>
              </a:rPr>
              <a:t> прав </a:t>
            </a:r>
            <a:r>
              <a:rPr lang="ru-RU" b="1" dirty="0" err="1" smtClean="0">
                <a:latin typeface="Georgia" panose="02040502050405020303" pitchFamily="18" charset="0"/>
              </a:rPr>
              <a:t>жінки</a:t>
            </a:r>
            <a:r>
              <a:rPr lang="ru-RU" b="1" dirty="0" smtClean="0">
                <a:latin typeface="Georgia" panose="02040502050405020303" pitchFamily="18" charset="0"/>
              </a:rPr>
              <a:t> і </a:t>
            </a:r>
            <a:r>
              <a:rPr lang="ru-RU" b="1" dirty="0" err="1" smtClean="0">
                <a:latin typeface="Georgia" panose="02040502050405020303" pitchFamily="18" charset="0"/>
              </a:rPr>
              <a:t>чоловіка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забезпечується</a:t>
            </a:r>
            <a:r>
              <a:rPr lang="ru-RU" b="1" dirty="0" smtClean="0">
                <a:latin typeface="Georgia" panose="02040502050405020303" pitchFamily="18" charset="0"/>
              </a:rPr>
              <a:t>: </a:t>
            </a:r>
            <a:r>
              <a:rPr lang="ru-RU" b="1" dirty="0" err="1" smtClean="0">
                <a:latin typeface="Georgia" panose="02040502050405020303" pitchFamily="18" charset="0"/>
              </a:rPr>
              <a:t>наданням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жінкам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рівних</a:t>
            </a:r>
            <a:r>
              <a:rPr lang="ru-RU" b="1" dirty="0" smtClean="0">
                <a:latin typeface="Georgia" panose="02040502050405020303" pitchFamily="18" charset="0"/>
              </a:rPr>
              <a:t> з </a:t>
            </a:r>
            <a:r>
              <a:rPr lang="ru-RU" b="1" dirty="0" err="1" smtClean="0">
                <a:latin typeface="Georgia" panose="02040502050405020303" pitchFamily="18" charset="0"/>
              </a:rPr>
              <a:t>чоловіками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можливостей</a:t>
            </a:r>
            <a:r>
              <a:rPr lang="ru-RU" b="1" dirty="0" smtClean="0">
                <a:latin typeface="Georgia" panose="02040502050405020303" pitchFamily="18" charset="0"/>
              </a:rPr>
              <a:t> у </a:t>
            </a:r>
            <a:r>
              <a:rPr lang="ru-RU" b="1" dirty="0" err="1" smtClean="0">
                <a:latin typeface="Georgia" panose="02040502050405020303" pitchFamily="18" charset="0"/>
              </a:rPr>
              <a:t>громадсько-політичній</a:t>
            </a:r>
            <a:r>
              <a:rPr lang="ru-RU" b="1" dirty="0" smtClean="0">
                <a:latin typeface="Georgia" panose="02040502050405020303" pitchFamily="18" charset="0"/>
              </a:rPr>
              <a:t> і </a:t>
            </a:r>
            <a:r>
              <a:rPr lang="ru-RU" b="1" dirty="0" err="1" smtClean="0">
                <a:latin typeface="Georgia" panose="02040502050405020303" pitchFamily="18" charset="0"/>
              </a:rPr>
              <a:t>культурній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діяльності</a:t>
            </a:r>
            <a:r>
              <a:rPr lang="ru-RU" b="1" dirty="0" smtClean="0">
                <a:latin typeface="Georgia" panose="02040502050405020303" pitchFamily="18" charset="0"/>
              </a:rPr>
              <a:t>, у </a:t>
            </a:r>
            <a:r>
              <a:rPr lang="ru-RU" b="1" dirty="0" err="1" smtClean="0">
                <a:latin typeface="Georgia" panose="02040502050405020303" pitchFamily="18" charset="0"/>
              </a:rPr>
              <a:t>здобутті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освіти</a:t>
            </a:r>
            <a:r>
              <a:rPr lang="ru-RU" b="1" dirty="0" smtClean="0">
                <a:latin typeface="Georgia" panose="02040502050405020303" pitchFamily="18" charset="0"/>
              </a:rPr>
              <a:t> і </a:t>
            </a:r>
            <a:r>
              <a:rPr lang="ru-RU" b="1" dirty="0" err="1" smtClean="0">
                <a:latin typeface="Georgia" panose="02040502050405020303" pitchFamily="18" charset="0"/>
              </a:rPr>
              <a:t>професійній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підготовці</a:t>
            </a:r>
            <a:r>
              <a:rPr lang="ru-RU" b="1" dirty="0" smtClean="0">
                <a:latin typeface="Georgia" panose="02040502050405020303" pitchFamily="18" charset="0"/>
              </a:rPr>
              <a:t>, у </a:t>
            </a:r>
            <a:r>
              <a:rPr lang="ru-RU" b="1" dirty="0" err="1" smtClean="0">
                <a:latin typeface="Georgia" panose="02040502050405020303" pitchFamily="18" charset="0"/>
              </a:rPr>
              <a:t>праці</a:t>
            </a:r>
            <a:r>
              <a:rPr lang="ru-RU" b="1" dirty="0" smtClean="0">
                <a:latin typeface="Georgia" panose="02040502050405020303" pitchFamily="18" charset="0"/>
              </a:rPr>
              <a:t> та </a:t>
            </a:r>
            <a:r>
              <a:rPr lang="ru-RU" b="1" dirty="0" err="1" smtClean="0">
                <a:latin typeface="Georgia" panose="02040502050405020303" pitchFamily="18" charset="0"/>
              </a:rPr>
              <a:t>винагороді</a:t>
            </a:r>
            <a:r>
              <a:rPr lang="ru-RU" b="1" dirty="0" smtClean="0">
                <a:latin typeface="Georgia" panose="02040502050405020303" pitchFamily="18" charset="0"/>
              </a:rPr>
              <a:t> за </a:t>
            </a:r>
            <a:r>
              <a:rPr lang="ru-RU" b="1" dirty="0" err="1" smtClean="0">
                <a:latin typeface="Georgia" panose="02040502050405020303" pitchFamily="18" charset="0"/>
              </a:rPr>
              <a:t>неї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5629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Кримінальний кодекс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64008" indent="0">
              <a:buNone/>
            </a:pPr>
            <a:r>
              <a:rPr lang="ru-RU" sz="8000" b="1" dirty="0" err="1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Стаття</a:t>
            </a:r>
            <a:r>
              <a:rPr lang="ru-RU" sz="80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 161</a:t>
            </a:r>
            <a:r>
              <a:rPr lang="ru-RU" sz="80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. </a:t>
            </a:r>
            <a:r>
              <a:rPr lang="ru-RU" sz="6400" b="1" dirty="0" err="1">
                <a:latin typeface="Georgia" panose="02040502050405020303" pitchFamily="18" charset="0"/>
              </a:rPr>
              <a:t>Порушення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рівноправності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громадян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залежно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від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їх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расової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національної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належності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ставлення</a:t>
            </a:r>
            <a:r>
              <a:rPr lang="ru-RU" sz="6400" b="1" dirty="0">
                <a:latin typeface="Georgia" panose="02040502050405020303" pitchFamily="18" charset="0"/>
              </a:rPr>
              <a:t> до </a:t>
            </a:r>
            <a:r>
              <a:rPr lang="ru-RU" sz="6400" b="1" dirty="0" err="1">
                <a:latin typeface="Georgia" panose="02040502050405020303" pitchFamily="18" charset="0"/>
              </a:rPr>
              <a:t>релігії</a:t>
            </a:r>
            <a:endParaRPr lang="ru-RU" sz="6400" b="1" dirty="0">
              <a:latin typeface="Georgia" panose="02040502050405020303" pitchFamily="18" charset="0"/>
            </a:endParaRPr>
          </a:p>
          <a:p>
            <a:pPr marL="64008" indent="0" algn="just">
              <a:buNone/>
            </a:pPr>
            <a:r>
              <a:rPr lang="ru-RU" sz="6400" b="1" dirty="0">
                <a:latin typeface="Georgia" panose="02040502050405020303" pitchFamily="18" charset="0"/>
              </a:rPr>
              <a:t>1. </a:t>
            </a:r>
            <a:r>
              <a:rPr lang="ru-RU" sz="6400" b="1" dirty="0" err="1">
                <a:latin typeface="Georgia" panose="02040502050405020303" pitchFamily="18" charset="0"/>
              </a:rPr>
              <a:t>Умисні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дії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спрямовані</a:t>
            </a:r>
            <a:r>
              <a:rPr lang="ru-RU" sz="6400" b="1" dirty="0">
                <a:latin typeface="Georgia" panose="02040502050405020303" pitchFamily="18" charset="0"/>
              </a:rPr>
              <a:t> на </a:t>
            </a:r>
            <a:r>
              <a:rPr lang="ru-RU" sz="6400" b="1" dirty="0" err="1">
                <a:latin typeface="Georgia" panose="02040502050405020303" pitchFamily="18" charset="0"/>
              </a:rPr>
              <a:t>розпалювання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національної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расової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чи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релігійної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ворожнечі</a:t>
            </a:r>
            <a:r>
              <a:rPr lang="ru-RU" sz="6400" b="1" dirty="0">
                <a:latin typeface="Georgia" panose="02040502050405020303" pitchFamily="18" charset="0"/>
              </a:rPr>
              <a:t> та </a:t>
            </a:r>
            <a:r>
              <a:rPr lang="ru-RU" sz="6400" b="1" dirty="0" err="1">
                <a:latin typeface="Georgia" panose="02040502050405020303" pitchFamily="18" charset="0"/>
              </a:rPr>
              <a:t>ненависті</a:t>
            </a:r>
            <a:r>
              <a:rPr lang="ru-RU" sz="6400" b="1" dirty="0">
                <a:latin typeface="Georgia" panose="02040502050405020303" pitchFamily="18" charset="0"/>
              </a:rPr>
              <a:t>, на </a:t>
            </a:r>
            <a:r>
              <a:rPr lang="ru-RU" sz="6400" b="1" dirty="0" err="1">
                <a:latin typeface="Georgia" panose="02040502050405020303" pitchFamily="18" charset="0"/>
              </a:rPr>
              <a:t>приниження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національної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честі</a:t>
            </a:r>
            <a:r>
              <a:rPr lang="ru-RU" sz="6400" b="1" dirty="0">
                <a:latin typeface="Georgia" panose="02040502050405020303" pitchFamily="18" charset="0"/>
              </a:rPr>
              <a:t> та </a:t>
            </a:r>
            <a:r>
              <a:rPr lang="ru-RU" sz="6400" b="1" dirty="0" err="1">
                <a:latin typeface="Georgia" panose="02040502050405020303" pitchFamily="18" charset="0"/>
              </a:rPr>
              <a:t>гідності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образа </a:t>
            </a:r>
            <a:r>
              <a:rPr lang="ru-RU" sz="6400" b="1" dirty="0" err="1">
                <a:latin typeface="Georgia" panose="02040502050405020303" pitchFamily="18" charset="0"/>
              </a:rPr>
              <a:t>почуттів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громадян</a:t>
            </a:r>
            <a:r>
              <a:rPr lang="ru-RU" sz="6400" b="1" dirty="0">
                <a:latin typeface="Georgia" panose="02040502050405020303" pitchFamily="18" charset="0"/>
              </a:rPr>
              <a:t> у </a:t>
            </a:r>
            <a:r>
              <a:rPr lang="ru-RU" sz="6400" b="1" dirty="0" err="1">
                <a:latin typeface="Georgia" panose="02040502050405020303" pitchFamily="18" charset="0"/>
              </a:rPr>
              <a:t>зв'язку</a:t>
            </a:r>
            <a:r>
              <a:rPr lang="ru-RU" sz="6400" b="1" dirty="0">
                <a:latin typeface="Georgia" panose="02040502050405020303" pitchFamily="18" charset="0"/>
              </a:rPr>
              <a:t> з </a:t>
            </a:r>
            <a:r>
              <a:rPr lang="ru-RU" sz="6400" b="1" dirty="0" err="1">
                <a:latin typeface="Georgia" panose="02040502050405020303" pitchFamily="18" charset="0"/>
              </a:rPr>
              <a:t>їхніми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релігійними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переконаннями</a:t>
            </a:r>
            <a:r>
              <a:rPr lang="ru-RU" sz="6400" b="1" dirty="0">
                <a:latin typeface="Georgia" panose="02040502050405020303" pitchFamily="18" charset="0"/>
              </a:rPr>
              <a:t>, а </a:t>
            </a:r>
            <a:r>
              <a:rPr lang="ru-RU" sz="6400" b="1" dirty="0" err="1">
                <a:latin typeface="Georgia" panose="02040502050405020303" pitchFamily="18" charset="0"/>
              </a:rPr>
              <a:t>також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пряме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чи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непряме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обмеження</a:t>
            </a:r>
            <a:r>
              <a:rPr lang="ru-RU" sz="6400" b="1" dirty="0">
                <a:latin typeface="Georgia" panose="02040502050405020303" pitchFamily="18" charset="0"/>
              </a:rPr>
              <a:t> прав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встановлення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прямих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чи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непрямих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привілеїв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громадян</a:t>
            </a:r>
            <a:r>
              <a:rPr lang="ru-RU" sz="6400" b="1" dirty="0">
                <a:latin typeface="Georgia" panose="02040502050405020303" pitchFamily="18" charset="0"/>
              </a:rPr>
              <a:t> за </a:t>
            </a:r>
            <a:r>
              <a:rPr lang="ru-RU" sz="6400" b="1" dirty="0" err="1">
                <a:latin typeface="Georgia" panose="02040502050405020303" pitchFamily="18" charset="0"/>
              </a:rPr>
              <a:t>ознаками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раси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кольору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шкіри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політичних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релігійних</a:t>
            </a:r>
            <a:r>
              <a:rPr lang="ru-RU" sz="6400" b="1" dirty="0">
                <a:latin typeface="Georgia" panose="02040502050405020303" pitchFamily="18" charset="0"/>
              </a:rPr>
              <a:t> та </a:t>
            </a:r>
            <a:r>
              <a:rPr lang="ru-RU" sz="6400" b="1" dirty="0" err="1">
                <a:latin typeface="Georgia" panose="02040502050405020303" pitchFamily="18" charset="0"/>
              </a:rPr>
              <a:t>інших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переконань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статі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етнічного</a:t>
            </a:r>
            <a:r>
              <a:rPr lang="ru-RU" sz="6400" b="1" dirty="0">
                <a:latin typeface="Georgia" panose="02040502050405020303" pitchFamily="18" charset="0"/>
              </a:rPr>
              <a:t> та </a:t>
            </a:r>
            <a:r>
              <a:rPr lang="ru-RU" sz="6400" b="1" dirty="0" err="1">
                <a:latin typeface="Georgia" panose="02040502050405020303" pitchFamily="18" charset="0"/>
              </a:rPr>
              <a:t>соціального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походження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майнового</a:t>
            </a:r>
            <a:r>
              <a:rPr lang="ru-RU" sz="6400" b="1" dirty="0">
                <a:latin typeface="Georgia" panose="02040502050405020303" pitchFamily="18" charset="0"/>
              </a:rPr>
              <a:t> стану, </a:t>
            </a:r>
            <a:r>
              <a:rPr lang="ru-RU" sz="6400" b="1" dirty="0" err="1">
                <a:latin typeface="Georgia" panose="02040502050405020303" pitchFamily="18" charset="0"/>
              </a:rPr>
              <a:t>місця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проживання</a:t>
            </a:r>
            <a:r>
              <a:rPr lang="ru-RU" sz="6400" b="1" dirty="0">
                <a:latin typeface="Georgia" panose="02040502050405020303" pitchFamily="18" charset="0"/>
              </a:rPr>
              <a:t>, за </a:t>
            </a:r>
            <a:r>
              <a:rPr lang="ru-RU" sz="6400" b="1" dirty="0" err="1">
                <a:latin typeface="Georgia" panose="02040502050405020303" pitchFamily="18" charset="0"/>
              </a:rPr>
              <a:t>мовними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іншими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ознаками</a:t>
            </a:r>
            <a:r>
              <a:rPr lang="ru-RU" sz="6400" b="1" dirty="0">
                <a:latin typeface="Georgia" panose="02040502050405020303" pitchFamily="18" charset="0"/>
              </a:rPr>
              <a:t>, -</a:t>
            </a:r>
          </a:p>
          <a:p>
            <a:pPr marL="64008" indent="0" algn="just">
              <a:buNone/>
            </a:pPr>
            <a:r>
              <a:rPr lang="ru-RU" sz="6400" b="1" dirty="0" err="1">
                <a:latin typeface="Georgia" panose="02040502050405020303" pitchFamily="18" charset="0"/>
              </a:rPr>
              <a:t>караються</a:t>
            </a:r>
            <a:r>
              <a:rPr lang="ru-RU" sz="6400" b="1" dirty="0">
                <a:latin typeface="Georgia" panose="02040502050405020303" pitchFamily="18" charset="0"/>
              </a:rPr>
              <a:t> штрафом до </a:t>
            </a:r>
            <a:r>
              <a:rPr lang="ru-RU" sz="6400" b="1" dirty="0" err="1">
                <a:latin typeface="Georgia" panose="02040502050405020303" pitchFamily="18" charset="0"/>
              </a:rPr>
              <a:t>п'ятдесяти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неоподатковуваних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мінімумів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доходів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громадян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виправними</a:t>
            </a:r>
            <a:r>
              <a:rPr lang="ru-RU" sz="6400" b="1" dirty="0">
                <a:latin typeface="Georgia" panose="02040502050405020303" pitchFamily="18" charset="0"/>
              </a:rPr>
              <a:t> роботами на строк до </a:t>
            </a:r>
            <a:r>
              <a:rPr lang="ru-RU" sz="6400" b="1" dirty="0" err="1">
                <a:latin typeface="Georgia" panose="02040502050405020303" pitchFamily="18" charset="0"/>
              </a:rPr>
              <a:t>двох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років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обмеженням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волі</a:t>
            </a:r>
            <a:r>
              <a:rPr lang="ru-RU" sz="6400" b="1" dirty="0">
                <a:latin typeface="Georgia" panose="02040502050405020303" pitchFamily="18" charset="0"/>
              </a:rPr>
              <a:t> на строк до </a:t>
            </a:r>
            <a:r>
              <a:rPr lang="ru-RU" sz="6400" b="1" dirty="0" err="1">
                <a:latin typeface="Georgia" panose="02040502050405020303" pitchFamily="18" charset="0"/>
              </a:rPr>
              <a:t>п'яти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років</a:t>
            </a:r>
            <a:r>
              <a:rPr lang="ru-RU" sz="6400" b="1" dirty="0">
                <a:latin typeface="Georgia" panose="02040502050405020303" pitchFamily="18" charset="0"/>
              </a:rPr>
              <a:t>, з </a:t>
            </a:r>
            <a:r>
              <a:rPr lang="ru-RU" sz="6400" b="1" dirty="0" err="1">
                <a:latin typeface="Georgia" panose="02040502050405020303" pitchFamily="18" charset="0"/>
              </a:rPr>
              <a:t>позбавленням</a:t>
            </a:r>
            <a:r>
              <a:rPr lang="ru-RU" sz="6400" b="1" dirty="0">
                <a:latin typeface="Georgia" panose="02040502050405020303" pitchFamily="18" charset="0"/>
              </a:rPr>
              <a:t> права </a:t>
            </a:r>
            <a:r>
              <a:rPr lang="ru-RU" sz="6400" b="1" dirty="0" err="1">
                <a:latin typeface="Georgia" panose="02040502050405020303" pitchFamily="18" charset="0"/>
              </a:rPr>
              <a:t>обіймати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певні</a:t>
            </a:r>
            <a:r>
              <a:rPr lang="ru-RU" sz="6400" b="1" dirty="0">
                <a:latin typeface="Georgia" panose="02040502050405020303" pitchFamily="18" charset="0"/>
              </a:rPr>
              <a:t> посади </a:t>
            </a:r>
            <a:r>
              <a:rPr lang="ru-RU" sz="6400" b="1" dirty="0" err="1">
                <a:latin typeface="Georgia" panose="02040502050405020303" pitchFamily="18" charset="0"/>
              </a:rPr>
              <a:t>чи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займатися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певною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діяльністю</a:t>
            </a:r>
            <a:r>
              <a:rPr lang="ru-RU" sz="6400" b="1" dirty="0">
                <a:latin typeface="Georgia" panose="02040502050405020303" pitchFamily="18" charset="0"/>
              </a:rPr>
              <a:t> на строк до </a:t>
            </a:r>
            <a:r>
              <a:rPr lang="ru-RU" sz="6400" b="1" dirty="0" err="1">
                <a:latin typeface="Georgia" panose="02040502050405020303" pitchFamily="18" charset="0"/>
              </a:rPr>
              <a:t>трьох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років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без такого.</a:t>
            </a:r>
          </a:p>
          <a:p>
            <a:pPr marL="64008" indent="0" algn="just">
              <a:buNone/>
            </a:pPr>
            <a:r>
              <a:rPr lang="ru-RU" sz="6400" b="1" dirty="0">
                <a:latin typeface="Georgia" panose="02040502050405020303" pitchFamily="18" charset="0"/>
              </a:rPr>
              <a:t>2. </a:t>
            </a:r>
            <a:r>
              <a:rPr lang="ru-RU" sz="6400" b="1" dirty="0" err="1">
                <a:latin typeface="Georgia" panose="02040502050405020303" pitchFamily="18" charset="0"/>
              </a:rPr>
              <a:t>Ті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самі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дії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поєднані</a:t>
            </a:r>
            <a:r>
              <a:rPr lang="ru-RU" sz="6400" b="1" dirty="0">
                <a:latin typeface="Georgia" panose="02040502050405020303" pitchFamily="18" charset="0"/>
              </a:rPr>
              <a:t> з </a:t>
            </a:r>
            <a:r>
              <a:rPr lang="ru-RU" sz="6400" b="1" dirty="0" err="1">
                <a:latin typeface="Georgia" panose="02040502050405020303" pitchFamily="18" charset="0"/>
              </a:rPr>
              <a:t>насильством</a:t>
            </a:r>
            <a:r>
              <a:rPr lang="ru-RU" sz="6400" b="1" dirty="0">
                <a:latin typeface="Georgia" panose="02040502050405020303" pitchFamily="18" charset="0"/>
              </a:rPr>
              <a:t>, обманом </a:t>
            </a:r>
            <a:r>
              <a:rPr lang="ru-RU" sz="6400" b="1" dirty="0" err="1">
                <a:latin typeface="Georgia" panose="02040502050405020303" pitchFamily="18" charset="0"/>
              </a:rPr>
              <a:t>чи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погрозами</a:t>
            </a:r>
            <a:r>
              <a:rPr lang="ru-RU" sz="6400" b="1" dirty="0">
                <a:latin typeface="Georgia" panose="02040502050405020303" pitchFamily="18" charset="0"/>
              </a:rPr>
              <a:t>, а </a:t>
            </a:r>
            <a:r>
              <a:rPr lang="ru-RU" sz="6400" b="1" dirty="0" err="1">
                <a:latin typeface="Georgia" panose="02040502050405020303" pitchFamily="18" charset="0"/>
              </a:rPr>
              <a:t>також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вчинені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службовою</a:t>
            </a:r>
            <a:r>
              <a:rPr lang="ru-RU" sz="6400" b="1" dirty="0">
                <a:latin typeface="Georgia" panose="02040502050405020303" pitchFamily="18" charset="0"/>
              </a:rPr>
              <a:t> особою, </a:t>
            </a:r>
            <a:r>
              <a:rPr lang="ru-RU" sz="6400" b="1" dirty="0" smtClean="0">
                <a:latin typeface="Georgia" panose="02040502050405020303" pitchFamily="18" charset="0"/>
              </a:rPr>
              <a:t>- </a:t>
            </a:r>
            <a:r>
              <a:rPr lang="ru-RU" sz="6400" b="1" dirty="0" err="1" smtClean="0">
                <a:latin typeface="Georgia" panose="02040502050405020303" pitchFamily="18" charset="0"/>
              </a:rPr>
              <a:t>караються</a:t>
            </a:r>
            <a:r>
              <a:rPr lang="ru-RU" sz="6400" b="1" dirty="0" smtClean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виправними</a:t>
            </a:r>
            <a:r>
              <a:rPr lang="ru-RU" sz="6400" b="1" dirty="0">
                <a:latin typeface="Georgia" panose="02040502050405020303" pitchFamily="18" charset="0"/>
              </a:rPr>
              <a:t> роботами на строк до </a:t>
            </a:r>
            <a:r>
              <a:rPr lang="ru-RU" sz="6400" b="1" dirty="0" err="1">
                <a:latin typeface="Georgia" panose="02040502050405020303" pitchFamily="18" charset="0"/>
              </a:rPr>
              <a:t>двох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років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позбавленням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волі</a:t>
            </a:r>
            <a:r>
              <a:rPr lang="ru-RU" sz="6400" b="1" dirty="0">
                <a:latin typeface="Georgia" panose="02040502050405020303" pitchFamily="18" charset="0"/>
              </a:rPr>
              <a:t> на строк до </a:t>
            </a:r>
            <a:r>
              <a:rPr lang="ru-RU" sz="6400" b="1" dirty="0" err="1">
                <a:latin typeface="Georgia" panose="02040502050405020303" pitchFamily="18" charset="0"/>
              </a:rPr>
              <a:t>п'яти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років</a:t>
            </a:r>
            <a:r>
              <a:rPr lang="ru-RU" sz="6400" b="1" dirty="0">
                <a:latin typeface="Georgia" panose="02040502050405020303" pitchFamily="18" charset="0"/>
              </a:rPr>
              <a:t>.</a:t>
            </a:r>
          </a:p>
          <a:p>
            <a:pPr marL="64008" indent="0" algn="just">
              <a:buNone/>
            </a:pPr>
            <a:r>
              <a:rPr lang="ru-RU" sz="6400" b="1" dirty="0">
                <a:latin typeface="Georgia" panose="02040502050405020303" pitchFamily="18" charset="0"/>
              </a:rPr>
              <a:t>3. </a:t>
            </a:r>
            <a:r>
              <a:rPr lang="ru-RU" sz="6400" b="1" dirty="0" err="1">
                <a:latin typeface="Georgia" panose="02040502050405020303" pitchFamily="18" charset="0"/>
              </a:rPr>
              <a:t>Дії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передбачені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частинами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першою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другою </a:t>
            </a:r>
            <a:r>
              <a:rPr lang="ru-RU" sz="6400" b="1" dirty="0" err="1">
                <a:latin typeface="Georgia" panose="02040502050405020303" pitchFamily="18" charset="0"/>
              </a:rPr>
              <a:t>цієї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статті</a:t>
            </a:r>
            <a:r>
              <a:rPr lang="ru-RU" sz="6400" b="1" dirty="0">
                <a:latin typeface="Georgia" panose="02040502050405020303" pitchFamily="18" charset="0"/>
              </a:rPr>
              <a:t>, </a:t>
            </a:r>
            <a:r>
              <a:rPr lang="ru-RU" sz="6400" b="1" dirty="0" err="1">
                <a:latin typeface="Georgia" panose="02040502050405020303" pitchFamily="18" charset="0"/>
              </a:rPr>
              <a:t>які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були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вчинені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організованою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групою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осіб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або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спричинили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загибель</a:t>
            </a:r>
            <a:r>
              <a:rPr lang="ru-RU" sz="6400" b="1" dirty="0">
                <a:latin typeface="Georgia" panose="02040502050405020303" pitchFamily="18" charset="0"/>
              </a:rPr>
              <a:t> людей </a:t>
            </a:r>
            <a:r>
              <a:rPr lang="ru-RU" sz="6400" b="1" dirty="0" err="1">
                <a:latin typeface="Georgia" panose="02040502050405020303" pitchFamily="18" charset="0"/>
              </a:rPr>
              <a:t>чи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інші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тяжкі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наслідки</a:t>
            </a:r>
            <a:r>
              <a:rPr lang="ru-RU" sz="6400" b="1" dirty="0">
                <a:latin typeface="Georgia" panose="02040502050405020303" pitchFamily="18" charset="0"/>
              </a:rPr>
              <a:t>, -</a:t>
            </a:r>
          </a:p>
          <a:p>
            <a:pPr marL="64008" indent="0" algn="just">
              <a:buNone/>
            </a:pPr>
            <a:r>
              <a:rPr lang="ru-RU" sz="6400" b="1" dirty="0" err="1">
                <a:latin typeface="Georgia" panose="02040502050405020303" pitchFamily="18" charset="0"/>
              </a:rPr>
              <a:t>караються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позбавленням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волі</a:t>
            </a:r>
            <a:r>
              <a:rPr lang="ru-RU" sz="6400" b="1" dirty="0">
                <a:latin typeface="Georgia" panose="02040502050405020303" pitchFamily="18" charset="0"/>
              </a:rPr>
              <a:t> на строк </a:t>
            </a:r>
            <a:r>
              <a:rPr lang="ru-RU" sz="6400" b="1" dirty="0" err="1">
                <a:latin typeface="Georgia" panose="02040502050405020303" pitchFamily="18" charset="0"/>
              </a:rPr>
              <a:t>від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двох</a:t>
            </a:r>
            <a:r>
              <a:rPr lang="ru-RU" sz="6400" b="1" dirty="0">
                <a:latin typeface="Georgia" panose="02040502050405020303" pitchFamily="18" charset="0"/>
              </a:rPr>
              <a:t> до </a:t>
            </a:r>
            <a:r>
              <a:rPr lang="ru-RU" sz="6400" b="1" dirty="0" err="1">
                <a:latin typeface="Georgia" panose="02040502050405020303" pitchFamily="18" charset="0"/>
              </a:rPr>
              <a:t>п'яти</a:t>
            </a:r>
            <a:r>
              <a:rPr lang="ru-RU" sz="6400" b="1" dirty="0">
                <a:latin typeface="Georgia" panose="02040502050405020303" pitchFamily="18" charset="0"/>
              </a:rPr>
              <a:t> </a:t>
            </a:r>
            <a:r>
              <a:rPr lang="ru-RU" sz="6400" b="1" dirty="0" err="1">
                <a:latin typeface="Georgia" panose="02040502050405020303" pitchFamily="18" charset="0"/>
              </a:rPr>
              <a:t>років</a:t>
            </a:r>
            <a:r>
              <a:rPr lang="ru-RU" sz="6400" b="1" dirty="0">
                <a:solidFill>
                  <a:schemeClr val="bg1"/>
                </a:solidFill>
                <a:latin typeface="Georgia" panose="02040502050405020303" pitchFamily="18" charset="0"/>
              </a:rPr>
              <a:t>.</a:t>
            </a:r>
          </a:p>
          <a:p>
            <a:pPr marL="64008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787848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Кодекс законів </a:t>
            </a:r>
            <a:b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про працю України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64008" indent="0" algn="just">
              <a:buNone/>
            </a:pPr>
            <a:r>
              <a:rPr lang="ru-RU" sz="4500" b="1" dirty="0" err="1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Стаття</a:t>
            </a:r>
            <a:r>
              <a:rPr lang="ru-RU" sz="45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4500" b="1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2. </a:t>
            </a:r>
            <a:r>
              <a:rPr lang="ru-RU" b="1" dirty="0" err="1">
                <a:latin typeface="Georgia" panose="02040502050405020303" pitchFamily="18" charset="0"/>
              </a:rPr>
              <a:t>Рівність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трудових</a:t>
            </a:r>
            <a:r>
              <a:rPr lang="ru-RU" b="1" dirty="0">
                <a:latin typeface="Georgia" panose="02040502050405020303" pitchFamily="18" charset="0"/>
              </a:rPr>
              <a:t> прав </a:t>
            </a:r>
            <a:r>
              <a:rPr lang="ru-RU" b="1" dirty="0" err="1">
                <a:latin typeface="Georgia" panose="02040502050405020303" pitchFamily="18" charset="0"/>
              </a:rPr>
              <a:t>громадян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України</a:t>
            </a:r>
            <a:endParaRPr lang="ru-RU" b="1" dirty="0">
              <a:latin typeface="Georgia" panose="02040502050405020303" pitchFamily="18" charset="0"/>
            </a:endParaRPr>
          </a:p>
          <a:p>
            <a:pPr marL="64008" indent="0" algn="just">
              <a:buNone/>
            </a:pPr>
            <a:r>
              <a:rPr lang="ru-RU" b="1" dirty="0" err="1">
                <a:latin typeface="Georgia" panose="02040502050405020303" pitchFamily="18" charset="0"/>
              </a:rPr>
              <a:t>Забороняється</a:t>
            </a:r>
            <a:r>
              <a:rPr lang="ru-RU" b="1" dirty="0">
                <a:latin typeface="Georgia" panose="02040502050405020303" pitchFamily="18" charset="0"/>
              </a:rPr>
              <a:t> будь-яка </a:t>
            </a:r>
            <a:r>
              <a:rPr lang="ru-RU" b="1" dirty="0" err="1">
                <a:latin typeface="Georgia" panose="02040502050405020303" pitchFamily="18" charset="0"/>
              </a:rPr>
              <a:t>дискримінація</a:t>
            </a:r>
            <a:r>
              <a:rPr lang="ru-RU" b="1" dirty="0">
                <a:latin typeface="Georgia" panose="02040502050405020303" pitchFamily="18" charset="0"/>
              </a:rPr>
              <a:t> у </a:t>
            </a:r>
            <a:r>
              <a:rPr lang="ru-RU" b="1" dirty="0" err="1">
                <a:latin typeface="Georgia" panose="02040502050405020303" pitchFamily="18" charset="0"/>
              </a:rPr>
              <a:t>сфері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праці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зокрема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порушення</a:t>
            </a:r>
            <a:r>
              <a:rPr lang="ru-RU" b="1" dirty="0">
                <a:latin typeface="Georgia" panose="02040502050405020303" pitchFamily="18" charset="0"/>
              </a:rPr>
              <a:t> принципу </a:t>
            </a:r>
            <a:r>
              <a:rPr lang="ru-RU" b="1" dirty="0" err="1">
                <a:latin typeface="Georgia" panose="02040502050405020303" pitchFamily="18" charset="0"/>
              </a:rPr>
              <a:t>рівності</a:t>
            </a:r>
            <a:r>
              <a:rPr lang="ru-RU" b="1" dirty="0">
                <a:latin typeface="Georgia" panose="02040502050405020303" pitchFamily="18" charset="0"/>
              </a:rPr>
              <a:t> прав і </a:t>
            </a:r>
            <a:r>
              <a:rPr lang="ru-RU" b="1" dirty="0" err="1">
                <a:latin typeface="Georgia" panose="02040502050405020303" pitchFamily="18" charset="0"/>
              </a:rPr>
              <a:t>можливостей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пряме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непряме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обмеження</a:t>
            </a:r>
            <a:r>
              <a:rPr lang="ru-RU" b="1" dirty="0">
                <a:latin typeface="Georgia" panose="02040502050405020303" pitchFamily="18" charset="0"/>
              </a:rPr>
              <a:t> прав </a:t>
            </a:r>
            <a:r>
              <a:rPr lang="ru-RU" b="1" dirty="0" err="1">
                <a:latin typeface="Georgia" panose="02040502050405020303" pitchFamily="18" charset="0"/>
              </a:rPr>
              <a:t>працівників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залежно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від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раси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кольору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шкіри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політичних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релігійних</a:t>
            </a:r>
            <a:r>
              <a:rPr lang="ru-RU" b="1" dirty="0">
                <a:latin typeface="Georgia" panose="02040502050405020303" pitchFamily="18" charset="0"/>
              </a:rPr>
              <a:t> та </a:t>
            </a:r>
            <a:r>
              <a:rPr lang="ru-RU" b="1" dirty="0" err="1">
                <a:latin typeface="Georgia" panose="02040502050405020303" pitchFamily="18" charset="0"/>
              </a:rPr>
              <a:t>інших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переконань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статі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гендерної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ідентичності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сексуальної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орієнтації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етнічного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соціального</a:t>
            </a:r>
            <a:r>
              <a:rPr lang="ru-RU" b="1" dirty="0">
                <a:latin typeface="Georgia" panose="02040502050405020303" pitchFamily="18" charset="0"/>
              </a:rPr>
              <a:t> та </a:t>
            </a:r>
            <a:r>
              <a:rPr lang="ru-RU" b="1" dirty="0" err="1">
                <a:latin typeface="Georgia" panose="02040502050405020303" pitchFamily="18" charset="0"/>
              </a:rPr>
              <a:t>іноземного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походження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віку</a:t>
            </a:r>
            <a:r>
              <a:rPr lang="ru-RU" b="1" dirty="0">
                <a:latin typeface="Georgia" panose="02040502050405020303" pitchFamily="18" charset="0"/>
              </a:rPr>
              <a:t>, стану </a:t>
            </a:r>
            <a:r>
              <a:rPr lang="ru-RU" b="1" dirty="0" err="1">
                <a:latin typeface="Georgia" panose="02040502050405020303" pitchFamily="18" charset="0"/>
              </a:rPr>
              <a:t>здоров’я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інвалідності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підозри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чи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наявності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захворювання</a:t>
            </a:r>
            <a:r>
              <a:rPr lang="ru-RU" b="1" dirty="0">
                <a:latin typeface="Georgia" panose="02040502050405020303" pitchFamily="18" charset="0"/>
              </a:rPr>
              <a:t> на ВІЛ/СНІД, </a:t>
            </a:r>
            <a:r>
              <a:rPr lang="ru-RU" b="1" dirty="0" err="1">
                <a:latin typeface="Georgia" panose="02040502050405020303" pitchFamily="18" charset="0"/>
              </a:rPr>
              <a:t>сімейного</a:t>
            </a:r>
            <a:r>
              <a:rPr lang="ru-RU" b="1" dirty="0">
                <a:latin typeface="Georgia" panose="02040502050405020303" pitchFamily="18" charset="0"/>
              </a:rPr>
              <a:t> та </a:t>
            </a:r>
            <a:r>
              <a:rPr lang="ru-RU" b="1" dirty="0" err="1">
                <a:latin typeface="Georgia" panose="02040502050405020303" pitchFamily="18" charset="0"/>
              </a:rPr>
              <a:t>майнового</a:t>
            </a:r>
            <a:r>
              <a:rPr lang="ru-RU" b="1" dirty="0">
                <a:latin typeface="Georgia" panose="02040502050405020303" pitchFamily="18" charset="0"/>
              </a:rPr>
              <a:t> стану, </a:t>
            </a:r>
            <a:r>
              <a:rPr lang="ru-RU" b="1" dirty="0" err="1">
                <a:latin typeface="Georgia" panose="02040502050405020303" pitchFamily="18" charset="0"/>
              </a:rPr>
              <a:t>сімейних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обов’язків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місця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проживання</a:t>
            </a:r>
            <a:r>
              <a:rPr lang="ru-RU" b="1" dirty="0">
                <a:latin typeface="Georgia" panose="02040502050405020303" pitchFamily="18" charset="0"/>
              </a:rPr>
              <a:t>, членства у </a:t>
            </a:r>
            <a:r>
              <a:rPr lang="ru-RU" b="1" dirty="0" err="1">
                <a:latin typeface="Georgia" panose="02040502050405020303" pitchFamily="18" charset="0"/>
              </a:rPr>
              <a:t>професійній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спілці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чи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іншому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об’єднанні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громадян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участі</a:t>
            </a:r>
            <a:r>
              <a:rPr lang="ru-RU" b="1" dirty="0">
                <a:latin typeface="Georgia" panose="02040502050405020303" pitchFamily="18" charset="0"/>
              </a:rPr>
              <a:t> у </a:t>
            </a:r>
            <a:r>
              <a:rPr lang="ru-RU" b="1" dirty="0" err="1">
                <a:latin typeface="Georgia" panose="02040502050405020303" pitchFamily="18" charset="0"/>
              </a:rPr>
              <a:t>страйку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звернення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наміру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звернення</a:t>
            </a:r>
            <a:r>
              <a:rPr lang="ru-RU" b="1" dirty="0">
                <a:latin typeface="Georgia" panose="02040502050405020303" pitchFamily="18" charset="0"/>
              </a:rPr>
              <a:t> до суду </a:t>
            </a:r>
            <a:r>
              <a:rPr lang="ru-RU" b="1" dirty="0" err="1">
                <a:latin typeface="Georgia" panose="02040502050405020303" pitchFamily="18" charset="0"/>
              </a:rPr>
              <a:t>чи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інших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органів</a:t>
            </a:r>
            <a:r>
              <a:rPr lang="ru-RU" b="1" dirty="0">
                <a:latin typeface="Georgia" panose="02040502050405020303" pitchFamily="18" charset="0"/>
              </a:rPr>
              <a:t> за </a:t>
            </a:r>
            <a:r>
              <a:rPr lang="ru-RU" b="1" dirty="0" err="1">
                <a:latin typeface="Georgia" panose="02040502050405020303" pitchFamily="18" charset="0"/>
              </a:rPr>
              <a:t>захистом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своїх</a:t>
            </a:r>
            <a:r>
              <a:rPr lang="ru-RU" b="1" dirty="0">
                <a:latin typeface="Georgia" panose="02040502050405020303" pitchFamily="18" charset="0"/>
              </a:rPr>
              <a:t> прав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надання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підтримки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іншим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працівникам</a:t>
            </a:r>
            <a:r>
              <a:rPr lang="ru-RU" b="1" dirty="0">
                <a:latin typeface="Georgia" panose="02040502050405020303" pitchFamily="18" charset="0"/>
              </a:rPr>
              <a:t> у </a:t>
            </a:r>
            <a:r>
              <a:rPr lang="ru-RU" b="1" dirty="0" err="1">
                <a:latin typeface="Georgia" panose="02040502050405020303" pitchFamily="18" charset="0"/>
              </a:rPr>
              <a:t>захисті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їх</a:t>
            </a:r>
            <a:r>
              <a:rPr lang="ru-RU" b="1" dirty="0">
                <a:latin typeface="Georgia" panose="02040502050405020303" pitchFamily="18" charset="0"/>
              </a:rPr>
              <a:t> прав, за </a:t>
            </a:r>
            <a:r>
              <a:rPr lang="ru-RU" b="1" dirty="0" err="1">
                <a:latin typeface="Georgia" panose="02040502050405020303" pitchFamily="18" charset="0"/>
              </a:rPr>
              <a:t>мовними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іншими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ознаками</a:t>
            </a:r>
            <a:r>
              <a:rPr lang="ru-RU" b="1" dirty="0">
                <a:latin typeface="Georgia" panose="02040502050405020303" pitchFamily="18" charset="0"/>
              </a:rPr>
              <a:t>, не </a:t>
            </a:r>
            <a:r>
              <a:rPr lang="ru-RU" b="1" dirty="0" err="1">
                <a:latin typeface="Georgia" panose="02040502050405020303" pitchFamily="18" charset="0"/>
              </a:rPr>
              <a:t>пов’язаними</a:t>
            </a:r>
            <a:r>
              <a:rPr lang="ru-RU" b="1" dirty="0">
                <a:latin typeface="Georgia" panose="02040502050405020303" pitchFamily="18" charset="0"/>
              </a:rPr>
              <a:t> з характером </a:t>
            </a:r>
            <a:r>
              <a:rPr lang="ru-RU" b="1" dirty="0" err="1">
                <a:latin typeface="Georgia" panose="02040502050405020303" pitchFamily="18" charset="0"/>
              </a:rPr>
              <a:t>роботи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умовами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її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виконання</a:t>
            </a:r>
            <a:endParaRPr lang="ru-RU" b="1" dirty="0"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09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C00000"/>
                </a:solidFill>
                <a:latin typeface="Georgia" panose="02040502050405020303" pitchFamily="18" charset="0"/>
              </a:rPr>
              <a:t>Закон “Про засади </a:t>
            </a:r>
            <a:r>
              <a:rPr lang="ru-RU" sz="32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запобігання</a:t>
            </a:r>
            <a:r>
              <a:rPr lang="ru-RU" sz="3200" b="1" dirty="0">
                <a:solidFill>
                  <a:srgbClr val="C00000"/>
                </a:solidFill>
                <a:latin typeface="Georgia" panose="02040502050405020303" pitchFamily="18" charset="0"/>
              </a:rPr>
              <a:t> та </a:t>
            </a:r>
            <a:r>
              <a:rPr lang="ru-RU" sz="32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протидію</a:t>
            </a:r>
            <a:r>
              <a:rPr lang="ru-RU" sz="3200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32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дискримінації</a:t>
            </a:r>
            <a:r>
              <a:rPr lang="ru-RU" sz="3200" b="1" dirty="0">
                <a:solidFill>
                  <a:srgbClr val="C00000"/>
                </a:solidFill>
                <a:latin typeface="Georgia" panose="02040502050405020303" pitchFamily="18" charset="0"/>
              </a:rPr>
              <a:t>” (2012 )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>
              <a:buFont typeface="Wingdings" panose="05000000000000000000" pitchFamily="2" charset="2"/>
              <a:buChar char="ü"/>
            </a:pPr>
            <a:r>
              <a:rPr lang="ru-RU" sz="2200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Дискрімінація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-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ситуація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за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якої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особа та/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або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група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осіб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за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їх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ознаками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раси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кольору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шкіри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політичних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релігійних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та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інших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переконань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статі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віку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інвалідності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етнічного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та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соціального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походження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громадянства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сімейного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та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майнового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стану,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місця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проживання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мовними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або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іншими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ознаками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які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були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є та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можуть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бути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дійсними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або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припущеними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(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далі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–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певні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ознаки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),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зазнає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обмеження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у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визнанні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реалізації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або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користуванні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правами і свободами в будь-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якій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формі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встановленій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Законом,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крім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випадків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коли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таке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обмеження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має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правомірну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об’єктивно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обґрунтовану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мету,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способи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досягнення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якої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є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належними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 та </a:t>
            </a:r>
            <a:r>
              <a:rPr lang="ru-RU" sz="2200" b="1" dirty="0" err="1">
                <a:solidFill>
                  <a:prstClr val="black"/>
                </a:solidFill>
                <a:latin typeface="Georgia" panose="02040502050405020303" pitchFamily="18" charset="0"/>
              </a:rPr>
              <a:t>необхідними</a:t>
            </a:r>
            <a:r>
              <a:rPr lang="ru-RU" sz="2200" b="1" dirty="0">
                <a:solidFill>
                  <a:prstClr val="black"/>
                </a:solidFill>
                <a:latin typeface="Georgia" panose="0204050205040502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21960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3366"/>
                </a:solidFill>
                <a:latin typeface="Georgia" panose="02040502050405020303" pitchFamily="18" charset="0"/>
              </a:rPr>
              <a:t>У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законі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йдеться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про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ознаки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,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захищені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від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дискримінації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.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Ознаки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можуть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бути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уявними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чи</a:t>
            </a:r>
            <a:r>
              <a:rPr lang="ru-RU" sz="2400" b="1" dirty="0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 </a:t>
            </a:r>
            <a:r>
              <a:rPr lang="ru-RU" sz="2400" b="1" dirty="0" err="1" smtClean="0">
                <a:solidFill>
                  <a:srgbClr val="003366"/>
                </a:solidFill>
                <a:effectLst/>
                <a:latin typeface="Georgia" panose="02040502050405020303" pitchFamily="18" charset="0"/>
              </a:rPr>
              <a:t>дійсними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User\Pictures\etnicheskie_menshinstv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2032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Pictures\religioznye_menshinstv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568" y="3068960"/>
            <a:ext cx="2032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Pictures\pereselentsy-bezhents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66470"/>
            <a:ext cx="2032000" cy="2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49753" y="1700808"/>
            <a:ext cx="4572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Georgia"/>
                <a:ea typeface="Calibri"/>
                <a:cs typeface="Times New Roman"/>
              </a:rPr>
              <a:t>раса, колір шкіри, </a:t>
            </a:r>
            <a:r>
              <a:rPr lang="uk-UA" dirty="0" smtClean="0">
                <a:latin typeface="Georgia"/>
                <a:ea typeface="Calibri"/>
                <a:cs typeface="Times New Roman"/>
              </a:rPr>
              <a:t>стать,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Georgia"/>
                <a:ea typeface="Calibri"/>
                <a:cs typeface="Times New Roman"/>
              </a:rPr>
              <a:t>політичні, релігійні та інші переконання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Georgia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3036981"/>
            <a:ext cx="4572000" cy="1047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Georgia"/>
                <a:ea typeface="Calibri"/>
                <a:cs typeface="Times New Roman"/>
              </a:rPr>
              <a:t>вік, інвалідність,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Georgia"/>
                <a:ea typeface="Calibri"/>
                <a:cs typeface="Times New Roman"/>
              </a:rPr>
              <a:t>етнічне та соціальне походження,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Georgia"/>
                <a:ea typeface="Calibri"/>
                <a:cs typeface="Times New Roman"/>
              </a:rPr>
              <a:t>громадянство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1514" y="4869159"/>
            <a:ext cx="3805633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Georgia"/>
                <a:ea typeface="Times New Roman"/>
                <a:cs typeface="Arial"/>
              </a:rPr>
              <a:t>сімейн</a:t>
            </a:r>
            <a:r>
              <a:rPr lang="uk-UA" dirty="0" err="1">
                <a:latin typeface="Georgia"/>
                <a:ea typeface="Times New Roman"/>
                <a:cs typeface="Arial"/>
              </a:rPr>
              <a:t>ий</a:t>
            </a:r>
            <a:r>
              <a:rPr lang="ru-RU" dirty="0">
                <a:latin typeface="Georgia"/>
                <a:ea typeface="Times New Roman"/>
                <a:cs typeface="Arial"/>
              </a:rPr>
              <a:t> та </a:t>
            </a:r>
            <a:r>
              <a:rPr lang="ru-RU" dirty="0" err="1">
                <a:latin typeface="Georgia"/>
                <a:ea typeface="Times New Roman"/>
                <a:cs typeface="Arial"/>
              </a:rPr>
              <a:t>майнов</a:t>
            </a:r>
            <a:r>
              <a:rPr lang="uk-UA" dirty="0" err="1">
                <a:latin typeface="Georgia"/>
                <a:ea typeface="Times New Roman"/>
                <a:cs typeface="Arial"/>
              </a:rPr>
              <a:t>ий</a:t>
            </a:r>
            <a:r>
              <a:rPr lang="ru-RU" dirty="0">
                <a:latin typeface="Georgia"/>
                <a:ea typeface="Times New Roman"/>
                <a:cs typeface="Arial"/>
              </a:rPr>
              <a:t> стан,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latin typeface="Georgia"/>
                <a:ea typeface="Times New Roman"/>
                <a:cs typeface="Arial"/>
              </a:rPr>
              <a:t>місц</a:t>
            </a:r>
            <a:r>
              <a:rPr lang="uk-UA" dirty="0">
                <a:latin typeface="Georgia"/>
                <a:ea typeface="Times New Roman"/>
                <a:cs typeface="Arial"/>
              </a:rPr>
              <a:t>е</a:t>
            </a:r>
            <a:r>
              <a:rPr lang="ru-RU" dirty="0">
                <a:latin typeface="Georgia"/>
                <a:ea typeface="Times New Roman"/>
                <a:cs typeface="Arial"/>
              </a:rPr>
              <a:t> </a:t>
            </a:r>
            <a:r>
              <a:rPr lang="ru-RU" dirty="0" err="1">
                <a:latin typeface="Georgia"/>
                <a:ea typeface="Times New Roman"/>
                <a:cs typeface="Arial"/>
              </a:rPr>
              <a:t>проживання</a:t>
            </a:r>
            <a:r>
              <a:rPr lang="ru-RU" dirty="0">
                <a:latin typeface="Georgia"/>
                <a:ea typeface="Times New Roman"/>
                <a:cs typeface="Arial"/>
              </a:rPr>
              <a:t>, </a:t>
            </a:r>
            <a:r>
              <a:rPr lang="ru-RU" dirty="0" err="1">
                <a:latin typeface="Georgia"/>
                <a:ea typeface="Times New Roman"/>
                <a:cs typeface="Arial"/>
              </a:rPr>
              <a:t>мовн</a:t>
            </a:r>
            <a:r>
              <a:rPr lang="uk-UA" dirty="0">
                <a:latin typeface="Georgia"/>
                <a:ea typeface="Times New Roman"/>
                <a:cs typeface="Arial"/>
              </a:rPr>
              <a:t>і</a:t>
            </a:r>
            <a:endParaRPr lang="ru-RU" sz="1600" dirty="0">
              <a:ea typeface="Calibri"/>
              <a:cs typeface="Times New Roman"/>
            </a:endParaRPr>
          </a:p>
          <a:p>
            <a:r>
              <a:rPr lang="ru-RU" dirty="0" err="1">
                <a:latin typeface="Georgia"/>
                <a:ea typeface="Times New Roman"/>
                <a:cs typeface="Arial"/>
              </a:rPr>
              <a:t>або</a:t>
            </a:r>
            <a:r>
              <a:rPr lang="ru-RU" dirty="0">
                <a:latin typeface="Georgia"/>
                <a:ea typeface="Times New Roman"/>
                <a:cs typeface="Arial"/>
              </a:rPr>
              <a:t> </a:t>
            </a:r>
            <a:r>
              <a:rPr lang="ru-RU" dirty="0" err="1">
                <a:latin typeface="Georgia"/>
                <a:ea typeface="Times New Roman"/>
                <a:cs typeface="Arial"/>
              </a:rPr>
              <a:t>інш</a:t>
            </a:r>
            <a:r>
              <a:rPr lang="uk-UA" dirty="0">
                <a:latin typeface="Georgia"/>
                <a:ea typeface="Times New Roman"/>
                <a:cs typeface="Arial"/>
              </a:rPr>
              <a:t>і</a:t>
            </a:r>
            <a:r>
              <a:rPr lang="ru-RU" dirty="0">
                <a:latin typeface="Georgia"/>
                <a:ea typeface="Times New Roman"/>
                <a:cs typeface="Arial"/>
              </a:rPr>
              <a:t> </a:t>
            </a:r>
            <a:r>
              <a:rPr lang="ru-RU" dirty="0" err="1">
                <a:latin typeface="Georgia"/>
                <a:ea typeface="Times New Roman"/>
                <a:cs typeface="Arial"/>
              </a:rPr>
              <a:t>озна</a:t>
            </a:r>
            <a:r>
              <a:rPr lang="uk-UA" dirty="0">
                <a:latin typeface="Georgia"/>
                <a:ea typeface="Times New Roman"/>
                <a:cs typeface="Arial"/>
              </a:rPr>
              <a:t>к</a:t>
            </a:r>
            <a:r>
              <a:rPr lang="ru-RU" dirty="0">
                <a:latin typeface="Georgia"/>
                <a:ea typeface="Times New Roman"/>
                <a:cs typeface="Arial"/>
              </a:rPr>
              <a:t>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73219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Форми дискримінації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пряма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дискримінація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- </a:t>
            </a:r>
            <a:r>
              <a:rPr lang="ru-RU" b="1" dirty="0" err="1">
                <a:latin typeface="Georgia" panose="02040502050405020303" pitchFamily="18" charset="0"/>
              </a:rPr>
              <a:t>ситуація</a:t>
            </a:r>
            <a:r>
              <a:rPr lang="ru-RU" b="1" dirty="0">
                <a:latin typeface="Georgia" panose="02040502050405020303" pitchFamily="18" charset="0"/>
              </a:rPr>
              <a:t>, за </a:t>
            </a:r>
            <a:r>
              <a:rPr lang="ru-RU" b="1" dirty="0" err="1">
                <a:latin typeface="Georgia" panose="02040502050405020303" pitchFamily="18" charset="0"/>
              </a:rPr>
              <a:t>якої</a:t>
            </a:r>
            <a:r>
              <a:rPr lang="ru-RU" b="1" dirty="0">
                <a:latin typeface="Georgia" panose="02040502050405020303" pitchFamily="18" charset="0"/>
              </a:rPr>
              <a:t> з особою та/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групою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осіб</a:t>
            </a:r>
            <a:r>
              <a:rPr lang="ru-RU" b="1" dirty="0">
                <a:latin typeface="Georgia" panose="02040502050405020303" pitchFamily="18" charset="0"/>
              </a:rPr>
              <a:t> за </a:t>
            </a:r>
            <a:r>
              <a:rPr lang="ru-RU" b="1" dirty="0" err="1">
                <a:latin typeface="Georgia" panose="02040502050405020303" pitchFamily="18" charset="0"/>
              </a:rPr>
              <a:t>їх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певними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ознаками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поводяться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менш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прихильно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,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ніж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з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іншою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особою та/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або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групою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осіб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в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аналогічній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ситуації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крім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випадків</a:t>
            </a:r>
            <a:r>
              <a:rPr lang="ru-RU" b="1" dirty="0">
                <a:latin typeface="Georgia" panose="02040502050405020303" pitchFamily="18" charset="0"/>
              </a:rPr>
              <a:t>, коли </a:t>
            </a:r>
            <a:r>
              <a:rPr lang="ru-RU" b="1" dirty="0" err="1">
                <a:latin typeface="Georgia" panose="02040502050405020303" pitchFamily="18" charset="0"/>
              </a:rPr>
              <a:t>таке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поводження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має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правомірну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об’єктивно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обґрунтовану</a:t>
            </a:r>
            <a:r>
              <a:rPr lang="ru-RU" b="1" dirty="0">
                <a:latin typeface="Georgia" panose="02040502050405020303" pitchFamily="18" charset="0"/>
              </a:rPr>
              <a:t> мету, </a:t>
            </a:r>
            <a:r>
              <a:rPr lang="ru-RU" b="1" dirty="0" err="1">
                <a:latin typeface="Georgia" panose="02040502050405020303" pitchFamily="18" charset="0"/>
              </a:rPr>
              <a:t>способи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досягнення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якої</a:t>
            </a:r>
            <a:r>
              <a:rPr lang="ru-RU" b="1" dirty="0">
                <a:latin typeface="Georgia" panose="02040502050405020303" pitchFamily="18" charset="0"/>
              </a:rPr>
              <a:t> є </a:t>
            </a:r>
            <a:r>
              <a:rPr lang="ru-RU" b="1" dirty="0" err="1">
                <a:latin typeface="Georgia" panose="02040502050405020303" pitchFamily="18" charset="0"/>
              </a:rPr>
              <a:t>належними</a:t>
            </a:r>
            <a:r>
              <a:rPr lang="ru-RU" b="1" dirty="0">
                <a:latin typeface="Georgia" panose="02040502050405020303" pitchFamily="18" charset="0"/>
              </a:rPr>
              <a:t> та </a:t>
            </a:r>
            <a:r>
              <a:rPr lang="ru-RU" b="1" dirty="0" err="1" smtClean="0">
                <a:latin typeface="Georgia" panose="02040502050405020303" pitchFamily="18" charset="0"/>
              </a:rPr>
              <a:t>необхідними</a:t>
            </a:r>
            <a:r>
              <a:rPr lang="ru-RU" b="1" dirty="0" smtClean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непряма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дискримінація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- </a:t>
            </a:r>
            <a:r>
              <a:rPr lang="ru-RU" b="1" dirty="0" err="1">
                <a:latin typeface="Georgia" panose="02040502050405020303" pitchFamily="18" charset="0"/>
              </a:rPr>
              <a:t>ситуація</a:t>
            </a:r>
            <a:r>
              <a:rPr lang="ru-RU" b="1" dirty="0">
                <a:latin typeface="Georgia" panose="02040502050405020303" pitchFamily="18" charset="0"/>
              </a:rPr>
              <a:t>, за </a:t>
            </a:r>
            <a:r>
              <a:rPr lang="ru-RU" b="1" dirty="0" err="1">
                <a:latin typeface="Georgia" panose="02040502050405020303" pitchFamily="18" charset="0"/>
              </a:rPr>
              <a:t>якої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внаслідок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реалізації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чи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застосування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формально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нейтральних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правових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норм,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критеріїв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оцінки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, правил,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вимог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чи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практики для особи та/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або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групи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осіб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за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їх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певними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ознаками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виникають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менш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сприятливі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умови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або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становище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порівняно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з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іншими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особами та/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або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групами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осіб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крім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випадків</a:t>
            </a:r>
            <a:r>
              <a:rPr lang="ru-RU" b="1" dirty="0">
                <a:latin typeface="Georgia" panose="02040502050405020303" pitchFamily="18" charset="0"/>
              </a:rPr>
              <a:t>, коли </a:t>
            </a:r>
            <a:r>
              <a:rPr lang="ru-RU" b="1" dirty="0" err="1">
                <a:latin typeface="Georgia" panose="02040502050405020303" pitchFamily="18" charset="0"/>
              </a:rPr>
              <a:t>їх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реалізація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чи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застосування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має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правомірну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об’єктивно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обґрунтовану</a:t>
            </a:r>
            <a:r>
              <a:rPr lang="ru-RU" b="1" dirty="0">
                <a:latin typeface="Georgia" panose="02040502050405020303" pitchFamily="18" charset="0"/>
              </a:rPr>
              <a:t> мету, </a:t>
            </a:r>
            <a:r>
              <a:rPr lang="ru-RU" b="1" dirty="0" err="1">
                <a:latin typeface="Georgia" panose="02040502050405020303" pitchFamily="18" charset="0"/>
              </a:rPr>
              <a:t>способи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досягнення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якої</a:t>
            </a:r>
            <a:r>
              <a:rPr lang="ru-RU" b="1" dirty="0">
                <a:latin typeface="Georgia" panose="02040502050405020303" pitchFamily="18" charset="0"/>
              </a:rPr>
              <a:t> є </a:t>
            </a:r>
            <a:r>
              <a:rPr lang="ru-RU" b="1" dirty="0" err="1">
                <a:latin typeface="Georgia" panose="02040502050405020303" pitchFamily="18" charset="0"/>
              </a:rPr>
              <a:t>належними</a:t>
            </a:r>
            <a:r>
              <a:rPr lang="ru-RU" b="1" dirty="0">
                <a:latin typeface="Georgia" panose="02040502050405020303" pitchFamily="18" charset="0"/>
              </a:rPr>
              <a:t> та </a:t>
            </a:r>
            <a:r>
              <a:rPr lang="ru-RU" b="1" dirty="0" err="1">
                <a:latin typeface="Georgia" panose="02040502050405020303" pitchFamily="18" charset="0"/>
              </a:rPr>
              <a:t>необхідними</a:t>
            </a:r>
            <a:r>
              <a:rPr lang="ru-RU" b="1" dirty="0">
                <a:latin typeface="Georgia" panose="02040502050405020303" pitchFamily="18" charset="0"/>
              </a:rPr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348342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Форми дискримінації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утиск</a:t>
            </a:r>
            <a:r>
              <a:rPr lang="ru-RU" b="1" dirty="0">
                <a:latin typeface="Georgia" panose="02040502050405020303" pitchFamily="18" charset="0"/>
              </a:rPr>
              <a:t> - </a:t>
            </a:r>
            <a:r>
              <a:rPr lang="ru-RU" b="1" dirty="0" err="1">
                <a:latin typeface="Georgia" panose="02040502050405020303" pitchFamily="18" charset="0"/>
              </a:rPr>
              <a:t>небажана</a:t>
            </a:r>
            <a:r>
              <a:rPr lang="ru-RU" b="1" dirty="0">
                <a:latin typeface="Georgia" panose="02040502050405020303" pitchFamily="18" charset="0"/>
              </a:rPr>
              <a:t> для особи та/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групи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осіб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поведінка</a:t>
            </a:r>
            <a:r>
              <a:rPr lang="ru-RU" b="1" dirty="0">
                <a:latin typeface="Georgia" panose="02040502050405020303" pitchFamily="18" charset="0"/>
              </a:rPr>
              <a:t>, метою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наслідком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якої</a:t>
            </a:r>
            <a:r>
              <a:rPr lang="ru-RU" b="1" dirty="0">
                <a:latin typeface="Georgia" panose="02040502050405020303" pitchFamily="18" charset="0"/>
              </a:rPr>
              <a:t> є </a:t>
            </a:r>
            <a:r>
              <a:rPr lang="ru-RU" b="1" dirty="0" err="1">
                <a:latin typeface="Georgia" panose="02040502050405020303" pitchFamily="18" charset="0"/>
              </a:rPr>
              <a:t>приниження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їх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людської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гідності</a:t>
            </a:r>
            <a:r>
              <a:rPr lang="ru-RU" b="1" dirty="0">
                <a:latin typeface="Georgia" panose="02040502050405020303" pitchFamily="18" charset="0"/>
              </a:rPr>
              <a:t> за </a:t>
            </a:r>
            <a:r>
              <a:rPr lang="ru-RU" b="1" dirty="0" err="1">
                <a:latin typeface="Georgia" panose="02040502050405020303" pitchFamily="18" charset="0"/>
              </a:rPr>
              <a:t>певними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ознаками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створення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стосовно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такої</a:t>
            </a:r>
            <a:r>
              <a:rPr lang="ru-RU" b="1" dirty="0">
                <a:latin typeface="Georgia" panose="02040502050405020303" pitchFamily="18" charset="0"/>
              </a:rPr>
              <a:t> особи </a:t>
            </a:r>
            <a:r>
              <a:rPr lang="ru-RU" b="1" dirty="0" err="1">
                <a:latin typeface="Georgia" panose="02040502050405020303" pitchFamily="18" charset="0"/>
              </a:rPr>
              <a:t>чи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групи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осіб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напруженої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ворожої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образливої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зневажливої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атмосфери</a:t>
            </a:r>
            <a:r>
              <a:rPr lang="ru-RU" b="1" dirty="0">
                <a:latin typeface="Georgia" panose="02040502050405020303" pitchFamily="18" charset="0"/>
              </a:rPr>
              <a:t>;</a:t>
            </a:r>
            <a:endParaRPr lang="ru-RU" b="1" dirty="0" smtClean="0">
              <a:latin typeface="Georgia" panose="02040502050405020303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підбурювання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до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дискримінації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- </a:t>
            </a:r>
            <a:r>
              <a:rPr lang="ru-RU" b="1" dirty="0" err="1">
                <a:latin typeface="Georgia" panose="02040502050405020303" pitchFamily="18" charset="0"/>
              </a:rPr>
              <a:t>вказівки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інструкції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заклики</a:t>
            </a:r>
            <a:r>
              <a:rPr lang="ru-RU" b="1" dirty="0">
                <a:latin typeface="Georgia" panose="02040502050405020303" pitchFamily="18" charset="0"/>
              </a:rPr>
              <a:t> до </a:t>
            </a:r>
            <a:r>
              <a:rPr lang="ru-RU" b="1" dirty="0" err="1">
                <a:latin typeface="Georgia" panose="02040502050405020303" pitchFamily="18" charset="0"/>
              </a:rPr>
              <a:t>дискримінації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стосовно</a:t>
            </a:r>
            <a:r>
              <a:rPr lang="ru-RU" b="1" dirty="0">
                <a:latin typeface="Georgia" panose="02040502050405020303" pitchFamily="18" charset="0"/>
              </a:rPr>
              <a:t> особи та/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групи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осіб</a:t>
            </a:r>
            <a:r>
              <a:rPr lang="ru-RU" b="1" dirty="0">
                <a:latin typeface="Georgia" panose="02040502050405020303" pitchFamily="18" charset="0"/>
              </a:rPr>
              <a:t> за </a:t>
            </a:r>
            <a:r>
              <a:rPr lang="ru-RU" b="1" dirty="0" err="1">
                <a:latin typeface="Georgia" panose="02040502050405020303" pitchFamily="18" charset="0"/>
              </a:rPr>
              <a:t>їх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певними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ознаками</a:t>
            </a:r>
            <a:r>
              <a:rPr lang="ru-RU" b="1" dirty="0" smtClean="0">
                <a:latin typeface="Georgia" panose="02040502050405020303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пособництво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у </a:t>
            </a:r>
            <a:r>
              <a:rPr lang="ru-RU" b="1" dirty="0" err="1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дискримінації</a:t>
            </a:r>
            <a:r>
              <a:rPr lang="ru-RU" b="1" dirty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- будь-яка </a:t>
            </a:r>
            <a:r>
              <a:rPr lang="ru-RU" b="1" dirty="0" err="1">
                <a:latin typeface="Georgia" panose="02040502050405020303" pitchFamily="18" charset="0"/>
              </a:rPr>
              <a:t>свідома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допомога</a:t>
            </a:r>
            <a:r>
              <a:rPr lang="ru-RU" b="1" dirty="0">
                <a:latin typeface="Georgia" panose="02040502050405020303" pitchFamily="18" charset="0"/>
              </a:rPr>
              <a:t> у </a:t>
            </a:r>
            <a:r>
              <a:rPr lang="ru-RU" b="1" dirty="0" err="1">
                <a:latin typeface="Georgia" panose="02040502050405020303" pitchFamily="18" charset="0"/>
              </a:rPr>
              <a:t>вчиненні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дій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або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>
                <a:latin typeface="Georgia" panose="02040502050405020303" pitchFamily="18" charset="0"/>
              </a:rPr>
              <a:t>бездіяльності</a:t>
            </a:r>
            <a:r>
              <a:rPr lang="ru-RU" b="1" dirty="0">
                <a:latin typeface="Georgia" panose="02040502050405020303" pitchFamily="18" charset="0"/>
              </a:rPr>
              <a:t>, </a:t>
            </a:r>
            <a:r>
              <a:rPr lang="ru-RU" b="1" dirty="0" err="1">
                <a:latin typeface="Georgia" panose="02040502050405020303" pitchFamily="18" charset="0"/>
              </a:rPr>
              <a:t>спрямованих</a:t>
            </a:r>
            <a:r>
              <a:rPr lang="ru-RU" b="1" dirty="0">
                <a:latin typeface="Georgia" panose="02040502050405020303" pitchFamily="18" charset="0"/>
              </a:rPr>
              <a:t> на </a:t>
            </a:r>
            <a:r>
              <a:rPr lang="ru-RU" b="1" dirty="0" err="1">
                <a:latin typeface="Georgia" panose="02040502050405020303" pitchFamily="18" charset="0"/>
              </a:rPr>
              <a:t>виникнення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дискримінації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9990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476672"/>
            <a:ext cx="7632848" cy="98488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kern="1800" baseline="-25000" dirty="0">
                <a:solidFill>
                  <a:srgbClr val="16284C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Нападение на фестивале ЛГБТ в Запорожье: 17 задержанных, пострадавших госпитализировали</a:t>
            </a:r>
            <a:endParaRPr lang="ru-RU" dirty="0">
              <a:latin typeface="Georgia" panose="02040502050405020303" pitchFamily="18" charset="0"/>
              <a:ea typeface="Calibri"/>
              <a:cs typeface="Times New Roman"/>
            </a:endParaRPr>
          </a:p>
          <a:p>
            <a:r>
              <a:rPr lang="ru-RU" sz="1400" dirty="0">
                <a:solidFill>
                  <a:srgbClr val="A0A0A0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01:00, 1 октября 2017 </a:t>
            </a:r>
            <a:endParaRPr lang="ru-RU" sz="1400" dirty="0">
              <a:latin typeface="Georgia" panose="02040502050405020303" pitchFamily="18" charset="0"/>
              <a:ea typeface="Calibri"/>
              <a:cs typeface="Times New Roman"/>
            </a:endParaRPr>
          </a:p>
          <a:p>
            <a:r>
              <a:rPr lang="ru-RU" sz="1400" b="1" dirty="0" smtClean="0">
                <a:solidFill>
                  <a:srgbClr val="16284C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Двух </a:t>
            </a:r>
            <a:r>
              <a:rPr lang="ru-RU" sz="1400" b="1" dirty="0">
                <a:solidFill>
                  <a:srgbClr val="16284C"/>
                </a:solidFill>
                <a:latin typeface="Georgia" panose="02040502050405020303" pitchFamily="18" charset="0"/>
                <a:ea typeface="Times New Roman"/>
                <a:cs typeface="Times New Roman"/>
              </a:rPr>
              <a:t>девушек с телесными повреждениями доставили в больницу</a:t>
            </a:r>
            <a:endParaRPr lang="ru-RU" sz="1400" dirty="0">
              <a:latin typeface="Georgia" panose="02040502050405020303" pitchFamily="18" charset="0"/>
              <a:ea typeface="Calibri"/>
              <a:cs typeface="Times New Roman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6840760" cy="467836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2713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36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Пам</a:t>
            </a:r>
            <a:r>
              <a:rPr lang="en-US" sz="3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’</a:t>
            </a:r>
            <a:r>
              <a:rPr lang="uk-UA" sz="36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ятаймо</a:t>
            </a:r>
            <a:r>
              <a:rPr lang="uk-UA" sz="36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!</a:t>
            </a:r>
            <a:endParaRPr lang="ru-RU" sz="36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74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Толерантність</a:t>
            </a:r>
            <a:r>
              <a:rPr lang="ru-RU" sz="7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4500" b="1" dirty="0" smtClean="0">
                <a:latin typeface="Georgia" panose="02040502050405020303" pitchFamily="18" charset="0"/>
              </a:rPr>
              <a:t>будучи </a:t>
            </a:r>
            <a:r>
              <a:rPr lang="ru-RU" sz="4500" b="1" dirty="0">
                <a:latin typeface="Georgia" panose="02040502050405020303" pitchFamily="18" charset="0"/>
              </a:rPr>
              <a:t>демократичною </a:t>
            </a:r>
            <a:r>
              <a:rPr lang="ru-RU" sz="4500" b="1" dirty="0" err="1">
                <a:latin typeface="Georgia" panose="02040502050405020303" pitchFamily="18" charset="0"/>
              </a:rPr>
              <a:t>цінністю</a:t>
            </a:r>
            <a:r>
              <a:rPr lang="ru-RU" sz="4500" b="1" dirty="0">
                <a:latin typeface="Georgia" panose="02040502050405020303" pitchFamily="18" charset="0"/>
              </a:rPr>
              <a:t> й </a:t>
            </a:r>
            <a:r>
              <a:rPr lang="ru-RU" sz="4500" b="1" dirty="0" err="1">
                <a:latin typeface="Georgia" panose="02040502050405020303" pitchFamily="18" charset="0"/>
              </a:rPr>
              <a:t>маючи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соціальне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 smtClean="0">
                <a:latin typeface="Georgia" panose="02040502050405020303" pitchFamily="18" charset="0"/>
              </a:rPr>
              <a:t>коріння</a:t>
            </a:r>
            <a:r>
              <a:rPr lang="ru-RU" sz="4500" b="1" dirty="0" smtClean="0">
                <a:latin typeface="Georgia" panose="02040502050405020303" pitchFamily="18" charset="0"/>
              </a:rPr>
              <a:t>, </a:t>
            </a:r>
            <a:r>
              <a:rPr lang="ru-RU" sz="4500" b="1" dirty="0" err="1" smtClean="0">
                <a:latin typeface="Georgia" panose="02040502050405020303" pitchFamily="18" charset="0"/>
              </a:rPr>
              <a:t>формується</a:t>
            </a:r>
            <a:r>
              <a:rPr lang="ru-RU" sz="4500" b="1" dirty="0" smtClean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поступово</a:t>
            </a:r>
            <a:r>
              <a:rPr lang="ru-RU" sz="4500" b="1" dirty="0">
                <a:latin typeface="Georgia" panose="02040502050405020303" pitchFamily="18" charset="0"/>
              </a:rPr>
              <a:t>, день за днем. </a:t>
            </a:r>
            <a:r>
              <a:rPr lang="ru-RU" sz="4500" b="1" dirty="0" err="1" smtClean="0">
                <a:latin typeface="Georgia" panose="02040502050405020303" pitchFamily="18" charset="0"/>
              </a:rPr>
              <a:t>Це</a:t>
            </a:r>
            <a:r>
              <a:rPr lang="ru-RU" sz="4500" b="1" dirty="0" smtClean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тривалий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процес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що</a:t>
            </a:r>
            <a:r>
              <a:rPr lang="ru-RU" sz="4500" b="1" dirty="0">
                <a:latin typeface="Georgia" panose="02040502050405020303" pitchFamily="18" charset="0"/>
              </a:rPr>
              <a:t> проходить </a:t>
            </a:r>
            <a:r>
              <a:rPr lang="ru-RU" sz="4500" b="1" dirty="0" err="1">
                <a:latin typeface="Georgia" panose="02040502050405020303" pitchFamily="18" charset="0"/>
              </a:rPr>
              <a:t>такі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стадії</a:t>
            </a:r>
            <a:r>
              <a:rPr lang="ru-RU" sz="4500" b="1" dirty="0" smtClean="0">
                <a:latin typeface="Georgia" panose="02040502050405020303" pitchFamily="18" charset="0"/>
              </a:rPr>
              <a:t>:</a:t>
            </a:r>
          </a:p>
          <a:p>
            <a:pPr marL="0" indent="0" algn="just">
              <a:buNone/>
            </a:pPr>
            <a:endParaRPr lang="ru-RU" sz="4500" b="1" dirty="0">
              <a:latin typeface="Georgia" panose="02040502050405020303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500" b="1" dirty="0" err="1">
                <a:latin typeface="Georgia" panose="02040502050405020303" pitchFamily="18" charset="0"/>
              </a:rPr>
              <a:t>загальна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поінформованість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щодо</a:t>
            </a:r>
            <a:r>
              <a:rPr lang="ru-RU" sz="4500" b="1" dirty="0">
                <a:latin typeface="Georgia" panose="02040502050405020303" pitchFamily="18" charset="0"/>
              </a:rPr>
              <a:t> того, з ким </a:t>
            </a:r>
            <a:r>
              <a:rPr lang="ru-RU" sz="4500" b="1" dirty="0" err="1">
                <a:latin typeface="Georgia" panose="02040502050405020303" pitchFamily="18" charset="0"/>
              </a:rPr>
              <a:t>установлюються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відносини</a:t>
            </a:r>
            <a:r>
              <a:rPr lang="ru-RU" sz="4500" b="1" dirty="0">
                <a:latin typeface="Georgia" panose="02040502050405020303" pitchFamily="18" charset="0"/>
              </a:rPr>
              <a:t> (</a:t>
            </a:r>
            <a:r>
              <a:rPr lang="ru-RU" sz="4500" b="1" dirty="0" err="1">
                <a:latin typeface="Georgia" panose="02040502050405020303" pitchFamily="18" charset="0"/>
              </a:rPr>
              <a:t>особистість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або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група</a:t>
            </a:r>
            <a:r>
              <a:rPr lang="ru-RU" sz="4500" b="1" dirty="0" smtClean="0">
                <a:latin typeface="Georgia" panose="02040502050405020303" pitchFamily="18" charset="0"/>
              </a:rPr>
              <a:t>);</a:t>
            </a:r>
          </a:p>
          <a:p>
            <a:pPr marL="0" indent="0" algn="just">
              <a:buNone/>
            </a:pPr>
            <a:endParaRPr lang="ru-RU" sz="4500" b="1" dirty="0">
              <a:latin typeface="Georgia" panose="02040502050405020303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500" b="1" dirty="0" err="1">
                <a:latin typeface="Georgia" panose="02040502050405020303" pitchFamily="18" charset="0"/>
              </a:rPr>
              <a:t>формування</a:t>
            </a:r>
            <a:r>
              <a:rPr lang="ru-RU" sz="4500" b="1" dirty="0">
                <a:latin typeface="Georgia" panose="02040502050405020303" pitchFamily="18" charset="0"/>
              </a:rPr>
              <a:t> позитивного </a:t>
            </a:r>
            <a:r>
              <a:rPr lang="ru-RU" sz="4500" b="1" dirty="0" err="1">
                <a:latin typeface="Georgia" panose="02040502050405020303" pitchFamily="18" charset="0"/>
              </a:rPr>
              <a:t>уявлення</a:t>
            </a:r>
            <a:r>
              <a:rPr lang="ru-RU" sz="4500" b="1" dirty="0">
                <a:latin typeface="Georgia" panose="02040502050405020303" pitchFamily="18" charset="0"/>
              </a:rPr>
              <a:t> про </a:t>
            </a:r>
            <a:r>
              <a:rPr lang="ru-RU" sz="4500" b="1" dirty="0" err="1">
                <a:latin typeface="Georgia" panose="02040502050405020303" pitchFamily="18" charset="0"/>
              </a:rPr>
              <a:t>цю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особистість</a:t>
            </a:r>
            <a:r>
              <a:rPr lang="ru-RU" sz="4500" b="1" dirty="0">
                <a:latin typeface="Georgia" panose="02040502050405020303" pitchFamily="18" charset="0"/>
              </a:rPr>
              <a:t>/</a:t>
            </a:r>
            <a:r>
              <a:rPr lang="ru-RU" sz="4500" b="1" dirty="0" err="1">
                <a:latin typeface="Georgia" panose="02040502050405020303" pitchFamily="18" charset="0"/>
              </a:rPr>
              <a:t>групу</a:t>
            </a:r>
            <a:r>
              <a:rPr lang="ru-RU" sz="4500" b="1" dirty="0" smtClean="0">
                <a:latin typeface="Georgia" panose="02040502050405020303" pitchFamily="18" charset="0"/>
              </a:rPr>
              <a:t>;</a:t>
            </a:r>
          </a:p>
          <a:p>
            <a:pPr marL="0" indent="0" algn="just">
              <a:buNone/>
            </a:pPr>
            <a:endParaRPr lang="ru-RU" sz="4500" b="1" dirty="0">
              <a:latin typeface="Georgia" panose="02040502050405020303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500" b="1" dirty="0" err="1">
                <a:latin typeface="Georgia" panose="02040502050405020303" pitchFamily="18" charset="0"/>
              </a:rPr>
              <a:t>спілкування</a:t>
            </a:r>
            <a:r>
              <a:rPr lang="ru-RU" sz="4500" b="1" dirty="0">
                <a:latin typeface="Georgia" panose="02040502050405020303" pitchFamily="18" charset="0"/>
              </a:rPr>
              <a:t> шляхом </a:t>
            </a:r>
            <a:r>
              <a:rPr lang="ru-RU" sz="4500" b="1" dirty="0" err="1">
                <a:latin typeface="Georgia" panose="02040502050405020303" pitchFamily="18" charset="0"/>
              </a:rPr>
              <a:t>обміну</a:t>
            </a:r>
            <a:r>
              <a:rPr lang="ru-RU" sz="4500" b="1" dirty="0">
                <a:latin typeface="Georgia" panose="02040502050405020303" pitchFamily="18" charset="0"/>
              </a:rPr>
              <a:t> думками з </a:t>
            </a:r>
            <a:r>
              <a:rPr lang="ru-RU" sz="4500" b="1" dirty="0" err="1">
                <a:latin typeface="Georgia" panose="02040502050405020303" pitchFamily="18" charset="0"/>
              </a:rPr>
              <a:t>виявленням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подібностей</a:t>
            </a:r>
            <a:r>
              <a:rPr lang="ru-RU" sz="4500" b="1" dirty="0">
                <a:latin typeface="Georgia" panose="02040502050405020303" pitchFamily="18" charset="0"/>
              </a:rPr>
              <a:t> і </a:t>
            </a:r>
            <a:r>
              <a:rPr lang="ru-RU" sz="4500" b="1" dirty="0" err="1">
                <a:latin typeface="Georgia" panose="02040502050405020303" pitchFamily="18" charset="0"/>
              </a:rPr>
              <a:t>відмінностей</a:t>
            </a:r>
            <a:r>
              <a:rPr lang="ru-RU" sz="4500" b="1" dirty="0" smtClean="0">
                <a:latin typeface="Georgia" panose="02040502050405020303" pitchFamily="18" charset="0"/>
              </a:rPr>
              <a:t>;</a:t>
            </a:r>
          </a:p>
          <a:p>
            <a:pPr marL="0" indent="0" algn="just">
              <a:buNone/>
            </a:pPr>
            <a:endParaRPr lang="ru-RU" sz="4500" b="1" dirty="0">
              <a:latin typeface="Georgia" panose="02040502050405020303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500" b="1" dirty="0" err="1">
                <a:latin typeface="Georgia" panose="02040502050405020303" pitchFamily="18" charset="0"/>
              </a:rPr>
              <a:t>домовленість</a:t>
            </a:r>
            <a:r>
              <a:rPr lang="ru-RU" sz="4500" b="1" dirty="0">
                <a:latin typeface="Georgia" panose="02040502050405020303" pitchFamily="18" charset="0"/>
              </a:rPr>
              <a:t> про </a:t>
            </a:r>
            <a:r>
              <a:rPr lang="ru-RU" sz="4500" b="1" dirty="0" err="1">
                <a:latin typeface="Georgia" panose="02040502050405020303" pitchFamily="18" charset="0"/>
              </a:rPr>
              <a:t>взаємоповагу</a:t>
            </a:r>
            <a:r>
              <a:rPr lang="ru-RU" sz="4500" b="1" dirty="0">
                <a:latin typeface="Georgia" panose="02040502050405020303" pitchFamily="18" charset="0"/>
              </a:rPr>
              <a:t> до </a:t>
            </a:r>
            <a:r>
              <a:rPr lang="ru-RU" sz="4500" b="1" dirty="0" err="1">
                <a:latin typeface="Georgia" panose="02040502050405020303" pitchFamily="18" charset="0"/>
              </a:rPr>
              <a:t>відмінностей</a:t>
            </a:r>
            <a:r>
              <a:rPr lang="ru-RU" sz="4500" b="1" dirty="0">
                <a:latin typeface="Georgia" panose="02040502050405020303" pitchFamily="18" charset="0"/>
              </a:rPr>
              <a:t> та </a:t>
            </a:r>
            <a:r>
              <a:rPr lang="ru-RU" sz="4500" b="1" dirty="0" err="1">
                <a:latin typeface="Georgia" panose="02040502050405020303" pitchFamily="18" charset="0"/>
              </a:rPr>
              <a:t>ідентичності</a:t>
            </a:r>
            <a:r>
              <a:rPr lang="ru-RU" sz="4500" b="1" dirty="0">
                <a:latin typeface="Georgia" panose="02040502050405020303" pitchFamily="18" charset="0"/>
              </a:rPr>
              <a:t> (</a:t>
            </a:r>
            <a:r>
              <a:rPr lang="ru-RU" sz="4500" b="1" dirty="0" err="1">
                <a:latin typeface="Georgia" panose="02040502050405020303" pitchFamily="18" charset="0"/>
              </a:rPr>
              <a:t>етнічної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соціокультурної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індивідуальної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статевої</a:t>
            </a:r>
            <a:r>
              <a:rPr lang="ru-RU" sz="4500" b="1" dirty="0">
                <a:latin typeface="Georgia" panose="02040502050405020303" pitchFamily="18" charset="0"/>
              </a:rPr>
              <a:t>), </a:t>
            </a:r>
            <a:r>
              <a:rPr lang="ru-RU" sz="4500" b="1" dirty="0" err="1">
                <a:latin typeface="Georgia" panose="02040502050405020303" pitchFamily="18" charset="0"/>
              </a:rPr>
              <a:t>визначення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принципів</a:t>
            </a:r>
            <a:r>
              <a:rPr lang="ru-RU" sz="4500" b="1" dirty="0">
                <a:latin typeface="Georgia" panose="02040502050405020303" pitchFamily="18" charset="0"/>
              </a:rPr>
              <a:t> та умов </a:t>
            </a:r>
            <a:r>
              <a:rPr lang="ru-RU" sz="4500" b="1" dirty="0" err="1">
                <a:latin typeface="Georgia" panose="02040502050405020303" pitchFamily="18" charset="0"/>
              </a:rPr>
              <a:t>спілкування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співробітництва</a:t>
            </a:r>
            <a:r>
              <a:rPr lang="ru-RU" sz="4500" b="1" dirty="0">
                <a:latin typeface="Georgia" panose="02040502050405020303" pitchFamily="18" charset="0"/>
              </a:rPr>
              <a:t> і </a:t>
            </a:r>
            <a:r>
              <a:rPr lang="ru-RU" sz="4500" b="1" dirty="0" err="1">
                <a:latin typeface="Georgia" panose="02040502050405020303" pitchFamily="18" charset="0"/>
              </a:rPr>
              <a:t>співіснування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виявлення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подібностей</a:t>
            </a:r>
            <a:r>
              <a:rPr lang="ru-RU" sz="4500" b="1" dirty="0">
                <a:latin typeface="Georgia" panose="02040502050405020303" pitchFamily="18" charset="0"/>
              </a:rPr>
              <a:t> і </a:t>
            </a:r>
            <a:r>
              <a:rPr lang="ru-RU" sz="4500" b="1" dirty="0" err="1">
                <a:latin typeface="Georgia" panose="02040502050405020303" pitchFamily="18" charset="0"/>
              </a:rPr>
              <a:t>розходжень</a:t>
            </a:r>
            <a:r>
              <a:rPr lang="ru-RU" sz="4500" b="1" dirty="0" smtClean="0">
                <a:latin typeface="Georgia" panose="02040502050405020303" pitchFamily="18" charset="0"/>
              </a:rPr>
              <a:t>;</a:t>
            </a:r>
          </a:p>
          <a:p>
            <a:pPr marL="0" indent="0" algn="just">
              <a:buNone/>
            </a:pPr>
            <a:endParaRPr lang="ru-RU" sz="4500" b="1" dirty="0">
              <a:latin typeface="Georgia" panose="02040502050405020303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4500" b="1" dirty="0" err="1">
                <a:latin typeface="Georgia" panose="02040502050405020303" pitchFamily="18" charset="0"/>
              </a:rPr>
              <a:t>формування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ефективних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відносин</a:t>
            </a:r>
            <a:r>
              <a:rPr lang="ru-RU" sz="4500" b="1" dirty="0">
                <a:latin typeface="Georgia" panose="02040502050405020303" pitchFamily="18" charset="0"/>
              </a:rPr>
              <a:t>: </a:t>
            </a:r>
            <a:r>
              <a:rPr lang="ru-RU" sz="4500" b="1" dirty="0" err="1">
                <a:latin typeface="Georgia" panose="02040502050405020303" pitchFamily="18" charset="0"/>
              </a:rPr>
              <a:t>перехід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від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етапу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пасивності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від</a:t>
            </a:r>
            <a:r>
              <a:rPr lang="ru-RU" sz="4500" b="1" dirty="0">
                <a:latin typeface="Georgia" panose="02040502050405020303" pitchFamily="18" charset="0"/>
              </a:rPr>
              <a:t> простого </a:t>
            </a:r>
            <a:r>
              <a:rPr lang="ru-RU" sz="4500" b="1" dirty="0" err="1">
                <a:latin typeface="Georgia" panose="02040502050405020303" pitchFamily="18" charset="0"/>
              </a:rPr>
              <a:t>співіснування</a:t>
            </a:r>
            <a:r>
              <a:rPr lang="ru-RU" sz="4500" b="1" dirty="0">
                <a:latin typeface="Georgia" panose="02040502050405020303" pitchFamily="18" charset="0"/>
              </a:rPr>
              <a:t> до </a:t>
            </a:r>
            <a:r>
              <a:rPr lang="ru-RU" sz="4500" b="1" dirty="0" err="1">
                <a:latin typeface="Georgia" panose="02040502050405020303" pitchFamily="18" charset="0"/>
              </a:rPr>
              <a:t>етапу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активності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спільної</a:t>
            </a:r>
            <a:r>
              <a:rPr lang="ru-RU" sz="4500" b="1" dirty="0">
                <a:latin typeface="Georgia" panose="02040502050405020303" pitchFamily="18" charset="0"/>
              </a:rPr>
              <a:t> </a:t>
            </a:r>
            <a:r>
              <a:rPr lang="ru-RU" sz="4500" b="1" dirty="0" err="1">
                <a:latin typeface="Georgia" panose="02040502050405020303" pitchFamily="18" charset="0"/>
              </a:rPr>
              <a:t>участі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кооперації</a:t>
            </a:r>
            <a:r>
              <a:rPr lang="ru-RU" sz="4500" b="1" dirty="0">
                <a:latin typeface="Georgia" panose="02040502050405020303" pitchFamily="18" charset="0"/>
              </a:rPr>
              <a:t>, </a:t>
            </a:r>
            <a:r>
              <a:rPr lang="ru-RU" sz="4500" b="1" dirty="0" err="1">
                <a:latin typeface="Georgia" panose="02040502050405020303" pitchFamily="18" charset="0"/>
              </a:rPr>
              <a:t>взаємодії</a:t>
            </a:r>
            <a:r>
              <a:rPr lang="ru-RU" sz="4500" b="1" dirty="0">
                <a:latin typeface="Georgia" panose="02040502050405020303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4500" dirty="0"/>
          </a:p>
        </p:txBody>
      </p:sp>
    </p:spTree>
    <p:extLst>
      <p:ext uri="{BB962C8B-B14F-4D97-AF65-F5344CB8AC3E}">
        <p14:creationId xmlns:p14="http://schemas.microsoft.com/office/powerpoint/2010/main" val="2900754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1F497D">
                    <a:lumMod val="50000"/>
                  </a:srgbClr>
                </a:solidFill>
                <a:latin typeface="Georgia" panose="02040502050405020303" pitchFamily="18" charset="0"/>
              </a:rPr>
              <a:t>Базові поняття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Дискримінація</a:t>
            </a:r>
            <a:r>
              <a:rPr lang="uk-UA" b="1" dirty="0" smtClean="0">
                <a:latin typeface="Georgia" panose="02040502050405020303" pitchFamily="18" charset="0"/>
              </a:rPr>
              <a:t> (лат. </a:t>
            </a:r>
            <a:r>
              <a:rPr lang="en-US" b="1" dirty="0" err="1" smtClean="0">
                <a:latin typeface="Georgia" panose="02040502050405020303" pitchFamily="18" charset="0"/>
              </a:rPr>
              <a:t>discriminatio</a:t>
            </a:r>
            <a:r>
              <a:rPr lang="uk-UA" b="1" dirty="0">
                <a:latin typeface="Georgia" panose="02040502050405020303" pitchFamily="18" charset="0"/>
              </a:rPr>
              <a:t> </a:t>
            </a:r>
            <a:r>
              <a:rPr lang="en-US" b="1" dirty="0" smtClean="0">
                <a:latin typeface="Georgia" panose="02040502050405020303" pitchFamily="18" charset="0"/>
              </a:rPr>
              <a:t>«</a:t>
            </a:r>
            <a:r>
              <a:rPr lang="uk-UA" b="1" dirty="0" smtClean="0">
                <a:latin typeface="Georgia" panose="02040502050405020303" pitchFamily="18" charset="0"/>
              </a:rPr>
              <a:t>розрізняти») – негативне ставлення, упередженість, насилля, несправедливість та позбавлення будь-яких прав людини на ґрунті її приналежності до певної соціальної групи.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Дискримінація</a:t>
            </a:r>
            <a:r>
              <a:rPr lang="ru-RU" b="1" dirty="0" smtClean="0">
                <a:latin typeface="Georgia" panose="02040502050405020303" pitchFamily="18" charset="0"/>
              </a:rPr>
              <a:t> – </a:t>
            </a:r>
            <a:r>
              <a:rPr lang="ru-RU" b="1" dirty="0" err="1" smtClean="0">
                <a:latin typeface="Georgia" panose="02040502050405020303" pitchFamily="18" charset="0"/>
              </a:rPr>
              <a:t>це</a:t>
            </a:r>
            <a:r>
              <a:rPr lang="ru-RU" b="1" dirty="0" smtClean="0">
                <a:latin typeface="Georgia" panose="02040502050405020303" pitchFamily="18" charset="0"/>
              </a:rPr>
              <a:t>  </a:t>
            </a:r>
            <a:r>
              <a:rPr lang="ru-RU" b="1" dirty="0" err="1" smtClean="0">
                <a:latin typeface="Georgia" panose="02040502050405020303" pitchFamily="18" charset="0"/>
              </a:rPr>
              <a:t>ситуація</a:t>
            </a:r>
            <a:r>
              <a:rPr lang="ru-RU" b="1" dirty="0" smtClean="0">
                <a:latin typeface="Georgia" panose="02040502050405020303" pitchFamily="18" charset="0"/>
              </a:rPr>
              <a:t>, яка </a:t>
            </a:r>
            <a:r>
              <a:rPr lang="ru-RU" b="1" dirty="0" err="1" smtClean="0">
                <a:latin typeface="Georgia" panose="02040502050405020303" pitchFamily="18" charset="0"/>
              </a:rPr>
              <a:t>має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місце</a:t>
            </a:r>
            <a:r>
              <a:rPr lang="ru-RU" b="1" dirty="0" smtClean="0">
                <a:latin typeface="Georgia" panose="02040502050405020303" pitchFamily="18" charset="0"/>
              </a:rPr>
              <a:t> за </a:t>
            </a:r>
            <a:r>
              <a:rPr lang="ru-RU" b="1" dirty="0" err="1" smtClean="0">
                <a:latin typeface="Georgia" panose="02040502050405020303" pitchFamily="18" charset="0"/>
              </a:rPr>
              <a:t>конкретних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обставин</a:t>
            </a:r>
            <a:r>
              <a:rPr lang="ru-RU" b="1" dirty="0" smtClean="0">
                <a:latin typeface="Georgia" panose="02040502050405020303" pitchFamily="18" charset="0"/>
              </a:rPr>
              <a:t>, коли особу </a:t>
            </a:r>
            <a:r>
              <a:rPr lang="ru-RU" b="1" dirty="0" err="1" smtClean="0">
                <a:latin typeface="Georgia" panose="02040502050405020303" pitchFamily="18" charset="0"/>
              </a:rPr>
              <a:t>чи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групу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осіб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обмежують</a:t>
            </a:r>
            <a:r>
              <a:rPr lang="ru-RU" b="1" dirty="0" smtClean="0">
                <a:latin typeface="Georgia" panose="02040502050405020303" pitchFamily="18" charset="0"/>
              </a:rPr>
              <a:t> у </a:t>
            </a:r>
            <a:r>
              <a:rPr lang="ru-RU" b="1" dirty="0" err="1" smtClean="0">
                <a:latin typeface="Georgia" panose="02040502050405020303" pitchFamily="18" charset="0"/>
              </a:rPr>
              <a:t>користуванні</a:t>
            </a:r>
            <a:r>
              <a:rPr lang="ru-RU" b="1" dirty="0" smtClean="0">
                <a:latin typeface="Georgia" panose="02040502050405020303" pitchFamily="18" charset="0"/>
              </a:rPr>
              <a:t> правами – </a:t>
            </a:r>
            <a:r>
              <a:rPr lang="ru-RU" b="1" dirty="0" err="1" smtClean="0">
                <a:latin typeface="Georgia" panose="02040502050405020303" pitchFamily="18" charset="0"/>
              </a:rPr>
              <a:t>тобто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певним</a:t>
            </a:r>
            <a:r>
              <a:rPr lang="ru-RU" b="1" dirty="0" smtClean="0">
                <a:latin typeface="Georgia" panose="02040502050405020303" pitchFamily="18" charset="0"/>
              </a:rPr>
              <a:t> чином </a:t>
            </a:r>
            <a:r>
              <a:rPr lang="ru-RU" b="1" dirty="0" err="1" smtClean="0">
                <a:latin typeface="Georgia" panose="02040502050405020303" pitchFamily="18" charset="0"/>
              </a:rPr>
              <a:t>забороняють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створюють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умови</a:t>
            </a:r>
            <a:r>
              <a:rPr lang="ru-RU" b="1" dirty="0" smtClean="0">
                <a:latin typeface="Georgia" panose="02040502050405020303" pitchFamily="18" charset="0"/>
              </a:rPr>
              <a:t>, коли </a:t>
            </a:r>
            <a:r>
              <a:rPr lang="ru-RU" b="1" dirty="0" err="1" smtClean="0">
                <a:latin typeface="Georgia" panose="02040502050405020303" pitchFamily="18" charset="0"/>
              </a:rPr>
              <a:t>користуватися</a:t>
            </a:r>
            <a:r>
              <a:rPr lang="ru-RU" b="1" dirty="0" smtClean="0">
                <a:latin typeface="Georgia" panose="02040502050405020303" pitchFamily="18" charset="0"/>
              </a:rPr>
              <a:t> правами </a:t>
            </a:r>
            <a:r>
              <a:rPr lang="ru-RU" b="1" dirty="0" err="1" smtClean="0">
                <a:latin typeface="Georgia" panose="02040502050405020303" pitchFamily="18" charset="0"/>
              </a:rPr>
              <a:t>повною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мірою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неможливо</a:t>
            </a:r>
            <a:r>
              <a:rPr lang="ru-RU" b="1" dirty="0">
                <a:latin typeface="Georgia" panose="02040502050405020303" pitchFamily="18" charset="0"/>
              </a:rPr>
              <a:t> </a:t>
            </a:r>
            <a:r>
              <a:rPr lang="ru-RU" b="1" dirty="0" smtClean="0">
                <a:latin typeface="Georgia" panose="02040502050405020303" pitchFamily="18" charset="0"/>
              </a:rPr>
              <a:t>через </a:t>
            </a:r>
            <a:r>
              <a:rPr lang="ru-RU" b="1" dirty="0" err="1" smtClean="0">
                <a:latin typeface="Georgia" panose="02040502050405020303" pitchFamily="18" charset="0"/>
              </a:rPr>
              <a:t>уявну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реальну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ознаку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відмінності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людини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групи</a:t>
            </a:r>
            <a:r>
              <a:rPr lang="ru-RU" b="1" dirty="0" smtClean="0">
                <a:latin typeface="Georgia" panose="02040502050405020303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66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ТОП-10 ОЗНАК, ЗА ЯКИМИ НАЙЧАСТІШЕ ДИСКРИМІНУЮТЬ ЛЮДЕЙ В УКРАЇНІ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(%)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6057616"/>
              </p:ext>
            </p:extLst>
          </p:nvPr>
        </p:nvGraphicFramePr>
        <p:xfrm>
          <a:off x="457200" y="1600200"/>
          <a:ext cx="8229600" cy="4892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u="none" strike="noStrike" baseline="0" dirty="0" smtClean="0"/>
                        <a:t>% </a:t>
                      </a:r>
                      <a:r>
                        <a:rPr lang="ru-RU" sz="1800" u="none" strike="noStrike" baseline="0" dirty="0" err="1" smtClean="0"/>
                        <a:t>від</a:t>
                      </a:r>
                      <a:r>
                        <a:rPr lang="ru-RU" sz="1800" u="none" strike="noStrike" baseline="0" dirty="0" smtClean="0"/>
                        <a:t> </a:t>
                      </a:r>
                      <a:r>
                        <a:rPr lang="ru-RU" sz="1800" u="none" strike="noStrike" baseline="0" dirty="0" err="1" smtClean="0"/>
                        <a:t>всіх</a:t>
                      </a:r>
                      <a:r>
                        <a:rPr lang="ru-RU" sz="1800" u="none" strike="noStrike" baseline="0" dirty="0" smtClean="0"/>
                        <a:t> </a:t>
                      </a:r>
                      <a:r>
                        <a:rPr lang="ru-RU" sz="1800" u="none" strike="noStrike" baseline="0" dirty="0" err="1" smtClean="0"/>
                        <a:t>опитаних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u="none" strike="noStrike" baseline="0" dirty="0" smtClean="0"/>
                        <a:t>% </a:t>
                      </a:r>
                      <a:r>
                        <a:rPr lang="ru-RU" sz="1800" u="none" strike="noStrike" baseline="0" dirty="0" err="1" smtClean="0"/>
                        <a:t>від</a:t>
                      </a:r>
                      <a:r>
                        <a:rPr lang="ru-RU" sz="1800" u="none" strike="noStrike" baseline="0" dirty="0" smtClean="0"/>
                        <a:t> тих, </a:t>
                      </a:r>
                      <a:r>
                        <a:rPr lang="ru-RU" sz="1800" u="none" strike="noStrike" baseline="0" dirty="0" err="1" smtClean="0"/>
                        <a:t>хто</a:t>
                      </a:r>
                      <a:r>
                        <a:rPr lang="ru-RU" sz="1800" u="none" strike="noStrike" baseline="0" dirty="0" smtClean="0"/>
                        <a:t> </a:t>
                      </a:r>
                      <a:r>
                        <a:rPr lang="ru-RU" sz="1800" u="none" strike="noStrike" baseline="0" dirty="0" err="1" smtClean="0"/>
                        <a:t>особисто</a:t>
                      </a:r>
                      <a:endParaRPr lang="ru-RU" sz="1800" u="none" strike="noStrike" baseline="0" dirty="0" smtClean="0"/>
                    </a:p>
                    <a:p>
                      <a:pPr algn="l"/>
                      <a:r>
                        <a:rPr lang="ru-RU" sz="1800" u="none" strike="noStrike" baseline="0" dirty="0" err="1" smtClean="0"/>
                        <a:t>стикався</a:t>
                      </a:r>
                      <a:r>
                        <a:rPr lang="ru-RU" sz="1800" u="none" strike="noStrike" baseline="0" dirty="0" smtClean="0"/>
                        <a:t> з </a:t>
                      </a:r>
                      <a:r>
                        <a:rPr lang="ru-RU" sz="1800" u="none" strike="noStrike" baseline="0" dirty="0" err="1" smtClean="0"/>
                        <a:t>випадками</a:t>
                      </a:r>
                      <a:endParaRPr lang="ru-RU" sz="1800" u="none" strike="noStrike" baseline="0" dirty="0" smtClean="0"/>
                    </a:p>
                    <a:p>
                      <a:pPr algn="l"/>
                      <a:r>
                        <a:rPr lang="ru-RU" sz="1800" u="none" strike="noStrike" baseline="0" dirty="0" err="1" smtClean="0"/>
                        <a:t>дискримінації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Вік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37, 4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57,4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Інвалідність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32, 7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48,8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Майновий стан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24,4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34,0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Сексуальна орієнтація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21,6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26,5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Стать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32,3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Стан </a:t>
                      </a:r>
                      <a:r>
                        <a:rPr lang="uk-UA" dirty="0" err="1" smtClean="0"/>
                        <a:t>здоров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31,5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Політичні погляди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19,9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28,7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Національність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14,8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Релігійні погляди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12,2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16,5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Статус вимушених переселенців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14,5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01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ОЦІНКА МОЖЛИВОСТІ ОБМЕЖЕННЯ ПЕВНИХ СОЦІАЛЬНИХ ГРУП ( %)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454591"/>
              </p:ext>
            </p:extLst>
          </p:nvPr>
        </p:nvGraphicFramePr>
        <p:xfrm>
          <a:off x="395536" y="980728"/>
          <a:ext cx="8229600" cy="56438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Безумовно повинні бути обмежені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За певних обставин можуть бути обмежені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Ні, обмежувати права цієї групи не можна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Наркозалежні 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26,2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39,8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26,1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Колишні засуджені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11,8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41,4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39,2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ЛГБТ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18,9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27,3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41,3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Безробітні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2,6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14,7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76,5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Роми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11,2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36,3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42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Безхатченки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5,1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26,6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58,4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Люди з певними політичними поглядами (н-д,</a:t>
                      </a:r>
                      <a:r>
                        <a:rPr lang="uk-UA" sz="1600" baseline="0" dirty="0" smtClean="0"/>
                        <a:t> ті, хто підтримує російську агресію)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19,3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30,2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39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Олігархи 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20,3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32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35,4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1600" dirty="0" smtClean="0"/>
                        <a:t>Внутрішньо переміщені</a:t>
                      </a:r>
                      <a:r>
                        <a:rPr lang="uk-UA" sz="1600" baseline="0" dirty="0" smtClean="0"/>
                        <a:t> особи з Донбасу</a:t>
                      </a:r>
                      <a:endParaRPr lang="ru-RU" sz="16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3,5</a:t>
                      </a:r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17</a:t>
                      </a:r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73,1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08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Базові поняття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Стереотип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</a:rPr>
              <a:t> – </a:t>
            </a:r>
            <a:r>
              <a:rPr lang="uk-UA" b="1" dirty="0" smtClean="0">
                <a:latin typeface="Georgia" panose="02040502050405020303" pitchFamily="18" charset="0"/>
              </a:rPr>
              <a:t>це </a:t>
            </a:r>
            <a:r>
              <a:rPr lang="ru-RU" b="1" dirty="0" smtClean="0">
                <a:latin typeface="Georgia" panose="02040502050405020303" pitchFamily="18" charset="0"/>
              </a:rPr>
              <a:t>те, </a:t>
            </a:r>
            <a:r>
              <a:rPr lang="ru-RU" b="1" dirty="0" err="1" smtClean="0">
                <a:latin typeface="Georgia" panose="02040502050405020303" pitchFamily="18" charset="0"/>
              </a:rPr>
              <a:t>що</a:t>
            </a:r>
            <a:r>
              <a:rPr lang="ru-RU" b="1" dirty="0" smtClean="0">
                <a:latin typeface="Georgia" panose="02040502050405020303" pitchFamily="18" charset="0"/>
              </a:rPr>
              <a:t> часто </a:t>
            </a:r>
            <a:r>
              <a:rPr lang="ru-RU" b="1" dirty="0" err="1" smtClean="0">
                <a:latin typeface="Georgia" panose="02040502050405020303" pitchFamily="18" charset="0"/>
              </a:rPr>
              <a:t>повторюється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чого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дотримуються</a:t>
            </a:r>
            <a:r>
              <a:rPr lang="ru-RU" b="1" dirty="0" smtClean="0">
                <a:latin typeface="Georgia" panose="02040502050405020303" pitchFamily="18" charset="0"/>
              </a:rPr>
              <a:t> і </a:t>
            </a:r>
            <a:r>
              <a:rPr lang="ru-RU" b="1" dirty="0" err="1" smtClean="0">
                <a:latin typeface="Georgia" panose="02040502050405020303" pitchFamily="18" charset="0"/>
              </a:rPr>
              <a:t>найчастіше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наслідують</a:t>
            </a:r>
            <a:r>
              <a:rPr lang="ru-RU" b="1" dirty="0" smtClean="0">
                <a:latin typeface="Georgia" panose="02040502050405020303" pitchFamily="18" charset="0"/>
              </a:rPr>
              <a:t> у </a:t>
            </a:r>
            <a:r>
              <a:rPr lang="ru-RU" b="1" dirty="0" err="1" smtClean="0">
                <a:latin typeface="Georgia" panose="02040502050405020303" pitchFamily="18" charset="0"/>
              </a:rPr>
              <a:t>своїй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діяльності</a:t>
            </a:r>
            <a:r>
              <a:rPr lang="ru-RU" b="1" dirty="0" smtClean="0">
                <a:latin typeface="Georgia" panose="02040502050405020303" pitchFamily="18" charset="0"/>
              </a:rPr>
              <a:t>; </a:t>
            </a:r>
            <a:r>
              <a:rPr lang="uk-UA" b="1" dirty="0" smtClean="0">
                <a:latin typeface="Georgia" panose="02040502050405020303" pitchFamily="18" charset="0"/>
              </a:rPr>
              <a:t>усталене ставлення до подій; традиційна думка про особу, явище, процес.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Теорія </a:t>
            </a:r>
            <a:r>
              <a:rPr lang="uk-UA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Волтера</a:t>
            </a: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uk-UA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Ліппмана</a:t>
            </a:r>
            <a:r>
              <a:rPr lang="uk-UA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(1922)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err="1" smtClean="0">
                <a:latin typeface="Georgia" panose="02040502050405020303" pitchFamily="18" charset="0"/>
              </a:rPr>
              <a:t>Найбільш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тонкі</a:t>
            </a:r>
            <a:r>
              <a:rPr lang="ru-RU" b="1" dirty="0" smtClean="0">
                <a:latin typeface="Georgia" panose="02040502050405020303" pitchFamily="18" charset="0"/>
              </a:rPr>
              <a:t> й </a:t>
            </a:r>
            <a:r>
              <a:rPr lang="ru-RU" b="1" dirty="0" err="1" smtClean="0">
                <a:latin typeface="Georgia" panose="02040502050405020303" pitchFamily="18" charset="0"/>
              </a:rPr>
              <a:t>найбільш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розповсюджені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механізми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впливу</a:t>
            </a:r>
            <a:r>
              <a:rPr lang="ru-RU" b="1" dirty="0" smtClean="0">
                <a:latin typeface="Georgia" panose="02040502050405020303" pitchFamily="18" charset="0"/>
              </a:rPr>
              <a:t> —</a:t>
            </a:r>
            <a:r>
              <a:rPr lang="ru-RU" b="1" dirty="0" err="1" smtClean="0">
                <a:latin typeface="Georgia" panose="02040502050405020303" pitchFamily="18" charset="0"/>
              </a:rPr>
              <a:t>це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ті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що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створюють</a:t>
            </a:r>
            <a:r>
              <a:rPr lang="ru-RU" b="1" dirty="0" smtClean="0">
                <a:latin typeface="Georgia" panose="02040502050405020303" pitchFamily="18" charset="0"/>
              </a:rPr>
              <a:t> й </a:t>
            </a:r>
            <a:r>
              <a:rPr lang="ru-RU" b="1" dirty="0" err="1" smtClean="0">
                <a:latin typeface="Georgia" panose="02040502050405020303" pitchFamily="18" charset="0"/>
              </a:rPr>
              <a:t>підтримують</a:t>
            </a:r>
            <a:r>
              <a:rPr lang="ru-RU" b="1" dirty="0" smtClean="0">
                <a:latin typeface="Georgia" panose="02040502050405020303" pitchFamily="18" charset="0"/>
              </a:rPr>
              <a:t> репертуар </a:t>
            </a:r>
            <a:r>
              <a:rPr lang="ru-RU" b="1" dirty="0" err="1" smtClean="0">
                <a:latin typeface="Georgia" panose="02040502050405020303" pitchFamily="18" charset="0"/>
              </a:rPr>
              <a:t>стереотипів</a:t>
            </a:r>
            <a:r>
              <a:rPr lang="ru-RU" b="1" dirty="0" smtClean="0">
                <a:latin typeface="Georgia" panose="02040502050405020303" pitchFamily="18" charset="0"/>
              </a:rPr>
              <a:t>. Нам </a:t>
            </a:r>
            <a:r>
              <a:rPr lang="ru-RU" b="1" dirty="0" err="1" smtClean="0">
                <a:latin typeface="Georgia" panose="02040502050405020303" pitchFamily="18" charset="0"/>
              </a:rPr>
              <a:t>розповідають</a:t>
            </a:r>
            <a:r>
              <a:rPr lang="ru-RU" b="1" dirty="0" smtClean="0">
                <a:latin typeface="Georgia" panose="02040502050405020303" pitchFamily="18" charset="0"/>
              </a:rPr>
              <a:t> про </a:t>
            </a:r>
            <a:r>
              <a:rPr lang="ru-RU" b="1" dirty="0" err="1" smtClean="0">
                <a:latin typeface="Georgia" panose="02040502050405020303" pitchFamily="18" charset="0"/>
              </a:rPr>
              <a:t>світ</a:t>
            </a:r>
            <a:r>
              <a:rPr lang="ru-RU" b="1" dirty="0" smtClean="0">
                <a:latin typeface="Georgia" panose="02040502050405020303" pitchFamily="18" charset="0"/>
              </a:rPr>
              <a:t> до того, як ми </a:t>
            </a:r>
            <a:r>
              <a:rPr lang="ru-RU" b="1" dirty="0" err="1" smtClean="0">
                <a:latin typeface="Georgia" panose="02040502050405020303" pitchFamily="18" charset="0"/>
              </a:rPr>
              <a:t>його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побачимо</a:t>
            </a:r>
            <a:r>
              <a:rPr lang="ru-RU" b="1" dirty="0" smtClean="0">
                <a:latin typeface="Georgia" panose="02040502050405020303" pitchFamily="18" charset="0"/>
              </a:rPr>
              <a:t>. Ми </a:t>
            </a:r>
            <a:r>
              <a:rPr lang="ru-RU" b="1" dirty="0" err="1" smtClean="0">
                <a:latin typeface="Georgia" panose="02040502050405020303" pitchFamily="18" charset="0"/>
              </a:rPr>
              <a:t>отримуємо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уявлення</a:t>
            </a:r>
            <a:r>
              <a:rPr lang="ru-RU" b="1" dirty="0" smtClean="0">
                <a:latin typeface="Georgia" panose="02040502050405020303" pitchFamily="18" charset="0"/>
              </a:rPr>
              <a:t> про </a:t>
            </a:r>
            <a:r>
              <a:rPr lang="ru-RU" b="1" dirty="0" err="1" smtClean="0">
                <a:latin typeface="Georgia" panose="02040502050405020303" pitchFamily="18" charset="0"/>
              </a:rPr>
              <a:t>більшість</a:t>
            </a:r>
            <a:r>
              <a:rPr lang="ru-RU" b="1" dirty="0" smtClean="0">
                <a:latin typeface="Georgia" panose="02040502050405020303" pitchFamily="18" charset="0"/>
              </a:rPr>
              <a:t> речей до </a:t>
            </a:r>
            <a:r>
              <a:rPr lang="ru-RU" b="1" dirty="0" err="1" smtClean="0">
                <a:latin typeface="Georgia" panose="02040502050405020303" pitchFamily="18" charset="0"/>
              </a:rPr>
              <a:t>нашого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безпосереднього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знайомства</a:t>
            </a:r>
            <a:r>
              <a:rPr lang="ru-RU" b="1" dirty="0" smtClean="0">
                <a:latin typeface="Georgia" panose="02040502050405020303" pitchFamily="18" charset="0"/>
              </a:rPr>
              <a:t> з ними. У тому </a:t>
            </a:r>
            <a:r>
              <a:rPr lang="ru-RU" b="1" dirty="0" err="1" smtClean="0">
                <a:latin typeface="Georgia" panose="02040502050405020303" pitchFamily="18" charset="0"/>
              </a:rPr>
              <a:t>випадку</a:t>
            </a:r>
            <a:r>
              <a:rPr lang="ru-RU" b="1" dirty="0" smtClean="0">
                <a:latin typeface="Georgia" panose="02040502050405020303" pitchFamily="18" charset="0"/>
              </a:rPr>
              <a:t>, коли </a:t>
            </a:r>
            <a:r>
              <a:rPr lang="ru-RU" b="1" dirty="0" err="1" smtClean="0">
                <a:latin typeface="Georgia" panose="02040502050405020303" pitchFamily="18" charset="0"/>
              </a:rPr>
              <a:t>здобута</a:t>
            </a:r>
            <a:r>
              <a:rPr lang="ru-RU" b="1" dirty="0" smtClean="0">
                <a:latin typeface="Georgia" panose="02040502050405020303" pitchFamily="18" charset="0"/>
              </a:rPr>
              <a:t> нами </a:t>
            </a:r>
            <a:r>
              <a:rPr lang="ru-RU" b="1" dirty="0" err="1" smtClean="0">
                <a:latin typeface="Georgia" panose="02040502050405020303" pitchFamily="18" charset="0"/>
              </a:rPr>
              <a:t>освіта</a:t>
            </a:r>
            <a:r>
              <a:rPr lang="ru-RU" b="1" dirty="0" smtClean="0">
                <a:latin typeface="Georgia" panose="02040502050405020303" pitchFamily="18" charset="0"/>
              </a:rPr>
              <a:t> не </a:t>
            </a:r>
            <a:r>
              <a:rPr lang="ru-RU" b="1" dirty="0" err="1" smtClean="0">
                <a:latin typeface="Georgia" panose="02040502050405020303" pitchFamily="18" charset="0"/>
              </a:rPr>
              <a:t>допомагає</a:t>
            </a:r>
            <a:r>
              <a:rPr lang="ru-RU" b="1" dirty="0" smtClean="0">
                <a:latin typeface="Georgia" panose="02040502050405020303" pitchFamily="18" charset="0"/>
              </a:rPr>
              <a:t>  </a:t>
            </a:r>
            <a:r>
              <a:rPr lang="ru-RU" b="1" dirty="0" err="1" smtClean="0">
                <a:latin typeface="Georgia" panose="02040502050405020303" pitchFamily="18" charset="0"/>
              </a:rPr>
              <a:t>чітко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усвідомити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існування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цих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упереджень</a:t>
            </a:r>
            <a:r>
              <a:rPr lang="ru-RU" b="1" dirty="0" smtClean="0">
                <a:latin typeface="Georgia" panose="02040502050405020303" pitchFamily="18" charset="0"/>
              </a:rPr>
              <a:t>, то </a:t>
            </a:r>
            <a:r>
              <a:rPr lang="ru-RU" b="1" dirty="0" err="1" smtClean="0">
                <a:latin typeface="Georgia" panose="02040502050405020303" pitchFamily="18" charset="0"/>
              </a:rPr>
              <a:t>саме</a:t>
            </a:r>
            <a:r>
              <a:rPr lang="ru-RU" b="1" dirty="0" smtClean="0">
                <a:latin typeface="Georgia" panose="02040502050405020303" pitchFamily="18" charset="0"/>
              </a:rPr>
              <a:t> вони </a:t>
            </a:r>
            <a:r>
              <a:rPr lang="ru-RU" b="1" dirty="0" err="1" smtClean="0">
                <a:latin typeface="Georgia" panose="02040502050405020303" pitchFamily="18" charset="0"/>
              </a:rPr>
              <a:t>управляють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процесом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сприйняття</a:t>
            </a:r>
            <a:r>
              <a:rPr lang="ru-RU" b="1" dirty="0" smtClean="0">
                <a:latin typeface="Georgia" panose="02040502050405020303" pitchFamily="18" charset="0"/>
              </a:rPr>
              <a:t>. Вони </a:t>
            </a:r>
            <a:r>
              <a:rPr lang="ru-RU" b="1" dirty="0" err="1" smtClean="0">
                <a:latin typeface="Georgia" panose="02040502050405020303" pitchFamily="18" charset="0"/>
              </a:rPr>
              <a:t>маркують</a:t>
            </a:r>
            <a:r>
              <a:rPr lang="ru-RU" b="1" dirty="0" smtClean="0">
                <a:latin typeface="Georgia" panose="02040502050405020303" pitchFamily="18" charset="0"/>
              </a:rPr>
              <a:t> об</a:t>
            </a:r>
            <a:r>
              <a:rPr lang="en-US" b="1" dirty="0" smtClean="0">
                <a:latin typeface="Georgia" panose="02040502050405020303" pitchFamily="18" charset="0"/>
              </a:rPr>
              <a:t>’</a:t>
            </a:r>
            <a:r>
              <a:rPr lang="uk-UA" b="1" dirty="0" smtClean="0">
                <a:latin typeface="Georgia" panose="02040502050405020303" pitchFamily="18" charset="0"/>
              </a:rPr>
              <a:t>є</a:t>
            </a:r>
            <a:r>
              <a:rPr lang="ru-RU" b="1" dirty="0" err="1" smtClean="0">
                <a:latin typeface="Georgia" panose="02040502050405020303" pitchFamily="18" charset="0"/>
              </a:rPr>
              <a:t>кти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я</a:t>
            </a:r>
            <a:r>
              <a:rPr lang="ru-RU" b="1" dirty="0" smtClean="0">
                <a:latin typeface="Georgia" panose="02040502050405020303" pitchFamily="18" charset="0"/>
              </a:rPr>
              <a:t>к </a:t>
            </a:r>
            <a:r>
              <a:rPr lang="ru-RU" b="1" dirty="0" err="1" smtClean="0">
                <a:latin typeface="Georgia" panose="02040502050405020303" pitchFamily="18" charset="0"/>
              </a:rPr>
              <a:t>знайомі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я</a:t>
            </a:r>
            <a:r>
              <a:rPr lang="ru-RU" b="1" dirty="0" smtClean="0">
                <a:latin typeface="Georgia" panose="02040502050405020303" pitchFamily="18" charset="0"/>
              </a:rPr>
              <a:t>к </a:t>
            </a:r>
            <a:r>
              <a:rPr lang="ru-RU" b="1" dirty="0" err="1" smtClean="0">
                <a:latin typeface="Georgia" panose="02040502050405020303" pitchFamily="18" charset="0"/>
              </a:rPr>
              <a:t>дивні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або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незвичні</a:t>
            </a:r>
            <a:r>
              <a:rPr lang="ru-RU" b="1" dirty="0" smtClean="0">
                <a:latin typeface="Georgia" panose="02040502050405020303" pitchFamily="18" charset="0"/>
              </a:rPr>
              <a:t>, </a:t>
            </a:r>
            <a:r>
              <a:rPr lang="ru-RU" b="1" dirty="0" err="1" smtClean="0">
                <a:latin typeface="Georgia" panose="02040502050405020303" pitchFamily="18" charset="0"/>
              </a:rPr>
              <a:t>посилюючи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відмінність</a:t>
            </a:r>
            <a:r>
              <a:rPr lang="ru-RU" b="1" dirty="0" smtClean="0">
                <a:latin typeface="Georgia" panose="02040502050405020303" pitchFamily="18" charset="0"/>
              </a:rPr>
              <a:t> за </a:t>
            </a:r>
            <a:r>
              <a:rPr lang="ru-RU" b="1" dirty="0" err="1" smtClean="0">
                <a:latin typeface="Georgia" panose="02040502050405020303" pitchFamily="18" charset="0"/>
              </a:rPr>
              <a:t>цим</a:t>
            </a:r>
            <a:r>
              <a:rPr lang="ru-RU" b="1" dirty="0" smtClean="0">
                <a:latin typeface="Georgia" panose="02040502050405020303" pitchFamily="18" charset="0"/>
              </a:rPr>
              <a:t> параметром: </a:t>
            </a:r>
            <a:r>
              <a:rPr lang="ru-RU" b="1" dirty="0" err="1" smtClean="0">
                <a:latin typeface="Georgia" panose="02040502050405020303" pitchFamily="18" charset="0"/>
              </a:rPr>
              <a:t>трохи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знайоме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подається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>
                <a:latin typeface="Georgia" panose="02040502050405020303" pitchFamily="18" charset="0"/>
              </a:rPr>
              <a:t>я</a:t>
            </a:r>
            <a:r>
              <a:rPr lang="ru-RU" b="1" dirty="0" smtClean="0">
                <a:latin typeface="Georgia" panose="02040502050405020303" pitchFamily="18" charset="0"/>
              </a:rPr>
              <a:t>к </a:t>
            </a:r>
            <a:r>
              <a:rPr lang="ru-RU" b="1" dirty="0" err="1" smtClean="0">
                <a:latin typeface="Georgia" panose="02040502050405020303" pitchFamily="18" charset="0"/>
              </a:rPr>
              <a:t>дуже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близьке</a:t>
            </a:r>
            <a:r>
              <a:rPr lang="ru-RU" b="1" dirty="0" smtClean="0">
                <a:latin typeface="Georgia" panose="02040502050405020303" pitchFamily="18" charset="0"/>
              </a:rPr>
              <a:t>, а </a:t>
            </a:r>
            <a:r>
              <a:rPr lang="ru-RU" b="1" dirty="0" err="1" smtClean="0">
                <a:latin typeface="Georgia" panose="02040502050405020303" pitchFamily="18" charset="0"/>
              </a:rPr>
              <a:t>трішки</a:t>
            </a:r>
            <a:r>
              <a:rPr lang="ru-RU" b="1" dirty="0" smtClean="0">
                <a:latin typeface="Georgia" panose="02040502050405020303" pitchFamily="18" charset="0"/>
              </a:rPr>
              <a:t> </a:t>
            </a:r>
            <a:r>
              <a:rPr lang="ru-RU" b="1" dirty="0" err="1" smtClean="0">
                <a:latin typeface="Georgia" panose="02040502050405020303" pitchFamily="18" charset="0"/>
              </a:rPr>
              <a:t>дивне</a:t>
            </a:r>
            <a:r>
              <a:rPr lang="ru-RU" b="1" dirty="0" smtClean="0">
                <a:latin typeface="Georgia" panose="02040502050405020303" pitchFamily="18" charset="0"/>
              </a:rPr>
              <a:t> — </a:t>
            </a:r>
            <a:r>
              <a:rPr lang="ru-RU" b="1" dirty="0">
                <a:latin typeface="Georgia" panose="02040502050405020303" pitchFamily="18" charset="0"/>
              </a:rPr>
              <a:t>я</a:t>
            </a:r>
            <a:r>
              <a:rPr lang="ru-RU" b="1" dirty="0" smtClean="0">
                <a:latin typeface="Georgia" panose="02040502050405020303" pitchFamily="18" charset="0"/>
              </a:rPr>
              <a:t>к абсолютно </a:t>
            </a:r>
            <a:r>
              <a:rPr lang="ru-RU" b="1" dirty="0" err="1" smtClean="0">
                <a:latin typeface="Georgia" panose="02040502050405020303" pitchFamily="18" charset="0"/>
              </a:rPr>
              <a:t>чуже</a:t>
            </a:r>
            <a:r>
              <a:rPr lang="ru-RU" b="1" dirty="0" smtClean="0">
                <a:latin typeface="Georgia" panose="02040502050405020303" pitchFamily="18" charset="0"/>
              </a:rPr>
              <a:t>. </a:t>
            </a:r>
            <a:endParaRPr lang="ru-RU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3869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1996</TotalTime>
  <Words>3504</Words>
  <Application>Microsoft Office PowerPoint</Application>
  <PresentationFormat>Экран (4:3)</PresentationFormat>
  <Paragraphs>255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Тема Office</vt:lpstr>
      <vt:lpstr>Дискримінація й журналістика:</vt:lpstr>
      <vt:lpstr>Партнери проекту  Академії прав людини для журналістів/ок </vt:lpstr>
      <vt:lpstr>Кодекс етики  українського журналіста</vt:lpstr>
      <vt:lpstr>Поясніть алгоритм? </vt:lpstr>
      <vt:lpstr>Взаємозв’язок </vt:lpstr>
      <vt:lpstr>Базові поняття </vt:lpstr>
      <vt:lpstr>ТОП-10 ОЗНАК, ЗА ЯКИМИ НАЙЧАСТІШЕ ДИСКРИМІНУЮТЬ ЛЮДЕЙ В УКРАЇНІ (%)</vt:lpstr>
      <vt:lpstr>ОЦІНКА МОЖЛИВОСТІ ОБМЕЖЕННЯ ПЕВНИХ СОЦІАЛЬНИХ ГРУП ( %)</vt:lpstr>
      <vt:lpstr>Базові поняття </vt:lpstr>
      <vt:lpstr>Мігранти </vt:lpstr>
      <vt:lpstr>Презентация PowerPoint</vt:lpstr>
      <vt:lpstr>Роми</vt:lpstr>
      <vt:lpstr>Роми </vt:lpstr>
      <vt:lpstr>“Вимушені переселенці” </vt:lpstr>
      <vt:lpstr>“Вимушені переселенці” </vt:lpstr>
      <vt:lpstr>ЗУ “Про забезпечення прав і свобод внутрішньо переміщених осіб”, 2014</vt:lpstr>
      <vt:lpstr>Презентация PowerPoint</vt:lpstr>
      <vt:lpstr>Особи з інвалідністю</vt:lpstr>
      <vt:lpstr>КОНВЕНЦІЯ  про права осіб з інвалідністю, 2006/2009</vt:lpstr>
      <vt:lpstr>Зразки універсального дизайну</vt:lpstr>
      <vt:lpstr>Зразки універсального дизайну </vt:lpstr>
      <vt:lpstr>Зразок розумного дизайну</vt:lpstr>
      <vt:lpstr>Зразки розумного дизайну</vt:lpstr>
      <vt:lpstr>Зразки розумного дизайну</vt:lpstr>
      <vt:lpstr>Зразки універсального дизайну</vt:lpstr>
      <vt:lpstr>ЛГБТ-спільнота</vt:lpstr>
      <vt:lpstr>Запоріжжя, 30 вересня 2017 року</vt:lpstr>
      <vt:lpstr>Базові поняття </vt:lpstr>
      <vt:lpstr>Карикатура як антилокуція?</vt:lpstr>
      <vt:lpstr>Карикатура як антилокуція?</vt:lpstr>
      <vt:lpstr>Сегрегація </vt:lpstr>
      <vt:lpstr>Сегрегація у США</vt:lpstr>
      <vt:lpstr>Депортація </vt:lpstr>
      <vt:lpstr>Суди Лінча, США  60 рр. ХІХ – початок ХХ  ст.</vt:lpstr>
      <vt:lpstr>Погром – короткочасна та руйнівна насильницька акція, вчинена представниками  більшості на ґрунті національної, релігійної, соціальної нетерпимості</vt:lpstr>
      <vt:lpstr>Геноцид </vt:lpstr>
      <vt:lpstr>Геноцид вірмен (Великий Злочин) – геноцид, організований і здійснений у період 1915-1923 років на територіях, контрольованих владою Османської імперії. Геноцид здійснювався шляхом фізичного знищення та депортації, включаючи переміщення цивільного населення в умовах, що призводять до неминучої смерті. Масові вбивства вірмен уперше в історії були визнані злочином проти людяності. За приблизними даними внаслідок геноциду загинуло від 300000 тисяч до 1,5 млн. вірмен </vt:lpstr>
      <vt:lpstr>Голодомор 1932-1933 рр. – геноцид українського народу, організований керівництвом ВКП(б) та урядом СРСР у 1932–1933 роках шляхом створення штучного масового голоду, що призвів до багатомільйонних людських втрат. Кількість жертв – 5-7 мільйонів.  </vt:lpstr>
      <vt:lpstr>Голокост (від англ. «всеспалення») — переслідування і масове знищення євреїв і циган у Німеччині під час Другої світової війни; геноцид єврейського народу у період з 1933-1945 рр., внаслідок якого загинуло до 6 мільйонів осіб. Ліворуч – фото трагедії у Бабиному Яру.</vt:lpstr>
      <vt:lpstr>Геноцид у Руанді (1994) – дії тимчасового уряду Руанди, що прийшов до влади у результаті військового перевороту 6-7 квітня, етнічної більшості країни — народності хуту, керованої тимчасовим урядом армії проти представників етнічної меншини країни – народності тутсі, і проти хуту, які дотримувалися поміркованих політичних поглядів, направлені на повне знищення і тих, і інших. Число убитих за 100 днів склало близько 800 тисяч чоловік.</vt:lpstr>
      <vt:lpstr>Базові поняття </vt:lpstr>
      <vt:lpstr>Базові поняття </vt:lpstr>
      <vt:lpstr>Перші медійні зразки расової дискрімінації</vt:lpstr>
      <vt:lpstr>Жозеф Артюр де Гобіно «Нарис про нерівність людських рас»  (1853-1855) </vt:lpstr>
      <vt:lpstr>Презентация PowerPoint</vt:lpstr>
      <vt:lpstr>Презентация PowerPoint</vt:lpstr>
      <vt:lpstr>Презентация PowerPoint</vt:lpstr>
      <vt:lpstr>Нова Тернопільська газета,  25 січня 2012 </vt:lpstr>
      <vt:lpstr>Базові поняття  </vt:lpstr>
      <vt:lpstr>Декларація про ліквідацію всіх форм  расової дискримінації, 1965</vt:lpstr>
      <vt:lpstr>Конституція України </vt:lpstr>
      <vt:lpstr>Кримінальний кодекс</vt:lpstr>
      <vt:lpstr>Кодекс законів  про працю України</vt:lpstr>
      <vt:lpstr>Закон “Про засади запобігання та протидію дискримінації” (2012 )</vt:lpstr>
      <vt:lpstr>У законі йдеться про ознаки, захищені від дискримінації. Ознаки можуть бути уявними чи дійсними</vt:lpstr>
      <vt:lpstr>Форми дискримінації</vt:lpstr>
      <vt:lpstr>Форми дискримінації</vt:lpstr>
      <vt:lpstr>Презентация PowerPoint</vt:lpstr>
      <vt:lpstr>Пам’ятаймо!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Дискримінація й журналістика:</dc:title>
  <dc:creator>User</dc:creator>
  <cp:lastModifiedBy>User</cp:lastModifiedBy>
  <cp:revision>94</cp:revision>
  <dcterms:created xsi:type="dcterms:W3CDTF">2017-10-04T08:02:18Z</dcterms:created>
  <dcterms:modified xsi:type="dcterms:W3CDTF">2018-10-16T08:22:57Z</dcterms:modified>
</cp:coreProperties>
</file>