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7"/>
  </p:notesMasterIdLst>
  <p:sldIdLst>
    <p:sldId id="256" r:id="rId2"/>
    <p:sldId id="257" r:id="rId3"/>
    <p:sldId id="344" r:id="rId4"/>
    <p:sldId id="345" r:id="rId5"/>
    <p:sldId id="318" r:id="rId6"/>
    <p:sldId id="319" r:id="rId7"/>
    <p:sldId id="320" r:id="rId8"/>
    <p:sldId id="322" r:id="rId9"/>
    <p:sldId id="346" r:id="rId10"/>
    <p:sldId id="324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66" r:id="rId21"/>
    <p:sldId id="365" r:id="rId22"/>
    <p:sldId id="327" r:id="rId23"/>
    <p:sldId id="347" r:id="rId24"/>
    <p:sldId id="328" r:id="rId25"/>
    <p:sldId id="355" r:id="rId26"/>
    <p:sldId id="367" r:id="rId27"/>
    <p:sldId id="353" r:id="rId28"/>
    <p:sldId id="354" r:id="rId29"/>
    <p:sldId id="368" r:id="rId30"/>
    <p:sldId id="369" r:id="rId31"/>
    <p:sldId id="350" r:id="rId32"/>
    <p:sldId id="348" r:id="rId33"/>
    <p:sldId id="349" r:id="rId34"/>
    <p:sldId id="351" r:id="rId35"/>
    <p:sldId id="352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33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E8F03D9-431C-4387-9BFA-133D4F3F77FF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0F98051-C502-4960-B07E-3626DD041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244D10-A2E5-4F84-A8EF-2FDCE57F5C03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D55F9B-F632-42CF-AE68-7379A68A9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358C4-D360-4F88-B3C5-702E54C4C272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1C950-8C98-4FEF-B9BE-1BEAC40D3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1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E8D18-2123-4C84-9772-7CA480EF7F36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63640-9AEA-4C87-8EB6-526C42C02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07F26-19B4-48C9-A064-DA58CC58B43E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76EAF-4C01-407D-ABAF-53B8836FD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3CC8EB-1A45-4531-8BE8-19C510A6CC5F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C6C111-D74C-490B-B27C-75B4732FB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C6B07-9CCE-41A5-B4B0-5808723A450F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63D01-20E6-4121-AA70-F6577708C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A55798-56A7-4BAD-BE87-892B1E2B35F2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9AE5CD-F246-4167-94D4-1F1D3B4B6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910BB-D4F5-4A59-85C3-B31535886DC4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AEC0A-BA12-4684-9053-0B065718C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EB7142-19C0-4A95-88FE-7995E1A67321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AF5F39-1D7F-4F4F-A37D-49663B222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84A472-25B9-48E1-A74F-F34D0A94A53A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F94E52-6D5C-4A6B-A2BA-D3B931C32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20988F-BF76-49A8-B417-DC629510A735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A818A4-28DC-402E-BAE7-3DF8910FC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9AC4F29-19C3-421A-A0CD-79BED03246C9}" type="datetimeFigureOut">
              <a:rPr lang="ru-RU"/>
              <a:pPr>
                <a:defRPr/>
              </a:pPr>
              <a:t>20.01.2020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BB547DD-B55B-4E05-B7BF-017101D8F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5" r:id="rId3"/>
    <p:sldLayoutId id="2147483802" r:id="rId4"/>
    <p:sldLayoutId id="2147483806" r:id="rId5"/>
    <p:sldLayoutId id="2147483801" r:id="rId6"/>
    <p:sldLayoutId id="2147483807" r:id="rId7"/>
    <p:sldLayoutId id="2147483808" r:id="rId8"/>
    <p:sldLayoutId id="2147483809" r:id="rId9"/>
    <p:sldLayoutId id="2147483800" r:id="rId10"/>
    <p:sldLayoutId id="214748379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100" y="1863725"/>
            <a:ext cx="6400800" cy="2286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uk-UA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uk-UA" sz="3200" dirty="0" smtClean="0">
                <a:solidFill>
                  <a:schemeClr val="tx2">
                    <a:satMod val="130000"/>
                  </a:schemeClr>
                </a:solidFill>
              </a:rPr>
              <a:t>Правові засади </a:t>
            </a:r>
            <a:br>
              <a:rPr lang="uk-UA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uk-UA" sz="3200" dirty="0" smtClean="0">
                <a:solidFill>
                  <a:schemeClr val="tx2">
                    <a:satMod val="130000"/>
                  </a:schemeClr>
                </a:solidFill>
              </a:rPr>
              <a:t>охорони земель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2578100" y="550863"/>
            <a:ext cx="6400800" cy="15097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3200" dirty="0" smtClean="0"/>
              <a:t>Тема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44450"/>
            <a:ext cx="7499350" cy="7778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tx2">
                    <a:satMod val="130000"/>
                  </a:schemeClr>
                </a:solidFill>
              </a:rPr>
              <a:t>Зміст охорони земель </a:t>
            </a:r>
            <a:br>
              <a:rPr lang="uk-UA" sz="24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uk-UA" sz="2400" b="1" dirty="0" smtClean="0">
                <a:solidFill>
                  <a:schemeClr val="tx2">
                    <a:satMod val="130000"/>
                  </a:schemeClr>
                </a:solidFill>
              </a:rPr>
              <a:t>(ст. 164 ЗК, ст. 22 Закону про охорону земель)</a:t>
            </a:r>
            <a:endParaRPr lang="uk-UA" sz="2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900113" y="908050"/>
            <a:ext cx="8034337" cy="5834063"/>
          </a:xfrm>
        </p:spPr>
        <p:txBody>
          <a:bodyPr/>
          <a:lstStyle/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державна комплексна система спостережень;</a:t>
            </a:r>
          </a:p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розробка та реалізація  загальнодержавних, регіональних, місцевих програм   використання   та   охорони   земель;  </a:t>
            </a:r>
          </a:p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розробка документації  із землеустрою в галузі охорони земель, обґрунтування і забезпечення раціонального землекористування;</a:t>
            </a:r>
          </a:p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створення екологічної мережі, охорона природних та антропогенних ландшафтів, особливо цінних земель;</a:t>
            </a:r>
          </a:p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захист земель від необґрунтованої зміни цільового призначення;  </a:t>
            </a:r>
          </a:p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здійснення природно-сільськогосподарського, еколого-економічного,  протиерозійного  та інших видів районування (зонування) земель;</a:t>
            </a:r>
          </a:p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економічне стимулювання впровадження заходів щодо охорони  та використання земель і підвищення родючості ґрунтів;</a:t>
            </a:r>
          </a:p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стандартизація і нормування;</a:t>
            </a:r>
          </a:p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рекультивація та консервація земель;</a:t>
            </a:r>
          </a:p>
          <a:p>
            <a:pPr marL="360363" indent="-279400">
              <a:spcBef>
                <a:spcPct val="0"/>
              </a:spcBef>
              <a:spcAft>
                <a:spcPts val="600"/>
              </a:spcAft>
              <a:buFont typeface="Wingdings 2" pitchFamily="18" charset="2"/>
              <a:buAutoNum type="arabicParenR"/>
            </a:pPr>
            <a:r>
              <a:rPr lang="uk-UA" sz="2000" b="1" smtClean="0"/>
              <a:t>меліорація земель.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-171450"/>
            <a:ext cx="7675562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chemeClr val="tx2">
                    <a:satMod val="130000"/>
                  </a:schemeClr>
                </a:solidFill>
              </a:rPr>
              <a:t>Національна екологічна мережа України</a:t>
            </a:r>
            <a:endParaRPr lang="uk-UA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6013" y="765175"/>
            <a:ext cx="7818437" cy="5976938"/>
          </a:xfrm>
        </p:spPr>
        <p:txBody>
          <a:bodyPr>
            <a:normAutofit/>
          </a:bodyPr>
          <a:lstStyle/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2200" b="1" dirty="0" smtClean="0"/>
              <a:t>Екологічна </a:t>
            </a:r>
            <a:r>
              <a:rPr lang="uk-UA" sz="2200" b="1" dirty="0"/>
              <a:t>мережа</a:t>
            </a:r>
            <a:r>
              <a:rPr lang="uk-UA" sz="2200" dirty="0"/>
              <a:t> </a:t>
            </a:r>
            <a:r>
              <a:rPr lang="uk-UA" sz="2200" dirty="0" smtClean="0"/>
              <a:t>– єдина </a:t>
            </a:r>
            <a:r>
              <a:rPr lang="uk-UA" sz="2200" dirty="0"/>
              <a:t>територіальна система,  </a:t>
            </a:r>
            <a:r>
              <a:rPr lang="uk-UA" sz="2200" dirty="0" smtClean="0"/>
              <a:t>яка включає ділянки </a:t>
            </a:r>
            <a:r>
              <a:rPr lang="uk-UA" sz="2200" dirty="0"/>
              <a:t>природних ландшафтів,  що підлягають особливій охороні,  і </a:t>
            </a:r>
            <a:r>
              <a:rPr lang="uk-UA" sz="2200" dirty="0" smtClean="0"/>
              <a:t>території   </a:t>
            </a:r>
            <a:r>
              <a:rPr lang="uk-UA" sz="2200" dirty="0"/>
              <a:t>та  об'єкти  природно-заповідного  фонду,  курортні  і </a:t>
            </a:r>
            <a:r>
              <a:rPr lang="uk-UA" sz="2200" dirty="0" smtClean="0"/>
              <a:t>лікувально-оздоровчі</a:t>
            </a:r>
            <a:r>
              <a:rPr lang="uk-UA" sz="2200" dirty="0"/>
              <a:t>,   </a:t>
            </a:r>
            <a:r>
              <a:rPr lang="uk-UA" sz="2200" dirty="0" smtClean="0"/>
              <a:t>рекреаційні, водозахисні, полезахисні території  </a:t>
            </a:r>
            <a:r>
              <a:rPr lang="uk-UA" sz="2200" dirty="0"/>
              <a:t>та об'єкти інших типів,  що </a:t>
            </a:r>
            <a:r>
              <a:rPr lang="uk-UA" sz="2200" dirty="0" smtClean="0"/>
              <a:t>визначаються законодавством України</a:t>
            </a:r>
            <a:r>
              <a:rPr lang="uk-UA" sz="2200" dirty="0"/>
              <a:t>, і є частиною структурних територіальних </a:t>
            </a:r>
            <a:r>
              <a:rPr lang="uk-UA" sz="2200" dirty="0" smtClean="0"/>
              <a:t>елементів екологічної  </a:t>
            </a:r>
            <a:r>
              <a:rPr lang="uk-UA" sz="2200" dirty="0"/>
              <a:t>мережі  -  природних  регіонів,  </a:t>
            </a:r>
            <a:r>
              <a:rPr lang="uk-UA" sz="2200" dirty="0" smtClean="0"/>
              <a:t>природних коридорів</a:t>
            </a:r>
            <a:r>
              <a:rPr lang="uk-UA" sz="2200" dirty="0"/>
              <a:t>, буферних </a:t>
            </a:r>
            <a:r>
              <a:rPr lang="uk-UA" sz="2200" dirty="0" smtClean="0"/>
              <a:t>зон.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uk-UA" sz="24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uk-UA" sz="2200" dirty="0" smtClean="0"/>
              <a:t>Закон України від 21 вересня 2000 р. </a:t>
            </a:r>
            <a:r>
              <a:rPr lang="uk-UA" sz="2200" b="1" dirty="0" smtClean="0"/>
              <a:t>«</a:t>
            </a:r>
            <a:r>
              <a:rPr lang="ru-RU" sz="2200" b="1" dirty="0" smtClean="0"/>
              <a:t>Про </a:t>
            </a:r>
            <a:r>
              <a:rPr lang="ru-RU" sz="2200" b="1" dirty="0" err="1" smtClean="0"/>
              <a:t>Загальнодержавну</a:t>
            </a:r>
            <a:r>
              <a:rPr lang="ru-RU" sz="2200" b="1" dirty="0" smtClean="0"/>
              <a:t> </a:t>
            </a:r>
            <a:r>
              <a:rPr lang="ru-RU" sz="2200" b="1" dirty="0" err="1"/>
              <a:t>програму</a:t>
            </a:r>
            <a:r>
              <a:rPr lang="ru-RU" sz="2200" b="1" dirty="0"/>
              <a:t> </a:t>
            </a:r>
            <a:r>
              <a:rPr lang="ru-RU" sz="2200" b="1" dirty="0" err="1" smtClean="0"/>
              <a:t>формування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національної</a:t>
            </a:r>
            <a:r>
              <a:rPr lang="ru-RU" sz="2200" b="1" dirty="0" smtClean="0"/>
              <a:t> </a:t>
            </a:r>
            <a:r>
              <a:rPr lang="ru-RU" sz="2200" b="1" dirty="0" err="1"/>
              <a:t>екологічної</a:t>
            </a:r>
            <a:r>
              <a:rPr lang="ru-RU" sz="2200" b="1" dirty="0"/>
              <a:t> </a:t>
            </a:r>
            <a:r>
              <a:rPr lang="ru-RU" sz="2200" b="1" dirty="0" err="1"/>
              <a:t>мережі</a:t>
            </a:r>
            <a:r>
              <a:rPr lang="ru-RU" sz="2200" b="1" dirty="0"/>
              <a:t> </a:t>
            </a:r>
            <a:r>
              <a:rPr lang="ru-RU" sz="2200" b="1" dirty="0" err="1" smtClean="0"/>
              <a:t>України</a:t>
            </a:r>
            <a:r>
              <a:rPr lang="ru-RU" sz="2200" b="1" dirty="0" smtClean="0"/>
              <a:t> на 2000-2015 роки»</a:t>
            </a:r>
            <a:r>
              <a:rPr lang="ru-RU" sz="2200" dirty="0" smtClean="0"/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dirty="0" smtClean="0"/>
              <a:t>Закон </a:t>
            </a:r>
            <a:r>
              <a:rPr lang="ru-RU" sz="2200" dirty="0" err="1" smtClean="0"/>
              <a:t>України</a:t>
            </a:r>
            <a:r>
              <a:rPr lang="ru-RU" sz="2200" dirty="0" smtClean="0"/>
              <a:t> </a:t>
            </a:r>
            <a:r>
              <a:rPr lang="ru-RU" sz="2200" dirty="0" err="1" smtClean="0"/>
              <a:t>від</a:t>
            </a:r>
            <a:r>
              <a:rPr lang="ru-RU" sz="2200" dirty="0" smtClean="0"/>
              <a:t> 24 </a:t>
            </a:r>
            <a:r>
              <a:rPr lang="ru-RU" sz="2200" dirty="0" err="1" smtClean="0"/>
              <a:t>червня</a:t>
            </a:r>
            <a:r>
              <a:rPr lang="ru-RU" sz="2200" dirty="0" smtClean="0"/>
              <a:t> 2004 р. </a:t>
            </a:r>
            <a:r>
              <a:rPr lang="ru-RU" sz="2200" b="1" dirty="0" smtClean="0"/>
              <a:t>«Про </a:t>
            </a:r>
            <a:r>
              <a:rPr lang="ru-RU" sz="2200" b="1" dirty="0" err="1" smtClean="0"/>
              <a:t>екологічну</a:t>
            </a:r>
            <a:r>
              <a:rPr lang="ru-RU" sz="2200" b="1" dirty="0" smtClean="0"/>
              <a:t> мережу </a:t>
            </a:r>
            <a:r>
              <a:rPr lang="ru-RU" sz="2200" b="1" dirty="0" err="1" smtClean="0"/>
              <a:t>України</a:t>
            </a:r>
            <a:r>
              <a:rPr lang="ru-RU" sz="2200" b="1" dirty="0" smtClean="0"/>
              <a:t>»</a:t>
            </a:r>
            <a:r>
              <a:rPr lang="ru-RU" sz="2200" dirty="0" smtClean="0"/>
              <a:t>.</a:t>
            </a:r>
            <a:r>
              <a:rPr lang="ru-RU" sz="2200" b="1" dirty="0" smtClean="0"/>
              <a:t> </a:t>
            </a:r>
            <a:endParaRPr lang="uk-UA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-26988"/>
            <a:ext cx="7499350" cy="77787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Стандарти у сфері охорони земель</a:t>
            </a:r>
            <a:endParaRPr lang="uk-UA" sz="28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692150"/>
            <a:ext cx="7891462" cy="5976938"/>
          </a:xfrm>
        </p:spPr>
        <p:txBody>
          <a:bodyPr>
            <a:normAutofit fontScale="85000" lnSpcReduction="20000"/>
          </a:bodyPr>
          <a:lstStyle/>
          <a:p>
            <a:pPr marL="82296" indent="0" fontAlgn="auto">
              <a:spcAft>
                <a:spcPts val="0"/>
              </a:spcAft>
              <a:buClrTx/>
              <a:buFont typeface="Wingdings 2"/>
              <a:buNone/>
              <a:defRPr/>
            </a:pPr>
            <a:r>
              <a:rPr lang="ru-RU" sz="2000" b="1" dirty="0"/>
              <a:t>Закон </a:t>
            </a:r>
            <a:r>
              <a:rPr lang="ru-RU" sz="2000" b="1" dirty="0" err="1"/>
              <a:t>України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25 </a:t>
            </a:r>
            <a:r>
              <a:rPr lang="ru-RU" sz="2000" b="1" dirty="0" err="1"/>
              <a:t>червня</a:t>
            </a:r>
            <a:r>
              <a:rPr lang="ru-RU" sz="2000" b="1" dirty="0"/>
              <a:t> 1991 р. </a:t>
            </a:r>
            <a:endParaRPr lang="ru-RU" sz="2000" b="1" dirty="0" smtClean="0"/>
          </a:p>
          <a:p>
            <a:pPr marL="82296" indent="0" fontAlgn="auto">
              <a:spcAft>
                <a:spcPts val="0"/>
              </a:spcAft>
              <a:buClrTx/>
              <a:buFont typeface="Wingdings 2"/>
              <a:buNone/>
              <a:defRPr/>
            </a:pPr>
            <a:r>
              <a:rPr lang="ru-RU" sz="2000" b="1" dirty="0" smtClean="0"/>
              <a:t>«</a:t>
            </a:r>
            <a:r>
              <a:rPr lang="ru-RU" sz="2000" b="1" dirty="0"/>
              <a:t>Про </a:t>
            </a:r>
            <a:r>
              <a:rPr lang="ru-RU" sz="2000" b="1" dirty="0" err="1"/>
              <a:t>охорону</a:t>
            </a:r>
            <a:r>
              <a:rPr lang="ru-RU" sz="2000" b="1" dirty="0"/>
              <a:t> </a:t>
            </a:r>
            <a:r>
              <a:rPr lang="ru-RU" sz="2000" b="1" dirty="0" err="1"/>
              <a:t>навколишнього</a:t>
            </a:r>
            <a:r>
              <a:rPr lang="ru-RU" sz="2000" b="1" dirty="0"/>
              <a:t> природного </a:t>
            </a:r>
            <a:r>
              <a:rPr lang="ru-RU" sz="2000" b="1" dirty="0" err="1" smtClean="0"/>
              <a:t>середовища</a:t>
            </a:r>
            <a:r>
              <a:rPr lang="ru-RU" sz="2000" b="1" dirty="0" smtClean="0"/>
              <a:t>» </a:t>
            </a:r>
          </a:p>
          <a:p>
            <a:pPr marL="82296" indent="0" fontAlgn="auto">
              <a:spcAft>
                <a:spcPts val="0"/>
              </a:spcAft>
              <a:buClrTx/>
              <a:buFont typeface="Wingdings 2"/>
              <a:buNone/>
              <a:defRPr/>
            </a:pPr>
            <a:endParaRPr lang="ru-RU" sz="2000" b="1" dirty="0" smtClean="0"/>
          </a:p>
          <a:p>
            <a:pPr marL="82296" indent="0">
              <a:spcAft>
                <a:spcPts val="0"/>
              </a:spcAft>
              <a:buFont typeface="Wingdings 2"/>
              <a:buNone/>
              <a:defRPr/>
            </a:pPr>
            <a:r>
              <a:rPr lang="uk-UA" sz="2000" b="1" dirty="0"/>
              <a:t>Розділ </a:t>
            </a:r>
            <a:r>
              <a:rPr lang="en-US" sz="2000" b="1" dirty="0"/>
              <a:t>VII 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uk-UA" sz="2000" b="1" dirty="0" smtClean="0"/>
              <a:t>СТАНДАРТИЗАЦІЯ  І  НОРМУВАННЯ  В  ГАЛУЗІ </a:t>
            </a:r>
            <a:r>
              <a:rPr lang="uk-UA" sz="2000" b="1" dirty="0"/>
              <a:t>ОХОРОНИ НАВКОЛИШНЬОГО ПРИРОДНОГО </a:t>
            </a:r>
            <a:r>
              <a:rPr lang="uk-UA" sz="2000" b="1" dirty="0" smtClean="0"/>
              <a:t> СЕРЕДОВИЩА</a:t>
            </a:r>
            <a:endParaRPr lang="uk-UA" sz="2000" dirty="0"/>
          </a:p>
          <a:p>
            <a:pPr marL="82296" indent="0">
              <a:spcAft>
                <a:spcPts val="0"/>
              </a:spcAft>
              <a:buFont typeface="Wingdings 2"/>
              <a:buNone/>
              <a:defRPr/>
            </a:pPr>
            <a:r>
              <a:rPr lang="uk-UA" sz="2000" b="1" dirty="0"/>
              <a:t>Стаття 31. Завдання стандартизації і нормування в галузі охорони навколишнього природного середовища</a:t>
            </a:r>
          </a:p>
          <a:p>
            <a:pPr marL="365760" indent="-283464">
              <a:spcAft>
                <a:spcPts val="0"/>
              </a:spcAft>
              <a:buFont typeface="Wingdings 2"/>
              <a:buChar char=""/>
              <a:defRPr/>
            </a:pPr>
            <a:r>
              <a:rPr lang="uk-UA" sz="2000" dirty="0"/>
              <a:t>Екологічна стандартизація і нормування проводяться з метою встановлення комплексу обов'язкових норм, правил, вимог щодо охорони навколишнього природного середовища, використання природних ресурсів та забезпечення екологічної безпеки.</a:t>
            </a:r>
          </a:p>
          <a:p>
            <a:pPr marL="82296" indent="0">
              <a:spcAft>
                <a:spcPts val="0"/>
              </a:spcAft>
              <a:buFont typeface="Wingdings 2"/>
              <a:buNone/>
              <a:defRPr/>
            </a:pPr>
            <a:r>
              <a:rPr lang="uk-UA" sz="2000" b="1" dirty="0"/>
              <a:t>Стаття 32. Екологічні стандарти</a:t>
            </a:r>
          </a:p>
          <a:p>
            <a:pPr marL="365760" indent="-283464">
              <a:spcAft>
                <a:spcPts val="0"/>
              </a:spcAft>
              <a:buFont typeface="Wingdings 2"/>
              <a:buChar char=""/>
              <a:defRPr/>
            </a:pPr>
            <a:r>
              <a:rPr lang="uk-UA" sz="2000" dirty="0"/>
              <a:t>Державні стандарти в галузі охорони навколишнього природного середовища є обов'язковими для виконання і визначають поняття і терміни, режим використання й охорони природних ресурсів, методи контролю за станом навколишнього природного середовища, вимоги щодо запобігання забрудненню навколишнього природного середовища, інші питання, пов'язані з охороною навколишнього природного середовища та використанням природних ресурсів.</a:t>
            </a:r>
          </a:p>
          <a:p>
            <a:pPr marL="82296" indent="0">
              <a:spcAft>
                <a:spcPts val="0"/>
              </a:spcAft>
              <a:buFont typeface="Wingdings 2"/>
              <a:buNone/>
              <a:defRPr/>
            </a:pPr>
            <a:r>
              <a:rPr lang="uk-UA" sz="2000" b="1" dirty="0" smtClean="0"/>
              <a:t>Стаття </a:t>
            </a:r>
            <a:r>
              <a:rPr lang="uk-UA" sz="2000" b="1" dirty="0"/>
              <a:t>33. Екологічні нормативи</a:t>
            </a:r>
          </a:p>
          <a:p>
            <a:pPr marL="365760" indent="-283464">
              <a:spcAft>
                <a:spcPts val="0"/>
              </a:spcAft>
              <a:buFont typeface="Wingdings 2"/>
              <a:buChar char=""/>
              <a:defRPr/>
            </a:pPr>
            <a:r>
              <a:rPr lang="uk-UA" sz="2000" dirty="0"/>
              <a:t>Екологічні нормативи встановлюють гранично допустимі викиди та скиди у навколишнє природне середовище забруднюючих хімічних речовин, рівні допустимого шкідливого впливу на нього фізичних та біологічних факторів.</a:t>
            </a:r>
          </a:p>
          <a:p>
            <a:pPr marL="82296" indent="0" fontAlgn="auto">
              <a:spcAft>
                <a:spcPts val="0"/>
              </a:spcAft>
              <a:buClrTx/>
              <a:buFont typeface="Wingdings 2"/>
              <a:buNone/>
              <a:defRPr/>
            </a:pP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778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Правові засади стандартизації </a:t>
            </a:r>
            <a:b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 у сфері охорони земель</a:t>
            </a:r>
            <a:endParaRPr lang="uk-UA" sz="28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1042988" y="1557338"/>
            <a:ext cx="7891462" cy="5543550"/>
          </a:xfrm>
        </p:spPr>
        <p:txBody>
          <a:bodyPr/>
          <a:lstStyle/>
          <a:p>
            <a:pPr marL="538163" indent="-457200">
              <a:spcAft>
                <a:spcPts val="1200"/>
              </a:spcAft>
              <a:buClrTx/>
              <a:buFont typeface="Wingdings 2" pitchFamily="18" charset="2"/>
              <a:buAutoNum type="arabicPeriod"/>
            </a:pPr>
            <a:r>
              <a:rPr lang="ru-RU" sz="2800" smtClean="0"/>
              <a:t>Закон </a:t>
            </a:r>
            <a:r>
              <a:rPr lang="uk-UA" sz="2800" smtClean="0"/>
              <a:t>України від 25 червня 1991 р.                 </a:t>
            </a:r>
            <a:r>
              <a:rPr lang="uk-UA" sz="2800" b="1" smtClean="0"/>
              <a:t>«Про охорону навколишнього природного середовища» (розділ </a:t>
            </a:r>
            <a:r>
              <a:rPr lang="en-US" sz="2800" b="1" smtClean="0"/>
              <a:t>VII</a:t>
            </a:r>
            <a:r>
              <a:rPr lang="uk-UA" sz="2800" b="1" smtClean="0"/>
              <a:t>).</a:t>
            </a:r>
            <a:endParaRPr lang="ru-RU" sz="2800" b="1" smtClean="0"/>
          </a:p>
          <a:p>
            <a:pPr marL="538163" indent="-457200">
              <a:spcAft>
                <a:spcPts val="1200"/>
              </a:spcAft>
              <a:buClrTx/>
              <a:buFont typeface="Wingdings 2" pitchFamily="18" charset="2"/>
              <a:buAutoNum type="arabicPeriod"/>
            </a:pPr>
            <a:r>
              <a:rPr lang="uk-UA" sz="2800" b="1" smtClean="0"/>
              <a:t>Земельний кодекс України </a:t>
            </a:r>
            <a:r>
              <a:rPr lang="uk-UA" sz="2800" smtClean="0"/>
              <a:t>(ст. 165).</a:t>
            </a:r>
          </a:p>
          <a:p>
            <a:pPr marL="538163" indent="-457200">
              <a:spcAft>
                <a:spcPts val="1200"/>
              </a:spcAft>
              <a:buClrTx/>
              <a:buFont typeface="Wingdings 2" pitchFamily="18" charset="2"/>
              <a:buAutoNum type="arabicPeriod"/>
            </a:pPr>
            <a:r>
              <a:rPr lang="uk-UA" sz="2800" smtClean="0"/>
              <a:t>Закон України від 19 червня 2003 р.              </a:t>
            </a:r>
            <a:r>
              <a:rPr lang="uk-UA" sz="2800" b="1" smtClean="0"/>
              <a:t>«Про охорону земель)» (розділ </a:t>
            </a:r>
            <a:r>
              <a:rPr lang="en-US" sz="2800" b="1" smtClean="0"/>
              <a:t>V)</a:t>
            </a:r>
            <a:r>
              <a:rPr lang="uk-UA" sz="2800" b="1" smtClean="0"/>
              <a:t>.</a:t>
            </a:r>
          </a:p>
          <a:p>
            <a:pPr marL="538163" indent="-457200">
              <a:spcAft>
                <a:spcPts val="1200"/>
              </a:spcAft>
              <a:buClrTx/>
              <a:buFont typeface="Wingdings 2" pitchFamily="18" charset="2"/>
              <a:buAutoNum type="arabicPeriod"/>
            </a:pPr>
            <a:r>
              <a:rPr lang="uk-UA" sz="2800" smtClean="0"/>
              <a:t>Закон України від 05 червня 2014 р.              </a:t>
            </a:r>
            <a:r>
              <a:rPr lang="uk-UA" sz="2800" b="1" smtClean="0"/>
              <a:t>«Про стандартизацію».</a:t>
            </a:r>
          </a:p>
          <a:p>
            <a:pPr marL="538163" indent="-457200">
              <a:buClrTx/>
              <a:buFont typeface="Wingdings 2" pitchFamily="18" charset="2"/>
              <a:buAutoNum type="arabicPeriod"/>
            </a:pPr>
            <a:endParaRPr lang="uk-UA" sz="2000" smtClean="0"/>
          </a:p>
          <a:p>
            <a:pPr marL="538163" indent="-457200">
              <a:buClrTx/>
              <a:buFont typeface="Wingdings 2" pitchFamily="18" charset="2"/>
              <a:buAutoNum type="arabicPeriod"/>
            </a:pPr>
            <a:endParaRPr lang="uk-UA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Нормативні документи </a:t>
            </a:r>
            <a:r>
              <a:rPr lang="uk-UA" sz="2800" b="1" dirty="0">
                <a:solidFill>
                  <a:schemeClr val="tx2">
                    <a:satMod val="130000"/>
                  </a:schemeClr>
                </a:solidFill>
              </a:rPr>
              <a:t>із стандартизації в галузі  охорони земель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6013" y="1447800"/>
            <a:ext cx="7818437" cy="4800600"/>
          </a:xfrm>
        </p:spPr>
        <p:txBody>
          <a:bodyPr>
            <a:normAutofit fontScale="70000" lnSpcReduction="20000"/>
          </a:bodyPr>
          <a:lstStyle/>
          <a:p>
            <a:pPr marL="596646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терміни</a:t>
            </a:r>
            <a:r>
              <a:rPr lang="uk-UA" sz="3400" b="1" dirty="0"/>
              <a:t>, поняття класифікації;</a:t>
            </a:r>
          </a:p>
          <a:p>
            <a:pPr marL="596646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методи</a:t>
            </a:r>
            <a:r>
              <a:rPr lang="uk-UA" sz="3400" b="1" dirty="0"/>
              <a:t>, методики  і  засоби визначення складу та властивостей земель;</a:t>
            </a:r>
          </a:p>
          <a:p>
            <a:pPr marL="596646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вимоги </a:t>
            </a:r>
            <a:r>
              <a:rPr lang="uk-UA" sz="3400" b="1" dirty="0"/>
              <a:t>до  збирання,  обліку,  обробки,  збереження,  аналізу інформації   про  якість  земель,  прогнозування  зміни  родючості ґрунтів;</a:t>
            </a:r>
          </a:p>
          <a:p>
            <a:pPr marL="596646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вимоги </a:t>
            </a:r>
            <a:r>
              <a:rPr lang="uk-UA" sz="3400" b="1" dirty="0"/>
              <a:t>щодо раціонального використання та охорони земель;</a:t>
            </a:r>
          </a:p>
          <a:p>
            <a:pPr marL="596646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технічні </a:t>
            </a:r>
            <a:r>
              <a:rPr lang="uk-UA" sz="3400" b="1" dirty="0"/>
              <a:t>умови  щодо  процесів  та  послуг  у  сфері  охорони земель;</a:t>
            </a:r>
          </a:p>
          <a:p>
            <a:pPr marL="596646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метрологічні </a:t>
            </a:r>
            <a:r>
              <a:rPr lang="uk-UA" sz="3400" b="1" dirty="0"/>
              <a:t>норми, правила, вимоги до організації робіт;</a:t>
            </a:r>
          </a:p>
          <a:p>
            <a:pPr marL="596646" indent="-51435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інші </a:t>
            </a:r>
            <a:r>
              <a:rPr lang="uk-UA" sz="3400" b="1" dirty="0"/>
              <a:t>нормативні  документи із стандартизації у галузі охорони земель.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88913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200" b="1" dirty="0" smtClean="0">
                <a:solidFill>
                  <a:schemeClr val="tx2">
                    <a:satMod val="130000"/>
                  </a:schemeClr>
                </a:solidFill>
              </a:rPr>
              <a:t>Нормативи в </a:t>
            </a:r>
            <a:r>
              <a:rPr lang="uk-UA" sz="3200" b="1" dirty="0">
                <a:solidFill>
                  <a:schemeClr val="tx2">
                    <a:satMod val="130000"/>
                  </a:schemeClr>
                </a:solidFill>
              </a:rPr>
              <a:t>галузі  охорони земель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6013" y="1581150"/>
            <a:ext cx="7818437" cy="4800600"/>
          </a:xfrm>
        </p:spPr>
        <p:txBody>
          <a:bodyPr>
            <a:normAutofit/>
          </a:bodyPr>
          <a:lstStyle/>
          <a:p>
            <a:pPr marL="596646" indent="-514350" fontAlgn="auto">
              <a:spcAft>
                <a:spcPts val="1200"/>
              </a:spcAft>
              <a:buClrTx/>
              <a:buFont typeface="+mj-lt"/>
              <a:buAutoNum type="arabicPeriod"/>
              <a:defRPr/>
            </a:pPr>
            <a:r>
              <a:rPr lang="uk-UA" sz="2800" b="1" dirty="0"/>
              <a:t>гранично допустимого забруднення </a:t>
            </a:r>
            <a:r>
              <a:rPr lang="uk-UA" sz="2800" b="1" dirty="0" smtClean="0"/>
              <a:t>ґрунтів;</a:t>
            </a:r>
          </a:p>
          <a:p>
            <a:pPr marL="596646" indent="-514350" fontAlgn="auto">
              <a:spcAft>
                <a:spcPts val="1200"/>
              </a:spcAft>
              <a:buClrTx/>
              <a:buFont typeface="+mj-lt"/>
              <a:buAutoNum type="arabicPeriod"/>
              <a:defRPr/>
            </a:pPr>
            <a:r>
              <a:rPr lang="uk-UA" sz="2800" b="1" dirty="0" smtClean="0"/>
              <a:t>якісного </a:t>
            </a:r>
            <a:r>
              <a:rPr lang="uk-UA" sz="2800" b="1" dirty="0"/>
              <a:t>стану </a:t>
            </a:r>
            <a:r>
              <a:rPr lang="uk-UA" sz="2800" b="1" dirty="0" smtClean="0"/>
              <a:t>ґрунтів;</a:t>
            </a:r>
          </a:p>
          <a:p>
            <a:pPr marL="596646" indent="-514350" fontAlgn="auto">
              <a:spcAft>
                <a:spcPts val="1200"/>
              </a:spcAft>
              <a:buClrTx/>
              <a:buFont typeface="+mj-lt"/>
              <a:buAutoNum type="arabicPeriod"/>
              <a:defRPr/>
            </a:pPr>
            <a:r>
              <a:rPr lang="uk-UA" sz="2800" b="1" dirty="0" smtClean="0"/>
              <a:t>оптимального </a:t>
            </a:r>
            <a:r>
              <a:rPr lang="uk-UA" sz="2800" b="1" dirty="0"/>
              <a:t>співвідношення земельних угідь;</a:t>
            </a:r>
          </a:p>
          <a:p>
            <a:pPr marL="596646" indent="-514350" fontAlgn="auto">
              <a:spcAft>
                <a:spcPts val="1200"/>
              </a:spcAft>
              <a:buClrTx/>
              <a:buFont typeface="+mj-lt"/>
              <a:buAutoNum type="arabicPeriod"/>
              <a:defRPr/>
            </a:pPr>
            <a:r>
              <a:rPr lang="uk-UA" sz="2800" b="1" dirty="0" smtClean="0"/>
              <a:t>показників </a:t>
            </a:r>
            <a:r>
              <a:rPr lang="uk-UA" sz="2800" b="1" dirty="0"/>
              <a:t>деградації земель та ґрунтів.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2988" y="692150"/>
            <a:ext cx="7777162" cy="649446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600" b="1" dirty="0">
                <a:latin typeface="+mn-lt"/>
                <a:cs typeface="+mn-cs"/>
              </a:rPr>
              <a:t>Ґрунт</a:t>
            </a:r>
            <a:r>
              <a:rPr lang="uk-UA" sz="2600" dirty="0">
                <a:latin typeface="+mn-lt"/>
                <a:cs typeface="+mn-cs"/>
              </a:rPr>
              <a:t> – природно-історичне   органо-мінеральне   тіло,   що утворилося на  поверхні  земної  кори під впливом живих організмів і  є  осередком  найбільшої  концентрації  поживних речовин,  основою життя та розвитку людства  завдяки найціннішій своїй властивості – родючості. 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600" dirty="0">
              <a:latin typeface="+mn-lt"/>
              <a:cs typeface="+mn-cs"/>
            </a:endParaRP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600" b="1" dirty="0">
                <a:latin typeface="+mn-lt"/>
                <a:cs typeface="+mn-cs"/>
              </a:rPr>
              <a:t>Ґрунтова маса </a:t>
            </a:r>
            <a:r>
              <a:rPr lang="uk-UA" sz="2600" dirty="0">
                <a:latin typeface="+mn-lt"/>
                <a:cs typeface="+mn-cs"/>
              </a:rPr>
              <a:t>– знятий родючий шар ґрунту. 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600" dirty="0">
              <a:latin typeface="+mn-lt"/>
              <a:cs typeface="+mn-cs"/>
            </a:endParaRP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600" b="1" dirty="0">
                <a:latin typeface="+mn-lt"/>
                <a:cs typeface="+mn-cs"/>
              </a:rPr>
              <a:t>Гумус</a:t>
            </a:r>
            <a:r>
              <a:rPr lang="uk-UA" sz="2600" dirty="0">
                <a:latin typeface="+mn-lt"/>
                <a:cs typeface="+mn-cs"/>
              </a:rPr>
              <a:t> – органічна складова частина ґрунту,  яка утворюється в процесі біохімічного розкладу рослинних  і  тваринних  решток  та формує його родючість.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>
                <a:latin typeface="+mn-lt"/>
                <a:cs typeface="+mn-cs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2988" y="692150"/>
            <a:ext cx="7777162" cy="52641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О</a:t>
            </a:r>
            <a:r>
              <a:rPr lang="uk-UA" sz="2800" b="1" dirty="0" err="1">
                <a:latin typeface="+mn-lt"/>
                <a:cs typeface="+mn-cs"/>
              </a:rPr>
              <a:t>хорона</a:t>
            </a:r>
            <a:r>
              <a:rPr lang="uk-UA" sz="2800" b="1" dirty="0">
                <a:latin typeface="+mn-lt"/>
                <a:cs typeface="+mn-cs"/>
              </a:rPr>
              <a:t> ґрунтів – </a:t>
            </a:r>
            <a:r>
              <a:rPr lang="uk-UA" sz="2800" dirty="0">
                <a:latin typeface="+mn-lt"/>
                <a:cs typeface="+mn-cs"/>
              </a:rPr>
              <a:t>система   правових,   організаційних, технологічних  та  інших  заходів,  спрямованих  на  збереження  і відтворення   родючості  та  цілісності  ґрунтів,  їх  захист  від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latin typeface="+mn-lt"/>
                <a:cs typeface="+mn-cs"/>
              </a:rPr>
              <a:t>деградації,   ведення   сільськогосподарського    виробництва    з дотриманням ґрунтозахисних технологій та забезпеченням екологічної безпеки довкілля.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800" dirty="0">
              <a:latin typeface="+mn-lt"/>
              <a:cs typeface="+mn-cs"/>
            </a:endParaRP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latin typeface="+mn-lt"/>
                <a:cs typeface="+mn-cs"/>
              </a:rPr>
              <a:t>Стадії правової охорони ґрунтів</a:t>
            </a:r>
            <a:r>
              <a:rPr lang="uk-UA" sz="2800" dirty="0">
                <a:latin typeface="+mn-lt"/>
                <a:cs typeface="+mn-cs"/>
              </a:rPr>
              <a:t>: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800" dirty="0">
                <a:latin typeface="+mn-lt"/>
                <a:cs typeface="+mn-cs"/>
              </a:rPr>
              <a:t>охорона ґрунтової маси;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800" dirty="0">
                <a:latin typeface="+mn-lt"/>
                <a:cs typeface="+mn-cs"/>
              </a:rPr>
              <a:t>охорона ґрунтового покриву.</a:t>
            </a: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2988" y="188913"/>
            <a:ext cx="7777162" cy="70167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FF0000"/>
                </a:solidFill>
                <a:latin typeface="+mn-lt"/>
                <a:cs typeface="+mn-cs"/>
              </a:rPr>
              <a:t>Закон України від 02 березня 1995 р. </a:t>
            </a:r>
            <a:r>
              <a:rPr lang="uk-UA" sz="2400" b="1" dirty="0">
                <a:solidFill>
                  <a:srgbClr val="C00000"/>
                </a:solidFill>
                <a:latin typeface="+mn-lt"/>
                <a:cs typeface="+mn-cs"/>
              </a:rPr>
              <a:t>“Про пестициди та агрохімікати”</a:t>
            </a:r>
            <a:r>
              <a:rPr lang="uk-UA" sz="2400" b="1" dirty="0">
                <a:solidFill>
                  <a:srgbClr val="FF0000"/>
                </a:solidFill>
                <a:latin typeface="+mn-lt"/>
                <a:cs typeface="+mn-cs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b="1" dirty="0">
              <a:latin typeface="+mn-lt"/>
              <a:cs typeface="+mn-cs"/>
            </a:endParaRP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+mn-lt"/>
                <a:cs typeface="+mn-cs"/>
              </a:rPr>
              <a:t>Агрохімічне обстеження </a:t>
            </a:r>
            <a:r>
              <a:rPr lang="uk-UA" sz="2400" dirty="0">
                <a:latin typeface="+mn-lt"/>
                <a:cs typeface="+mn-cs"/>
              </a:rPr>
              <a:t>- обов'язкове суцільне обстеження сільськогосподарських угідь з метою державного контролю за зміною показників родючості і забрудненням ґрунтів;</a:t>
            </a: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atin typeface="+mn-lt"/>
              <a:cs typeface="+mn-cs"/>
            </a:endParaRP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+mn-lt"/>
                <a:cs typeface="+mn-cs"/>
              </a:rPr>
              <a:t>Агрохімічний паспорт земельної ділянки (поля)</a:t>
            </a:r>
            <a:r>
              <a:rPr lang="uk-UA" sz="2400" dirty="0">
                <a:latin typeface="+mn-lt"/>
                <a:cs typeface="+mn-cs"/>
              </a:rPr>
              <a:t> - документ, що містить дані щодо агрохімічної характеристики ґрунтів і стану їх забруднення токсичними речовинами та радіонуклідами;</a:t>
            </a: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atin typeface="+mn-lt"/>
              <a:cs typeface="+mn-cs"/>
            </a:endParaRP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+mn-lt"/>
                <a:cs typeface="+mn-cs"/>
              </a:rPr>
              <a:t>Спеціальні сировинні зони </a:t>
            </a:r>
            <a:r>
              <a:rPr lang="uk-UA" sz="2400" dirty="0">
                <a:latin typeface="+mn-lt"/>
                <a:cs typeface="+mn-cs"/>
              </a:rPr>
              <a:t>- регіони або окремі господарства, що відповідають умовам виробництва продукції рослинництва і тваринництва, придатної для виготовлення продуктів дитячого та дієтичного харчування</a:t>
            </a:r>
            <a:r>
              <a:rPr lang="uk-UA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3"/>
          <p:cNvSpPr>
            <a:spLocks noChangeArrowheads="1"/>
          </p:cNvSpPr>
          <p:nvPr/>
        </p:nvSpPr>
        <p:spPr bwMode="auto">
          <a:xfrm>
            <a:off x="1042988" y="620713"/>
            <a:ext cx="7850187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rbel" pitchFamily="34" charset="0"/>
              </a:rPr>
              <a:t>Закон України від 03 вересня 2013 р.                                  </a:t>
            </a:r>
            <a:r>
              <a:rPr lang="ru-RU" sz="2400" b="1">
                <a:solidFill>
                  <a:srgbClr val="C00000"/>
                </a:solidFill>
                <a:latin typeface="Corbel" pitchFamily="34" charset="0"/>
              </a:rPr>
              <a:t>«Про виробництво та обіг органічної сільськогосподарської продукції та сировини»:</a:t>
            </a:r>
          </a:p>
          <a:p>
            <a:endParaRPr lang="uk-UA" sz="2400" b="1">
              <a:latin typeface="Corbel" pitchFamily="34" charset="0"/>
            </a:endParaRPr>
          </a:p>
          <a:p>
            <a:r>
              <a:rPr lang="uk-UA" sz="2400" b="1">
                <a:latin typeface="Corbel" pitchFamily="34" charset="0"/>
              </a:rPr>
              <a:t>Стаття 18. </a:t>
            </a:r>
            <a:r>
              <a:rPr lang="uk-UA" sz="2400">
                <a:latin typeface="Corbel" pitchFamily="34" charset="0"/>
              </a:rPr>
              <a:t>Правила виробництва органічної продукції (сировини) рослинного походження.</a:t>
            </a:r>
          </a:p>
          <a:p>
            <a:r>
              <a:rPr lang="ru-RU" sz="2400" b="1">
                <a:latin typeface="Corbel" pitchFamily="34" charset="0"/>
              </a:rPr>
              <a:t>Стаття 23. </a:t>
            </a:r>
            <a:r>
              <a:rPr lang="ru-RU" sz="2400">
                <a:latin typeface="Corbel" pitchFamily="34" charset="0"/>
              </a:rPr>
              <a:t>Придатність земель (ґрунтів) для виробництва органічної продукції та сировини.</a:t>
            </a:r>
          </a:p>
          <a:p>
            <a:endParaRPr lang="ru-RU" sz="2400">
              <a:latin typeface="Corbel" pitchFamily="34" charset="0"/>
            </a:endParaRPr>
          </a:p>
          <a:p>
            <a:r>
              <a:rPr lang="ru-RU" sz="2400">
                <a:latin typeface="Corbel" pitchFamily="34" charset="0"/>
              </a:rPr>
              <a:t>Постанова Кабінету Міністрів України від 31.08.2016 р.     № 587 </a:t>
            </a:r>
            <a:r>
              <a:rPr lang="ru-RU" sz="2400" b="1">
                <a:latin typeface="Corbel" pitchFamily="34" charset="0"/>
              </a:rPr>
              <a:t>«Про затвердження Детальних правил виробництва органічної продукції (сировини) рослинного походження»</a:t>
            </a:r>
            <a:r>
              <a:rPr lang="ru-RU" sz="2400">
                <a:latin typeface="Corbel" pitchFamily="34" charset="0"/>
              </a:rPr>
              <a:t>.</a:t>
            </a:r>
            <a:endParaRPr lang="uk-UA" sz="2400">
              <a:latin typeface="Corbel" pitchFamily="34" charset="0"/>
            </a:endParaRPr>
          </a:p>
          <a:p>
            <a:endParaRPr lang="uk-UA" sz="28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100" y="-26988"/>
            <a:ext cx="7499350" cy="99377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Основні питання теми</a:t>
            </a:r>
            <a:endParaRPr lang="ru-RU" sz="3600" b="1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42988" y="1052513"/>
            <a:ext cx="7921625" cy="5832475"/>
          </a:xfrm>
        </p:spPr>
        <p:txBody>
          <a:bodyPr anchor="b">
            <a:normAutofit fontScale="85000" lnSpcReduction="10000"/>
          </a:bodyPr>
          <a:lstStyle/>
          <a:p>
            <a:pPr marL="825246" indent="-54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700" b="1" dirty="0" smtClean="0"/>
              <a:t>Поняття, завдання та принципи охорони земель.</a:t>
            </a:r>
          </a:p>
          <a:p>
            <a:pPr marL="825246" indent="-54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700" b="1" dirty="0" smtClean="0"/>
              <a:t>Організаційно-правовий механізм забезпечення охорони земель.</a:t>
            </a:r>
          </a:p>
          <a:p>
            <a:pPr marL="825246" indent="-54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700" b="1" dirty="0" smtClean="0"/>
              <a:t>Зміст (система заходів) у галузі правової охорони земель.</a:t>
            </a:r>
          </a:p>
          <a:p>
            <a:pPr marL="825246" indent="-54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700" b="1" dirty="0" smtClean="0"/>
              <a:t>Особливості правового забезпечення охорони ґрунтів на землях сільськогосподарського призначення.</a:t>
            </a:r>
          </a:p>
          <a:p>
            <a:pPr marL="825246" indent="-54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700" b="1" dirty="0" smtClean="0"/>
              <a:t>Правове регулювання рекультивації та консервації земель.</a:t>
            </a:r>
          </a:p>
          <a:p>
            <a:pPr marL="825246" indent="-54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700" b="1" dirty="0" smtClean="0"/>
              <a:t>Правові засади меліорації земель.</a:t>
            </a:r>
          </a:p>
          <a:p>
            <a:pPr marL="82296" indent="0"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3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3"/>
          <p:cNvSpPr>
            <a:spLocks noChangeArrowheads="1"/>
          </p:cNvSpPr>
          <p:nvPr/>
        </p:nvSpPr>
        <p:spPr bwMode="auto">
          <a:xfrm>
            <a:off x="1042988" y="620713"/>
            <a:ext cx="7850187" cy="438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rbel" pitchFamily="34" charset="0"/>
              </a:rPr>
              <a:t>Закон України від 10 липня 2018 р. </a:t>
            </a:r>
          </a:p>
          <a:p>
            <a:r>
              <a:rPr lang="ru-RU" sz="2400" b="1">
                <a:solidFill>
                  <a:srgbClr val="C00000"/>
                </a:solidFill>
                <a:latin typeface="Corbel" pitchFamily="34" charset="0"/>
              </a:rPr>
              <a:t>«Про основні принципи та вимоги до органічного виробництва, обігу та маркування органічної продукції» </a:t>
            </a:r>
            <a:r>
              <a:rPr lang="ru-RU" sz="2400">
                <a:latin typeface="Corbel" pitchFamily="34" charset="0"/>
              </a:rPr>
              <a:t>(набирає чинності 02.08.2019)</a:t>
            </a:r>
          </a:p>
          <a:p>
            <a:endParaRPr lang="uk-UA" sz="2400" b="1">
              <a:latin typeface="Corbel" pitchFamily="34" charset="0"/>
            </a:endParaRPr>
          </a:p>
          <a:p>
            <a:pPr>
              <a:spcBef>
                <a:spcPts val="600"/>
              </a:spcBef>
            </a:pPr>
            <a:r>
              <a:rPr lang="uk-UA" sz="2400" b="1">
                <a:latin typeface="Corbel" pitchFamily="34" charset="0"/>
              </a:rPr>
              <a:t>Стаття 18. </a:t>
            </a:r>
            <a:r>
              <a:rPr lang="ru-RU" sz="2400">
                <a:latin typeface="Corbel" pitchFamily="34" charset="0"/>
              </a:rPr>
              <a:t>Вимоги до органічного рослинництва </a:t>
            </a:r>
          </a:p>
          <a:p>
            <a:pPr>
              <a:spcBef>
                <a:spcPts val="600"/>
              </a:spcBef>
            </a:pPr>
            <a:r>
              <a:rPr lang="ru-RU" sz="2400" b="1">
                <a:latin typeface="Corbel" pitchFamily="34" charset="0"/>
              </a:rPr>
              <a:t>Стаття 21. </a:t>
            </a:r>
            <a:r>
              <a:rPr lang="ru-RU" sz="2400">
                <a:latin typeface="Corbel" pitchFamily="34" charset="0"/>
              </a:rPr>
              <a:t>Вимоги до органічного грибівництва</a:t>
            </a:r>
            <a:endParaRPr lang="ru-RU" sz="2400" b="1">
              <a:latin typeface="Corbel" pitchFamily="34" charset="0"/>
            </a:endParaRPr>
          </a:p>
          <a:p>
            <a:pPr>
              <a:spcBef>
                <a:spcPts val="600"/>
              </a:spcBef>
            </a:pPr>
            <a:r>
              <a:rPr lang="ru-RU" sz="2400" b="1">
                <a:latin typeface="Corbel" pitchFamily="34" charset="0"/>
              </a:rPr>
              <a:t>Стаття 23. </a:t>
            </a:r>
            <a:r>
              <a:rPr lang="ru-RU" sz="2400">
                <a:latin typeface="Corbel" pitchFamily="34" charset="0"/>
              </a:rPr>
              <a:t>Вимоги до Переліку речовин (інгредієнтів, компонентів), що дозволяється використовувати у процесі органічного виробництва та які дозволені до використання у гранично допустимих кількостях</a:t>
            </a:r>
            <a:endParaRPr lang="uk-UA" sz="28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Прямоугольник 1"/>
          <p:cNvSpPr>
            <a:spLocks noChangeArrowheads="1"/>
          </p:cNvSpPr>
          <p:nvPr/>
        </p:nvSpPr>
        <p:spPr bwMode="auto">
          <a:xfrm>
            <a:off x="1042988" y="476250"/>
            <a:ext cx="7705725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Gill Sans MT" pitchFamily="34" charset="0"/>
              <a:buAutoNum type="arabicPeriod"/>
            </a:pPr>
            <a:r>
              <a:rPr lang="ru-RU" sz="2400">
                <a:latin typeface="Corbel" pitchFamily="34" charset="0"/>
              </a:rPr>
              <a:t> Постанова Кабінету Міністрів України від03 жовтня 2007 р. N 1195 </a:t>
            </a:r>
            <a:r>
              <a:rPr lang="ru-RU" sz="2400" b="1">
                <a:latin typeface="Corbel" pitchFamily="34" charset="0"/>
              </a:rPr>
              <a:t>«Про затвердження Порядку надання статусу спеціальної зони з виробництва сировини, що використовується для виготовлення продуктів дитячого та дієтичного харчування»</a:t>
            </a:r>
            <a:r>
              <a:rPr lang="ru-RU" sz="2400">
                <a:latin typeface="Corbel" pitchFamily="34" charset="0"/>
              </a:rPr>
              <a:t>. </a:t>
            </a:r>
          </a:p>
          <a:p>
            <a:pPr marL="342900" indent="-342900">
              <a:buFont typeface="Gill Sans MT" pitchFamily="34" charset="0"/>
              <a:buAutoNum type="arabicPeriod"/>
            </a:pPr>
            <a:endParaRPr lang="uk-UA" sz="2400">
              <a:latin typeface="Corbel" pitchFamily="34" charset="0"/>
            </a:endParaRPr>
          </a:p>
          <a:p>
            <a:pPr marL="342900" indent="-342900">
              <a:buFont typeface="Gill Sans MT" pitchFamily="34" charset="0"/>
              <a:buAutoNum type="arabicPeriod"/>
            </a:pPr>
            <a:r>
              <a:rPr lang="uk-UA" sz="2400">
                <a:latin typeface="Corbel" pitchFamily="34" charset="0"/>
              </a:rPr>
              <a:t>Наказ Державного комітету України по земельних ресурсах від 04 січня 2005 р. № 1 </a:t>
            </a:r>
            <a:r>
              <a:rPr lang="uk-UA" sz="2400" b="1">
                <a:latin typeface="Corbel" pitchFamily="34" charset="0"/>
              </a:rPr>
              <a:t>«Про затвердження Порядку </a:t>
            </a:r>
            <a:r>
              <a:rPr lang="ru-RU" sz="2400" b="1">
                <a:latin typeface="Corbel" pitchFamily="34" charset="0"/>
              </a:rPr>
              <a:t>видачі та анулювання спеціальних дозволів на зняття та перенесення ґрунтового покриву»</a:t>
            </a:r>
            <a:r>
              <a:rPr lang="ru-RU" sz="2400">
                <a:latin typeface="Corbel" pitchFamily="34" charset="0"/>
              </a:rPr>
              <a:t>.</a:t>
            </a:r>
            <a:endParaRPr lang="ru-RU" sz="2400" b="1">
              <a:latin typeface="Corbel" pitchFamily="34" charset="0"/>
            </a:endParaRPr>
          </a:p>
          <a:p>
            <a:pPr marL="342900" indent="-342900">
              <a:buFont typeface="Gill Sans MT" pitchFamily="34" charset="0"/>
              <a:buAutoNum type="arabicPeriod"/>
            </a:pPr>
            <a:endParaRPr lang="ru-RU" sz="2400" b="1">
              <a:latin typeface="Corbel" pitchFamily="34" charset="0"/>
            </a:endParaRPr>
          </a:p>
          <a:p>
            <a:pPr marL="342900" indent="-342900">
              <a:buFont typeface="Gill Sans MT" pitchFamily="34" charset="0"/>
              <a:buAutoNum type="arabicPeriod"/>
            </a:pPr>
            <a:r>
              <a:rPr lang="ru-RU" sz="2400">
                <a:latin typeface="Corbel" pitchFamily="34" charset="0"/>
              </a:rPr>
              <a:t>Наказ Міністерства аграрної політики та продовольства України від 11.10.2011 N 536</a:t>
            </a:r>
            <a:r>
              <a:rPr lang="ru-RU" sz="2400" b="1">
                <a:latin typeface="Corbel" pitchFamily="34" charset="0"/>
              </a:rPr>
              <a:t> «Про затвердження Порядку ведення агрохімічного паспорта поля, земельної ділянки»</a:t>
            </a:r>
            <a:r>
              <a:rPr lang="ru-RU" sz="2400">
                <a:latin typeface="Corbel" pitchFamily="34" charset="0"/>
              </a:rPr>
              <a:t>.</a:t>
            </a:r>
          </a:p>
          <a:p>
            <a:pPr marL="342900" indent="-342900">
              <a:buFont typeface="Gill Sans MT" pitchFamily="34" charset="0"/>
              <a:buAutoNum type="arabicPeriod"/>
            </a:pPr>
            <a:endParaRPr lang="ru-RU" sz="2400" b="1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ъект 2"/>
          <p:cNvSpPr>
            <a:spLocks noGrp="1"/>
          </p:cNvSpPr>
          <p:nvPr>
            <p:ph idx="4294967295"/>
          </p:nvPr>
        </p:nvSpPr>
        <p:spPr>
          <a:xfrm>
            <a:off x="1036638" y="1087438"/>
            <a:ext cx="8107362" cy="5221287"/>
          </a:xfrm>
        </p:spPr>
        <p:txBody>
          <a:bodyPr/>
          <a:lstStyle/>
          <a:p>
            <a:pPr marL="80963" indent="0">
              <a:buFont typeface="Wingdings 2" pitchFamily="18" charset="2"/>
              <a:buNone/>
            </a:pPr>
            <a:r>
              <a:rPr lang="uk-UA" sz="3600" b="1" smtClean="0"/>
              <a:t>Рекультивація </a:t>
            </a:r>
            <a:r>
              <a:rPr lang="uk-UA" sz="3600" smtClean="0"/>
              <a:t>   порушених    земель    -    це   комплекс організаційних,  технічних і біотехнологічних заходів, спрямованих на   відновлення   ґрунтового   покриву,   поліпшення   стану   та продуктивності порушених земель.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ъект 2"/>
          <p:cNvSpPr>
            <a:spLocks noGrp="1"/>
          </p:cNvSpPr>
          <p:nvPr>
            <p:ph idx="4294967295"/>
          </p:nvPr>
        </p:nvSpPr>
        <p:spPr>
          <a:xfrm>
            <a:off x="1036638" y="765175"/>
            <a:ext cx="8107362" cy="5221288"/>
          </a:xfrm>
        </p:spPr>
        <p:txBody>
          <a:bodyPr/>
          <a:lstStyle/>
          <a:p>
            <a:pPr marL="80963" indent="0">
              <a:buFont typeface="Wingdings 2" pitchFamily="18" charset="2"/>
              <a:buNone/>
            </a:pPr>
            <a:r>
              <a:rPr lang="uk-UA" sz="3600" b="1" smtClean="0"/>
              <a:t>Об'єкти рекультивації – </a:t>
            </a:r>
          </a:p>
          <a:p>
            <a:pPr marL="80963" indent="0">
              <a:buFont typeface="Wingdings 2" pitchFamily="18" charset="2"/>
              <a:buNone/>
            </a:pPr>
            <a:r>
              <a:rPr lang="uk-UA" sz="3600" smtClean="0"/>
              <a:t>землі,  які зазнали змін у структурі </a:t>
            </a:r>
          </a:p>
          <a:p>
            <a:pPr marL="80963" indent="0">
              <a:buFont typeface="Wingdings 2" pitchFamily="18" charset="2"/>
              <a:buNone/>
            </a:pPr>
            <a:r>
              <a:rPr lang="uk-UA" sz="3600" smtClean="0"/>
              <a:t>рельєфу,  екологічному  стані  ґрунтів  і  материнських порід та в </a:t>
            </a:r>
          </a:p>
          <a:p>
            <a:pPr marL="80963" indent="0">
              <a:buFont typeface="Wingdings 2" pitchFamily="18" charset="2"/>
              <a:buNone/>
            </a:pPr>
            <a:r>
              <a:rPr lang="uk-UA" sz="3600" smtClean="0"/>
              <a:t>гідрологічному  режимі   внаслідок   проведення   гірничодобувних, </a:t>
            </a:r>
          </a:p>
          <a:p>
            <a:pPr marL="80963" indent="0">
              <a:buFont typeface="Wingdings 2" pitchFamily="18" charset="2"/>
              <a:buNone/>
            </a:pPr>
            <a:r>
              <a:rPr lang="uk-UA" sz="3600" smtClean="0"/>
              <a:t>геологорозвідувальних, будівельних та інших робіт.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-26988"/>
            <a:ext cx="7499350" cy="114300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Нормативні засади рекультивації земель</a:t>
            </a:r>
            <a:endParaRPr lang="uk-UA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981075"/>
            <a:ext cx="7891462" cy="5688013"/>
          </a:xfrm>
        </p:spPr>
        <p:txBody>
          <a:bodyPr>
            <a:normAutofit fontScale="92500" lnSpcReduction="10000"/>
          </a:bodyPr>
          <a:lstStyle/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b="1" dirty="0" smtClean="0"/>
              <a:t>Земельний </a:t>
            </a:r>
            <a:r>
              <a:rPr lang="uk-UA" sz="2400" b="1" dirty="0"/>
              <a:t>кодекс </a:t>
            </a:r>
            <a:r>
              <a:rPr lang="uk-UA" sz="2400" b="1" dirty="0" smtClean="0"/>
              <a:t>України</a:t>
            </a:r>
            <a:r>
              <a:rPr lang="uk-UA" sz="2400" dirty="0" smtClean="0"/>
              <a:t> (ст. 166).</a:t>
            </a:r>
            <a:endParaRPr lang="uk-UA" sz="2400" dirty="0"/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Закон </a:t>
            </a:r>
            <a:r>
              <a:rPr lang="uk-UA" sz="2400" dirty="0"/>
              <a:t>України від </a:t>
            </a:r>
            <a:r>
              <a:rPr lang="uk-UA" sz="2400" dirty="0" smtClean="0"/>
              <a:t>19 червня 2003  р</a:t>
            </a:r>
            <a:r>
              <a:rPr lang="uk-UA" sz="2400" dirty="0"/>
              <a:t>. </a:t>
            </a:r>
            <a:r>
              <a:rPr lang="uk-UA" sz="2400" b="1" dirty="0"/>
              <a:t>«Про </a:t>
            </a:r>
            <a:r>
              <a:rPr lang="uk-UA" sz="2400" b="1" dirty="0" smtClean="0"/>
              <a:t>охорону земель»</a:t>
            </a:r>
            <a:r>
              <a:rPr lang="uk-UA" sz="2400" dirty="0" smtClean="0"/>
              <a:t> (ст. 52).</a:t>
            </a:r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Постанова Кабінету Міністрів України від 30 листопада 2016 р. № 1063 </a:t>
            </a:r>
            <a:r>
              <a:rPr lang="uk-UA" sz="2400" b="1" dirty="0" smtClean="0"/>
              <a:t>«Деякі питання реалізації пілотного </a:t>
            </a:r>
            <a:r>
              <a:rPr lang="ru-RU" sz="2400" b="1" dirty="0" smtClean="0"/>
              <a:t>проекту </a:t>
            </a:r>
            <a:r>
              <a:rPr lang="uk-UA" sz="2400" b="1" dirty="0" smtClean="0"/>
              <a:t>рекультивації земель лісогосподарського призначення, порушених внаслідок незаконного видобування бурштину</a:t>
            </a:r>
            <a:r>
              <a:rPr lang="ru-RU" sz="2400" b="1" dirty="0" smtClean="0"/>
              <a:t>».</a:t>
            </a:r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/>
              <a:t>Постанова Кабінету Міністрів України від </a:t>
            </a:r>
            <a:r>
              <a:rPr lang="uk-UA" sz="2400" dirty="0" smtClean="0"/>
              <a:t>17 грудня 2008 </a:t>
            </a:r>
            <a:r>
              <a:rPr lang="uk-UA" sz="2400" dirty="0"/>
              <a:t>р. № </a:t>
            </a:r>
            <a:r>
              <a:rPr lang="uk-UA" sz="2400" dirty="0" smtClean="0"/>
              <a:t>1098 «</a:t>
            </a:r>
            <a:r>
              <a:rPr lang="uk-UA" sz="2400" b="1" dirty="0" smtClean="0"/>
              <a:t>Про визначення розміру </a:t>
            </a:r>
            <a:r>
              <a:rPr lang="ru-RU" sz="2400" b="1" dirty="0" err="1" smtClean="0"/>
              <a:t>збитків</a:t>
            </a:r>
            <a:r>
              <a:rPr lang="ru-RU" sz="2400" b="1" dirty="0"/>
              <a:t>, </a:t>
            </a:r>
            <a:r>
              <a:rPr lang="ru-RU" sz="2400" b="1" dirty="0" err="1" smtClean="0"/>
              <a:t>завданих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унаслідок</a:t>
            </a:r>
            <a:r>
              <a:rPr lang="ru-RU" sz="2400" b="1" dirty="0" smtClean="0"/>
              <a:t> </a:t>
            </a:r>
            <a:r>
              <a:rPr lang="ru-RU" sz="2400" b="1" dirty="0" err="1"/>
              <a:t>непроведення</a:t>
            </a:r>
            <a:r>
              <a:rPr lang="ru-RU" sz="2400" b="1" dirty="0"/>
              <a:t> </a:t>
            </a:r>
            <a:r>
              <a:rPr lang="ru-RU" sz="2400" b="1" dirty="0" err="1" smtClean="0"/>
              <a:t>робіт</a:t>
            </a:r>
            <a:r>
              <a:rPr lang="ru-RU" sz="2400" b="1" dirty="0" smtClean="0"/>
              <a:t> з </a:t>
            </a:r>
            <a:r>
              <a:rPr lang="ru-RU" sz="2400" b="1" dirty="0" err="1"/>
              <a:t>рекультивації</a:t>
            </a:r>
            <a:r>
              <a:rPr lang="ru-RU" sz="2400" b="1" dirty="0"/>
              <a:t> </a:t>
            </a:r>
            <a:r>
              <a:rPr lang="ru-RU" sz="2400" b="1" dirty="0" err="1"/>
              <a:t>порушених</a:t>
            </a:r>
            <a:r>
              <a:rPr lang="ru-RU" sz="2400" b="1" dirty="0"/>
              <a:t> </a:t>
            </a:r>
            <a:r>
              <a:rPr lang="ru-RU" sz="2400" b="1" dirty="0" smtClean="0"/>
              <a:t>земель».</a:t>
            </a:r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err="1"/>
              <a:t>ДСТУ</a:t>
            </a:r>
            <a:r>
              <a:rPr lang="ru-RU" sz="2400" dirty="0"/>
              <a:t> 7941:2015 </a:t>
            </a:r>
            <a:r>
              <a:rPr lang="ru-RU" sz="2400" dirty="0" smtClean="0"/>
              <a:t>«</a:t>
            </a:r>
            <a:r>
              <a:rPr lang="ru-RU" sz="2400" dirty="0" err="1" smtClean="0"/>
              <a:t>Якість</a:t>
            </a:r>
            <a:r>
              <a:rPr lang="ru-RU" sz="2400" dirty="0" smtClean="0"/>
              <a:t> </a:t>
            </a:r>
            <a:r>
              <a:rPr lang="ru-RU" sz="2400" dirty="0" err="1"/>
              <a:t>ґрунту</a:t>
            </a:r>
            <a:r>
              <a:rPr lang="ru-RU" sz="2400" dirty="0"/>
              <a:t>. </a:t>
            </a:r>
            <a:r>
              <a:rPr lang="ru-RU" sz="2400" dirty="0" err="1"/>
              <a:t>Рекультивація</a:t>
            </a:r>
            <a:r>
              <a:rPr lang="ru-RU" sz="2400" dirty="0"/>
              <a:t> земель. </a:t>
            </a:r>
            <a:r>
              <a:rPr lang="ru-RU" sz="2400" dirty="0" err="1"/>
              <a:t>Загальні</a:t>
            </a:r>
            <a:r>
              <a:rPr lang="ru-RU" sz="2400" dirty="0"/>
              <a:t> </a:t>
            </a:r>
            <a:r>
              <a:rPr lang="ru-RU" sz="2400" dirty="0" err="1" smtClean="0"/>
              <a:t>вимоги</a:t>
            </a:r>
            <a:r>
              <a:rPr lang="ru-RU" sz="2400" smtClean="0"/>
              <a:t>».</a:t>
            </a:r>
            <a:endParaRPr lang="uk-UA" sz="2400" dirty="0" smtClean="0"/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ДСТУ 7905:2015</a:t>
            </a:r>
            <a:r>
              <a:rPr lang="ru-RU" sz="2400" dirty="0" smtClean="0"/>
              <a:t> «</a:t>
            </a:r>
            <a:r>
              <a:rPr lang="ru-RU" sz="2400" dirty="0" err="1" smtClean="0"/>
              <a:t>Захист</a:t>
            </a:r>
            <a:r>
              <a:rPr lang="ru-RU" sz="2400" dirty="0" smtClean="0"/>
              <a:t> </a:t>
            </a:r>
            <a:r>
              <a:rPr lang="ru-RU" sz="2400" dirty="0" err="1" smtClean="0"/>
              <a:t>довкілля</a:t>
            </a:r>
            <a:r>
              <a:rPr lang="ru-RU" sz="2400" dirty="0" smtClean="0"/>
              <a:t>. </a:t>
            </a:r>
            <a:r>
              <a:rPr lang="ru-RU" sz="2400" dirty="0" err="1" smtClean="0"/>
              <a:t>Придатність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порушених</a:t>
            </a:r>
            <a:r>
              <a:rPr lang="ru-RU" sz="2400" dirty="0" smtClean="0"/>
              <a:t> земель для </a:t>
            </a:r>
            <a:r>
              <a:rPr lang="ru-RU" sz="2400" dirty="0" err="1" smtClean="0"/>
              <a:t>рекультивації</a:t>
            </a:r>
            <a:r>
              <a:rPr lang="ru-RU" sz="2400" dirty="0" smtClean="0"/>
              <a:t>».</a:t>
            </a:r>
            <a:endParaRPr lang="uk-UA" sz="2400" dirty="0" smtClean="0"/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3"/>
          <p:cNvSpPr>
            <a:spLocks noChangeArrowheads="1"/>
          </p:cNvSpPr>
          <p:nvPr/>
        </p:nvSpPr>
        <p:spPr bwMode="auto">
          <a:xfrm>
            <a:off x="1042988" y="404813"/>
            <a:ext cx="792162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     </a:t>
            </a:r>
            <a:r>
              <a:rPr lang="ru-RU" sz="2400" b="1">
                <a:latin typeface="Corbel" pitchFamily="34" charset="0"/>
              </a:rPr>
              <a:t>	</a:t>
            </a:r>
          </a:p>
          <a:p>
            <a:r>
              <a:rPr lang="uk-UA" sz="2600" b="1">
                <a:latin typeface="Corbel" pitchFamily="34" charset="0"/>
              </a:rPr>
              <a:t>	Консервація земель </a:t>
            </a:r>
            <a:r>
              <a:rPr lang="uk-UA" sz="2600">
                <a:latin typeface="Corbel" pitchFamily="34" charset="0"/>
              </a:rPr>
              <a:t>– </a:t>
            </a:r>
          </a:p>
          <a:p>
            <a:pPr>
              <a:lnSpc>
                <a:spcPct val="125000"/>
              </a:lnSpc>
            </a:pPr>
            <a:r>
              <a:rPr lang="ru-RU" sz="2400">
                <a:latin typeface="Corbel" pitchFamily="34" charset="0"/>
              </a:rPr>
              <a:t>припинення господарського використання</a:t>
            </a:r>
            <a:r>
              <a:rPr lang="en-US" sz="2400">
                <a:latin typeface="Gill Sans MT" pitchFamily="34" charset="0"/>
              </a:rPr>
              <a:t> </a:t>
            </a:r>
            <a:r>
              <a:rPr lang="ru-RU" sz="2400">
                <a:latin typeface="Corbel" pitchFamily="34" charset="0"/>
              </a:rPr>
              <a:t>на визначений термін та залуження або залісення деградованих і</a:t>
            </a:r>
            <a:r>
              <a:rPr lang="en-US" sz="2400">
                <a:latin typeface="Gill Sans MT" pitchFamily="34" charset="0"/>
              </a:rPr>
              <a:t> </a:t>
            </a:r>
            <a:r>
              <a:rPr lang="ru-RU" sz="2400">
                <a:latin typeface="Corbel" pitchFamily="34" charset="0"/>
              </a:rPr>
              <a:t>малопродуктивних земель, господарське використання яких є екологічно та економічно неефективним, а також техногенно забруднених земельних ділянок, на яких неможливо одержувати</a:t>
            </a:r>
            <a:r>
              <a:rPr lang="en-US" sz="2400">
                <a:latin typeface="Gill Sans MT" pitchFamily="34" charset="0"/>
              </a:rPr>
              <a:t> </a:t>
            </a:r>
            <a:r>
              <a:rPr lang="ru-RU" sz="2400">
                <a:latin typeface="Corbel" pitchFamily="34" charset="0"/>
              </a:rPr>
              <a:t>екологічно чисту продукцію, а перебування людей на цих земельних ділянках є небезпечним для їх здоров'я.</a:t>
            </a:r>
            <a:endParaRPr lang="uk-UA" sz="2400">
              <a:latin typeface="Corbel" pitchFamily="34" charset="0"/>
            </a:endParaRPr>
          </a:p>
          <a:p>
            <a:pPr algn="r"/>
            <a:endParaRPr lang="uk-UA" sz="2600" b="1">
              <a:latin typeface="Corbel" pitchFamily="34" charset="0"/>
            </a:endParaRPr>
          </a:p>
          <a:p>
            <a:pPr algn="r"/>
            <a:r>
              <a:rPr lang="uk-UA" sz="2600" b="1">
                <a:latin typeface="Corbel" pitchFamily="34" charset="0"/>
              </a:rPr>
              <a:t>(ст. 1 Закону України «Про охорону земель»).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Прямоугольник 3"/>
          <p:cNvSpPr>
            <a:spLocks noChangeArrowheads="1"/>
          </p:cNvSpPr>
          <p:nvPr/>
        </p:nvSpPr>
        <p:spPr bwMode="auto">
          <a:xfrm>
            <a:off x="1042988" y="404813"/>
            <a:ext cx="777716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     </a:t>
            </a:r>
          </a:p>
          <a:p>
            <a:r>
              <a:rPr lang="ru-RU" sz="2400" b="1">
                <a:latin typeface="Corbel" pitchFamily="34" charset="0"/>
              </a:rPr>
              <a:t>	</a:t>
            </a:r>
            <a:r>
              <a:rPr lang="uk-UA" sz="2600" b="1">
                <a:latin typeface="Corbel" pitchFamily="34" charset="0"/>
              </a:rPr>
              <a:t>Консервація земель </a:t>
            </a:r>
            <a:r>
              <a:rPr lang="uk-UA" sz="2600">
                <a:latin typeface="Corbel" pitchFamily="34" charset="0"/>
              </a:rPr>
              <a:t>– </a:t>
            </a:r>
          </a:p>
          <a:p>
            <a:r>
              <a:rPr lang="uk-UA" sz="2600">
                <a:latin typeface="Corbel" pitchFamily="34" charset="0"/>
              </a:rPr>
              <a:t>виведення  з  господарського   обороту (сільськогосподарського  або промислового) земель на певний термін для  здійснення  заходів  щодо відновлення родючості та екологічно задовільного стану   ґрунтів,   а  також  для  встановлення  або повернення (відновлення) втраченої   екологічної  рівноваги  у конкретному регіоні.</a:t>
            </a:r>
          </a:p>
          <a:p>
            <a:endParaRPr lang="uk-UA" sz="2600">
              <a:latin typeface="Corbel" pitchFamily="34" charset="0"/>
            </a:endParaRPr>
          </a:p>
          <a:p>
            <a:pPr algn="r"/>
            <a:r>
              <a:rPr lang="uk-UA" sz="2600" b="1">
                <a:latin typeface="Corbel" pitchFamily="34" charset="0"/>
              </a:rPr>
              <a:t>(Загальнодержавна Програма формування національної екологічної мережі України </a:t>
            </a:r>
          </a:p>
          <a:p>
            <a:pPr algn="r"/>
            <a:r>
              <a:rPr lang="uk-UA" sz="2600" b="1">
                <a:latin typeface="Corbel" pitchFamily="34" charset="0"/>
              </a:rPr>
              <a:t>на 2000-2015 роки)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-26988"/>
            <a:ext cx="7499350" cy="114300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Нормативні засади консервації земель</a:t>
            </a:r>
            <a:endParaRPr lang="uk-UA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0962" name="Объект 2"/>
          <p:cNvSpPr>
            <a:spLocks noGrp="1"/>
          </p:cNvSpPr>
          <p:nvPr>
            <p:ph idx="1"/>
          </p:nvPr>
        </p:nvSpPr>
        <p:spPr>
          <a:xfrm>
            <a:off x="1042988" y="981075"/>
            <a:ext cx="7891462" cy="5688013"/>
          </a:xfrm>
        </p:spPr>
        <p:txBody>
          <a:bodyPr/>
          <a:lstStyle/>
          <a:p>
            <a:pPr marL="595313" indent="-514350">
              <a:buFont typeface="Gill Sans MT" pitchFamily="34" charset="0"/>
              <a:buAutoNum type="arabicPeriod"/>
            </a:pPr>
            <a:r>
              <a:rPr lang="uk-UA" sz="2400" b="1" smtClean="0"/>
              <a:t>Земельний кодекс України</a:t>
            </a:r>
            <a:r>
              <a:rPr lang="uk-UA" sz="2400" smtClean="0"/>
              <a:t> (гл.гл. 27, 28).</a:t>
            </a:r>
          </a:p>
          <a:p>
            <a:pPr marL="595313" indent="-514350">
              <a:buFont typeface="Gill Sans MT" pitchFamily="34" charset="0"/>
              <a:buAutoNum type="arabicPeriod"/>
            </a:pPr>
            <a:r>
              <a:rPr lang="uk-UA" sz="2400" smtClean="0"/>
              <a:t>Закон України від 19 червня 2003  р. </a:t>
            </a:r>
            <a:r>
              <a:rPr lang="uk-UA" sz="2400" b="1" smtClean="0"/>
              <a:t>«Про охорону земель»</a:t>
            </a:r>
            <a:r>
              <a:rPr lang="uk-UA" sz="2400" smtClean="0"/>
              <a:t> (ст.ст. 1, 27, 45, 51).</a:t>
            </a:r>
          </a:p>
          <a:p>
            <a:pPr marL="595313" indent="-514350">
              <a:buFont typeface="Gill Sans MT" pitchFamily="34" charset="0"/>
              <a:buAutoNum type="arabicPeriod"/>
            </a:pPr>
            <a:r>
              <a:rPr lang="ru-RU" sz="2400" smtClean="0"/>
              <a:t>Закон </a:t>
            </a:r>
            <a:r>
              <a:rPr lang="uk-UA" sz="2400" smtClean="0"/>
              <a:t>України від 21 вересня 2000 р. </a:t>
            </a:r>
            <a:r>
              <a:rPr lang="uk-UA" sz="2400" b="1" smtClean="0"/>
              <a:t>«Про Загальнодержавну програму формування національної екологічної мережі України </a:t>
            </a:r>
            <a:r>
              <a:rPr lang="ru-RU" sz="2400" b="1" smtClean="0"/>
              <a:t>на 2000-2015 роки»</a:t>
            </a:r>
            <a:r>
              <a:rPr lang="ru-RU" sz="2400" smtClean="0"/>
              <a:t>. </a:t>
            </a:r>
            <a:endParaRPr lang="uk-UA" sz="2400" smtClean="0"/>
          </a:p>
          <a:p>
            <a:pPr marL="595313" indent="-514350">
              <a:buFont typeface="Gill Sans MT" pitchFamily="34" charset="0"/>
              <a:buAutoNum type="arabicPeriod"/>
            </a:pPr>
            <a:r>
              <a:rPr lang="uk-UA" sz="2400" smtClean="0"/>
              <a:t>Постанова Кабінету Міністрів України від 19 липня 2006 р. № 998 </a:t>
            </a:r>
            <a:r>
              <a:rPr lang="uk-UA" sz="2400" b="1" smtClean="0"/>
              <a:t>«</a:t>
            </a:r>
            <a:r>
              <a:rPr lang="ru-RU" sz="2400" b="1" smtClean="0"/>
              <a:t>Про </a:t>
            </a:r>
            <a:r>
              <a:rPr lang="uk-UA" sz="2400" b="1" smtClean="0"/>
              <a:t>затвердження Порядку збирання, використання, поширення інформації про опустелювання та деградацію </a:t>
            </a:r>
            <a:r>
              <a:rPr lang="ru-RU" sz="2400" b="1" smtClean="0"/>
              <a:t>земель».</a:t>
            </a:r>
          </a:p>
          <a:p>
            <a:pPr marL="595313" indent="-514350">
              <a:buFont typeface="Gill Sans MT" pitchFamily="34" charset="0"/>
              <a:buAutoNum type="arabicPeriod"/>
            </a:pPr>
            <a:r>
              <a:rPr lang="ru-RU" sz="2400" smtClean="0"/>
              <a:t>Наказ </a:t>
            </a:r>
            <a:r>
              <a:rPr lang="uk-UA" sz="2400" smtClean="0"/>
              <a:t>Міністерства аграрної політики та продовольства України від 26 квітня 2013 р. № 283 </a:t>
            </a:r>
            <a:r>
              <a:rPr lang="uk-UA" sz="2400" b="1" smtClean="0"/>
              <a:t>«Про затвердження Порядку консервації </a:t>
            </a:r>
            <a:r>
              <a:rPr lang="ru-RU" sz="2400" b="1" smtClean="0"/>
              <a:t>земель».</a:t>
            </a:r>
            <a:endParaRPr lang="uk-UA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-26988"/>
            <a:ext cx="7499350" cy="114300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3600" b="1" dirty="0" smtClean="0">
                <a:solidFill>
                  <a:schemeClr val="tx2">
                    <a:satMod val="130000"/>
                  </a:schemeClr>
                </a:solidFill>
              </a:rPr>
              <a:t>Об'єкти консервації земель</a:t>
            </a:r>
            <a:endParaRPr lang="uk-UA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1986" name="Объект 2"/>
          <p:cNvSpPr>
            <a:spLocks noGrp="1"/>
          </p:cNvSpPr>
          <p:nvPr>
            <p:ph idx="1"/>
          </p:nvPr>
        </p:nvSpPr>
        <p:spPr>
          <a:xfrm>
            <a:off x="1042988" y="1412875"/>
            <a:ext cx="7891462" cy="5688013"/>
          </a:xfrm>
        </p:spPr>
        <p:txBody>
          <a:bodyPr/>
          <a:lstStyle/>
          <a:p>
            <a:pPr marL="538163" indent="-457200">
              <a:buClrTx/>
              <a:buFont typeface="Wingdings 2" pitchFamily="18" charset="2"/>
              <a:buAutoNum type="arabicPeriod"/>
            </a:pPr>
            <a:r>
              <a:rPr lang="uk-UA" sz="2800" b="1" smtClean="0"/>
              <a:t>Техногенно забруднені землі сільськогосподарського призначення.</a:t>
            </a:r>
          </a:p>
          <a:p>
            <a:pPr marL="538163" indent="-457200">
              <a:buClrTx/>
              <a:buFont typeface="Wingdings 2" pitchFamily="18" charset="2"/>
              <a:buAutoNum type="arabicPeriod"/>
            </a:pPr>
            <a:endParaRPr lang="uk-UA" sz="2800" b="1" smtClean="0"/>
          </a:p>
          <a:p>
            <a:pPr marL="538163" indent="-457200">
              <a:buClrTx/>
              <a:buFont typeface="Wingdings 2" pitchFamily="18" charset="2"/>
              <a:buAutoNum type="arabicPeriod"/>
            </a:pPr>
            <a:r>
              <a:rPr lang="uk-UA" sz="2800" b="1" smtClean="0"/>
              <a:t>Деградовані землі.</a:t>
            </a:r>
          </a:p>
          <a:p>
            <a:pPr marL="538163" indent="-457200">
              <a:buClrTx/>
              <a:buFont typeface="Wingdings 2" pitchFamily="18" charset="2"/>
              <a:buAutoNum type="arabicPeriod"/>
            </a:pPr>
            <a:endParaRPr lang="uk-UA" sz="2800" b="1" smtClean="0"/>
          </a:p>
          <a:p>
            <a:pPr marL="538163" indent="-457200">
              <a:buClrTx/>
              <a:buFont typeface="Wingdings 2" pitchFamily="18" charset="2"/>
              <a:buAutoNum type="arabicPeriod"/>
            </a:pPr>
            <a:r>
              <a:rPr lang="uk-UA" sz="2800" b="1" smtClean="0"/>
              <a:t>Малопродуктивні землі сільськогосподарського призначення.</a:t>
            </a:r>
          </a:p>
          <a:p>
            <a:pPr marL="538163" indent="-457200">
              <a:buFont typeface="Wingdings 2" pitchFamily="18" charset="2"/>
              <a:buAutoNum type="arabicPeriod"/>
            </a:pPr>
            <a:endParaRPr lang="uk-UA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-26988"/>
            <a:ext cx="7499350" cy="1143001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Зняття та перенесення родючого шару ґрунту</a:t>
            </a:r>
            <a:b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uk-UA" sz="2200" b="1" dirty="0" smtClean="0">
                <a:solidFill>
                  <a:srgbClr val="002060"/>
                </a:solidFill>
              </a:rPr>
              <a:t>(слайд 1)</a:t>
            </a:r>
            <a:endParaRPr lang="uk-UA" sz="2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981075"/>
            <a:ext cx="7891462" cy="5688013"/>
          </a:xfrm>
        </p:spPr>
        <p:txBody>
          <a:bodyPr>
            <a:normAutofit/>
          </a:bodyPr>
          <a:lstStyle/>
          <a:p>
            <a:pPr marL="539496" indent="-457200" fontAlgn="auto">
              <a:spcAft>
                <a:spcPts val="0"/>
              </a:spcAft>
              <a:buClrTx/>
              <a:buFont typeface="Wingdings 2"/>
              <a:buAutoNum type="arabicPeriod"/>
              <a:defRPr/>
            </a:pPr>
            <a:r>
              <a:rPr lang="uk-UA" sz="2200" b="1" dirty="0" smtClean="0">
                <a:solidFill>
                  <a:srgbClr val="FF0000"/>
                </a:solidFill>
              </a:rPr>
              <a:t>Земельний кодекс України </a:t>
            </a:r>
            <a:r>
              <a:rPr lang="uk-UA" sz="2200" b="1" dirty="0" smtClean="0"/>
              <a:t>(ст.ст. 15-2, 143, 166, 168, 211).</a:t>
            </a:r>
          </a:p>
          <a:p>
            <a:pPr marL="539496" indent="-457200" fontAlgn="auto">
              <a:spcAft>
                <a:spcPts val="0"/>
              </a:spcAft>
              <a:buClrTx/>
              <a:buFont typeface="Wingdings 2"/>
              <a:buAutoNum type="arabicPeriod"/>
              <a:defRPr/>
            </a:pPr>
            <a:r>
              <a:rPr lang="uk-UA" sz="2200" b="1" dirty="0" smtClean="0"/>
              <a:t>Закон України від 19 червня 2003 р.  </a:t>
            </a:r>
            <a:r>
              <a:rPr lang="uk-UA" sz="2200" b="1" dirty="0" smtClean="0">
                <a:solidFill>
                  <a:srgbClr val="FF0000"/>
                </a:solidFill>
              </a:rPr>
              <a:t>«Про охорону земель»</a:t>
            </a:r>
            <a:r>
              <a:rPr lang="uk-UA" sz="2200" b="1" dirty="0" smtClean="0"/>
              <a:t> (ст.ст. 18-1, 46, 48, 52, 53).</a:t>
            </a:r>
          </a:p>
          <a:p>
            <a:pPr marL="539496" indent="-457200" fontAlgn="auto">
              <a:spcAft>
                <a:spcPts val="0"/>
              </a:spcAft>
              <a:buClrTx/>
              <a:buFont typeface="Wingdings 2"/>
              <a:buAutoNum type="arabicPeriod"/>
              <a:defRPr/>
            </a:pPr>
            <a:r>
              <a:rPr lang="ru-RU" sz="2200" b="1" dirty="0" smtClean="0"/>
              <a:t>Наказ Державного </a:t>
            </a:r>
            <a:r>
              <a:rPr lang="ru-RU" sz="2200" b="1" dirty="0" err="1" smtClean="0"/>
              <a:t>комітету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України</a:t>
            </a:r>
            <a:r>
              <a:rPr lang="ru-RU" sz="2200" b="1" dirty="0" smtClean="0"/>
              <a:t> по </a:t>
            </a:r>
            <a:r>
              <a:rPr lang="ru-RU" sz="2200" b="1" dirty="0" err="1" smtClean="0"/>
              <a:t>земельних</a:t>
            </a:r>
            <a:r>
              <a:rPr lang="ru-RU" sz="2200" b="1" dirty="0" smtClean="0"/>
              <a:t> ресурсах </a:t>
            </a:r>
            <a:r>
              <a:rPr lang="ru-RU" sz="2200" b="1" dirty="0" err="1" smtClean="0"/>
              <a:t>від</a:t>
            </a:r>
            <a:r>
              <a:rPr lang="ru-RU" sz="2200" b="1" dirty="0" smtClean="0"/>
              <a:t> 4 </a:t>
            </a:r>
            <a:r>
              <a:rPr lang="ru-RU" sz="2200" b="1" dirty="0" err="1" smtClean="0"/>
              <a:t>січня</a:t>
            </a:r>
            <a:r>
              <a:rPr lang="ru-RU" sz="2200" b="1" dirty="0" smtClean="0"/>
              <a:t> 2005 р. № 1 </a:t>
            </a:r>
            <a:r>
              <a:rPr lang="ru-RU" sz="2200" b="1" dirty="0" smtClean="0">
                <a:solidFill>
                  <a:srgbClr val="FF0000"/>
                </a:solidFill>
              </a:rPr>
              <a:t>«Про </a:t>
            </a:r>
            <a:r>
              <a:rPr lang="ru-RU" sz="2200" b="1" dirty="0" err="1">
                <a:solidFill>
                  <a:srgbClr val="FF0000"/>
                </a:solidFill>
              </a:rPr>
              <a:t>затвердження</a:t>
            </a:r>
            <a:r>
              <a:rPr lang="ru-RU" sz="2200" b="1" dirty="0">
                <a:solidFill>
                  <a:srgbClr val="FF0000"/>
                </a:solidFill>
              </a:rPr>
              <a:t> Порядку </a:t>
            </a:r>
            <a:r>
              <a:rPr lang="ru-RU" sz="2200" b="1" dirty="0" err="1">
                <a:solidFill>
                  <a:srgbClr val="FF0000"/>
                </a:solidFill>
              </a:rPr>
              <a:t>видачі</a:t>
            </a:r>
            <a:r>
              <a:rPr lang="ru-RU" sz="2200" b="1" dirty="0">
                <a:solidFill>
                  <a:srgbClr val="FF0000"/>
                </a:solidFill>
              </a:rPr>
              <a:t> та </a:t>
            </a:r>
            <a:r>
              <a:rPr lang="ru-RU" sz="2200" b="1" dirty="0" err="1">
                <a:solidFill>
                  <a:srgbClr val="FF0000"/>
                </a:solidFill>
              </a:rPr>
              <a:t>анулювання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 smtClean="0">
                <a:solidFill>
                  <a:srgbClr val="FF0000"/>
                </a:solidFill>
              </a:rPr>
              <a:t>спеціальних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дозволів</a:t>
            </a:r>
            <a:r>
              <a:rPr lang="ru-RU" sz="2200" b="1" dirty="0">
                <a:solidFill>
                  <a:srgbClr val="FF0000"/>
                </a:solidFill>
              </a:rPr>
              <a:t> на </a:t>
            </a:r>
            <a:r>
              <a:rPr lang="ru-RU" sz="2200" b="1" dirty="0" err="1">
                <a:solidFill>
                  <a:srgbClr val="FF0000"/>
                </a:solidFill>
              </a:rPr>
              <a:t>зняття</a:t>
            </a:r>
            <a:r>
              <a:rPr lang="ru-RU" sz="2200" b="1" dirty="0">
                <a:solidFill>
                  <a:srgbClr val="FF0000"/>
                </a:solidFill>
              </a:rPr>
              <a:t> та </a:t>
            </a:r>
            <a:r>
              <a:rPr lang="ru-RU" sz="2200" b="1" dirty="0" err="1">
                <a:solidFill>
                  <a:srgbClr val="FF0000"/>
                </a:solidFill>
              </a:rPr>
              <a:t>перенесення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 err="1" smtClean="0">
                <a:solidFill>
                  <a:srgbClr val="FF0000"/>
                </a:solidFill>
              </a:rPr>
              <a:t>ґрунтового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err="1">
                <a:solidFill>
                  <a:srgbClr val="FF0000"/>
                </a:solidFill>
              </a:rPr>
              <a:t>покриву</a:t>
            </a:r>
            <a:r>
              <a:rPr lang="ru-RU" sz="2200" b="1" dirty="0">
                <a:solidFill>
                  <a:srgbClr val="FF0000"/>
                </a:solidFill>
              </a:rPr>
              <a:t> (</a:t>
            </a:r>
            <a:r>
              <a:rPr lang="ru-RU" sz="2200" b="1" dirty="0" err="1">
                <a:solidFill>
                  <a:srgbClr val="FF0000"/>
                </a:solidFill>
              </a:rPr>
              <a:t>родючого</a:t>
            </a:r>
            <a:r>
              <a:rPr lang="ru-RU" sz="2200" b="1" dirty="0">
                <a:solidFill>
                  <a:srgbClr val="FF0000"/>
                </a:solidFill>
              </a:rPr>
              <a:t> шару </a:t>
            </a:r>
            <a:r>
              <a:rPr lang="ru-RU" sz="2200" b="1" dirty="0" err="1">
                <a:solidFill>
                  <a:srgbClr val="FF0000"/>
                </a:solidFill>
              </a:rPr>
              <a:t>ґрунту</a:t>
            </a:r>
            <a:r>
              <a:rPr lang="ru-RU" sz="2200" b="1" dirty="0">
                <a:solidFill>
                  <a:srgbClr val="FF0000"/>
                </a:solidFill>
              </a:rPr>
              <a:t>) </a:t>
            </a:r>
            <a:r>
              <a:rPr lang="ru-RU" sz="2200" b="1" dirty="0" err="1" smtClean="0">
                <a:solidFill>
                  <a:srgbClr val="FF0000"/>
                </a:solidFill>
              </a:rPr>
              <a:t>земельних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err="1" smtClean="0">
                <a:solidFill>
                  <a:srgbClr val="FF0000"/>
                </a:solidFill>
              </a:rPr>
              <a:t>ділянок</a:t>
            </a:r>
            <a:r>
              <a:rPr lang="ru-RU" sz="2200" b="1" dirty="0" smtClean="0">
                <a:solidFill>
                  <a:srgbClr val="FF0000"/>
                </a:solidFill>
              </a:rPr>
              <a:t>». </a:t>
            </a:r>
            <a:endParaRPr lang="uk-UA" sz="2200" dirty="0">
              <a:solidFill>
                <a:srgbClr val="FF0000"/>
              </a:solidFill>
            </a:endParaRPr>
          </a:p>
          <a:p>
            <a:pPr marL="82296" indent="0" fontAlgn="auto">
              <a:spcAft>
                <a:spcPts val="0"/>
              </a:spcAft>
              <a:buClrTx/>
              <a:buFont typeface="Wingdings 2"/>
              <a:buNone/>
              <a:defRPr/>
            </a:pPr>
            <a:endParaRPr lang="uk-UA" sz="2200" b="1" dirty="0"/>
          </a:p>
          <a:p>
            <a:pPr marL="82296" indent="0" fontAlgn="auto">
              <a:spcAft>
                <a:spcPts val="0"/>
              </a:spcAft>
              <a:buClrTx/>
              <a:buFont typeface="Wingdings 2"/>
              <a:buNone/>
              <a:defRPr/>
            </a:pPr>
            <a:endParaRPr lang="uk-UA" sz="2200" b="1" dirty="0" smtClean="0"/>
          </a:p>
          <a:p>
            <a:pPr marL="80963" indent="455613" fontAlgn="auto">
              <a:spcAft>
                <a:spcPts val="0"/>
              </a:spcAft>
              <a:buClrTx/>
              <a:buFont typeface="Wingdings 2"/>
              <a:buNone/>
              <a:defRPr/>
            </a:pPr>
            <a:r>
              <a:rPr lang="uk-UA" sz="2200" b="1" dirty="0" smtClean="0"/>
              <a:t>До Головного управління </a:t>
            </a:r>
            <a:r>
              <a:rPr lang="uk-UA" sz="2200" b="1" dirty="0" err="1" smtClean="0"/>
              <a:t>Держгеокадастру</a:t>
            </a:r>
            <a:r>
              <a:rPr lang="uk-UA" sz="2200" b="1" dirty="0" smtClean="0"/>
              <a:t> України надаються:</a:t>
            </a:r>
          </a:p>
          <a:p>
            <a:pPr indent="355600" fontAlgn="auto"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uk-UA" sz="2200" b="1" dirty="0" smtClean="0"/>
              <a:t>Агрохімічний паспорт земельної ділянки</a:t>
            </a:r>
          </a:p>
          <a:p>
            <a:pPr indent="355600" fontAlgn="auto"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uk-UA" sz="2200" b="1" dirty="0" smtClean="0"/>
              <a:t>Проект землеустрою</a:t>
            </a:r>
            <a:endParaRPr lang="ru-RU" sz="2200" b="1" dirty="0" smtClean="0"/>
          </a:p>
        </p:txBody>
      </p:sp>
      <p:sp>
        <p:nvSpPr>
          <p:cNvPr id="4" name="Стрелка вниз 3"/>
          <p:cNvSpPr/>
          <p:nvPr/>
        </p:nvSpPr>
        <p:spPr>
          <a:xfrm>
            <a:off x="4664075" y="3948113"/>
            <a:ext cx="484188" cy="488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2988" y="333375"/>
            <a:ext cx="7921625" cy="60928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+mn-lt"/>
                <a:cs typeface="+mn-cs"/>
              </a:rPr>
              <a:t>Охорона земель   </a:t>
            </a:r>
            <a:r>
              <a:rPr lang="uk-UA" sz="2400" dirty="0">
                <a:latin typeface="+mn-lt"/>
                <a:cs typeface="+mn-cs"/>
              </a:rPr>
              <a:t>-    система    правових,    організаційних, економічних,   технологічних  та  інших  заходів,  спрямованих  на: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atin typeface="+mn-lt"/>
              <a:cs typeface="+mn-cs"/>
            </a:endParaRPr>
          </a:p>
          <a:p>
            <a:pPr indent="4572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uk-UA" sz="2400" dirty="0">
                <a:solidFill>
                  <a:srgbClr val="FF0000"/>
                </a:solidFill>
                <a:latin typeface="+mn-lt"/>
                <a:cs typeface="+mn-cs"/>
              </a:rPr>
              <a:t>1) </a:t>
            </a:r>
            <a:r>
              <a:rPr lang="uk-UA" sz="2400" dirty="0">
                <a:latin typeface="+mn-lt"/>
                <a:cs typeface="+mn-cs"/>
              </a:rPr>
              <a:t>раціональне  використання  земель,  запобігання   необґрунтованому вилученню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uk-UA" sz="2400" dirty="0">
                <a:latin typeface="+mn-lt"/>
                <a:cs typeface="+mn-cs"/>
              </a:rPr>
              <a:t>земель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uk-UA" sz="2400" dirty="0">
                <a:latin typeface="+mn-lt"/>
                <a:cs typeface="+mn-cs"/>
              </a:rPr>
              <a:t>сільськогосподарського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uk-UA" sz="2400" dirty="0">
                <a:latin typeface="+mn-lt"/>
                <a:cs typeface="+mn-cs"/>
              </a:rPr>
              <a:t>і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uk-UA" sz="2400" dirty="0">
                <a:latin typeface="+mn-lt"/>
                <a:cs typeface="+mn-cs"/>
              </a:rPr>
              <a:t>лісогосподарського призначення,    </a:t>
            </a:r>
          </a:p>
          <a:p>
            <a:pPr indent="4572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uk-UA" sz="2400" dirty="0">
                <a:solidFill>
                  <a:srgbClr val="FF0000"/>
                </a:solidFill>
                <a:latin typeface="+mn-lt"/>
                <a:cs typeface="+mn-cs"/>
              </a:rPr>
              <a:t>2) </a:t>
            </a:r>
            <a:r>
              <a:rPr lang="uk-UA" sz="2400" dirty="0">
                <a:latin typeface="+mn-lt"/>
                <a:cs typeface="+mn-cs"/>
              </a:rPr>
              <a:t>захист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uk-UA" sz="2400" dirty="0">
                <a:latin typeface="+mn-lt"/>
                <a:cs typeface="+mn-cs"/>
              </a:rPr>
              <a:t>від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uk-UA" sz="2400" dirty="0">
                <a:latin typeface="+mn-lt"/>
                <a:cs typeface="+mn-cs"/>
              </a:rPr>
              <a:t>шкідливого антропогенного впливу, відтворення і підвищення родючості ґрунтів,</a:t>
            </a:r>
          </a:p>
          <a:p>
            <a:pPr indent="4572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uk-UA" sz="2400" dirty="0">
                <a:solidFill>
                  <a:srgbClr val="FF0000"/>
                </a:solidFill>
                <a:latin typeface="+mn-lt"/>
                <a:cs typeface="+mn-cs"/>
              </a:rPr>
              <a:t>3) </a:t>
            </a:r>
            <a:r>
              <a:rPr lang="uk-UA" sz="2400" dirty="0">
                <a:latin typeface="+mn-lt"/>
                <a:cs typeface="+mn-cs"/>
              </a:rPr>
              <a:t>підвищення продуктивності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lang="uk-UA" sz="2400" dirty="0">
                <a:latin typeface="+mn-lt"/>
                <a:cs typeface="+mn-cs"/>
              </a:rPr>
              <a:t> земель  лісогосподарського призначення,</a:t>
            </a:r>
          </a:p>
          <a:p>
            <a:pPr indent="457200"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uk-UA" sz="2400" dirty="0">
                <a:solidFill>
                  <a:srgbClr val="FF0000"/>
                </a:solidFill>
                <a:latin typeface="+mn-lt"/>
                <a:cs typeface="+mn-cs"/>
              </a:rPr>
              <a:t>4) </a:t>
            </a:r>
            <a:r>
              <a:rPr lang="uk-UA" sz="2400" dirty="0">
                <a:latin typeface="+mn-lt"/>
                <a:cs typeface="+mn-cs"/>
              </a:rPr>
              <a:t>забезпечення особливого  режиму  використання   земель природоохоронного, оздоровчого, рекреаційного та історико-культурного призначення.</a:t>
            </a:r>
            <a:endParaRPr lang="uk-UA" sz="24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-26988"/>
            <a:ext cx="7499350" cy="1143001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Зняття та перенесення родючого шару ґрунту</a:t>
            </a:r>
            <a:b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uk-UA" sz="2800" b="1" dirty="0">
                <a:solidFill>
                  <a:srgbClr val="002060"/>
                </a:solidFill>
              </a:rPr>
              <a:t>(слайд </a:t>
            </a:r>
            <a:r>
              <a:rPr lang="uk-UA" sz="2800" b="1" dirty="0" smtClean="0">
                <a:solidFill>
                  <a:srgbClr val="002060"/>
                </a:solidFill>
              </a:rPr>
              <a:t>2)</a:t>
            </a:r>
            <a:endParaRPr lang="uk-UA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8888" y="1268413"/>
            <a:ext cx="7705725" cy="5689600"/>
          </a:xfrm>
        </p:spPr>
        <p:txBody>
          <a:bodyPr>
            <a:normAutofit/>
          </a:bodyPr>
          <a:lstStyle/>
          <a:p>
            <a:pPr marL="82296" indent="0" fontAlgn="auto">
              <a:spcAft>
                <a:spcPts val="0"/>
              </a:spcAft>
              <a:buClrTx/>
              <a:buFont typeface="Wingdings 2"/>
              <a:buNone/>
              <a:defRPr/>
            </a:pPr>
            <a:r>
              <a:rPr lang="ru-RU" sz="2000" b="1" dirty="0" err="1" smtClean="0"/>
              <a:t>Дозвіл</a:t>
            </a:r>
            <a:r>
              <a:rPr lang="ru-RU" sz="2000" b="1" dirty="0" smtClean="0"/>
              <a:t> на </a:t>
            </a:r>
            <a:r>
              <a:rPr lang="ru-RU" sz="2000" b="1" dirty="0" err="1" smtClean="0"/>
              <a:t>проведення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будівельних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робіт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виданий</a:t>
            </a:r>
            <a:r>
              <a:rPr lang="ru-RU" sz="2000" b="1" dirty="0" smtClean="0"/>
              <a:t> органами </a:t>
            </a:r>
            <a:r>
              <a:rPr lang="ru-RU" sz="2000" b="1" dirty="0" err="1" smtClean="0">
                <a:solidFill>
                  <a:srgbClr val="C00000"/>
                </a:solidFill>
              </a:rPr>
              <a:t>Державної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архітектурно-будівельної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інспекції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України</a:t>
            </a:r>
            <a:r>
              <a:rPr lang="ru-RU" sz="2000" b="1" dirty="0" smtClean="0"/>
              <a:t>, не є </a:t>
            </a:r>
            <a:r>
              <a:rPr lang="ru-RU" sz="2000" b="1" dirty="0" err="1" smtClean="0"/>
              <a:t>підставою</a:t>
            </a:r>
            <a:r>
              <a:rPr lang="ru-RU" sz="2000" b="1" dirty="0" smtClean="0"/>
              <a:t> для </a:t>
            </a:r>
            <a:r>
              <a:rPr lang="ru-RU" sz="2000" b="1" dirty="0" err="1" smtClean="0"/>
              <a:t>зняття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поверхневого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родючого</a:t>
            </a:r>
            <a:r>
              <a:rPr lang="ru-RU" sz="2000" b="1" dirty="0" smtClean="0"/>
              <a:t> грунтового </a:t>
            </a:r>
            <a:r>
              <a:rPr lang="ru-RU" sz="2000" b="1" dirty="0" err="1" smtClean="0"/>
              <a:t>покриву</a:t>
            </a:r>
            <a:r>
              <a:rPr lang="ru-RU" sz="2000" b="1" dirty="0" smtClean="0"/>
              <a:t>.</a:t>
            </a:r>
          </a:p>
          <a:p>
            <a:pPr marL="365760" indent="-283464" fontAlgn="auto"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endParaRPr lang="ru-RU" sz="2000" b="1" dirty="0" smtClean="0"/>
          </a:p>
          <a:p>
            <a:pPr marL="365760" indent="-283464" fontAlgn="auto"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ru-RU" sz="2000" b="1" dirty="0" smtClean="0"/>
              <a:t>Постанова </a:t>
            </a:r>
            <a:r>
              <a:rPr lang="ru-RU" sz="2000" b="1" dirty="0" err="1" smtClean="0"/>
              <a:t>Кабінету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Міністрів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України</a:t>
            </a:r>
            <a:r>
              <a:rPr lang="ru-RU" sz="2000" b="1" dirty="0" smtClean="0"/>
              <a:t> </a:t>
            </a:r>
            <a:r>
              <a:rPr lang="uk-UA" sz="2000" b="1" dirty="0" smtClean="0"/>
              <a:t>від </a:t>
            </a:r>
            <a:r>
              <a:rPr lang="uk-UA" sz="2000" b="1" dirty="0"/>
              <a:t>25 липня 2007 р. </a:t>
            </a:r>
            <a:r>
              <a:rPr lang="uk-UA" sz="2000" b="1" dirty="0" smtClean="0"/>
              <a:t>      № 963 </a:t>
            </a:r>
            <a:r>
              <a:rPr lang="uk-UA" sz="2000" b="1" dirty="0" smtClean="0">
                <a:solidFill>
                  <a:srgbClr val="C00000"/>
                </a:solidFill>
              </a:rPr>
              <a:t>«Про </a:t>
            </a:r>
            <a:r>
              <a:rPr lang="uk-UA" sz="2000" b="1" dirty="0">
                <a:solidFill>
                  <a:srgbClr val="C00000"/>
                </a:solidFill>
              </a:rPr>
              <a:t>затвердження Методики визначення </a:t>
            </a:r>
            <a:r>
              <a:rPr lang="uk-UA" sz="2000" b="1" dirty="0" smtClean="0">
                <a:solidFill>
                  <a:srgbClr val="C00000"/>
                </a:solidFill>
              </a:rPr>
              <a:t>розміру шкоди</a:t>
            </a:r>
            <a:r>
              <a:rPr lang="uk-UA" sz="2000" b="1" dirty="0">
                <a:solidFill>
                  <a:srgbClr val="C00000"/>
                </a:solidFill>
              </a:rPr>
              <a:t>, заподіяної внаслідок самовільного зайняття </a:t>
            </a:r>
            <a:r>
              <a:rPr lang="uk-UA" sz="2000" b="1" dirty="0" smtClean="0">
                <a:solidFill>
                  <a:srgbClr val="C00000"/>
                </a:solidFill>
              </a:rPr>
              <a:t>земельних </a:t>
            </a:r>
            <a:r>
              <a:rPr lang="uk-UA" sz="2000" b="1" dirty="0">
                <a:solidFill>
                  <a:srgbClr val="C00000"/>
                </a:solidFill>
              </a:rPr>
              <a:t>ділянок, використання земельних ділянок </a:t>
            </a:r>
            <a:r>
              <a:rPr lang="uk-UA" sz="2000" b="1" dirty="0" smtClean="0">
                <a:solidFill>
                  <a:srgbClr val="C00000"/>
                </a:solidFill>
              </a:rPr>
              <a:t>не за </a:t>
            </a:r>
            <a:r>
              <a:rPr lang="uk-UA" sz="2000" b="1" dirty="0">
                <a:solidFill>
                  <a:srgbClr val="C00000"/>
                </a:solidFill>
              </a:rPr>
              <a:t>цільовим призначенням, зняття ґрунтового покриву </a:t>
            </a:r>
            <a:r>
              <a:rPr lang="uk-UA" sz="2000" b="1" dirty="0" smtClean="0">
                <a:solidFill>
                  <a:srgbClr val="C00000"/>
                </a:solidFill>
              </a:rPr>
              <a:t>(родючого </a:t>
            </a:r>
            <a:r>
              <a:rPr lang="uk-UA" sz="2000" b="1" dirty="0">
                <a:solidFill>
                  <a:srgbClr val="C00000"/>
                </a:solidFill>
              </a:rPr>
              <a:t>шару ґрунту) без спеціального </a:t>
            </a:r>
            <a:r>
              <a:rPr lang="uk-UA" sz="2000" b="1" dirty="0" smtClean="0">
                <a:solidFill>
                  <a:srgbClr val="C00000"/>
                </a:solidFill>
              </a:rPr>
              <a:t>дозволу».</a:t>
            </a:r>
          </a:p>
          <a:p>
            <a:pPr marL="365760" indent="-283464" fontAlgn="auto"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uk-UA" sz="2000" b="1" dirty="0" smtClean="0"/>
              <a:t>Земельний кодекс України (ст. 211).</a:t>
            </a:r>
            <a:endParaRPr lang="uk-UA" sz="2000" b="1" dirty="0"/>
          </a:p>
          <a:p>
            <a:pPr marL="365760" indent="-283464" fontAlgn="auto"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uk-UA" sz="2000" b="1" dirty="0" smtClean="0"/>
              <a:t>Кодекс України про адміністративні правопорушення (ст. 53-3).</a:t>
            </a:r>
          </a:p>
          <a:p>
            <a:pPr marL="365760" indent="-283464" fontAlgn="auto"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uk-UA" sz="2000" b="1" dirty="0" smtClean="0"/>
              <a:t>Кримінальний кодекс України (ст. 239-1).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Прямоугольник 3"/>
          <p:cNvSpPr>
            <a:spLocks noChangeArrowheads="1"/>
          </p:cNvSpPr>
          <p:nvPr/>
        </p:nvSpPr>
        <p:spPr bwMode="auto">
          <a:xfrm>
            <a:off x="1042988" y="260350"/>
            <a:ext cx="7850187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>
                <a:solidFill>
                  <a:srgbClr val="C00000"/>
                </a:solidFill>
                <a:latin typeface="Corbel" pitchFamily="34" charset="0"/>
              </a:rPr>
              <a:t>Меліорація земель </a:t>
            </a:r>
            <a:r>
              <a:rPr lang="uk-UA" sz="2400">
                <a:latin typeface="Corbel" pitchFamily="34" charset="0"/>
              </a:rPr>
              <a:t>- комплекс гідротехнічних, культуртехнічних, хімічних, агротехнічних, агролісотехнічних, інших меліоративних заходів, що здійснюються з метою регулювання водного, теплового, повітряного і поживного режиму ґрунтів, збереження і підвищення їх родючості та формування екологічно збалансованої раціональної структури угідь.</a:t>
            </a:r>
          </a:p>
          <a:p>
            <a:endParaRPr lang="uk-UA" sz="2400" b="1">
              <a:solidFill>
                <a:srgbClr val="C00000"/>
              </a:solidFill>
              <a:latin typeface="Corbel" pitchFamily="34" charset="0"/>
            </a:endParaRPr>
          </a:p>
          <a:p>
            <a:r>
              <a:rPr lang="uk-UA" sz="2400" b="1">
                <a:solidFill>
                  <a:srgbClr val="C00000"/>
                </a:solidFill>
                <a:latin typeface="Corbel" pitchFamily="34" charset="0"/>
              </a:rPr>
              <a:t>Меліоративні заходи </a:t>
            </a:r>
            <a:r>
              <a:rPr lang="uk-UA" sz="2400">
                <a:latin typeface="Corbel" pitchFamily="34" charset="0"/>
              </a:rPr>
              <a:t>- роботи, спрямовані на поліпшення хімічних і фізичних властивостей ґрунтів, обводнення пасовищ, створення захисних лісових насаджень, проведення культуртехнічних робіт, поліпшення земель з несприятливим водним режимом та інженерно-геологічними умовами, проектування, будівництво (реконструкція) і експлуатація меліоративних систем, включаючи наукове, організаційне та виробничо-технічне забезпечення цих робіт.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-242888"/>
            <a:ext cx="7499350" cy="114300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tx2">
                    <a:satMod val="130000"/>
                  </a:schemeClr>
                </a:solidFill>
              </a:rPr>
              <a:t>Законодавчі засади меліорації земель</a:t>
            </a:r>
            <a:endParaRPr lang="uk-UA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4738" y="765175"/>
            <a:ext cx="7889875" cy="5688013"/>
          </a:xfrm>
        </p:spPr>
        <p:txBody>
          <a:bodyPr>
            <a:normAutofit fontScale="92500" lnSpcReduction="20000"/>
          </a:bodyPr>
          <a:lstStyle/>
          <a:p>
            <a:pPr marL="447675" indent="-36671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b="1" dirty="0" smtClean="0"/>
              <a:t>Земельний </a:t>
            </a:r>
            <a:r>
              <a:rPr lang="uk-UA" sz="2400" b="1" dirty="0"/>
              <a:t>кодекс України </a:t>
            </a:r>
            <a:r>
              <a:rPr lang="uk-UA" sz="2400" dirty="0" smtClean="0"/>
              <a:t>(ст. 166).</a:t>
            </a:r>
            <a:endParaRPr lang="uk-UA" sz="2400" dirty="0"/>
          </a:p>
          <a:p>
            <a:pPr marL="447675" indent="-36671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/>
              <a:t>Закон </a:t>
            </a:r>
            <a:r>
              <a:rPr lang="ru-RU" sz="2400" dirty="0" err="1"/>
              <a:t>України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smtClean="0"/>
              <a:t>19 </a:t>
            </a:r>
            <a:r>
              <a:rPr lang="ru-RU" sz="2400" dirty="0" err="1" smtClean="0"/>
              <a:t>червня</a:t>
            </a:r>
            <a:r>
              <a:rPr lang="ru-RU" sz="2400" dirty="0" smtClean="0"/>
              <a:t> 2003 </a:t>
            </a:r>
            <a:r>
              <a:rPr lang="ru-RU" sz="2400" dirty="0"/>
              <a:t>р. </a:t>
            </a:r>
            <a:r>
              <a:rPr lang="ru-RU" sz="2400" b="1" dirty="0"/>
              <a:t>«Про </a:t>
            </a:r>
            <a:r>
              <a:rPr lang="ru-RU" sz="2400" b="1" dirty="0" err="1" smtClean="0"/>
              <a:t>охорону</a:t>
            </a:r>
            <a:r>
              <a:rPr lang="ru-RU" sz="2400" b="1" dirty="0" smtClean="0"/>
              <a:t> </a:t>
            </a:r>
            <a:r>
              <a:rPr lang="ru-RU" sz="2400" b="1" dirty="0"/>
              <a:t>земель» </a:t>
            </a:r>
            <a:r>
              <a:rPr lang="ru-RU" sz="2400" dirty="0"/>
              <a:t>(ст. </a:t>
            </a:r>
            <a:r>
              <a:rPr lang="ru-RU" sz="2400" dirty="0" smtClean="0"/>
              <a:t> 38).</a:t>
            </a:r>
            <a:endParaRPr lang="ru-RU" sz="2400" dirty="0"/>
          </a:p>
          <a:p>
            <a:pPr marL="447675" indent="-36671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Закон </a:t>
            </a:r>
            <a:r>
              <a:rPr lang="uk-UA" sz="2400" dirty="0"/>
              <a:t>України від </a:t>
            </a:r>
            <a:r>
              <a:rPr lang="uk-UA" sz="2400" dirty="0" smtClean="0"/>
              <a:t>14 січня 2000 р</a:t>
            </a:r>
            <a:r>
              <a:rPr lang="uk-UA" sz="2400" dirty="0"/>
              <a:t>. </a:t>
            </a:r>
            <a:r>
              <a:rPr lang="uk-UA" sz="2400" b="1" dirty="0"/>
              <a:t>«Про </a:t>
            </a:r>
            <a:r>
              <a:rPr lang="uk-UA" sz="2400" b="1" dirty="0" smtClean="0"/>
              <a:t>меліорацію земель»</a:t>
            </a:r>
            <a:r>
              <a:rPr lang="uk-UA" sz="2400" dirty="0" smtClean="0"/>
              <a:t>.</a:t>
            </a:r>
          </a:p>
          <a:p>
            <a:pPr marL="447675" indent="-36671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/>
              <a:t>Закон </a:t>
            </a:r>
            <a:r>
              <a:rPr lang="ru-RU" sz="2400" dirty="0" err="1" smtClean="0"/>
              <a:t>України</a:t>
            </a:r>
            <a:r>
              <a:rPr lang="ru-RU" sz="2400" dirty="0" smtClean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20 </a:t>
            </a:r>
            <a:r>
              <a:rPr lang="ru-RU" sz="2400" dirty="0" err="1" smtClean="0"/>
              <a:t>вересня</a:t>
            </a:r>
            <a:r>
              <a:rPr lang="ru-RU" sz="2400" dirty="0" smtClean="0"/>
              <a:t> 2016 р. </a:t>
            </a:r>
            <a:r>
              <a:rPr lang="ru-RU" sz="2400" b="1" dirty="0" smtClean="0"/>
              <a:t>«Про </a:t>
            </a:r>
            <a:r>
              <a:rPr lang="ru-RU" sz="2400" b="1" dirty="0" err="1"/>
              <a:t>внесення</a:t>
            </a:r>
            <a:r>
              <a:rPr lang="ru-RU" sz="2400" b="1" dirty="0"/>
              <a:t> </a:t>
            </a:r>
            <a:r>
              <a:rPr lang="ru-RU" sz="2400" b="1" dirty="0" err="1"/>
              <a:t>змін</a:t>
            </a:r>
            <a:r>
              <a:rPr lang="ru-RU" sz="2400" b="1" dirty="0"/>
              <a:t> до </a:t>
            </a:r>
            <a:r>
              <a:rPr lang="ru-RU" sz="2400" b="1" dirty="0" err="1"/>
              <a:t>деяких</a:t>
            </a:r>
            <a:r>
              <a:rPr lang="ru-RU" sz="2400" b="1" dirty="0"/>
              <a:t> </a:t>
            </a:r>
            <a:r>
              <a:rPr lang="ru-RU" sz="2400" b="1" dirty="0" err="1"/>
              <a:t>законодавчих</a:t>
            </a:r>
            <a:r>
              <a:rPr lang="ru-RU" sz="2400" b="1" dirty="0"/>
              <a:t> </a:t>
            </a:r>
            <a:r>
              <a:rPr lang="ru-RU" sz="2400" b="1" dirty="0" err="1"/>
              <a:t>актів</a:t>
            </a:r>
            <a:r>
              <a:rPr lang="ru-RU" sz="2400" b="1" dirty="0"/>
              <a:t> </a:t>
            </a:r>
            <a:r>
              <a:rPr lang="ru-RU" sz="2400" b="1" dirty="0" err="1"/>
              <a:t>України</a:t>
            </a:r>
            <a:r>
              <a:rPr lang="ru-RU" sz="2400" b="1" dirty="0"/>
              <a:t> </a:t>
            </a:r>
            <a:r>
              <a:rPr lang="ru-RU" sz="2400" b="1" dirty="0" err="1"/>
              <a:t>щодо</a:t>
            </a:r>
            <a:r>
              <a:rPr lang="ru-RU" sz="2400" b="1" dirty="0"/>
              <a:t> </a:t>
            </a:r>
            <a:r>
              <a:rPr lang="ru-RU" sz="2400" b="1" dirty="0" err="1"/>
              <a:t>встановлення</a:t>
            </a:r>
            <a:r>
              <a:rPr lang="ru-RU" sz="2400" b="1" dirty="0"/>
              <a:t> </a:t>
            </a:r>
            <a:r>
              <a:rPr lang="ru-RU" sz="2400" b="1" dirty="0" err="1"/>
              <a:t>мінімального</a:t>
            </a:r>
            <a:r>
              <a:rPr lang="ru-RU" sz="2400" b="1" dirty="0"/>
              <a:t> строку </a:t>
            </a:r>
            <a:r>
              <a:rPr lang="ru-RU" sz="2400" b="1" dirty="0" err="1"/>
              <a:t>оренди</a:t>
            </a:r>
            <a:r>
              <a:rPr lang="ru-RU" sz="2400" b="1" dirty="0"/>
              <a:t> </a:t>
            </a:r>
            <a:r>
              <a:rPr lang="ru-RU" sz="2400" b="1" dirty="0" err="1"/>
              <a:t>земельних</a:t>
            </a:r>
            <a:r>
              <a:rPr lang="ru-RU" sz="2400" b="1" dirty="0"/>
              <a:t> </a:t>
            </a:r>
            <a:r>
              <a:rPr lang="ru-RU" sz="2400" b="1" dirty="0" err="1"/>
              <a:t>ділянок</a:t>
            </a:r>
            <a:r>
              <a:rPr lang="ru-RU" sz="2400" b="1" dirty="0"/>
              <a:t> </a:t>
            </a:r>
            <a:r>
              <a:rPr lang="ru-RU" sz="2400" b="1" dirty="0" err="1"/>
              <a:t>сільськогосподарського</a:t>
            </a:r>
            <a:r>
              <a:rPr lang="ru-RU" sz="2400" b="1" dirty="0"/>
              <a:t> </a:t>
            </a:r>
            <a:r>
              <a:rPr lang="ru-RU" sz="2400" b="1" dirty="0" err="1"/>
              <a:t>призначення</a:t>
            </a:r>
            <a:r>
              <a:rPr lang="ru-RU" sz="2400" b="1" dirty="0"/>
              <a:t>, на </a:t>
            </a:r>
            <a:r>
              <a:rPr lang="ru-RU" sz="2400" b="1" dirty="0" err="1"/>
              <a:t>яких</a:t>
            </a:r>
            <a:r>
              <a:rPr lang="ru-RU" sz="2400" b="1" dirty="0"/>
              <a:t> проводиться </a:t>
            </a:r>
            <a:r>
              <a:rPr lang="ru-RU" sz="2400" b="1" dirty="0" err="1"/>
              <a:t>гідротехнічна</a:t>
            </a:r>
            <a:r>
              <a:rPr lang="ru-RU" sz="2400" b="1" dirty="0"/>
              <a:t> </a:t>
            </a:r>
            <a:r>
              <a:rPr lang="ru-RU" sz="2400" b="1" dirty="0" err="1" smtClean="0"/>
              <a:t>меліорація</a:t>
            </a:r>
            <a:r>
              <a:rPr lang="ru-RU" sz="2400" b="1" dirty="0" smtClean="0"/>
              <a:t>».</a:t>
            </a:r>
          </a:p>
          <a:p>
            <a:pPr marL="447675" indent="-36671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/>
              <a:t>Закон </a:t>
            </a:r>
            <a:r>
              <a:rPr lang="ru-RU" sz="2400" dirty="0" err="1" smtClean="0"/>
              <a:t>України</a:t>
            </a:r>
            <a:r>
              <a:rPr lang="ru-RU" sz="2400" dirty="0" smtClean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04 </a:t>
            </a:r>
            <a:r>
              <a:rPr lang="ru-RU" sz="2400" dirty="0" err="1" smtClean="0"/>
              <a:t>червня</a:t>
            </a:r>
            <a:r>
              <a:rPr lang="ru-RU" sz="2400" dirty="0" smtClean="0"/>
              <a:t> 2009 р. </a:t>
            </a:r>
            <a:r>
              <a:rPr lang="ru-RU" sz="2400" b="1" dirty="0" smtClean="0"/>
              <a:t>«Про </a:t>
            </a:r>
            <a:r>
              <a:rPr lang="ru-RU" sz="2400" b="1" dirty="0" err="1"/>
              <a:t>внесення</a:t>
            </a:r>
            <a:r>
              <a:rPr lang="ru-RU" sz="2400" b="1" dirty="0"/>
              <a:t> </a:t>
            </a:r>
            <a:r>
              <a:rPr lang="ru-RU" sz="2400" b="1" dirty="0" err="1"/>
              <a:t>змін</a:t>
            </a:r>
            <a:r>
              <a:rPr lang="ru-RU" sz="2400" b="1" dirty="0"/>
              <a:t> до </a:t>
            </a:r>
            <a:r>
              <a:rPr lang="ru-RU" sz="2400" b="1" dirty="0" err="1"/>
              <a:t>деяких</a:t>
            </a:r>
            <a:r>
              <a:rPr lang="ru-RU" sz="2400" b="1" dirty="0"/>
              <a:t> </a:t>
            </a:r>
            <a:r>
              <a:rPr lang="ru-RU" sz="2400" b="1" dirty="0" err="1"/>
              <a:t>законів</a:t>
            </a:r>
            <a:r>
              <a:rPr lang="ru-RU" sz="2400" b="1" dirty="0"/>
              <a:t> </a:t>
            </a:r>
            <a:r>
              <a:rPr lang="ru-RU" sz="2400" b="1" dirty="0" err="1"/>
              <a:t>України</a:t>
            </a:r>
            <a:r>
              <a:rPr lang="ru-RU" sz="2400" b="1" dirty="0"/>
              <a:t> </a:t>
            </a:r>
            <a:r>
              <a:rPr lang="ru-RU" sz="2400" b="1" dirty="0" err="1" smtClean="0"/>
              <a:t>щодо</a:t>
            </a:r>
            <a:r>
              <a:rPr lang="ru-RU" sz="2400" b="1" dirty="0" smtClean="0"/>
              <a:t> </a:t>
            </a:r>
            <a:r>
              <a:rPr lang="ru-RU" sz="2400" b="1" dirty="0" err="1"/>
              <a:t>підвищення</a:t>
            </a:r>
            <a:r>
              <a:rPr lang="ru-RU" sz="2400" b="1" dirty="0"/>
              <a:t> </a:t>
            </a:r>
            <a:r>
              <a:rPr lang="ru-RU" sz="2400" b="1" dirty="0" err="1"/>
              <a:t>ефективності</a:t>
            </a:r>
            <a:r>
              <a:rPr lang="ru-RU" sz="2400" b="1" dirty="0"/>
              <a:t> </a:t>
            </a:r>
            <a:r>
              <a:rPr lang="ru-RU" sz="2400" b="1" dirty="0" err="1" smtClean="0"/>
              <a:t>використання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меліорованих</a:t>
            </a:r>
            <a:r>
              <a:rPr lang="ru-RU" sz="2400" b="1" dirty="0" smtClean="0"/>
              <a:t> земель». </a:t>
            </a:r>
          </a:p>
          <a:p>
            <a:pPr marL="447675" indent="-36671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/>
              <a:t>Закон </a:t>
            </a:r>
            <a:r>
              <a:rPr lang="ru-RU" sz="2400" dirty="0" err="1"/>
              <a:t>України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smtClean="0"/>
              <a:t>10 </a:t>
            </a:r>
            <a:r>
              <a:rPr lang="ru-RU" sz="2400" dirty="0" err="1" smtClean="0"/>
              <a:t>липня</a:t>
            </a:r>
            <a:r>
              <a:rPr lang="ru-RU" sz="2400" dirty="0" smtClean="0"/>
              <a:t> 2018 </a:t>
            </a:r>
            <a:r>
              <a:rPr lang="ru-RU" sz="2400" dirty="0"/>
              <a:t>р. </a:t>
            </a:r>
            <a:r>
              <a:rPr lang="ru-RU" sz="2400" dirty="0" smtClean="0"/>
              <a:t>«</a:t>
            </a:r>
            <a:r>
              <a:rPr lang="ru-RU" sz="2400" b="1" dirty="0" smtClean="0"/>
              <a:t>Про </a:t>
            </a:r>
            <a:r>
              <a:rPr lang="ru-RU" sz="2400" b="1" dirty="0" err="1"/>
              <a:t>внесення</a:t>
            </a:r>
            <a:r>
              <a:rPr lang="ru-RU" sz="2400" b="1" dirty="0"/>
              <a:t> </a:t>
            </a:r>
            <a:r>
              <a:rPr lang="ru-RU" sz="2400" b="1" dirty="0" err="1"/>
              <a:t>змін</a:t>
            </a:r>
            <a:r>
              <a:rPr lang="ru-RU" sz="2400" b="1" dirty="0"/>
              <a:t> до </a:t>
            </a:r>
            <a:r>
              <a:rPr lang="ru-RU" sz="2400" b="1" dirty="0" err="1"/>
              <a:t>деяких</a:t>
            </a:r>
            <a:r>
              <a:rPr lang="ru-RU" sz="2400" b="1" dirty="0"/>
              <a:t> </a:t>
            </a:r>
            <a:r>
              <a:rPr lang="ru-RU" sz="2400" b="1" dirty="0" err="1"/>
              <a:t>законодавчих</a:t>
            </a:r>
            <a:r>
              <a:rPr lang="ru-RU" sz="2400" b="1" dirty="0"/>
              <a:t> </a:t>
            </a:r>
            <a:r>
              <a:rPr lang="ru-RU" sz="2400" b="1" dirty="0" err="1"/>
              <a:t>актів</a:t>
            </a:r>
            <a:r>
              <a:rPr lang="ru-RU" sz="2400" b="1" dirty="0"/>
              <a:t> </a:t>
            </a:r>
            <a:r>
              <a:rPr lang="ru-RU" sz="2400" b="1" dirty="0" err="1"/>
              <a:t>України</a:t>
            </a:r>
            <a:r>
              <a:rPr lang="ru-RU" sz="2400" b="1" dirty="0"/>
              <a:t> </a:t>
            </a:r>
            <a:r>
              <a:rPr lang="ru-RU" sz="2400" b="1" dirty="0" err="1"/>
              <a:t>щодо</a:t>
            </a:r>
            <a:r>
              <a:rPr lang="ru-RU" sz="2400" b="1" dirty="0"/>
              <a:t> </a:t>
            </a:r>
            <a:r>
              <a:rPr lang="ru-RU" sz="2400" b="1" dirty="0" err="1"/>
              <a:t>вирішення</a:t>
            </a:r>
            <a:r>
              <a:rPr lang="ru-RU" sz="2400" b="1" dirty="0"/>
              <a:t> </a:t>
            </a:r>
            <a:r>
              <a:rPr lang="ru-RU" sz="2400" b="1" dirty="0" err="1"/>
              <a:t>питання</a:t>
            </a:r>
            <a:r>
              <a:rPr lang="ru-RU" sz="2400" b="1" dirty="0"/>
              <a:t> </a:t>
            </a:r>
            <a:r>
              <a:rPr lang="ru-RU" sz="2400" b="1" dirty="0" err="1"/>
              <a:t>колективної</a:t>
            </a:r>
            <a:r>
              <a:rPr lang="ru-RU" sz="2400" b="1" dirty="0"/>
              <a:t> </a:t>
            </a:r>
            <a:r>
              <a:rPr lang="ru-RU" sz="2400" b="1" dirty="0" err="1"/>
              <a:t>власності</a:t>
            </a:r>
            <a:r>
              <a:rPr lang="ru-RU" sz="2400" b="1" dirty="0"/>
              <a:t> на землю, </a:t>
            </a:r>
            <a:r>
              <a:rPr lang="ru-RU" sz="2400" b="1" dirty="0" err="1"/>
              <a:t>удосконалення</a:t>
            </a:r>
            <a:r>
              <a:rPr lang="ru-RU" sz="2400" b="1" dirty="0"/>
              <a:t> правил </a:t>
            </a:r>
            <a:r>
              <a:rPr lang="ru-RU" sz="2400" b="1" dirty="0" err="1"/>
              <a:t>землекористування</a:t>
            </a:r>
            <a:r>
              <a:rPr lang="ru-RU" sz="2400" b="1" dirty="0"/>
              <a:t> у </a:t>
            </a:r>
            <a:r>
              <a:rPr lang="ru-RU" sz="2400" b="1" dirty="0" err="1"/>
              <a:t>масивах</a:t>
            </a:r>
            <a:r>
              <a:rPr lang="ru-RU" sz="2400" b="1" dirty="0"/>
              <a:t> земель </a:t>
            </a:r>
            <a:r>
              <a:rPr lang="ru-RU" sz="2400" b="1" dirty="0" err="1"/>
              <a:t>сільськогосподарського</a:t>
            </a:r>
            <a:r>
              <a:rPr lang="ru-RU" sz="2400" b="1" dirty="0"/>
              <a:t> </a:t>
            </a:r>
            <a:r>
              <a:rPr lang="ru-RU" sz="2400" b="1" dirty="0" err="1"/>
              <a:t>призначення</a:t>
            </a:r>
            <a:r>
              <a:rPr lang="ru-RU" sz="2400" b="1" dirty="0"/>
              <a:t>, </a:t>
            </a:r>
            <a:r>
              <a:rPr lang="ru-RU" sz="2400" b="1" dirty="0" err="1"/>
              <a:t>запобігання</a:t>
            </a:r>
            <a:r>
              <a:rPr lang="ru-RU" sz="2400" b="1" dirty="0"/>
              <a:t> </a:t>
            </a:r>
            <a:r>
              <a:rPr lang="ru-RU" sz="2400" b="1" dirty="0" err="1"/>
              <a:t>рейдерству</a:t>
            </a:r>
            <a:r>
              <a:rPr lang="ru-RU" sz="2400" b="1" dirty="0"/>
              <a:t> та </a:t>
            </a:r>
            <a:r>
              <a:rPr lang="ru-RU" sz="2400" b="1" dirty="0" err="1"/>
              <a:t>стимулювання</a:t>
            </a:r>
            <a:r>
              <a:rPr lang="ru-RU" sz="2400" b="1" dirty="0"/>
              <a:t> </a:t>
            </a:r>
            <a:r>
              <a:rPr lang="ru-RU" sz="2400" b="1" dirty="0" err="1"/>
              <a:t>зрошення</a:t>
            </a:r>
            <a:r>
              <a:rPr lang="ru-RU" sz="2400" b="1" dirty="0"/>
              <a:t> в </a:t>
            </a:r>
            <a:r>
              <a:rPr lang="ru-RU" sz="2400" b="1" dirty="0" err="1" smtClean="0"/>
              <a:t>Україні</a:t>
            </a:r>
            <a:r>
              <a:rPr lang="ru-RU" sz="2400" b="1" dirty="0" smtClean="0"/>
              <a:t>».</a:t>
            </a:r>
            <a:endParaRPr lang="ru-RU" sz="2400" b="1" dirty="0"/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uk-UA" sz="2400" dirty="0" smtClean="0"/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-26988"/>
            <a:ext cx="7499350" cy="114300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400" b="1" dirty="0" smtClean="0">
                <a:solidFill>
                  <a:schemeClr val="tx2">
                    <a:satMod val="130000"/>
                  </a:schemeClr>
                </a:solidFill>
              </a:rPr>
              <a:t>Нормативні засади меліорації земель</a:t>
            </a:r>
            <a:endParaRPr lang="uk-UA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7106" name="Объект 2"/>
          <p:cNvSpPr>
            <a:spLocks noGrp="1"/>
          </p:cNvSpPr>
          <p:nvPr>
            <p:ph idx="1"/>
          </p:nvPr>
        </p:nvSpPr>
        <p:spPr>
          <a:xfrm>
            <a:off x="1042988" y="981075"/>
            <a:ext cx="7891462" cy="5688013"/>
          </a:xfrm>
        </p:spPr>
        <p:txBody>
          <a:bodyPr/>
          <a:lstStyle/>
          <a:p>
            <a:pPr marL="447675" indent="-366713">
              <a:buFont typeface="Gill Sans MT" pitchFamily="34" charset="0"/>
              <a:buAutoNum type="arabicPeriod"/>
            </a:pPr>
            <a:r>
              <a:rPr lang="uk-UA" sz="2400" smtClean="0"/>
              <a:t>Постанова Кабінету Міністрів України від 14 липня 1993 р. № 537 </a:t>
            </a:r>
            <a:r>
              <a:rPr lang="uk-UA" sz="2400" b="1" smtClean="0"/>
              <a:t>«Про розвиток меліорації та поліпшення екологічного стану меліорованих земель у 1994-2000 роках». </a:t>
            </a:r>
          </a:p>
          <a:p>
            <a:pPr marL="447675" indent="-366713">
              <a:buFont typeface="Gill Sans MT" pitchFamily="34" charset="0"/>
              <a:buAutoNum type="arabicPeriod"/>
            </a:pPr>
            <a:r>
              <a:rPr lang="uk-UA" sz="2400" smtClean="0"/>
              <a:t>Постанова Кабінету Міністрів України від 16 листопада 2000 р. № 1704 </a:t>
            </a:r>
            <a:r>
              <a:rPr lang="uk-UA" sz="2400" b="1" smtClean="0"/>
              <a:t>«Про Комплексну програму розвитку меліорації земель і поліпшення екологічного стану зрошуваних та осушених угідь на період до 2010 року». </a:t>
            </a:r>
          </a:p>
          <a:p>
            <a:pPr marL="447675" indent="-366713">
              <a:buFont typeface="Gill Sans MT" pitchFamily="34" charset="0"/>
              <a:buAutoNum type="arabicPeriod"/>
            </a:pPr>
            <a:r>
              <a:rPr lang="uk-UA" sz="2400" smtClean="0"/>
              <a:t>Постанова Кабінету Міністрів України від 24 червня 2006 р. № 863</a:t>
            </a:r>
            <a:r>
              <a:rPr lang="uk-UA" sz="2400" b="1" smtClean="0"/>
              <a:t> «Питання розвитку меліорації земель і поліпшення екологічного стану зрошуваних та осушених угідь».</a:t>
            </a:r>
            <a:endParaRPr lang="uk-U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2988" y="549275"/>
            <a:ext cx="7850187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atin typeface="+mn-lt"/>
                <a:cs typeface="+mn-cs"/>
              </a:rPr>
              <a:t>Меліоративна</a:t>
            </a:r>
            <a:r>
              <a:rPr lang="ru-RU" sz="2400" b="1" dirty="0">
                <a:latin typeface="+mn-lt"/>
                <a:cs typeface="+mn-cs"/>
              </a:rPr>
              <a:t> система </a:t>
            </a:r>
            <a:r>
              <a:rPr lang="ru-RU" sz="2400" dirty="0">
                <a:latin typeface="+mn-lt"/>
                <a:cs typeface="+mn-cs"/>
              </a:rPr>
              <a:t>- </a:t>
            </a:r>
            <a:r>
              <a:rPr lang="ru-RU" sz="2400" i="1" dirty="0" err="1">
                <a:latin typeface="+mn-lt"/>
                <a:cs typeface="+mn-cs"/>
              </a:rPr>
              <a:t>технологічно</a:t>
            </a:r>
            <a:r>
              <a:rPr lang="ru-RU" sz="2400" i="1" dirty="0">
                <a:latin typeface="+mn-lt"/>
                <a:cs typeface="+mn-cs"/>
              </a:rPr>
              <a:t> </a:t>
            </a:r>
            <a:r>
              <a:rPr lang="ru-RU" sz="2400" i="1" dirty="0" err="1">
                <a:latin typeface="+mn-lt"/>
                <a:cs typeface="+mn-cs"/>
              </a:rPr>
              <a:t>цілісна</a:t>
            </a:r>
            <a:r>
              <a:rPr lang="ru-RU" sz="2400" i="1" dirty="0">
                <a:latin typeface="+mn-lt"/>
                <a:cs typeface="+mn-cs"/>
              </a:rPr>
              <a:t> </a:t>
            </a:r>
            <a:r>
              <a:rPr lang="ru-RU" sz="2400" i="1" dirty="0" err="1">
                <a:latin typeface="+mn-lt"/>
                <a:cs typeface="+mn-cs"/>
              </a:rPr>
              <a:t>інженерна</a:t>
            </a:r>
            <a:r>
              <a:rPr lang="ru-RU" sz="2400" i="1" dirty="0">
                <a:latin typeface="+mn-lt"/>
                <a:cs typeface="+mn-cs"/>
              </a:rPr>
              <a:t> </a:t>
            </a:r>
            <a:r>
              <a:rPr lang="ru-RU" sz="2400" i="1" dirty="0" err="1">
                <a:latin typeface="+mn-lt"/>
                <a:cs typeface="+mn-cs"/>
              </a:rPr>
              <a:t>інфраструктура</a:t>
            </a:r>
            <a:r>
              <a:rPr lang="ru-RU" sz="2400" dirty="0">
                <a:latin typeface="+mn-lt"/>
                <a:cs typeface="+mn-cs"/>
              </a:rPr>
              <a:t>, </a:t>
            </a:r>
            <a:r>
              <a:rPr lang="ru-RU" sz="2400" dirty="0" err="1">
                <a:latin typeface="+mn-lt"/>
                <a:cs typeface="+mn-cs"/>
              </a:rPr>
              <a:t>що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включає</a:t>
            </a:r>
            <a:r>
              <a:rPr lang="ru-RU" sz="2400" dirty="0">
                <a:latin typeface="+mn-lt"/>
                <a:cs typeface="+mn-cs"/>
              </a:rPr>
              <a:t> в себе </a:t>
            </a:r>
            <a:r>
              <a:rPr lang="ru-RU" sz="2400" dirty="0" err="1">
                <a:latin typeface="+mn-lt"/>
                <a:cs typeface="+mn-cs"/>
              </a:rPr>
              <a:t>такі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окремі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об'єкти</a:t>
            </a:r>
            <a:r>
              <a:rPr lang="ru-RU" sz="2400" dirty="0">
                <a:latin typeface="+mn-lt"/>
                <a:cs typeface="+mn-cs"/>
              </a:rPr>
              <a:t>, як </a:t>
            </a:r>
            <a:r>
              <a:rPr lang="ru-RU" sz="2400" dirty="0" err="1">
                <a:latin typeface="+mn-lt"/>
                <a:cs typeface="+mn-cs"/>
              </a:rPr>
              <a:t>меліоративна</a:t>
            </a:r>
            <a:r>
              <a:rPr lang="ru-RU" sz="2400" dirty="0">
                <a:latin typeface="+mn-lt"/>
                <a:cs typeface="+mn-cs"/>
              </a:rPr>
              <a:t> мережа </a:t>
            </a:r>
            <a:r>
              <a:rPr lang="ru-RU" sz="2400" dirty="0" err="1">
                <a:latin typeface="+mn-lt"/>
                <a:cs typeface="+mn-cs"/>
              </a:rPr>
              <a:t>каналів</a:t>
            </a:r>
            <a:r>
              <a:rPr lang="ru-RU" sz="2400" dirty="0">
                <a:latin typeface="+mn-lt"/>
                <a:cs typeface="+mn-cs"/>
              </a:rPr>
              <a:t>, </a:t>
            </a:r>
            <a:r>
              <a:rPr lang="ru-RU" sz="2400" dirty="0" err="1">
                <a:latin typeface="+mn-lt"/>
                <a:cs typeface="+mn-cs"/>
              </a:rPr>
              <a:t>трубопроводів</a:t>
            </a:r>
            <a:r>
              <a:rPr lang="ru-RU" sz="2400" dirty="0">
                <a:latin typeface="+mn-lt"/>
                <a:cs typeface="+mn-cs"/>
              </a:rPr>
              <a:t> (</a:t>
            </a:r>
            <a:r>
              <a:rPr lang="ru-RU" sz="2400" dirty="0" err="1">
                <a:latin typeface="+mn-lt"/>
                <a:cs typeface="+mn-cs"/>
              </a:rPr>
              <a:t>зрошувальних</a:t>
            </a:r>
            <a:r>
              <a:rPr lang="ru-RU" sz="2400" dirty="0">
                <a:latin typeface="+mn-lt"/>
                <a:cs typeface="+mn-cs"/>
              </a:rPr>
              <a:t>, </a:t>
            </a:r>
            <a:r>
              <a:rPr lang="ru-RU" sz="2400" dirty="0" err="1">
                <a:latin typeface="+mn-lt"/>
                <a:cs typeface="+mn-cs"/>
              </a:rPr>
              <a:t>осушувальних</a:t>
            </a:r>
            <a:r>
              <a:rPr lang="ru-RU" sz="2400" dirty="0">
                <a:latin typeface="+mn-lt"/>
                <a:cs typeface="+mn-cs"/>
              </a:rPr>
              <a:t>, </a:t>
            </a:r>
            <a:r>
              <a:rPr lang="ru-RU" sz="2400" dirty="0" err="1">
                <a:latin typeface="+mn-lt"/>
                <a:cs typeface="+mn-cs"/>
              </a:rPr>
              <a:t>осушувально-зволожувальних</a:t>
            </a:r>
            <a:r>
              <a:rPr lang="ru-RU" sz="2400" dirty="0">
                <a:latin typeface="+mn-lt"/>
                <a:cs typeface="+mn-cs"/>
              </a:rPr>
              <a:t>, </a:t>
            </a:r>
            <a:r>
              <a:rPr lang="ru-RU" sz="2400" dirty="0" err="1">
                <a:latin typeface="+mn-lt"/>
                <a:cs typeface="+mn-cs"/>
              </a:rPr>
              <a:t>колекторно-дренажних</a:t>
            </a:r>
            <a:r>
              <a:rPr lang="ru-RU" sz="2400" dirty="0">
                <a:latin typeface="+mn-lt"/>
                <a:cs typeface="+mn-cs"/>
              </a:rPr>
              <a:t>) з </a:t>
            </a:r>
            <a:r>
              <a:rPr lang="ru-RU" sz="2400" dirty="0" err="1">
                <a:latin typeface="+mn-lt"/>
                <a:cs typeface="+mn-cs"/>
              </a:rPr>
              <a:t>гідротехнічними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спорудами</a:t>
            </a:r>
            <a:r>
              <a:rPr lang="ru-RU" sz="2400" dirty="0">
                <a:latin typeface="+mn-lt"/>
                <a:cs typeface="+mn-cs"/>
              </a:rPr>
              <a:t> і </a:t>
            </a:r>
            <a:r>
              <a:rPr lang="ru-RU" sz="2400" dirty="0" err="1">
                <a:latin typeface="+mn-lt"/>
                <a:cs typeface="+mn-cs"/>
              </a:rPr>
              <a:t>насосними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станціями</a:t>
            </a:r>
            <a:r>
              <a:rPr lang="ru-RU" sz="2400" dirty="0">
                <a:latin typeface="+mn-lt"/>
                <a:cs typeface="+mn-cs"/>
              </a:rPr>
              <a:t>, </a:t>
            </a:r>
            <a:r>
              <a:rPr lang="ru-RU" sz="2400" dirty="0" err="1">
                <a:latin typeface="+mn-lt"/>
                <a:cs typeface="+mn-cs"/>
              </a:rPr>
              <a:t>захисні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дамби</a:t>
            </a:r>
            <a:r>
              <a:rPr lang="ru-RU" sz="2400" dirty="0">
                <a:latin typeface="+mn-lt"/>
                <a:cs typeface="+mn-cs"/>
              </a:rPr>
              <a:t>, </a:t>
            </a:r>
            <a:r>
              <a:rPr lang="ru-RU" sz="2400" dirty="0" err="1">
                <a:latin typeface="+mn-lt"/>
                <a:cs typeface="+mn-cs"/>
              </a:rPr>
              <a:t>спостережна</a:t>
            </a:r>
            <a:r>
              <a:rPr lang="ru-RU" sz="2400" dirty="0">
                <a:latin typeface="+mn-lt"/>
                <a:cs typeface="+mn-cs"/>
              </a:rPr>
              <a:t> мережа, дороги і </a:t>
            </a:r>
            <a:r>
              <a:rPr lang="ru-RU" sz="2400" dirty="0" err="1">
                <a:latin typeface="+mn-lt"/>
                <a:cs typeface="+mn-cs"/>
              </a:rPr>
              <a:t>споруди</a:t>
            </a:r>
            <a:r>
              <a:rPr lang="ru-RU" sz="2400" dirty="0">
                <a:latin typeface="+mn-lt"/>
                <a:cs typeface="+mn-cs"/>
              </a:rPr>
              <a:t> на них, </a:t>
            </a:r>
            <a:r>
              <a:rPr lang="ru-RU" sz="2400" dirty="0" err="1">
                <a:latin typeface="+mn-lt"/>
                <a:cs typeface="+mn-cs"/>
              </a:rPr>
              <a:t>взаємодію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яких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забезпечує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управління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 err="1">
                <a:latin typeface="+mn-lt"/>
                <a:cs typeface="+mn-cs"/>
              </a:rPr>
              <a:t>водним</a:t>
            </a:r>
            <a:r>
              <a:rPr lang="ru-RU" sz="2400" dirty="0">
                <a:latin typeface="+mn-lt"/>
                <a:cs typeface="+mn-cs"/>
              </a:rPr>
              <a:t>, </a:t>
            </a:r>
            <a:r>
              <a:rPr lang="ru-RU" sz="2400" dirty="0" err="1">
                <a:latin typeface="+mn-lt"/>
                <a:cs typeface="+mn-cs"/>
              </a:rPr>
              <a:t>тепловим</a:t>
            </a:r>
            <a:r>
              <a:rPr lang="ru-RU" sz="2400" dirty="0">
                <a:latin typeface="+mn-lt"/>
                <a:cs typeface="+mn-cs"/>
              </a:rPr>
              <a:t>, </a:t>
            </a:r>
            <a:r>
              <a:rPr lang="ru-RU" sz="2400" dirty="0" err="1">
                <a:latin typeface="+mn-lt"/>
                <a:cs typeface="+mn-cs"/>
              </a:rPr>
              <a:t>повітряним</a:t>
            </a:r>
            <a:r>
              <a:rPr lang="ru-RU" sz="2400" dirty="0">
                <a:latin typeface="+mn-lt"/>
                <a:cs typeface="+mn-cs"/>
              </a:rPr>
              <a:t> і </a:t>
            </a:r>
            <a:r>
              <a:rPr lang="ru-RU" sz="2400" dirty="0" err="1">
                <a:latin typeface="+mn-lt"/>
                <a:cs typeface="+mn-cs"/>
              </a:rPr>
              <a:t>поживним</a:t>
            </a:r>
            <a:r>
              <a:rPr lang="ru-RU" sz="2400" dirty="0">
                <a:latin typeface="+mn-lt"/>
                <a:cs typeface="+mn-cs"/>
              </a:rPr>
              <a:t> режимом </a:t>
            </a:r>
            <a:r>
              <a:rPr lang="ru-RU" sz="2400" dirty="0" err="1">
                <a:latin typeface="+mn-lt"/>
                <a:cs typeface="+mn-cs"/>
              </a:rPr>
              <a:t>ґрунтів</a:t>
            </a:r>
            <a:r>
              <a:rPr lang="ru-RU" sz="2400" dirty="0">
                <a:latin typeface="+mn-lt"/>
                <a:cs typeface="+mn-cs"/>
              </a:rPr>
              <a:t> на </a:t>
            </a:r>
            <a:r>
              <a:rPr lang="ru-RU" sz="2400" dirty="0" err="1">
                <a:latin typeface="+mn-lt"/>
                <a:cs typeface="+mn-cs"/>
              </a:rPr>
              <a:t>меліорованих</a:t>
            </a:r>
            <a:r>
              <a:rPr lang="ru-RU" sz="2400" dirty="0">
                <a:latin typeface="+mn-lt"/>
                <a:cs typeface="+mn-cs"/>
              </a:rPr>
              <a:t> </a:t>
            </a:r>
            <a:r>
              <a:rPr lang="ru-RU" sz="2400" dirty="0">
                <a:latin typeface="+mn-lt"/>
                <a:cs typeface="+mn-cs"/>
              </a:rPr>
              <a:t>землях.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4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+mn-lt"/>
                <a:cs typeface="+mn-cs"/>
              </a:rPr>
              <a:t>Види меліоративних систем: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uk-UA" sz="2400" dirty="0">
                <a:latin typeface="+mn-lt"/>
                <a:cs typeface="+mn-cs"/>
              </a:rPr>
              <a:t>загальнодержавного значення;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uk-UA" sz="2400" dirty="0">
                <a:latin typeface="+mn-lt"/>
                <a:cs typeface="+mn-cs"/>
              </a:rPr>
              <a:t>міжгосподарські;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uk-UA" sz="2400" dirty="0">
                <a:latin typeface="+mn-lt"/>
                <a:cs typeface="+mn-cs"/>
              </a:rPr>
              <a:t>внутрішньогосподарські.</a:t>
            </a:r>
            <a:endParaRPr lang="ru-RU" sz="24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25413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chemeClr val="tx2">
                    <a:satMod val="130000"/>
                  </a:schemeClr>
                </a:solidFill>
              </a:rPr>
              <a:t>Види меліорації земель</a:t>
            </a:r>
            <a:endParaRPr lang="uk-UA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100" y="1341438"/>
            <a:ext cx="7889875" cy="5688012"/>
          </a:xfrm>
        </p:spPr>
        <p:txBody>
          <a:bodyPr>
            <a:normAutofit/>
          </a:bodyPr>
          <a:lstStyle/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4000" dirty="0" smtClean="0">
                <a:solidFill>
                  <a:srgbClr val="C00000"/>
                </a:solidFill>
              </a:rPr>
              <a:t>1)</a:t>
            </a:r>
            <a:r>
              <a:rPr lang="uk-UA" sz="4000" dirty="0"/>
              <a:t>	</a:t>
            </a:r>
            <a:r>
              <a:rPr lang="uk-UA" sz="4000" dirty="0" smtClean="0"/>
              <a:t>гідротехнічна</a:t>
            </a:r>
            <a:endParaRPr lang="uk-UA" sz="4000" dirty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4000" dirty="0">
                <a:solidFill>
                  <a:srgbClr val="C00000"/>
                </a:solidFill>
              </a:rPr>
              <a:t>2)</a:t>
            </a:r>
            <a:r>
              <a:rPr lang="uk-UA" sz="4000" dirty="0"/>
              <a:t>	</a:t>
            </a:r>
            <a:r>
              <a:rPr lang="uk-UA" sz="4000" dirty="0" smtClean="0"/>
              <a:t>культуртехнічна</a:t>
            </a:r>
            <a:endParaRPr lang="uk-UA" sz="4000" dirty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4000" dirty="0">
                <a:solidFill>
                  <a:srgbClr val="C00000"/>
                </a:solidFill>
              </a:rPr>
              <a:t>3)</a:t>
            </a:r>
            <a:r>
              <a:rPr lang="uk-UA" sz="4000" dirty="0"/>
              <a:t>	</a:t>
            </a:r>
            <a:r>
              <a:rPr lang="uk-UA" sz="4000" dirty="0" smtClean="0"/>
              <a:t>хімічна </a:t>
            </a:r>
            <a:endParaRPr lang="uk-UA" sz="4000" dirty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4000" dirty="0">
                <a:solidFill>
                  <a:srgbClr val="C00000"/>
                </a:solidFill>
              </a:rPr>
              <a:t>4)</a:t>
            </a:r>
            <a:r>
              <a:rPr lang="uk-UA" sz="4000" dirty="0"/>
              <a:t>	</a:t>
            </a:r>
            <a:r>
              <a:rPr lang="uk-UA" sz="4000" dirty="0" smtClean="0"/>
              <a:t>агротехнічна </a:t>
            </a:r>
            <a:endParaRPr lang="uk-UA" sz="4000" dirty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4000" dirty="0">
                <a:solidFill>
                  <a:srgbClr val="C00000"/>
                </a:solidFill>
              </a:rPr>
              <a:t>5)</a:t>
            </a:r>
            <a:r>
              <a:rPr lang="uk-UA" sz="4000" dirty="0"/>
              <a:t>	</a:t>
            </a:r>
            <a:r>
              <a:rPr lang="uk-UA" sz="4000" dirty="0" err="1"/>
              <a:t>агролісотехнічна</a:t>
            </a:r>
            <a:r>
              <a:rPr lang="uk-UA" sz="4000" dirty="0"/>
              <a:t>.</a:t>
            </a:r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uk-UA" sz="2400" dirty="0" smtClean="0"/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1042988" y="614363"/>
            <a:ext cx="7850187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>
                <a:solidFill>
                  <a:srgbClr val="FF0000"/>
                </a:solidFill>
                <a:latin typeface="Corbel" pitchFamily="34" charset="0"/>
              </a:rPr>
              <a:t>Правова охорона земель </a:t>
            </a:r>
            <a:r>
              <a:rPr lang="uk-UA" sz="2400">
                <a:latin typeface="Corbel" pitchFamily="34" charset="0"/>
              </a:rPr>
              <a:t>– сукупність юридичних засобів та інститутів, спрямованих на забезпечення раціонального використання та охорони земель.  </a:t>
            </a:r>
          </a:p>
          <a:p>
            <a:endParaRPr lang="uk-UA" sz="2400">
              <a:latin typeface="Corbel" pitchFamily="34" charset="0"/>
            </a:endParaRPr>
          </a:p>
          <a:p>
            <a:r>
              <a:rPr lang="uk-UA" sz="2400" b="1">
                <a:solidFill>
                  <a:srgbClr val="FF0000"/>
                </a:solidFill>
                <a:latin typeface="Corbel" pitchFamily="34" charset="0"/>
              </a:rPr>
              <a:t>Раціональне використання земель </a:t>
            </a:r>
            <a:r>
              <a:rPr lang="uk-UA" sz="2400">
                <a:latin typeface="Corbel" pitchFamily="34" charset="0"/>
              </a:rPr>
              <a:t>– досягнення максимальної ефективності землекористування при мінімальних витратах з одночасним збереженням та покращенням корисних якостей та властивостей землі.</a:t>
            </a:r>
          </a:p>
          <a:p>
            <a:endParaRPr lang="uk-UA" sz="2400">
              <a:latin typeface="Corbel" pitchFamily="34" charset="0"/>
            </a:endParaRPr>
          </a:p>
          <a:p>
            <a:r>
              <a:rPr lang="uk-UA" sz="2400" b="1">
                <a:solidFill>
                  <a:srgbClr val="FF0000"/>
                </a:solidFill>
                <a:latin typeface="Corbel" pitchFamily="34" charset="0"/>
              </a:rPr>
              <a:t>Раціональна організація території </a:t>
            </a:r>
            <a:r>
              <a:rPr lang="uk-UA" sz="2400">
                <a:latin typeface="Corbel" pitchFamily="34" charset="0"/>
              </a:rPr>
              <a:t>– науково обґрунтоване організаційно-господарське облаштування території з метою планомірного та найбільш доцільного використання земель згідно з їх природними якостями та цільовим призначенням.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53975"/>
            <a:ext cx="7497762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Принципи правового інституту </a:t>
            </a:r>
            <a:r>
              <a:rPr lang="en-US" sz="28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охорони земель</a:t>
            </a:r>
            <a:endParaRPr lang="uk-UA" sz="28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1268413"/>
            <a:ext cx="7891462" cy="5473700"/>
          </a:xfrm>
        </p:spPr>
        <p:txBody>
          <a:bodyPr>
            <a:normAutofit fontScale="62500" lnSpcReduction="20000"/>
          </a:bodyPr>
          <a:lstStyle/>
          <a:p>
            <a:pPr marL="596646" indent="-514350" fontAlgn="auto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uk-UA" b="1" dirty="0"/>
              <a:t>забезпечення охорони земель як основного національного </a:t>
            </a:r>
            <a:r>
              <a:rPr lang="uk-UA" b="1" dirty="0" smtClean="0"/>
              <a:t>багатства та об'єкта права власності </a:t>
            </a:r>
            <a:r>
              <a:rPr lang="uk-UA" b="1" dirty="0"/>
              <a:t>Українського народу;</a:t>
            </a:r>
          </a:p>
          <a:p>
            <a:pPr marL="596646" indent="-514350" fontAlgn="auto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uk-UA" b="1" dirty="0" smtClean="0"/>
              <a:t>формування системи правової охорони земель на засадах концепції сталого розвитку; </a:t>
            </a:r>
          </a:p>
          <a:p>
            <a:pPr marL="596646" indent="-514350" fontAlgn="auto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uk-UA" b="1" dirty="0" smtClean="0"/>
              <a:t>пріоритету </a:t>
            </a:r>
            <a:r>
              <a:rPr lang="uk-UA" b="1" dirty="0"/>
              <a:t>екологічних інтересів суспільства у використанні земельних ресурсів над його економічними інтересами;</a:t>
            </a:r>
          </a:p>
          <a:p>
            <a:pPr marL="596646" indent="-514350" fontAlgn="auto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uk-UA" b="1" dirty="0"/>
              <a:t>відшкодування збитків, заподіяних порушенням законодавства про охорону земель;</a:t>
            </a:r>
          </a:p>
          <a:p>
            <a:pPr marL="596646" indent="-514350" fontAlgn="auto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uk-UA" b="1" dirty="0" smtClean="0"/>
              <a:t>програмного підходу до охорони земель;</a:t>
            </a:r>
          </a:p>
          <a:p>
            <a:pPr marL="596646" indent="-514350" fontAlgn="auto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uk-UA" b="1" dirty="0" smtClean="0"/>
              <a:t>нормування </a:t>
            </a:r>
            <a:r>
              <a:rPr lang="uk-UA" b="1" dirty="0"/>
              <a:t>і планомірне обмеження впливу господарської та інших видів діяльності на земельні ресурси;</a:t>
            </a:r>
          </a:p>
          <a:p>
            <a:pPr marL="596646" indent="-514350" fontAlgn="auto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uk-UA" b="1" dirty="0"/>
              <a:t>поєднання заходів економічного стимулювання та юридичної відповідальності в галузі охорони земель;</a:t>
            </a:r>
          </a:p>
          <a:p>
            <a:pPr marL="596646" indent="-514350" fontAlgn="auto">
              <a:spcAft>
                <a:spcPts val="60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uk-UA" b="1" dirty="0" smtClean="0"/>
              <a:t>публічності у </a:t>
            </a:r>
            <a:r>
              <a:rPr lang="uk-UA" b="1" dirty="0"/>
              <a:t>вирішенні завдань охорони земель, використанні коштів державного та місцевих бюджетів.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uk-U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15888"/>
            <a:ext cx="7499350" cy="7064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2">
                    <a:satMod val="130000"/>
                  </a:schemeClr>
                </a:solidFill>
              </a:rPr>
              <a:t>Правові засади охорони земель</a:t>
            </a:r>
            <a:endParaRPr lang="uk-UA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988" y="836613"/>
            <a:ext cx="7891462" cy="5832475"/>
          </a:xfrm>
        </p:spPr>
        <p:txBody>
          <a:bodyPr>
            <a:normAutofit fontScale="92500" lnSpcReduction="20000"/>
          </a:bodyPr>
          <a:lstStyle/>
          <a:p>
            <a:pPr marL="425196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b="1" dirty="0" smtClean="0"/>
              <a:t>Земельний кодекс України </a:t>
            </a:r>
            <a:r>
              <a:rPr lang="uk-UA" sz="2400" dirty="0" smtClean="0"/>
              <a:t>(розділ </a:t>
            </a:r>
            <a:r>
              <a:rPr lang="en-US" sz="2400" dirty="0" smtClean="0"/>
              <a:t>VI</a:t>
            </a:r>
            <a:r>
              <a:rPr lang="uk-UA" sz="2400" dirty="0" smtClean="0"/>
              <a:t>).</a:t>
            </a:r>
          </a:p>
          <a:p>
            <a:pPr marL="425196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Закон України від 19 </a:t>
            </a:r>
            <a:r>
              <a:rPr lang="uk-UA" sz="2400" dirty="0"/>
              <a:t>червня 2003 </a:t>
            </a:r>
            <a:r>
              <a:rPr lang="uk-UA" sz="2400" dirty="0" smtClean="0"/>
              <a:t>р. </a:t>
            </a:r>
            <a:r>
              <a:rPr lang="uk-UA" sz="2400" b="1" dirty="0" smtClean="0"/>
              <a:t>«Про охорону земель».</a:t>
            </a:r>
          </a:p>
          <a:p>
            <a:pPr marL="425196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Закон України від 19 червня 2003 р. </a:t>
            </a:r>
            <a:r>
              <a:rPr lang="uk-UA" sz="2400" b="1" dirty="0" smtClean="0"/>
              <a:t>«Про державний контроль за використанням та охороною земель».</a:t>
            </a:r>
          </a:p>
          <a:p>
            <a:pPr marL="425196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/>
              <a:t>Закон </a:t>
            </a:r>
            <a:r>
              <a:rPr lang="uk-UA" sz="2400" dirty="0" smtClean="0"/>
              <a:t>України від 14 січня 2000 р. </a:t>
            </a:r>
            <a:r>
              <a:rPr lang="uk-UA" sz="2400" b="1" dirty="0" smtClean="0"/>
              <a:t>«Про меліорацію земель».</a:t>
            </a:r>
          </a:p>
          <a:p>
            <a:pPr marL="425196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Закон </a:t>
            </a:r>
            <a:r>
              <a:rPr lang="uk-UA" sz="2400" dirty="0"/>
              <a:t>України від </a:t>
            </a:r>
            <a:r>
              <a:rPr lang="uk-UA" sz="2400" dirty="0" smtClean="0"/>
              <a:t>04 </a:t>
            </a:r>
            <a:r>
              <a:rPr lang="uk-UA" sz="2400" dirty="0"/>
              <a:t>червня 2009 р. </a:t>
            </a:r>
            <a:r>
              <a:rPr lang="uk-UA" sz="2400" b="1" dirty="0"/>
              <a:t>«Про внесення змін до деяких законодавчих актів України щодо збереження родючості ґрунтів». </a:t>
            </a:r>
          </a:p>
          <a:p>
            <a:pPr marL="425196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/>
              <a:t>Закон України від 15 квітня 2008 р. </a:t>
            </a:r>
            <a:r>
              <a:rPr lang="uk-UA" sz="2400" b="1" dirty="0" smtClean="0"/>
              <a:t>«Про </a:t>
            </a:r>
            <a:r>
              <a:rPr lang="uk-UA" sz="2400" b="1" dirty="0"/>
              <a:t>внесення змін до деяких законодавчих актів України щодо посилення відповідальності за порушення вимог земельного </a:t>
            </a:r>
            <a:r>
              <a:rPr lang="uk-UA" sz="2400" b="1" dirty="0" smtClean="0"/>
              <a:t>законодавства».</a:t>
            </a:r>
            <a:endParaRPr lang="uk-UA" sz="2400" b="1" dirty="0"/>
          </a:p>
          <a:p>
            <a:pPr marL="425196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Закон </a:t>
            </a:r>
            <a:r>
              <a:rPr lang="uk-UA" sz="2400" dirty="0"/>
              <a:t>України від 5 листопада 2009 р. </a:t>
            </a:r>
            <a:r>
              <a:rPr lang="uk-UA" sz="2400" b="1" dirty="0" smtClean="0"/>
              <a:t>«Про </a:t>
            </a:r>
            <a:r>
              <a:rPr lang="uk-UA" sz="2400" b="1" dirty="0"/>
              <a:t>внесення змін до деяких законодавчих актів України щодо відповідальності за правопорушення у сфері </a:t>
            </a:r>
            <a:r>
              <a:rPr lang="uk-UA" sz="2400" b="1" dirty="0" smtClean="0"/>
              <a:t>довкілля».</a:t>
            </a:r>
            <a:endParaRPr lang="en-US" sz="2400" b="1" dirty="0" smtClean="0"/>
          </a:p>
          <a:p>
            <a:pPr marL="425196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/>
              <a:t>Закон </a:t>
            </a:r>
            <a:r>
              <a:rPr lang="ru-RU" sz="2400" dirty="0" err="1"/>
              <a:t>України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23 </a:t>
            </a:r>
            <a:r>
              <a:rPr lang="ru-RU" sz="2400" dirty="0" err="1"/>
              <a:t>травня</a:t>
            </a:r>
            <a:r>
              <a:rPr lang="ru-RU" sz="2400" dirty="0"/>
              <a:t> 2017 р. </a:t>
            </a:r>
            <a:r>
              <a:rPr lang="ru-RU" sz="2400" b="1" dirty="0"/>
              <a:t>«Про </a:t>
            </a:r>
            <a:r>
              <a:rPr lang="ru-RU" sz="2400" b="1" dirty="0" err="1"/>
              <a:t>оцінку</a:t>
            </a:r>
            <a:r>
              <a:rPr lang="ru-RU" sz="2400" b="1" dirty="0"/>
              <a:t> </a:t>
            </a:r>
            <a:r>
              <a:rPr lang="ru-RU" sz="2400" b="1" dirty="0" err="1"/>
              <a:t>впливу</a:t>
            </a:r>
            <a:r>
              <a:rPr lang="ru-RU" sz="2400" b="1" dirty="0"/>
              <a:t> на </a:t>
            </a:r>
            <a:r>
              <a:rPr lang="ru-RU" sz="2400" b="1" dirty="0" err="1"/>
              <a:t>довкілля</a:t>
            </a:r>
            <a:r>
              <a:rPr lang="ru-RU" sz="2400" b="1" dirty="0"/>
              <a:t>».</a:t>
            </a:r>
          </a:p>
          <a:p>
            <a:pPr marL="425196" indent="-3429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uk-UA" sz="2400" b="1" dirty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uk-UA" dirty="0"/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4294967295"/>
          </p:nvPr>
        </p:nvSpPr>
        <p:spPr>
          <a:xfrm>
            <a:off x="1258888" y="981075"/>
            <a:ext cx="7561262" cy="5688013"/>
          </a:xfrm>
        </p:spPr>
        <p:txBody>
          <a:bodyPr/>
          <a:lstStyle/>
          <a:p>
            <a:pPr marL="80963" indent="0">
              <a:buFont typeface="Wingdings 2" pitchFamily="18" charset="2"/>
              <a:buNone/>
            </a:pPr>
            <a:r>
              <a:rPr lang="uk-UA" sz="3600" b="1" smtClean="0"/>
              <a:t>Організаційно-правовий механізм забезпечення охорони земель – </a:t>
            </a:r>
            <a:r>
              <a:rPr lang="uk-UA" sz="3600" smtClean="0"/>
              <a:t>це </a:t>
            </a:r>
            <a:r>
              <a:rPr lang="uk-UA" sz="3600" i="1" smtClean="0">
                <a:solidFill>
                  <a:srgbClr val="FF0000"/>
                </a:solidFill>
              </a:rPr>
              <a:t>впорядкована сукупність (система) </a:t>
            </a:r>
            <a:r>
              <a:rPr lang="uk-UA" sz="3600" smtClean="0"/>
              <a:t>організаційних та правових засобів і інститутів, спрямованих на забезпечення раціонального використання, відтворення та охорони земель.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600" b="1" dirty="0" smtClean="0">
                <a:solidFill>
                  <a:schemeClr val="tx2">
                    <a:satMod val="130000"/>
                  </a:schemeClr>
                </a:solidFill>
              </a:rPr>
              <a:t>Елементи організаційно-правового механізму </a:t>
            </a:r>
            <a:r>
              <a:rPr lang="uk-UA" sz="2600" b="1" dirty="0">
                <a:solidFill>
                  <a:schemeClr val="tx2">
                    <a:satMod val="130000"/>
                  </a:schemeClr>
                </a:solidFill>
              </a:rPr>
              <a:t>забезпечення охорони земель</a:t>
            </a:r>
            <a:endParaRPr lang="uk-UA" sz="2600" b="1" dirty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1447800"/>
            <a:ext cx="8034337" cy="4800600"/>
          </a:xfrm>
        </p:spPr>
        <p:txBody>
          <a:bodyPr>
            <a:normAutofit fontScale="70000" lnSpcReduction="20000"/>
          </a:bodyPr>
          <a:lstStyle/>
          <a:p>
            <a:pPr marL="596646" indent="-36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нормативно-правовий</a:t>
            </a:r>
            <a:r>
              <a:rPr lang="uk-UA" sz="3400" dirty="0" smtClean="0"/>
              <a:t> </a:t>
            </a:r>
            <a:r>
              <a:rPr lang="uk-UA" sz="3400" dirty="0"/>
              <a:t>(чинне законодавство);</a:t>
            </a:r>
          </a:p>
          <a:p>
            <a:pPr marL="596646" indent="-36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функціонально-управлінський</a:t>
            </a:r>
            <a:r>
              <a:rPr lang="uk-UA" sz="3400" dirty="0" smtClean="0"/>
              <a:t> </a:t>
            </a:r>
            <a:r>
              <a:rPr lang="uk-UA" sz="3400" dirty="0"/>
              <a:t>(управління, що здійснюється уповноваженими органами, а також громадськими об’єднаннями та безпосередньо </a:t>
            </a:r>
            <a:r>
              <a:rPr lang="uk-UA" sz="3400" dirty="0" smtClean="0"/>
              <a:t>суб'єктами прав на землі, </a:t>
            </a:r>
            <a:r>
              <a:rPr lang="uk-UA" sz="3400" dirty="0"/>
              <a:t>і полягає у реалізації окремих напрямків </a:t>
            </a:r>
            <a:r>
              <a:rPr lang="uk-UA" sz="3400" dirty="0" smtClean="0"/>
              <a:t>землеохоронної </a:t>
            </a:r>
            <a:r>
              <a:rPr lang="uk-UA" sz="3400" dirty="0"/>
              <a:t>діяльності (функцій управління</a:t>
            </a:r>
            <a:r>
              <a:rPr lang="uk-UA" sz="3400" dirty="0" smtClean="0"/>
              <a:t>));</a:t>
            </a:r>
            <a:endParaRPr lang="uk-UA" sz="3400" dirty="0"/>
          </a:p>
          <a:p>
            <a:pPr marL="596646" indent="-36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інституційний</a:t>
            </a:r>
            <a:r>
              <a:rPr lang="uk-UA" sz="3400" dirty="0" smtClean="0"/>
              <a:t> </a:t>
            </a:r>
            <a:r>
              <a:rPr lang="uk-UA" sz="3400" dirty="0"/>
              <a:t>(система органів, що здійснюють управління </a:t>
            </a:r>
            <a:r>
              <a:rPr lang="uk-UA" sz="3400" dirty="0" smtClean="0"/>
              <a:t>землеохоронною діяльністю);</a:t>
            </a:r>
            <a:endParaRPr lang="uk-UA" sz="3400" dirty="0"/>
          </a:p>
          <a:p>
            <a:pPr marL="596646" indent="-36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smtClean="0"/>
              <a:t>економіко-стимулюючий</a:t>
            </a:r>
            <a:r>
              <a:rPr lang="uk-UA" sz="3400" dirty="0" smtClean="0"/>
              <a:t> </a:t>
            </a:r>
            <a:r>
              <a:rPr lang="uk-UA" sz="3400" dirty="0"/>
              <a:t>(сукупність економічних стимулів та пільг, що спрямовують землекористувачів на раціональне використання, охорону та відтворення земель);</a:t>
            </a:r>
          </a:p>
          <a:p>
            <a:pPr marL="596646" indent="-360000" fontAlgn="auto"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uk-UA" sz="3400" b="1" dirty="0" err="1" smtClean="0"/>
              <a:t>юридико-стимулюючий</a:t>
            </a:r>
            <a:r>
              <a:rPr lang="uk-UA" sz="3400" dirty="0" smtClean="0"/>
              <a:t> </a:t>
            </a:r>
            <a:r>
              <a:rPr lang="uk-UA" sz="3400" dirty="0"/>
              <a:t>(юридична відповідальність за порушення вимог земельного законодавства).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uk-U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600" b="1" dirty="0" smtClean="0">
                <a:solidFill>
                  <a:schemeClr val="tx2">
                    <a:satMod val="130000"/>
                  </a:schemeClr>
                </a:solidFill>
              </a:rPr>
              <a:t>Функції держави у сфері забезпечення </a:t>
            </a:r>
            <a:r>
              <a:rPr lang="uk-UA" sz="2600" b="1" dirty="0">
                <a:solidFill>
                  <a:schemeClr val="tx2">
                    <a:satMod val="130000"/>
                  </a:schemeClr>
                </a:solidFill>
              </a:rPr>
              <a:t>охорони земель</a:t>
            </a:r>
            <a:endParaRPr lang="uk-UA" sz="2600" b="1" dirty="0">
              <a:solidFill>
                <a:schemeClr val="tx2">
                  <a:satMod val="130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1447800"/>
            <a:ext cx="8034337" cy="5149850"/>
          </a:xfrm>
        </p:spPr>
        <p:txBody>
          <a:bodyPr>
            <a:normAutofit fontScale="70000" lnSpcReduction="20000"/>
          </a:bodyPr>
          <a:lstStyle/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3400" b="1" dirty="0" smtClean="0"/>
              <a:t>регулююча</a:t>
            </a:r>
            <a:r>
              <a:rPr lang="uk-UA" sz="3400" dirty="0" smtClean="0"/>
              <a:t> </a:t>
            </a:r>
            <a:r>
              <a:rPr lang="uk-UA" sz="3400" dirty="0"/>
              <a:t>(встановлення правил раціонального використання земельних ресурсів, у тому числі стандартів та нормативів щодо якісного стану ґрунтів, їх гранично допустимого забруднення тощо);</a:t>
            </a:r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3400" b="1" dirty="0" smtClean="0"/>
              <a:t>стимулююча</a:t>
            </a:r>
            <a:r>
              <a:rPr lang="uk-UA" sz="3400" dirty="0" smtClean="0"/>
              <a:t> </a:t>
            </a:r>
            <a:r>
              <a:rPr lang="uk-UA" sz="3400" dirty="0"/>
              <a:t>(встановлення економічних стимулюючих заходів для власників та користувачів земельних ділянок щодо раціонального використання та охорони земель – ст. 205 ЗК);</a:t>
            </a:r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3400" b="1" dirty="0" smtClean="0"/>
              <a:t>контрольно-наглядова</a:t>
            </a:r>
            <a:r>
              <a:rPr lang="uk-UA" sz="3400" dirty="0" smtClean="0"/>
              <a:t>;</a:t>
            </a:r>
            <a:endParaRPr lang="uk-UA" sz="3400" dirty="0"/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3400" b="1" dirty="0" smtClean="0"/>
              <a:t>каральна</a:t>
            </a:r>
            <a:r>
              <a:rPr lang="uk-UA" sz="3400" dirty="0" smtClean="0"/>
              <a:t> (встановлення та застосування санкцій за порушення </a:t>
            </a:r>
            <a:r>
              <a:rPr lang="uk-UA" sz="3400" dirty="0"/>
              <a:t>земельного законодавства);</a:t>
            </a:r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3400" b="1" dirty="0" smtClean="0"/>
              <a:t>інформативна</a:t>
            </a:r>
            <a:r>
              <a:rPr lang="uk-UA" sz="3400" dirty="0" smtClean="0"/>
              <a:t>;</a:t>
            </a:r>
            <a:endParaRPr lang="uk-UA" sz="3400" dirty="0"/>
          </a:p>
          <a:p>
            <a:pPr marL="596646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3400" b="1" dirty="0" err="1" smtClean="0"/>
              <a:t>землевідновлювальна</a:t>
            </a:r>
            <a:r>
              <a:rPr lang="uk-UA" sz="3400" dirty="0" smtClean="0"/>
              <a:t> </a:t>
            </a:r>
            <a:r>
              <a:rPr lang="uk-UA" sz="3400" dirty="0"/>
              <a:t>(рекультивація порушених земель та меліорація земель за рахунок державних коштів). </a:t>
            </a:r>
          </a:p>
          <a:p>
            <a:pPr marL="82296" indent="0" fontAlgn="auto">
              <a:spcAft>
                <a:spcPts val="0"/>
              </a:spcAft>
              <a:buFont typeface="Wingdings 2"/>
              <a:buNone/>
              <a:defRPr/>
            </a:pPr>
            <a:endParaRPr lang="uk-U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EFEFE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EFEF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5351</TotalTime>
  <Words>2184</Words>
  <Application>Microsoft Office PowerPoint</Application>
  <PresentationFormat>Экран (4:3)</PresentationFormat>
  <Paragraphs>214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35</vt:i4>
      </vt:variant>
    </vt:vector>
  </HeadingPairs>
  <TitlesOfParts>
    <vt:vector size="49" baseType="lpstr">
      <vt:lpstr>Corbel</vt:lpstr>
      <vt:lpstr>Arial</vt:lpstr>
      <vt:lpstr>Wingdings 2</vt:lpstr>
      <vt:lpstr>Verdana</vt:lpstr>
      <vt:lpstr>Calibri</vt:lpstr>
      <vt:lpstr>Gill Sans MT</vt:lpstr>
      <vt:lpstr>Wingdings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 ПРАВОВІ ЗАСАДИ  ОХОРОНИ ЗЕМЕЛЬ</vt:lpstr>
      <vt:lpstr>Основні питання теми</vt:lpstr>
      <vt:lpstr>Слайд 3</vt:lpstr>
      <vt:lpstr>Слайд 4</vt:lpstr>
      <vt:lpstr>Принципи правового інституту  охорони земель</vt:lpstr>
      <vt:lpstr>Правові засади охорони земель</vt:lpstr>
      <vt:lpstr>Слайд 7</vt:lpstr>
      <vt:lpstr>Елементи організаційно-правового механізму забезпечення охорони земель</vt:lpstr>
      <vt:lpstr>Функції держави у сфері забезпечення охорони земель</vt:lpstr>
      <vt:lpstr>Зміст охорони земель  (ст. 164 ЗК, ст. 22 Закону про охорону земель)</vt:lpstr>
      <vt:lpstr>Національна екологічна мережа України</vt:lpstr>
      <vt:lpstr>Стандарти у сфері охорони земель</vt:lpstr>
      <vt:lpstr>Правові засади стандартизації   у сфері охорони земель</vt:lpstr>
      <vt:lpstr>Нормативні документи із стандартизації в галузі  охорони земель </vt:lpstr>
      <vt:lpstr>Нормативи в галузі  охорони земель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Нормативні засади рекультивації земель</vt:lpstr>
      <vt:lpstr>Слайд 25</vt:lpstr>
      <vt:lpstr>Слайд 26</vt:lpstr>
      <vt:lpstr>Нормативні засади консервації земель</vt:lpstr>
      <vt:lpstr>Об'єкти консервації земель</vt:lpstr>
      <vt:lpstr>Зняття та перенесення родючого шару ґрунту (слайд 1)</vt:lpstr>
      <vt:lpstr>Зняття та перенесення родючого шару ґрунту (слайд 2)</vt:lpstr>
      <vt:lpstr>Слайд 31</vt:lpstr>
      <vt:lpstr>Законодавчі засади меліорації земель</vt:lpstr>
      <vt:lpstr>Нормативні засади меліорації земель</vt:lpstr>
      <vt:lpstr>Слайд 34</vt:lpstr>
      <vt:lpstr>Види меліорації земель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Поняття, предмет та система земельного права України</dc:title>
  <dc:creator>Customer</dc:creator>
  <cp:lastModifiedBy>dima.zp@live.ru</cp:lastModifiedBy>
  <cp:revision>511</cp:revision>
  <dcterms:created xsi:type="dcterms:W3CDTF">2010-09-03T10:03:27Z</dcterms:created>
  <dcterms:modified xsi:type="dcterms:W3CDTF">2020-01-20T18:43:22Z</dcterms:modified>
</cp:coreProperties>
</file>