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slideLayouts/slideLayout39.xml" ContentType="application/vnd.openxmlformats-officedocument.presentationml.slideLayout+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37.xml" ContentType="application/vnd.openxmlformats-officedocument.presentationml.slideLayout+xml"/>
  <Override PartName="/ppt/slideLayouts/slideLayout7.xml" ContentType="application/vnd.openxmlformats-officedocument.presentationml.slideLayout+xml"/>
  <Override PartName="/ppt/slideLayouts/slideLayout38.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39.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slides/_rels/slide56.xml.rels" ContentType="application/vnd.openxmlformats-package.relationships+xml"/>
  <Override PartName="/ppt/slides/_rels/slide57.xml.rels" ContentType="application/vnd.openxmlformats-package.relationships+xml"/>
  <Override PartName="/ppt/slides/_rels/slide58.xml.rels" ContentType="application/vnd.openxmlformats-package.relationships+xml"/>
  <Override PartName="/ppt/slides/_rels/slide59.xml.rels" ContentType="application/vnd.openxmlformats-package.relationships+xml"/>
  <Override PartName="/ppt/slides/_rels/slide60.xml.rels" ContentType="application/vnd.openxmlformats-package.relationships+xml"/>
  <Override PartName="/ppt/slides/_rels/slide61.xml.rels" ContentType="application/vnd.openxmlformats-package.relationships+xml"/>
  <Override PartName="/ppt/slides/_rels/slide62.xml.rels" ContentType="application/vnd.openxmlformats-package.relationships+xml"/>
  <Override PartName="/ppt/slides/_rels/slide63.xml.rels" ContentType="application/vnd.openxmlformats-package.relationships+xml"/>
  <Override PartName="/ppt/slides/_rels/slide64.xml.rels" ContentType="application/vnd.openxmlformats-package.relationships+xml"/>
  <Override PartName="/ppt/slides/_rels/slide65.xml.rels" ContentType="application/vnd.openxmlformats-package.relationships+xml"/>
  <Override PartName="/ppt/slides/_rels/slide66.xml.rels" ContentType="application/vnd.openxmlformats-package.relationships+xml"/>
  <Override PartName="/ppt/slides/_rels/slide67.xml.rels" ContentType="application/vnd.openxmlformats-package.relationships+xml"/>
  <Override PartName="/ppt/slides/_rels/slide68.xml.rels" ContentType="application/vnd.openxmlformats-package.relationships+xml"/>
  <Override PartName="/ppt/slides/_rels/slide69.xml.rels" ContentType="application/vnd.openxmlformats-package.relationships+xml"/>
  <Override PartName="/ppt/media/image9.png" ContentType="image/png"/>
  <Override PartName="/ppt/media/image57.png" ContentType="image/png"/>
  <Override PartName="/ppt/media/image1.png" ContentType="image/png"/>
  <Override PartName="/ppt/media/image7.png" ContentType="image/png"/>
  <Override PartName="/ppt/media/image11.png" ContentType="image/png"/>
  <Override PartName="/ppt/media/image5.jpeg" ContentType="image/jpeg"/>
  <Override PartName="/ppt/media/image26.jpeg" ContentType="image/jpeg"/>
  <Override PartName="/ppt/media/image2.gif" ContentType="image/gif"/>
  <Override PartName="/ppt/media/image48.png" ContentType="image/png"/>
  <Override PartName="/ppt/media/image3.jpeg" ContentType="image/jpeg"/>
  <Override PartName="/ppt/media/image58.png" ContentType="image/png"/>
  <Override PartName="/ppt/media/image4.jpeg" ContentType="image/jpeg"/>
  <Override PartName="/ppt/media/image6.jpeg" ContentType="image/jpeg"/>
  <Override PartName="/ppt/media/image23.jpeg" ContentType="image/jpeg"/>
  <Override PartName="/ppt/media/image8.png" ContentType="image/png"/>
  <Override PartName="/ppt/media/image10.png" ContentType="image/png"/>
  <Override PartName="/ppt/media/image18.jpeg" ContentType="image/jpeg"/>
  <Override PartName="/ppt/media/image12.png" ContentType="image/png"/>
  <Override PartName="/ppt/media/image13.png" ContentType="image/png"/>
  <Override PartName="/ppt/media/image14.png" ContentType="image/png"/>
  <Override PartName="/ppt/media/image35.jpeg" ContentType="image/jpeg"/>
  <Override PartName="/ppt/media/image15.png" ContentType="image/png"/>
  <Override PartName="/ppt/media/image16.png" ContentType="image/png"/>
  <Override PartName="/ppt/media/image59.png" ContentType="image/png"/>
  <Override PartName="/ppt/media/image17.jpeg" ContentType="image/jpeg"/>
  <Override PartName="/ppt/media/image19.jpeg" ContentType="image/jpeg"/>
  <Override PartName="/ppt/media/image20.jpeg" ContentType="image/jpeg"/>
  <Override PartName="/ppt/media/image54.png" ContentType="image/png"/>
  <Override PartName="/ppt/media/image21.jpeg" ContentType="image/jpeg"/>
  <Override PartName="/ppt/media/image22.jpeg" ContentType="image/jpeg"/>
  <Override PartName="/ppt/media/image24.jpeg" ContentType="image/jpeg"/>
  <Override PartName="/ppt/media/image25.jpeg" ContentType="image/jpeg"/>
  <Override PartName="/ppt/media/image47.png" ContentType="image/png"/>
  <Override PartName="/ppt/media/image27.jpeg" ContentType="image/jpeg"/>
  <Override PartName="/ppt/media/image28.png" ContentType="image/png"/>
  <Override PartName="/ppt/media/image29.png" ContentType="image/png"/>
  <Override PartName="/ppt/media/image41.jpeg" ContentType="image/jpeg"/>
  <Override PartName="/ppt/media/image30.png" ContentType="image/png"/>
  <Override PartName="/ppt/media/image42.png" ContentType="image/png"/>
  <Override PartName="/ppt/media/image31.jpeg" ContentType="image/jpeg"/>
  <Override PartName="/ppt/media/image52.png" ContentType="image/png"/>
  <Override PartName="/ppt/media/image32.jpeg" ContentType="image/jpeg"/>
  <Override PartName="/ppt/media/image33.jpeg" ContentType="image/jpeg"/>
  <Override PartName="/ppt/media/image34.jpeg" ContentType="image/jpeg"/>
  <Override PartName="/ppt/media/image36.jpeg" ContentType="image/jpeg"/>
  <Override PartName="/ppt/media/image37.jpeg" ContentType="image/jpeg"/>
  <Override PartName="/ppt/media/image38.jpeg" ContentType="image/jpeg"/>
  <Override PartName="/ppt/media/image55.png" ContentType="image/png"/>
  <Override PartName="/ppt/media/image39.jpeg" ContentType="image/jpeg"/>
  <Override PartName="/ppt/media/image40.jpeg" ContentType="image/jpeg"/>
  <Override PartName="/ppt/media/image50.png" ContentType="image/png"/>
  <Override PartName="/ppt/media/image43.jpeg" ContentType="image/jpeg"/>
  <Override PartName="/ppt/media/image44.jpeg" ContentType="image/jpeg"/>
  <Override PartName="/ppt/media/image45.jpeg" ContentType="image/jpeg"/>
  <Override PartName="/ppt/media/image46.png" ContentType="image/png"/>
  <Override PartName="/ppt/media/image49.png" ContentType="image/png"/>
  <Override PartName="/ppt/media/image51.png" ContentType="image/png"/>
  <Override PartName="/ppt/media/image53.png" ContentType="image/png"/>
  <Override PartName="/ppt/media/image56.png" ContentType="image/pn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Lst>
  <p:sldSz cx="9144000" cy="6858000"/>
  <p:notesSz cx="7559675" cy="106918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9" Type="http://schemas.openxmlformats.org/officeDocument/2006/relationships/slide" Target="slides/slide4.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slide" Target="slides/slide34.xml"/><Relationship Id="rId40" Type="http://schemas.openxmlformats.org/officeDocument/2006/relationships/slide" Target="slides/slide35.xml"/><Relationship Id="rId41" Type="http://schemas.openxmlformats.org/officeDocument/2006/relationships/slide" Target="slides/slide36.xml"/><Relationship Id="rId42" Type="http://schemas.openxmlformats.org/officeDocument/2006/relationships/slide" Target="slides/slide37.xml"/><Relationship Id="rId43" Type="http://schemas.openxmlformats.org/officeDocument/2006/relationships/slide" Target="slides/slide38.xml"/><Relationship Id="rId44" Type="http://schemas.openxmlformats.org/officeDocument/2006/relationships/slide" Target="slides/slide39.xml"/><Relationship Id="rId45" Type="http://schemas.openxmlformats.org/officeDocument/2006/relationships/slide" Target="slides/slide40.xml"/><Relationship Id="rId46" Type="http://schemas.openxmlformats.org/officeDocument/2006/relationships/slide" Target="slides/slide41.xml"/><Relationship Id="rId47" Type="http://schemas.openxmlformats.org/officeDocument/2006/relationships/slide" Target="slides/slide42.xml"/><Relationship Id="rId48" Type="http://schemas.openxmlformats.org/officeDocument/2006/relationships/slide" Target="slides/slide43.xml"/><Relationship Id="rId49" Type="http://schemas.openxmlformats.org/officeDocument/2006/relationships/slide" Target="slides/slide44.xml"/><Relationship Id="rId50" Type="http://schemas.openxmlformats.org/officeDocument/2006/relationships/slide" Target="slides/slide45.xml"/><Relationship Id="rId51" Type="http://schemas.openxmlformats.org/officeDocument/2006/relationships/slide" Target="slides/slide46.xml"/><Relationship Id="rId52" Type="http://schemas.openxmlformats.org/officeDocument/2006/relationships/slide" Target="slides/slide47.xml"/><Relationship Id="rId53" Type="http://schemas.openxmlformats.org/officeDocument/2006/relationships/slide" Target="slides/slide48.xml"/><Relationship Id="rId54" Type="http://schemas.openxmlformats.org/officeDocument/2006/relationships/slide" Target="slides/slide49.xml"/><Relationship Id="rId55" Type="http://schemas.openxmlformats.org/officeDocument/2006/relationships/slide" Target="slides/slide50.xml"/><Relationship Id="rId56" Type="http://schemas.openxmlformats.org/officeDocument/2006/relationships/slide" Target="slides/slide51.xml"/><Relationship Id="rId57" Type="http://schemas.openxmlformats.org/officeDocument/2006/relationships/slide" Target="slides/slide52.xml"/><Relationship Id="rId58" Type="http://schemas.openxmlformats.org/officeDocument/2006/relationships/slide" Target="slides/slide53.xml"/><Relationship Id="rId59" Type="http://schemas.openxmlformats.org/officeDocument/2006/relationships/slide" Target="slides/slide54.xml"/><Relationship Id="rId60" Type="http://schemas.openxmlformats.org/officeDocument/2006/relationships/slide" Target="slides/slide55.xml"/><Relationship Id="rId61" Type="http://schemas.openxmlformats.org/officeDocument/2006/relationships/slide" Target="slides/slide56.xml"/><Relationship Id="rId62" Type="http://schemas.openxmlformats.org/officeDocument/2006/relationships/slide" Target="slides/slide57.xml"/><Relationship Id="rId63" Type="http://schemas.openxmlformats.org/officeDocument/2006/relationships/slide" Target="slides/slide58.xml"/><Relationship Id="rId64" Type="http://schemas.openxmlformats.org/officeDocument/2006/relationships/slide" Target="slides/slide59.xml"/><Relationship Id="rId65" Type="http://schemas.openxmlformats.org/officeDocument/2006/relationships/slide" Target="slides/slide60.xml"/><Relationship Id="rId66" Type="http://schemas.openxmlformats.org/officeDocument/2006/relationships/slide" Target="slides/slide61.xml"/><Relationship Id="rId67" Type="http://schemas.openxmlformats.org/officeDocument/2006/relationships/slide" Target="slides/slide62.xml"/><Relationship Id="rId68" Type="http://schemas.openxmlformats.org/officeDocument/2006/relationships/slide" Target="slides/slide63.xml"/><Relationship Id="rId69" Type="http://schemas.openxmlformats.org/officeDocument/2006/relationships/slide" Target="slides/slide64.xml"/><Relationship Id="rId70" Type="http://schemas.openxmlformats.org/officeDocument/2006/relationships/slide" Target="slides/slide65.xml"/><Relationship Id="rId71" Type="http://schemas.openxmlformats.org/officeDocument/2006/relationships/slide" Target="slides/slide66.xml"/><Relationship Id="rId72" Type="http://schemas.openxmlformats.org/officeDocument/2006/relationships/slide" Target="slides/slide67.xml"/><Relationship Id="rId73" Type="http://schemas.openxmlformats.org/officeDocument/2006/relationships/slide" Target="slides/slide68.xml"/><Relationship Id="rId74" Type="http://schemas.openxmlformats.org/officeDocument/2006/relationships/slide" Target="slides/slide69.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8"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31"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32"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33"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35"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6"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7"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8"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9"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40"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47"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49"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51"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52"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57"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58"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0"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2"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6"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8"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9"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71"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72"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73"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74"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76"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77"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78"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79"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80"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81"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88"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90"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93"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8"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97"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98"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99"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1"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02"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03"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5"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06"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07"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9"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0"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12"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3"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4"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5"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17"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18"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19"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20"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21"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22"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0"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2"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1"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4"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35"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7"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9"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0"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41"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43"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4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5"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47"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8"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9"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5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1"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2"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4"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6"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7"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9"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0"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1"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2"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3"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4"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7"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9"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20"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1"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5"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130480"/>
            <a:ext cx="7772040" cy="146952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1"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22801626-FB84-4D53-AAE3-870F11895071}" type="datetime">
              <a:rPr b="0" lang="ru-RU" sz="1200" spc="-1" strike="noStrike">
                <a:solidFill>
                  <a:srgbClr val="8b8b8b"/>
                </a:solidFill>
                <a:latin typeface="Calibri"/>
              </a:rPr>
              <a:t>26.1.21</a:t>
            </a:fld>
            <a:endParaRPr b="0" lang="ru-RU" sz="1200" spc="-1" strike="noStrike">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0957F3D2-8575-4960-B3A2-B4F3C1682B7E}" type="slidenum">
              <a:rPr b="0" lang="ru-RU" sz="1200" spc="-1" strike="noStrike">
                <a:solidFill>
                  <a:srgbClr val="8b8b8b"/>
                </a:solidFill>
                <a:latin typeface="Calibri"/>
              </a:rPr>
              <a:t>60</a:t>
            </a:fld>
            <a:endParaRPr b="0" lang="ru-RU" sz="1200" spc="-1" strike="noStrike">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solidFill>
                  <a:srgbClr val="000000"/>
                </a:solidFill>
                <a:latin typeface="Calibri"/>
              </a:rPr>
              <a:t>Для правки структуры щёлкните мышью</a:t>
            </a:r>
            <a:endParaRPr b="0" lang="ru-RU"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ru-RU" sz="2400" spc="-1" strike="noStrike">
                <a:solidFill>
                  <a:srgbClr val="000000"/>
                </a:solidFill>
                <a:latin typeface="Calibri"/>
              </a:rPr>
              <a:t>Второй уровень структуры</a:t>
            </a:r>
            <a:endParaRPr b="0" lang="ru-RU"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ru-RU" sz="2000" spc="-1" strike="noStrike">
                <a:solidFill>
                  <a:srgbClr val="000000"/>
                </a:solidFill>
                <a:latin typeface="Calibri"/>
              </a:rPr>
              <a:t>Третий уровень структуры</a:t>
            </a:r>
            <a:endParaRPr b="0" lang="ru-RU"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ru-RU" sz="2000" spc="-1" strike="noStrike">
                <a:solidFill>
                  <a:srgbClr val="000000"/>
                </a:solidFill>
                <a:latin typeface="Calibri"/>
              </a:rPr>
              <a:t>Четвёртый уровень структуры</a:t>
            </a:r>
            <a:endParaRPr b="0" lang="ru-RU"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Calibri"/>
              </a:rPr>
              <a:t>Пятый уровень структуры</a:t>
            </a:r>
            <a:endParaRPr b="0" lang="ru-RU"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Calibri"/>
              </a:rPr>
              <a:t>Шестой уровень структуры</a:t>
            </a:r>
            <a:endParaRPr b="0" lang="ru-RU"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Calibri"/>
              </a:rPr>
              <a:t>Седьмой уровень структуры</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42" name="PlaceHolder 2"/>
          <p:cNvSpPr>
            <a:spLocks noGrp="1"/>
          </p:cNvSpPr>
          <p:nvPr>
            <p:ph type="body"/>
          </p:nvPr>
        </p:nvSpPr>
        <p:spPr>
          <a:xfrm>
            <a:off x="457200" y="1600200"/>
            <a:ext cx="8229240" cy="4525560"/>
          </a:xfrm>
          <a:prstGeom prst="rect">
            <a:avLst/>
          </a:prstGeom>
        </p:spPr>
        <p:txBody>
          <a:bodyPr>
            <a:noAutofit/>
          </a:bodyPr>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Образец текста</a:t>
            </a:r>
            <a:endParaRPr b="0" lang="ru-RU" sz="3200" spc="-1" strike="noStrike">
              <a:solidFill>
                <a:srgbClr val="000000"/>
              </a:solidFill>
              <a:latin typeface="Calibri"/>
            </a:endParaRPr>
          </a:p>
          <a:p>
            <a:pPr lvl="1" marL="743040" indent="-285480">
              <a:lnSpc>
                <a:spcPct val="100000"/>
              </a:lnSpc>
              <a:spcBef>
                <a:spcPts val="561"/>
              </a:spcBef>
              <a:buClr>
                <a:srgbClr val="000000"/>
              </a:buClr>
              <a:buFont typeface="Arial"/>
              <a:buChar char="–"/>
            </a:pPr>
            <a:r>
              <a:rPr b="0" lang="ru-RU" sz="2800" spc="-1" strike="noStrike">
                <a:solidFill>
                  <a:srgbClr val="000000"/>
                </a:solidFill>
                <a:latin typeface="Calibri"/>
              </a:rPr>
              <a:t>Второй уровень</a:t>
            </a:r>
            <a:endParaRPr b="0" lang="ru-RU" sz="2800" spc="-1" strike="noStrike">
              <a:solidFill>
                <a:srgbClr val="000000"/>
              </a:solidFill>
              <a:latin typeface="Calibri"/>
            </a:endParaRPr>
          </a:p>
          <a:p>
            <a:pPr lvl="2" marL="1143000" indent="-228240">
              <a:lnSpc>
                <a:spcPct val="100000"/>
              </a:lnSpc>
              <a:spcBef>
                <a:spcPts val="479"/>
              </a:spcBef>
              <a:buClr>
                <a:srgbClr val="000000"/>
              </a:buClr>
              <a:buFont typeface="Arial"/>
              <a:buChar char="•"/>
            </a:pPr>
            <a:r>
              <a:rPr b="0" lang="ru-RU" sz="2400" spc="-1" strike="noStrike">
                <a:solidFill>
                  <a:srgbClr val="000000"/>
                </a:solidFill>
                <a:latin typeface="Calibri"/>
              </a:rPr>
              <a:t>Третий уровень</a:t>
            </a:r>
            <a:endParaRPr b="0" lang="ru-RU" sz="2400" spc="-1" strike="noStrike">
              <a:solidFill>
                <a:srgbClr val="000000"/>
              </a:solidFill>
              <a:latin typeface="Calibri"/>
            </a:endParaRPr>
          </a:p>
          <a:p>
            <a:pPr lvl="3" marL="1600200" indent="-228240">
              <a:lnSpc>
                <a:spcPct val="100000"/>
              </a:lnSpc>
              <a:spcBef>
                <a:spcPts val="400"/>
              </a:spcBef>
              <a:buClr>
                <a:srgbClr val="000000"/>
              </a:buClr>
              <a:buFont typeface="Arial"/>
              <a:buChar char="–"/>
            </a:pPr>
            <a:r>
              <a:rPr b="0" lang="ru-RU" sz="2000" spc="-1" strike="noStrike">
                <a:solidFill>
                  <a:srgbClr val="000000"/>
                </a:solidFill>
                <a:latin typeface="Calibri"/>
              </a:rPr>
              <a:t>Четвертый уровень</a:t>
            </a:r>
            <a:endParaRPr b="0" lang="ru-RU" sz="2000" spc="-1" strike="noStrike">
              <a:solidFill>
                <a:srgbClr val="000000"/>
              </a:solidFill>
              <a:latin typeface="Calibri"/>
            </a:endParaRPr>
          </a:p>
          <a:p>
            <a:pPr lvl="4" marL="2057400" indent="-228240">
              <a:lnSpc>
                <a:spcPct val="100000"/>
              </a:lnSpc>
              <a:spcBef>
                <a:spcPts val="400"/>
              </a:spcBef>
              <a:buClr>
                <a:srgbClr val="000000"/>
              </a:buClr>
              <a:buFont typeface="Arial"/>
              <a:buChar char="»"/>
            </a:pPr>
            <a:r>
              <a:rPr b="0" lang="ru-RU" sz="2000" spc="-1" strike="noStrike">
                <a:solidFill>
                  <a:srgbClr val="000000"/>
                </a:solidFill>
                <a:latin typeface="Calibri"/>
              </a:rPr>
              <a:t>Пятый уровень</a:t>
            </a:r>
            <a:endParaRPr b="0" lang="ru-RU" sz="2000" spc="-1" strike="noStrike">
              <a:solidFill>
                <a:srgbClr val="000000"/>
              </a:solidFill>
              <a:latin typeface="Calibri"/>
            </a:endParaRPr>
          </a:p>
        </p:txBody>
      </p:sp>
      <p:sp>
        <p:nvSpPr>
          <p:cNvPr id="43"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FB1033F4-5BCF-409C-828A-CDDD14F7123C}" type="datetime">
              <a:rPr b="0" lang="ru-RU" sz="1200" spc="-1" strike="noStrike">
                <a:solidFill>
                  <a:srgbClr val="8b8b8b"/>
                </a:solidFill>
                <a:latin typeface="Calibri"/>
              </a:rPr>
              <a:t>26.1.21</a:t>
            </a:fld>
            <a:endParaRPr b="0" lang="ru-RU" sz="1200" spc="-1" strike="noStrike">
              <a:latin typeface="Times New Roman"/>
            </a:endParaRPr>
          </a:p>
        </p:txBody>
      </p:sp>
      <p:sp>
        <p:nvSpPr>
          <p:cNvPr id="44" name="PlaceHolder 4"/>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45"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9557A58F-0424-4B5F-90B7-321069FD0BAA}" type="slidenum">
              <a:rPr b="0" lang="ru-RU" sz="1200" spc="-1" strike="noStrike">
                <a:solidFill>
                  <a:srgbClr val="8b8b8b"/>
                </a:solidFill>
                <a:latin typeface="Calibri"/>
              </a:rPr>
              <a:t>1</a:t>
            </a:fld>
            <a:endParaRPr b="0" lang="ru-RU"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PlaceHolder 1"/>
          <p:cNvSpPr>
            <a:spLocks noGrp="1"/>
          </p:cNvSpPr>
          <p:nvPr>
            <p:ph type="dt"/>
          </p:nvPr>
        </p:nvSpPr>
        <p:spPr>
          <a:xfrm>
            <a:off x="457200" y="6356520"/>
            <a:ext cx="2133360" cy="364680"/>
          </a:xfrm>
          <a:prstGeom prst="rect">
            <a:avLst/>
          </a:prstGeom>
        </p:spPr>
        <p:txBody>
          <a:bodyPr anchor="ctr">
            <a:noAutofit/>
          </a:bodyPr>
          <a:p>
            <a:pPr>
              <a:lnSpc>
                <a:spcPct val="100000"/>
              </a:lnSpc>
            </a:pPr>
            <a:fld id="{320F98FE-2A23-4F43-BA4A-78D4AA52AAE1}" type="datetime">
              <a:rPr b="0" lang="ru-RU" sz="1200" spc="-1" strike="noStrike">
                <a:solidFill>
                  <a:srgbClr val="8b8b8b"/>
                </a:solidFill>
                <a:latin typeface="Calibri"/>
              </a:rPr>
              <a:t>26.1.21</a:t>
            </a:fld>
            <a:endParaRPr b="0" lang="ru-RU" sz="1200" spc="-1" strike="noStrike">
              <a:latin typeface="Times New Roman"/>
            </a:endParaRPr>
          </a:p>
        </p:txBody>
      </p:sp>
      <p:sp>
        <p:nvSpPr>
          <p:cNvPr id="83" name="PlaceHolder 2"/>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84" name="PlaceHolder 3"/>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D9A2022B-DF7F-4253-8D7D-9B75BA0FDB24}" type="slidenum">
              <a:rPr b="0" lang="ru-RU" sz="1200" spc="-1" strike="noStrike">
                <a:solidFill>
                  <a:srgbClr val="8b8b8b"/>
                </a:solidFill>
                <a:latin typeface="Calibri"/>
              </a:rPr>
              <a:t>&lt;номер&gt;</a:t>
            </a:fld>
            <a:endParaRPr b="0" lang="ru-RU" sz="1200" spc="-1" strike="noStrike">
              <a:latin typeface="Times New Roman"/>
            </a:endParaRPr>
          </a:p>
        </p:txBody>
      </p:sp>
      <p:sp>
        <p:nvSpPr>
          <p:cNvPr id="85" name="PlaceHolder 4"/>
          <p:cNvSpPr>
            <a:spLocks noGrp="1"/>
          </p:cNvSpPr>
          <p:nvPr>
            <p:ph type="title"/>
          </p:nvPr>
        </p:nvSpPr>
        <p:spPr>
          <a:xfrm>
            <a:off x="457200" y="273600"/>
            <a:ext cx="8229240" cy="1144800"/>
          </a:xfrm>
          <a:prstGeom prst="rect">
            <a:avLst/>
          </a:prstGeom>
        </p:spPr>
        <p:txBody>
          <a:bodyPr lIns="0" rIns="0" tIns="0" bIns="0" anchor="ctr">
            <a:noAutofit/>
          </a:bodyPr>
          <a:p>
            <a:r>
              <a:rPr b="0" lang="ru-RU" sz="1800" spc="-1" strike="noStrike">
                <a:solidFill>
                  <a:srgbClr val="000000"/>
                </a:solidFill>
                <a:latin typeface="Calibri"/>
              </a:rPr>
              <a:t>Для правки текста заглавия щёлкните мышью</a:t>
            </a:r>
            <a:endParaRPr b="0" lang="ru-RU" sz="1800" spc="-1" strike="noStrike">
              <a:solidFill>
                <a:srgbClr val="000000"/>
              </a:solidFill>
              <a:latin typeface="Calibri"/>
            </a:endParaRPr>
          </a:p>
        </p:txBody>
      </p:sp>
      <p:sp>
        <p:nvSpPr>
          <p:cNvPr id="86"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solidFill>
                  <a:srgbClr val="000000"/>
                </a:solidFill>
                <a:latin typeface="Calibri"/>
              </a:rPr>
              <a:t>Для правки структуры щёлкните мышью</a:t>
            </a:r>
            <a:endParaRPr b="0" lang="ru-RU"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ru-RU" sz="2400" spc="-1" strike="noStrike">
                <a:solidFill>
                  <a:srgbClr val="000000"/>
                </a:solidFill>
                <a:latin typeface="Calibri"/>
              </a:rPr>
              <a:t>Второй уровень структуры</a:t>
            </a:r>
            <a:endParaRPr b="0" lang="ru-RU"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ru-RU" sz="2000" spc="-1" strike="noStrike">
                <a:solidFill>
                  <a:srgbClr val="000000"/>
                </a:solidFill>
                <a:latin typeface="Calibri"/>
              </a:rPr>
              <a:t>Третий уровень структуры</a:t>
            </a:r>
            <a:endParaRPr b="0" lang="ru-RU"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ru-RU" sz="2000" spc="-1" strike="noStrike">
                <a:solidFill>
                  <a:srgbClr val="000000"/>
                </a:solidFill>
                <a:latin typeface="Calibri"/>
              </a:rPr>
              <a:t>Четвёртый уровень структуры</a:t>
            </a:r>
            <a:endParaRPr b="0" lang="ru-RU"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Calibri"/>
              </a:rPr>
              <a:t>Пятый уровень структуры</a:t>
            </a:r>
            <a:endParaRPr b="0" lang="ru-RU"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Calibri"/>
              </a:rPr>
              <a:t>Шестой уровень структуры</a:t>
            </a:r>
            <a:endParaRPr b="0" lang="ru-RU"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Calibri"/>
              </a:rPr>
              <a:t>Седьмой уровень структуры</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3"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124" name="PlaceHolder 2"/>
          <p:cNvSpPr>
            <a:spLocks noGrp="1"/>
          </p:cNvSpPr>
          <p:nvPr>
            <p:ph type="body"/>
          </p:nvPr>
        </p:nvSpPr>
        <p:spPr>
          <a:xfrm>
            <a:off x="457200" y="1600200"/>
            <a:ext cx="4038120" cy="4525560"/>
          </a:xfrm>
          <a:prstGeom prst="rect">
            <a:avLst/>
          </a:prstGeom>
        </p:spPr>
        <p:txBody>
          <a:bodyPr>
            <a:noAutofit/>
          </a:bodyPr>
          <a:p>
            <a:pPr marL="343080" indent="-342720">
              <a:lnSpc>
                <a:spcPct val="100000"/>
              </a:lnSpc>
              <a:spcBef>
                <a:spcPts val="561"/>
              </a:spcBef>
              <a:buClr>
                <a:srgbClr val="000000"/>
              </a:buClr>
              <a:buFont typeface="Arial"/>
              <a:buChar char="•"/>
            </a:pPr>
            <a:r>
              <a:rPr b="0" lang="ru-RU" sz="2800" spc="-1" strike="noStrike">
                <a:solidFill>
                  <a:srgbClr val="000000"/>
                </a:solidFill>
                <a:latin typeface="Calibri"/>
              </a:rPr>
              <a:t>Образец текста</a:t>
            </a:r>
            <a:endParaRPr b="0" lang="ru-RU" sz="2800" spc="-1" strike="noStrike">
              <a:solidFill>
                <a:srgbClr val="000000"/>
              </a:solidFill>
              <a:latin typeface="Calibri"/>
            </a:endParaRPr>
          </a:p>
          <a:p>
            <a:pPr lvl="1" marL="743040" indent="-285480">
              <a:lnSpc>
                <a:spcPct val="100000"/>
              </a:lnSpc>
              <a:spcBef>
                <a:spcPts val="479"/>
              </a:spcBef>
              <a:buClr>
                <a:srgbClr val="000000"/>
              </a:buClr>
              <a:buFont typeface="Arial"/>
              <a:buChar char="–"/>
            </a:pPr>
            <a:r>
              <a:rPr b="0" lang="ru-RU" sz="2400" spc="-1" strike="noStrike">
                <a:solidFill>
                  <a:srgbClr val="000000"/>
                </a:solidFill>
                <a:latin typeface="Calibri"/>
              </a:rPr>
              <a:t>Второй уровень</a:t>
            </a:r>
            <a:endParaRPr b="0" lang="ru-RU" sz="2400" spc="-1" strike="noStrike">
              <a:solidFill>
                <a:srgbClr val="000000"/>
              </a:solidFill>
              <a:latin typeface="Calibri"/>
            </a:endParaRPr>
          </a:p>
          <a:p>
            <a:pPr lvl="2" marL="1143000" indent="-228240">
              <a:lnSpc>
                <a:spcPct val="100000"/>
              </a:lnSpc>
              <a:spcBef>
                <a:spcPts val="400"/>
              </a:spcBef>
              <a:buClr>
                <a:srgbClr val="000000"/>
              </a:buClr>
              <a:buFont typeface="Arial"/>
              <a:buChar char="•"/>
            </a:pPr>
            <a:r>
              <a:rPr b="0" lang="ru-RU" sz="2000" spc="-1" strike="noStrike">
                <a:solidFill>
                  <a:srgbClr val="000000"/>
                </a:solidFill>
                <a:latin typeface="Calibri"/>
              </a:rPr>
              <a:t>Третий уровень</a:t>
            </a:r>
            <a:endParaRPr b="0" lang="ru-RU" sz="2000" spc="-1" strike="noStrike">
              <a:solidFill>
                <a:srgbClr val="000000"/>
              </a:solidFill>
              <a:latin typeface="Calibri"/>
            </a:endParaRPr>
          </a:p>
          <a:p>
            <a:pPr lvl="3" marL="1600200" indent="-228240">
              <a:lnSpc>
                <a:spcPct val="100000"/>
              </a:lnSpc>
              <a:spcBef>
                <a:spcPts val="360"/>
              </a:spcBef>
              <a:buClr>
                <a:srgbClr val="000000"/>
              </a:buClr>
              <a:buFont typeface="Arial"/>
              <a:buChar char="–"/>
            </a:pPr>
            <a:r>
              <a:rPr b="0" lang="ru-RU" sz="1800" spc="-1" strike="noStrike">
                <a:solidFill>
                  <a:srgbClr val="000000"/>
                </a:solidFill>
                <a:latin typeface="Calibri"/>
              </a:rPr>
              <a:t>Четвертый уровень</a:t>
            </a:r>
            <a:endParaRPr b="0" lang="ru-RU" sz="1800" spc="-1" strike="noStrike">
              <a:solidFill>
                <a:srgbClr val="000000"/>
              </a:solidFill>
              <a:latin typeface="Calibri"/>
            </a:endParaRPr>
          </a:p>
          <a:p>
            <a:pPr lvl="4" marL="2057400" indent="-228240">
              <a:lnSpc>
                <a:spcPct val="100000"/>
              </a:lnSpc>
              <a:spcBef>
                <a:spcPts val="360"/>
              </a:spcBef>
              <a:buClr>
                <a:srgbClr val="000000"/>
              </a:buClr>
              <a:buFont typeface="Arial"/>
              <a:buChar char="»"/>
            </a:pPr>
            <a:r>
              <a:rPr b="0" lang="ru-RU" sz="1800" spc="-1" strike="noStrike">
                <a:solidFill>
                  <a:srgbClr val="000000"/>
                </a:solidFill>
                <a:latin typeface="Calibri"/>
              </a:rPr>
              <a:t>Пятый уровень</a:t>
            </a:r>
            <a:endParaRPr b="0" lang="ru-RU" sz="1800" spc="-1" strike="noStrike">
              <a:solidFill>
                <a:srgbClr val="000000"/>
              </a:solidFill>
              <a:latin typeface="Calibri"/>
            </a:endParaRPr>
          </a:p>
        </p:txBody>
      </p:sp>
      <p:sp>
        <p:nvSpPr>
          <p:cNvPr id="125" name="PlaceHolder 3"/>
          <p:cNvSpPr>
            <a:spLocks noGrp="1"/>
          </p:cNvSpPr>
          <p:nvPr>
            <p:ph type="body"/>
          </p:nvPr>
        </p:nvSpPr>
        <p:spPr>
          <a:xfrm>
            <a:off x="4648320" y="1600200"/>
            <a:ext cx="4038120" cy="4525560"/>
          </a:xfrm>
          <a:prstGeom prst="rect">
            <a:avLst/>
          </a:prstGeom>
        </p:spPr>
        <p:txBody>
          <a:bodyPr>
            <a:noAutofit/>
          </a:bodyPr>
          <a:p>
            <a:pPr marL="343080" indent="-342720">
              <a:lnSpc>
                <a:spcPct val="100000"/>
              </a:lnSpc>
              <a:spcBef>
                <a:spcPts val="561"/>
              </a:spcBef>
              <a:buClr>
                <a:srgbClr val="000000"/>
              </a:buClr>
              <a:buFont typeface="Arial"/>
              <a:buChar char="•"/>
            </a:pPr>
            <a:r>
              <a:rPr b="0" lang="ru-RU" sz="2800" spc="-1" strike="noStrike">
                <a:solidFill>
                  <a:srgbClr val="000000"/>
                </a:solidFill>
                <a:latin typeface="Calibri"/>
              </a:rPr>
              <a:t>Образец текста</a:t>
            </a:r>
            <a:endParaRPr b="0" lang="ru-RU" sz="2800" spc="-1" strike="noStrike">
              <a:solidFill>
                <a:srgbClr val="000000"/>
              </a:solidFill>
              <a:latin typeface="Calibri"/>
            </a:endParaRPr>
          </a:p>
          <a:p>
            <a:pPr lvl="1" marL="743040" indent="-285480">
              <a:lnSpc>
                <a:spcPct val="100000"/>
              </a:lnSpc>
              <a:spcBef>
                <a:spcPts val="479"/>
              </a:spcBef>
              <a:buClr>
                <a:srgbClr val="000000"/>
              </a:buClr>
              <a:buFont typeface="Arial"/>
              <a:buChar char="–"/>
            </a:pPr>
            <a:r>
              <a:rPr b="0" lang="ru-RU" sz="2400" spc="-1" strike="noStrike">
                <a:solidFill>
                  <a:srgbClr val="000000"/>
                </a:solidFill>
                <a:latin typeface="Calibri"/>
              </a:rPr>
              <a:t>Второй уровень</a:t>
            </a:r>
            <a:endParaRPr b="0" lang="ru-RU" sz="2400" spc="-1" strike="noStrike">
              <a:solidFill>
                <a:srgbClr val="000000"/>
              </a:solidFill>
              <a:latin typeface="Calibri"/>
            </a:endParaRPr>
          </a:p>
          <a:p>
            <a:pPr lvl="2" marL="1143000" indent="-228240">
              <a:lnSpc>
                <a:spcPct val="100000"/>
              </a:lnSpc>
              <a:spcBef>
                <a:spcPts val="400"/>
              </a:spcBef>
              <a:buClr>
                <a:srgbClr val="000000"/>
              </a:buClr>
              <a:buFont typeface="Arial"/>
              <a:buChar char="•"/>
            </a:pPr>
            <a:r>
              <a:rPr b="0" lang="ru-RU" sz="2000" spc="-1" strike="noStrike">
                <a:solidFill>
                  <a:srgbClr val="000000"/>
                </a:solidFill>
                <a:latin typeface="Calibri"/>
              </a:rPr>
              <a:t>Третий уровень</a:t>
            </a:r>
            <a:endParaRPr b="0" lang="ru-RU" sz="2000" spc="-1" strike="noStrike">
              <a:solidFill>
                <a:srgbClr val="000000"/>
              </a:solidFill>
              <a:latin typeface="Calibri"/>
            </a:endParaRPr>
          </a:p>
          <a:p>
            <a:pPr lvl="3" marL="1600200" indent="-228240">
              <a:lnSpc>
                <a:spcPct val="100000"/>
              </a:lnSpc>
              <a:spcBef>
                <a:spcPts val="360"/>
              </a:spcBef>
              <a:buClr>
                <a:srgbClr val="000000"/>
              </a:buClr>
              <a:buFont typeface="Arial"/>
              <a:buChar char="–"/>
            </a:pPr>
            <a:r>
              <a:rPr b="0" lang="ru-RU" sz="1800" spc="-1" strike="noStrike">
                <a:solidFill>
                  <a:srgbClr val="000000"/>
                </a:solidFill>
                <a:latin typeface="Calibri"/>
              </a:rPr>
              <a:t>Четвертый уровень</a:t>
            </a:r>
            <a:endParaRPr b="0" lang="ru-RU" sz="1800" spc="-1" strike="noStrike">
              <a:solidFill>
                <a:srgbClr val="000000"/>
              </a:solidFill>
              <a:latin typeface="Calibri"/>
            </a:endParaRPr>
          </a:p>
          <a:p>
            <a:pPr lvl="4" marL="2057400" indent="-228240">
              <a:lnSpc>
                <a:spcPct val="100000"/>
              </a:lnSpc>
              <a:spcBef>
                <a:spcPts val="360"/>
              </a:spcBef>
              <a:buClr>
                <a:srgbClr val="000000"/>
              </a:buClr>
              <a:buFont typeface="Arial"/>
              <a:buChar char="»"/>
            </a:pPr>
            <a:r>
              <a:rPr b="0" lang="ru-RU" sz="1800" spc="-1" strike="noStrike">
                <a:solidFill>
                  <a:srgbClr val="000000"/>
                </a:solidFill>
                <a:latin typeface="Calibri"/>
              </a:rPr>
              <a:t>Пятый уровень</a:t>
            </a:r>
            <a:endParaRPr b="0" lang="ru-RU" sz="1800" spc="-1" strike="noStrike">
              <a:solidFill>
                <a:srgbClr val="000000"/>
              </a:solidFill>
              <a:latin typeface="Calibri"/>
            </a:endParaRPr>
          </a:p>
        </p:txBody>
      </p:sp>
      <p:sp>
        <p:nvSpPr>
          <p:cNvPr id="126" name="PlaceHolder 4"/>
          <p:cNvSpPr>
            <a:spLocks noGrp="1"/>
          </p:cNvSpPr>
          <p:nvPr>
            <p:ph type="dt"/>
          </p:nvPr>
        </p:nvSpPr>
        <p:spPr>
          <a:xfrm>
            <a:off x="457200" y="6356520"/>
            <a:ext cx="2133360" cy="364680"/>
          </a:xfrm>
          <a:prstGeom prst="rect">
            <a:avLst/>
          </a:prstGeom>
        </p:spPr>
        <p:txBody>
          <a:bodyPr anchor="ctr">
            <a:noAutofit/>
          </a:bodyPr>
          <a:p>
            <a:pPr>
              <a:lnSpc>
                <a:spcPct val="100000"/>
              </a:lnSpc>
            </a:pPr>
            <a:fld id="{FD6B685D-6DCD-40DB-8852-65818A6AC940}" type="datetime">
              <a:rPr b="0" lang="ru-RU" sz="1200" spc="-1" strike="noStrike">
                <a:solidFill>
                  <a:srgbClr val="8b8b8b"/>
                </a:solidFill>
                <a:latin typeface="Calibri"/>
              </a:rPr>
              <a:t>26.1.21</a:t>
            </a:fld>
            <a:endParaRPr b="0" lang="ru-RU" sz="1200" spc="-1" strike="noStrike">
              <a:latin typeface="Times New Roman"/>
            </a:endParaRPr>
          </a:p>
        </p:txBody>
      </p:sp>
      <p:sp>
        <p:nvSpPr>
          <p:cNvPr id="127" name="PlaceHolder 5"/>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128" name="PlaceHolder 6"/>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84B93AFB-39B0-4BB9-B6B6-36EFF0CA0C22}" type="slidenum">
              <a:rPr b="0" lang="ru-RU" sz="1200" spc="-1" strike="noStrike">
                <a:solidFill>
                  <a:srgbClr val="8b8b8b"/>
                </a:solidFill>
                <a:latin typeface="Calibri"/>
              </a:rPr>
              <a:t>&lt;номер&gt;</a:t>
            </a:fld>
            <a:endParaRPr b="0" lang="ru-RU"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gif"/><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1.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25.xml"/>
</Relationships>
</file>

<file path=ppt/slides/_rels/slide12.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5.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slideLayout" Target="../slideLayouts/slideLayout25.xml"/>
</Relationships>
</file>

<file path=ppt/slides/_rels/slide16.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21.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5.xml"/>
</Relationships>
</file>

<file path=ppt/slides/_rels/slide22.xml.rels><?xml version="1.0" encoding="UTF-8"?>
<Relationships xmlns="http://schemas.openxmlformats.org/package/2006/relationships"><Relationship Id="rId1" Type="http://schemas.openxmlformats.org/officeDocument/2006/relationships/image" Target="../media/image17.jpeg"/><Relationship Id="rId2" Type="http://schemas.openxmlformats.org/officeDocument/2006/relationships/image" Target="../media/image18.jpeg"/><Relationship Id="rId3" Type="http://schemas.openxmlformats.org/officeDocument/2006/relationships/slideLayout" Target="../slideLayouts/slideLayout13.xml"/>
</Relationships>
</file>

<file path=ppt/slides/_rels/slide23.xml.rels><?xml version="1.0" encoding="UTF-8"?>
<Relationships xmlns="http://schemas.openxmlformats.org/package/2006/relationships"><Relationship Id="rId1" Type="http://schemas.openxmlformats.org/officeDocument/2006/relationships/image" Target="../media/image19.jpeg"/><Relationship Id="rId2" Type="http://schemas.openxmlformats.org/officeDocument/2006/relationships/slideLayout" Target="../slideLayouts/slideLayout13.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5.xml.rels><?xml version="1.0" encoding="UTF-8"?>
<Relationships xmlns="http://schemas.openxmlformats.org/package/2006/relationships"><Relationship Id="rId1" Type="http://schemas.openxmlformats.org/officeDocument/2006/relationships/image" Target="../media/image20.jpeg"/><Relationship Id="rId2" Type="http://schemas.openxmlformats.org/officeDocument/2006/relationships/image" Target="../media/image21.jpeg"/><Relationship Id="rId3" Type="http://schemas.openxmlformats.org/officeDocument/2006/relationships/image" Target="../media/image22.jpeg"/><Relationship Id="rId4"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image" Target="../media/image24.jpeg"/><Relationship Id="rId2"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25.jpeg"/><Relationship Id="rId2"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image" Target="../media/image26.jpe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2.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25.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4.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25.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6.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25.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8.xml.rels><?xml version="1.0" encoding="UTF-8"?>
<Relationships xmlns="http://schemas.openxmlformats.org/package/2006/relationships"><Relationship Id="rId1" Type="http://schemas.openxmlformats.org/officeDocument/2006/relationships/image" Target="../media/image31.jpeg"/><Relationship Id="rId2" Type="http://schemas.openxmlformats.org/officeDocument/2006/relationships/slideLayout" Target="../slideLayouts/slideLayout40.xml"/>
</Relationships>
</file>

<file path=ppt/slides/_rels/slide39.xml.rels><?xml version="1.0" encoding="UTF-8"?>
<Relationships xmlns="http://schemas.openxmlformats.org/package/2006/relationships"><Relationship Id="rId1" Type="http://schemas.openxmlformats.org/officeDocument/2006/relationships/image" Target="../media/image32.jpeg"/><Relationship Id="rId2" Type="http://schemas.openxmlformats.org/officeDocument/2006/relationships/slideLayout" Target="../slideLayouts/slideLayout40.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0.xml.rels><?xml version="1.0" encoding="UTF-8"?>
<Relationships xmlns="http://schemas.openxmlformats.org/package/2006/relationships"><Relationship Id="rId1" Type="http://schemas.openxmlformats.org/officeDocument/2006/relationships/image" Target="../media/image33.jpeg"/><Relationship Id="rId2" Type="http://schemas.openxmlformats.org/officeDocument/2006/relationships/slideLayout" Target="../slideLayouts/slideLayout40.xml"/>
</Relationships>
</file>

<file path=ppt/slides/_rels/slide41.xml.rels><?xml version="1.0" encoding="UTF-8"?>
<Relationships xmlns="http://schemas.openxmlformats.org/package/2006/relationships"><Relationship Id="rId1" Type="http://schemas.openxmlformats.org/officeDocument/2006/relationships/image" Target="../media/image34.jpeg"/><Relationship Id="rId2"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image" Target="../media/image35.jpeg"/><Relationship Id="rId2" Type="http://schemas.openxmlformats.org/officeDocument/2006/relationships/slideLayout" Target="../slideLayouts/slideLayout40.xml"/>
</Relationships>
</file>

<file path=ppt/slides/_rels/slide43.xml.rels><?xml version="1.0" encoding="UTF-8"?>
<Relationships xmlns="http://schemas.openxmlformats.org/package/2006/relationships"><Relationship Id="rId1" Type="http://schemas.openxmlformats.org/officeDocument/2006/relationships/image" Target="../media/image36.jpeg"/><Relationship Id="rId2" Type="http://schemas.openxmlformats.org/officeDocument/2006/relationships/slideLayout" Target="../slideLayouts/slideLayout40.xml"/>
</Relationships>
</file>

<file path=ppt/slides/_rels/slide44.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40.xml"/>
</Relationships>
</file>

<file path=ppt/slides/_rels/slide46.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40.xml"/>
</Relationships>
</file>

<file path=ppt/slides/_rels/slide47.xml.rels><?xml version="1.0" encoding="UTF-8"?>
<Relationships xmlns="http://schemas.openxmlformats.org/package/2006/relationships"><Relationship Id="rId1" Type="http://schemas.openxmlformats.org/officeDocument/2006/relationships/image" Target="../media/image40.jpeg"/><Relationship Id="rId2" Type="http://schemas.openxmlformats.org/officeDocument/2006/relationships/slideLayout" Target="../slideLayouts/slideLayout40.xml"/>
</Relationships>
</file>

<file path=ppt/slides/_rels/slide48.xml.rels><?xml version="1.0" encoding="UTF-8"?>
<Relationships xmlns="http://schemas.openxmlformats.org/package/2006/relationships"><Relationship Id="rId1" Type="http://schemas.openxmlformats.org/officeDocument/2006/relationships/image" Target="../media/image41.jpeg"/><Relationship Id="rId2" Type="http://schemas.openxmlformats.org/officeDocument/2006/relationships/slideLayout" Target="../slideLayouts/slideLayout40.xml"/>
</Relationships>
</file>

<file path=ppt/slides/_rels/slide49.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slideLayout" Target="../slideLayouts/slideLayout25.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0.xml.rels><?xml version="1.0" encoding="UTF-8"?>
<Relationships xmlns="http://schemas.openxmlformats.org/package/2006/relationships"><Relationship Id="rId1" Type="http://schemas.openxmlformats.org/officeDocument/2006/relationships/image" Target="../media/image43.jpeg"/><Relationship Id="rId2" Type="http://schemas.openxmlformats.org/officeDocument/2006/relationships/slideLayout" Target="../slideLayouts/slideLayout40.xml"/>
</Relationships>
</file>

<file path=ppt/slides/_rels/slide51.xml.rels><?xml version="1.0" encoding="UTF-8"?>
<Relationships xmlns="http://schemas.openxmlformats.org/package/2006/relationships"><Relationship Id="rId1" Type="http://schemas.openxmlformats.org/officeDocument/2006/relationships/image" Target="../media/image44.jpeg"/><Relationship Id="rId2" Type="http://schemas.openxmlformats.org/officeDocument/2006/relationships/slideLayout" Target="../slideLayouts/slideLayout13.xml"/>
</Relationships>
</file>

<file path=ppt/slides/_rels/slide52.xml.rels><?xml version="1.0" encoding="UTF-8"?>
<Relationships xmlns="http://schemas.openxmlformats.org/package/2006/relationships"><Relationship Id="rId1" Type="http://schemas.openxmlformats.org/officeDocument/2006/relationships/image" Target="../media/image45.jpeg"/><Relationship Id="rId2" Type="http://schemas.openxmlformats.org/officeDocument/2006/relationships/slideLayout" Target="../slideLayouts/slideLayout13.xml"/>
</Relationships>
</file>

<file path=ppt/slides/_rels/slide53.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25.xml"/>
</Relationships>
</file>

<file path=ppt/slides/_rels/slide54.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25.xml"/>
</Relationships>
</file>

<file path=ppt/slides/_rels/slide55.xml.rels><?xml version="1.0" encoding="UTF-8"?>
<Relationships xmlns="http://schemas.openxmlformats.org/package/2006/relationships"><Relationship Id="rId1" Type="http://schemas.openxmlformats.org/officeDocument/2006/relationships/image" Target="../media/image48.png"/><Relationship Id="rId2" Type="http://schemas.openxmlformats.org/officeDocument/2006/relationships/slideLayout" Target="../slideLayouts/slideLayout25.xml"/>
</Relationships>
</file>

<file path=ppt/slides/_rels/slide56.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slideLayout" Target="../slideLayouts/slideLayout25.xml"/>
</Relationships>
</file>

<file path=ppt/slides/_rels/slide5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8.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25.xml"/>
</Relationships>
</file>

<file path=ppt/slides/_rels/slide59.xml.rels><?xml version="1.0" encoding="UTF-8"?>
<Relationships xmlns="http://schemas.openxmlformats.org/package/2006/relationships"><Relationship Id="rId1" Type="http://schemas.openxmlformats.org/officeDocument/2006/relationships/image" Target="../media/image52.png"/><Relationship Id="rId2" Type="http://schemas.openxmlformats.org/officeDocument/2006/relationships/slideLayout" Target="../slideLayouts/slideLayout25.xml"/>
</Relationships>
</file>

<file path=ppt/slides/_rels/slide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25.xml"/>
</Relationships>
</file>

<file path=ppt/slides/_rels/slide60.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slideLayout" Target="../slideLayouts/slideLayout25.xml"/>
</Relationships>
</file>

<file path=ppt/slides/_rels/slide6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62.xml.rels><?xml version="1.0" encoding="UTF-8"?>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25.xml"/>
</Relationships>
</file>

<file path=ppt/slides/_rels/slide63.xml.rels><?xml version="1.0" encoding="UTF-8"?>
<Relationships xmlns="http://schemas.openxmlformats.org/package/2006/relationships"><Relationship Id="rId1" Type="http://schemas.openxmlformats.org/officeDocument/2006/relationships/image" Target="../media/image55.png"/><Relationship Id="rId2" Type="http://schemas.openxmlformats.org/officeDocument/2006/relationships/slideLayout" Target="../slideLayouts/slideLayout25.xml"/>
</Relationships>
</file>

<file path=ppt/slides/_rels/slide64.xml.rels><?xml version="1.0" encoding="UTF-8"?>
<Relationships xmlns="http://schemas.openxmlformats.org/package/2006/relationships"><Relationship Id="rId1" Type="http://schemas.openxmlformats.org/officeDocument/2006/relationships/image" Target="../media/image56.png"/><Relationship Id="rId2" Type="http://schemas.openxmlformats.org/officeDocument/2006/relationships/slideLayout" Target="../slideLayouts/slideLayout25.xml"/>
</Relationships>
</file>

<file path=ppt/slides/_rels/slide65.xml.rels><?xml version="1.0" encoding="UTF-8"?>
<Relationships xmlns="http://schemas.openxmlformats.org/package/2006/relationships"><Relationship Id="rId1" Type="http://schemas.openxmlformats.org/officeDocument/2006/relationships/image" Target="../media/image57.png"/><Relationship Id="rId2" Type="http://schemas.openxmlformats.org/officeDocument/2006/relationships/slideLayout" Target="../slideLayouts/slideLayout25.xml"/>
</Relationships>
</file>

<file path=ppt/slides/_rels/slide66.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slideLayout" Target="../slideLayouts/slideLayout25.xml"/>
</Relationships>
</file>

<file path=ppt/slides/_rels/slide67.xml.rels><?xml version="1.0" encoding="UTF-8"?>
<Relationships xmlns="http://schemas.openxmlformats.org/package/2006/relationships"><Relationship Id="rId1" Type="http://schemas.openxmlformats.org/officeDocument/2006/relationships/image" Target="../media/image59.png"/><Relationship Id="rId2" Type="http://schemas.openxmlformats.org/officeDocument/2006/relationships/slideLayout" Target="../slideLayouts/slideLayout25.xml"/>
</Relationships>
</file>

<file path=ppt/slides/_rels/slide68.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69.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25.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5" name="TextShape 1"/>
          <p:cNvSpPr txBox="1"/>
          <p:nvPr/>
        </p:nvSpPr>
        <p:spPr>
          <a:xfrm>
            <a:off x="1714320" y="0"/>
            <a:ext cx="7187760" cy="1071360"/>
          </a:xfrm>
          <a:prstGeom prst="rect">
            <a:avLst/>
          </a:prstGeom>
          <a:noFill/>
          <a:ln>
            <a:noFill/>
          </a:ln>
        </p:spPr>
        <p:txBody>
          <a:bodyPr anchor="ctr">
            <a:normAutofit/>
          </a:bodyPr>
          <a:p>
            <a:pPr algn="ctr">
              <a:lnSpc>
                <a:spcPct val="100000"/>
              </a:lnSpc>
            </a:pPr>
            <a:r>
              <a:rPr b="1" lang="ru-RU" sz="4400" spc="-1" strike="noStrike">
                <a:solidFill>
                  <a:srgbClr val="0070c0"/>
                </a:solidFill>
                <a:latin typeface="Calibri"/>
              </a:rPr>
              <a:t>ОСНОВИ МЕДИЧНИХ ЗНАНЬ</a:t>
            </a:r>
            <a:endParaRPr b="0" lang="ru-RU" sz="4400" spc="-1" strike="noStrike">
              <a:solidFill>
                <a:srgbClr val="000000"/>
              </a:solidFill>
              <a:latin typeface="Calibri"/>
            </a:endParaRPr>
          </a:p>
        </p:txBody>
      </p:sp>
      <p:sp>
        <p:nvSpPr>
          <p:cNvPr id="166" name="TextShape 2"/>
          <p:cNvSpPr txBox="1"/>
          <p:nvPr/>
        </p:nvSpPr>
        <p:spPr>
          <a:xfrm>
            <a:off x="1500120" y="857160"/>
            <a:ext cx="7143480" cy="1785600"/>
          </a:xfrm>
          <a:prstGeom prst="rect">
            <a:avLst/>
          </a:prstGeom>
          <a:noFill/>
          <a:ln>
            <a:noFill/>
          </a:ln>
        </p:spPr>
        <p:txBody>
          <a:bodyPr>
            <a:normAutofit/>
          </a:bodyPr>
          <a:p>
            <a:pPr algn="ctr">
              <a:lnSpc>
                <a:spcPct val="90000"/>
              </a:lnSpc>
              <a:spcBef>
                <a:spcPts val="780"/>
              </a:spcBef>
            </a:pPr>
            <a:r>
              <a:rPr b="1" lang="ru-RU" sz="2400" spc="-1" strike="noStrike">
                <a:solidFill>
                  <a:srgbClr val="8b8b8b"/>
                </a:solidFill>
                <a:latin typeface="Calibri"/>
              </a:rPr>
              <a:t> </a:t>
            </a:r>
            <a:r>
              <a:rPr b="1" lang="ru-RU" sz="3900" spc="-1" strike="noStrike">
                <a:solidFill>
                  <a:srgbClr val="ff0000"/>
                </a:solidFill>
                <a:latin typeface="Calibri"/>
              </a:rPr>
              <a:t>Лекція № 10.</a:t>
            </a:r>
            <a:endParaRPr b="0" lang="ru-RU" sz="3900" spc="-1" strike="noStrike">
              <a:latin typeface="Arial"/>
            </a:endParaRPr>
          </a:p>
          <a:p>
            <a:pPr algn="ctr">
              <a:lnSpc>
                <a:spcPct val="90000"/>
              </a:lnSpc>
              <a:spcBef>
                <a:spcPts val="1420"/>
              </a:spcBef>
            </a:pPr>
            <a:r>
              <a:rPr b="1" lang="ru-RU" sz="7100" spc="-1" strike="noStrike">
                <a:solidFill>
                  <a:srgbClr val="ff0000"/>
                </a:solidFill>
                <a:latin typeface="Calibri"/>
              </a:rPr>
              <a:t>Десмургія</a:t>
            </a:r>
            <a:endParaRPr b="0" lang="ru-RU" sz="7100" spc="-1" strike="noStrike">
              <a:latin typeface="Arial"/>
            </a:endParaRPr>
          </a:p>
        </p:txBody>
      </p:sp>
      <p:sp>
        <p:nvSpPr>
          <p:cNvPr id="167" name="CustomShape 3"/>
          <p:cNvSpPr/>
          <p:nvPr/>
        </p:nvSpPr>
        <p:spPr>
          <a:xfrm>
            <a:off x="173160" y="-144360"/>
            <a:ext cx="304560" cy="304560"/>
          </a:xfrm>
          <a:prstGeom prst="rect">
            <a:avLst/>
          </a:prstGeom>
          <a:noFill/>
          <a:ln w="9360">
            <a:noFill/>
          </a:ln>
        </p:spPr>
        <p:style>
          <a:lnRef idx="0"/>
          <a:fillRef idx="0"/>
          <a:effectRef idx="0"/>
          <a:fontRef idx="minor"/>
        </p:style>
      </p:sp>
      <p:sp>
        <p:nvSpPr>
          <p:cNvPr id="168" name="CustomShape 4"/>
          <p:cNvSpPr/>
          <p:nvPr/>
        </p:nvSpPr>
        <p:spPr>
          <a:xfrm>
            <a:off x="155520" y="-144360"/>
            <a:ext cx="304560" cy="304560"/>
          </a:xfrm>
          <a:prstGeom prst="rect">
            <a:avLst/>
          </a:prstGeom>
          <a:noFill/>
          <a:ln>
            <a:noFill/>
          </a:ln>
        </p:spPr>
        <p:style>
          <a:lnRef idx="0"/>
          <a:fillRef idx="0"/>
          <a:effectRef idx="0"/>
          <a:fontRef idx="minor"/>
        </p:style>
      </p:sp>
      <p:pic>
        <p:nvPicPr>
          <p:cNvPr id="169" name="Picture 2" descr=""/>
          <p:cNvPicPr/>
          <p:nvPr/>
        </p:nvPicPr>
        <p:blipFill>
          <a:blip r:embed="rId1"/>
          <a:stretch/>
        </p:blipFill>
        <p:spPr>
          <a:xfrm>
            <a:off x="285840" y="857160"/>
            <a:ext cx="1578960" cy="1742760"/>
          </a:xfrm>
          <a:prstGeom prst="rect">
            <a:avLst/>
          </a:prstGeom>
          <a:ln>
            <a:noFill/>
          </a:ln>
        </p:spPr>
      </p:pic>
      <p:sp>
        <p:nvSpPr>
          <p:cNvPr id="170" name="CustomShape 5"/>
          <p:cNvSpPr/>
          <p:nvPr/>
        </p:nvSpPr>
        <p:spPr>
          <a:xfrm>
            <a:off x="155520" y="-144360"/>
            <a:ext cx="304560" cy="304560"/>
          </a:xfrm>
          <a:prstGeom prst="rect">
            <a:avLst/>
          </a:prstGeom>
          <a:noFill/>
          <a:ln>
            <a:noFill/>
          </a:ln>
        </p:spPr>
        <p:style>
          <a:lnRef idx="0"/>
          <a:fillRef idx="0"/>
          <a:effectRef idx="0"/>
          <a:fontRef idx="minor"/>
        </p:style>
      </p:sp>
      <p:sp>
        <p:nvSpPr>
          <p:cNvPr id="171" name="CustomShape 6"/>
          <p:cNvSpPr/>
          <p:nvPr/>
        </p:nvSpPr>
        <p:spPr>
          <a:xfrm>
            <a:off x="155520" y="-144360"/>
            <a:ext cx="304560" cy="304560"/>
          </a:xfrm>
          <a:prstGeom prst="rect">
            <a:avLst/>
          </a:prstGeom>
          <a:noFill/>
          <a:ln>
            <a:noFill/>
          </a:ln>
        </p:spPr>
        <p:style>
          <a:lnRef idx="0"/>
          <a:fillRef idx="0"/>
          <a:effectRef idx="0"/>
          <a:fontRef idx="minor"/>
        </p:style>
      </p:sp>
      <p:pic>
        <p:nvPicPr>
          <p:cNvPr id="172" name="Picture 8" descr=""/>
          <p:cNvPicPr/>
          <p:nvPr/>
        </p:nvPicPr>
        <p:blipFill>
          <a:blip r:embed="rId2"/>
          <a:stretch/>
        </p:blipFill>
        <p:spPr>
          <a:xfrm>
            <a:off x="0" y="4908240"/>
            <a:ext cx="5571720" cy="1949400"/>
          </a:xfrm>
          <a:prstGeom prst="rect">
            <a:avLst/>
          </a:prstGeom>
          <a:ln>
            <a:noFill/>
          </a:ln>
        </p:spPr>
      </p:pic>
      <p:pic>
        <p:nvPicPr>
          <p:cNvPr id="173" name="Picture 10" descr=""/>
          <p:cNvPicPr/>
          <p:nvPr/>
        </p:nvPicPr>
        <p:blipFill>
          <a:blip r:embed="rId3"/>
          <a:stretch/>
        </p:blipFill>
        <p:spPr>
          <a:xfrm>
            <a:off x="214200" y="2786040"/>
            <a:ext cx="4000320" cy="2057040"/>
          </a:xfrm>
          <a:prstGeom prst="rect">
            <a:avLst/>
          </a:prstGeom>
          <a:ln>
            <a:noFill/>
          </a:ln>
        </p:spPr>
      </p:pic>
      <p:pic>
        <p:nvPicPr>
          <p:cNvPr id="174" name="Picture 12" descr=""/>
          <p:cNvPicPr/>
          <p:nvPr/>
        </p:nvPicPr>
        <p:blipFill>
          <a:blip r:embed="rId4"/>
          <a:stretch/>
        </p:blipFill>
        <p:spPr>
          <a:xfrm>
            <a:off x="6215040" y="4929120"/>
            <a:ext cx="2642760" cy="1703160"/>
          </a:xfrm>
          <a:prstGeom prst="rect">
            <a:avLst/>
          </a:prstGeom>
          <a:ln>
            <a:noFill/>
          </a:ln>
        </p:spPr>
      </p:pic>
      <p:pic>
        <p:nvPicPr>
          <p:cNvPr id="175" name="Picture 14" descr=""/>
          <p:cNvPicPr/>
          <p:nvPr/>
        </p:nvPicPr>
        <p:blipFill>
          <a:blip r:embed="rId5"/>
          <a:stretch/>
        </p:blipFill>
        <p:spPr>
          <a:xfrm>
            <a:off x="7238880" y="2643120"/>
            <a:ext cx="1904760" cy="2152440"/>
          </a:xfrm>
          <a:prstGeom prst="rect">
            <a:avLst/>
          </a:prstGeom>
          <a:ln>
            <a:noFill/>
          </a:ln>
        </p:spPr>
      </p:pic>
      <p:pic>
        <p:nvPicPr>
          <p:cNvPr id="176" name="Picture 16" descr=""/>
          <p:cNvPicPr/>
          <p:nvPr/>
        </p:nvPicPr>
        <p:blipFill>
          <a:blip r:embed="rId6"/>
          <a:stretch/>
        </p:blipFill>
        <p:spPr>
          <a:xfrm>
            <a:off x="4500720" y="2571840"/>
            <a:ext cx="2356920" cy="2356920"/>
          </a:xfrm>
          <a:prstGeom prst="rect">
            <a:avLst/>
          </a:prstGeom>
          <a:ln>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2" name="TextShape 1"/>
          <p:cNvSpPr txBox="1"/>
          <p:nvPr/>
        </p:nvSpPr>
        <p:spPr>
          <a:xfrm>
            <a:off x="142920" y="214200"/>
            <a:ext cx="8786520" cy="6643440"/>
          </a:xfrm>
          <a:prstGeom prst="rect">
            <a:avLst/>
          </a:prstGeom>
          <a:noFill/>
          <a:ln>
            <a:noFill/>
          </a:ln>
        </p:spPr>
        <p:txBody>
          <a:bodyPr>
            <a:noAutofit/>
          </a:bodyPr>
          <a:p>
            <a:pPr marL="343080" indent="-342720" algn="just">
              <a:lnSpc>
                <a:spcPct val="80000"/>
              </a:lnSpc>
            </a:pPr>
            <a:r>
              <a:rPr b="1" i="1" lang="ru-RU" sz="2000" spc="-1" strike="noStrike">
                <a:solidFill>
                  <a:srgbClr val="7030a0"/>
                </a:solidFill>
                <a:latin typeface="Calibri"/>
              </a:rPr>
              <a:t>Еластичні бинти </a:t>
            </a:r>
            <a:r>
              <a:rPr b="1" lang="ru-RU" sz="2000" spc="-1" strike="noStrike">
                <a:solidFill>
                  <a:srgbClr val="000000"/>
                </a:solidFill>
                <a:latin typeface="Calibri"/>
              </a:rPr>
              <a:t>виготовляються з суворої бавовняної пряжі, зітканою за полотняним типом плетіння, в основу якої вплетені гумові нитки, що різко підвищують еластичність бинта. Еластичні бинти не стерилізуються і використовуються для нежорсткого стягування м’яких тканин. </a:t>
            </a:r>
            <a:endParaRPr b="0" lang="ru-RU" sz="2000" spc="-1" strike="noStrike">
              <a:solidFill>
                <a:srgbClr val="000000"/>
              </a:solidFill>
              <a:latin typeface="Calibri"/>
            </a:endParaRPr>
          </a:p>
          <a:p>
            <a:pPr marL="343080" indent="-342720" algn="just">
              <a:lnSpc>
                <a:spcPct val="80000"/>
              </a:lnSpc>
            </a:pPr>
            <a:r>
              <a:rPr b="1" i="1" lang="ru-RU" sz="2000" spc="-1" strike="noStrike">
                <a:solidFill>
                  <a:srgbClr val="7030a0"/>
                </a:solidFill>
                <a:latin typeface="Calibri"/>
              </a:rPr>
              <a:t>Трубчасті бинти </a:t>
            </a:r>
            <a:r>
              <a:rPr b="1" lang="ru-RU" sz="2000" spc="-1" strike="noStrike">
                <a:solidFill>
                  <a:srgbClr val="000000"/>
                </a:solidFill>
                <a:latin typeface="Calibri"/>
              </a:rPr>
              <a:t>являють собою безшовну трубку з гідрофільного матеріалу, еластичність якої забезпечується за рахунок трикотажного типу плетіння. Бинти мають різний діаметр для застосування на різних частинах тіла. </a:t>
            </a:r>
            <a:endParaRPr b="0" lang="ru-RU" sz="2000" spc="-1" strike="noStrike">
              <a:solidFill>
                <a:srgbClr val="000000"/>
              </a:solidFill>
              <a:latin typeface="Calibri"/>
            </a:endParaRPr>
          </a:p>
          <a:p>
            <a:pPr marL="343080" indent="-342720" algn="just">
              <a:lnSpc>
                <a:spcPct val="80000"/>
              </a:lnSpc>
            </a:pPr>
            <a:r>
              <a:rPr b="1" i="1" lang="ru-RU" sz="2000" spc="-1" strike="noStrike">
                <a:solidFill>
                  <a:srgbClr val="7030a0"/>
                </a:solidFill>
                <a:latin typeface="Calibri"/>
              </a:rPr>
              <a:t>Сітчасті бинти</a:t>
            </a:r>
            <a:r>
              <a:rPr b="1" lang="ru-RU" sz="2000" spc="-1" strike="noStrike">
                <a:solidFill>
                  <a:srgbClr val="000000"/>
                </a:solidFill>
                <a:latin typeface="Calibri"/>
              </a:rPr>
              <a:t> використовуються для фіксації пов’язок на різних частинах тіла.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b050"/>
                </a:solidFill>
                <a:latin typeface="Calibri"/>
              </a:rPr>
              <a:t>За діаметром розрізняють: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0000"/>
                </a:solidFill>
                <a:latin typeface="Calibri"/>
              </a:rPr>
              <a:t>– </a:t>
            </a:r>
            <a:r>
              <a:rPr b="1" lang="ru-RU" sz="2000" spc="-1" strike="noStrike">
                <a:solidFill>
                  <a:srgbClr val="ff0000"/>
                </a:solidFill>
                <a:latin typeface="Calibri"/>
              </a:rPr>
              <a:t>бинт № 1 </a:t>
            </a:r>
            <a:r>
              <a:rPr b="1" lang="ru-RU" sz="2000" spc="-1" strike="noStrike">
                <a:solidFill>
                  <a:srgbClr val="000000"/>
                </a:solidFill>
                <a:latin typeface="Calibri"/>
              </a:rPr>
              <a:t>– для пальців кисті у дорослих; кисті і стопи у дітей;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0000"/>
                </a:solidFill>
                <a:latin typeface="Calibri"/>
              </a:rPr>
              <a:t>– </a:t>
            </a:r>
            <a:r>
              <a:rPr b="1" lang="ru-RU" sz="2000" spc="-1" strike="noStrike">
                <a:solidFill>
                  <a:srgbClr val="ff0000"/>
                </a:solidFill>
                <a:latin typeface="Calibri"/>
              </a:rPr>
              <a:t>бинт № 2 </a:t>
            </a:r>
            <a:r>
              <a:rPr b="1" lang="ru-RU" sz="2000" spc="-1" strike="noStrike">
                <a:solidFill>
                  <a:srgbClr val="000000"/>
                </a:solidFill>
                <a:latin typeface="Calibri"/>
              </a:rPr>
              <a:t>– для кисті, передпліччя, стопи, ліктьового, променево-зап’ястного, гомілковостопного суглобів у дорослих; плеча, гомілки, колінного суглоба у дітей;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0000"/>
                </a:solidFill>
                <a:latin typeface="Calibri"/>
              </a:rPr>
              <a:t>– </a:t>
            </a:r>
            <a:r>
              <a:rPr b="1" lang="ru-RU" sz="2000" spc="-1" strike="noStrike">
                <a:solidFill>
                  <a:srgbClr val="ff0000"/>
                </a:solidFill>
                <a:latin typeface="Calibri"/>
              </a:rPr>
              <a:t>бинт № 3-4 </a:t>
            </a:r>
            <a:r>
              <a:rPr b="1" lang="ru-RU" sz="2000" spc="-1" strike="noStrike">
                <a:solidFill>
                  <a:srgbClr val="000000"/>
                </a:solidFill>
                <a:latin typeface="Calibri"/>
              </a:rPr>
              <a:t>– для передпліччя, плеча, гомілки, колінного суглоба у дорослих; для стегна і голови у дітей;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0000"/>
                </a:solidFill>
                <a:latin typeface="Calibri"/>
              </a:rPr>
              <a:t>– </a:t>
            </a:r>
            <a:r>
              <a:rPr b="1" lang="ru-RU" sz="2000" spc="-1" strike="noStrike">
                <a:solidFill>
                  <a:srgbClr val="ff0000"/>
                </a:solidFill>
                <a:latin typeface="Calibri"/>
              </a:rPr>
              <a:t>бинт № 5-6 </a:t>
            </a:r>
            <a:r>
              <a:rPr b="1" lang="ru-RU" sz="2000" spc="-1" strike="noStrike">
                <a:solidFill>
                  <a:srgbClr val="000000"/>
                </a:solidFill>
                <a:latin typeface="Calibri"/>
              </a:rPr>
              <a:t>– для голови і стегна у дорослих; грудей, живота, таза, промежини у дітей;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0000"/>
                </a:solidFill>
                <a:latin typeface="Calibri"/>
              </a:rPr>
              <a:t>– </a:t>
            </a:r>
            <a:r>
              <a:rPr b="1" lang="ru-RU" sz="2000" spc="-1" strike="noStrike">
                <a:solidFill>
                  <a:srgbClr val="ff0000"/>
                </a:solidFill>
                <a:latin typeface="Calibri"/>
              </a:rPr>
              <a:t>бинт № 7 </a:t>
            </a:r>
            <a:r>
              <a:rPr b="1" lang="ru-RU" sz="2000" spc="-1" strike="noStrike">
                <a:solidFill>
                  <a:srgbClr val="000000"/>
                </a:solidFill>
                <a:latin typeface="Calibri"/>
              </a:rPr>
              <a:t>– для грудей, живота, таза і промежини у дорослих.  </a:t>
            </a:r>
            <a:endParaRPr b="0" lang="ru-RU" sz="2000" spc="-1" strike="noStrike">
              <a:solidFill>
                <a:srgbClr val="000000"/>
              </a:solidFill>
              <a:latin typeface="Calibri"/>
            </a:endParaRPr>
          </a:p>
          <a:p>
            <a:pPr marL="343080" indent="-342720" algn="just">
              <a:lnSpc>
                <a:spcPct val="80000"/>
              </a:lnSpc>
            </a:pPr>
            <a:r>
              <a:rPr b="1" i="1" lang="ru-RU" sz="2000" spc="-1" strike="noStrike">
                <a:solidFill>
                  <a:srgbClr val="7030a0"/>
                </a:solidFill>
                <a:latin typeface="Calibri"/>
              </a:rPr>
              <a:t>Вата</a:t>
            </a:r>
            <a:r>
              <a:rPr b="1" lang="ru-RU" sz="2000" spc="-1" strike="noStrike">
                <a:solidFill>
                  <a:srgbClr val="000000"/>
                </a:solidFill>
                <a:latin typeface="Calibri"/>
              </a:rPr>
              <a:t> – пухнаста маса волокон, слабко переплетених між собою в різних напрямках. За способом отримання розрізняють </a:t>
            </a:r>
            <a:r>
              <a:rPr b="1" lang="ru-RU" sz="2000" spc="-1" strike="noStrike">
                <a:solidFill>
                  <a:srgbClr val="ff0000"/>
                </a:solidFill>
                <a:latin typeface="Calibri"/>
              </a:rPr>
              <a:t>природну </a:t>
            </a:r>
            <a:r>
              <a:rPr b="1" lang="ru-RU" sz="2000" spc="-1" strike="noStrike">
                <a:solidFill>
                  <a:srgbClr val="000000"/>
                </a:solidFill>
                <a:latin typeface="Calibri"/>
              </a:rPr>
              <a:t>(шерстяну, шовкову, пухову, бавовняну, лляну, конопляну та ін.) і </a:t>
            </a:r>
            <a:r>
              <a:rPr b="1" lang="ru-RU" sz="2000" spc="-1" strike="noStrike">
                <a:solidFill>
                  <a:srgbClr val="ff0000"/>
                </a:solidFill>
                <a:latin typeface="Calibri"/>
              </a:rPr>
              <a:t>штучну</a:t>
            </a:r>
            <a:r>
              <a:rPr b="1" lang="ru-RU" sz="2000" spc="-1" strike="noStrike">
                <a:solidFill>
                  <a:srgbClr val="000000"/>
                </a:solidFill>
                <a:latin typeface="Calibri"/>
              </a:rPr>
              <a:t> вату (целюлозну). </a:t>
            </a:r>
            <a:endParaRPr b="0" lang="ru-RU" sz="2000" spc="-1" strike="noStrike">
              <a:solidFill>
                <a:srgbClr val="000000"/>
              </a:solidFill>
              <a:latin typeface="Calibri"/>
            </a:endParaRPr>
          </a:p>
          <a:p>
            <a:pPr marL="343080" indent="-342720" algn="just">
              <a:lnSpc>
                <a:spcPct val="80000"/>
              </a:lnSpc>
            </a:pPr>
            <a:r>
              <a:rPr b="1" lang="ru-RU" sz="2000" spc="-1" strike="noStrike">
                <a:solidFill>
                  <a:srgbClr val="000000"/>
                </a:solidFill>
                <a:latin typeface="Calibri"/>
              </a:rPr>
              <a:t>Для невибіленої перев’язочної вати вихідним матеріалом служить бавовняне волокно, яке не знежирюється, тому цю вату в основному використовують для підкладок при гіпсуванні або накладанні шин. </a:t>
            </a:r>
            <a:endParaRPr b="0" lang="ru-RU" sz="20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93" name="Picture 2" descr=""/>
          <p:cNvPicPr/>
          <p:nvPr/>
        </p:nvPicPr>
        <p:blipFill>
          <a:blip r:embed="rId1"/>
          <a:srcRect l="35145" t="25394" r="35217" b="23834"/>
          <a:stretch/>
        </p:blipFill>
        <p:spPr>
          <a:xfrm>
            <a:off x="0" y="214200"/>
            <a:ext cx="4285800" cy="4214520"/>
          </a:xfrm>
          <a:prstGeom prst="rect">
            <a:avLst/>
          </a:prstGeom>
          <a:ln w="9360">
            <a:noFill/>
          </a:ln>
        </p:spPr>
      </p:pic>
      <p:sp>
        <p:nvSpPr>
          <p:cNvPr id="194" name="CustomShape 1"/>
          <p:cNvSpPr/>
          <p:nvPr/>
        </p:nvSpPr>
        <p:spPr>
          <a:xfrm>
            <a:off x="357120" y="4786200"/>
            <a:ext cx="371448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2400" spc="-1" strike="noStrike">
                <a:solidFill>
                  <a:srgbClr val="000000"/>
                </a:solidFill>
                <a:latin typeface="Calibri"/>
              </a:rPr>
              <a:t>Рис. </a:t>
            </a:r>
            <a:r>
              <a:rPr b="1" lang="ru-RU" sz="2400" spc="-1" strike="noStrike">
                <a:solidFill>
                  <a:srgbClr val="ff0000"/>
                </a:solidFill>
                <a:latin typeface="Calibri"/>
              </a:rPr>
              <a:t>Сітчасті бинти</a:t>
            </a:r>
            <a:r>
              <a:rPr b="1" lang="ru-RU" sz="2400" spc="-1" strike="noStrike">
                <a:solidFill>
                  <a:srgbClr val="000000"/>
                </a:solidFill>
                <a:latin typeface="Calibri"/>
              </a:rPr>
              <a:t> (цифрами позначено діаметр бинта) </a:t>
            </a:r>
            <a:endParaRPr b="0" lang="ru-RU" sz="2400" spc="-1" strike="noStrike">
              <a:latin typeface="Arial"/>
            </a:endParaRPr>
          </a:p>
        </p:txBody>
      </p:sp>
      <p:sp>
        <p:nvSpPr>
          <p:cNvPr id="195" name="CustomShape 2"/>
          <p:cNvSpPr/>
          <p:nvPr/>
        </p:nvSpPr>
        <p:spPr>
          <a:xfrm>
            <a:off x="4286160" y="571320"/>
            <a:ext cx="4643280" cy="55767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i="1" lang="ru-RU" sz="2400" spc="-1" strike="noStrike">
                <a:solidFill>
                  <a:srgbClr val="ff0000"/>
                </a:solidFill>
                <a:latin typeface="Calibri"/>
              </a:rPr>
              <a:t>Очищена перев’язочна вата </a:t>
            </a:r>
            <a:r>
              <a:rPr b="1" lang="ru-RU" sz="2400" spc="-1" strike="noStrike">
                <a:solidFill>
                  <a:srgbClr val="000000"/>
                </a:solidFill>
                <a:latin typeface="Calibri"/>
              </a:rPr>
              <a:t>виготовляється з невибіленої шляхом її знежирення, що робить вату гідрофільною, тобто здатною вбирати воду. Очищену перев’язочну вату вибілюють, розчісують, формують в пухкі пучки, які згортають у тугий рулончик і упаковують в обгортковий папір.  </a:t>
            </a:r>
            <a:endParaRPr b="0" lang="ru-RU" sz="2400" spc="-1" strike="noStrike">
              <a:latin typeface="Arial"/>
            </a:endParaRPr>
          </a:p>
          <a:p>
            <a:pPr algn="just">
              <a:lnSpc>
                <a:spcPct val="100000"/>
              </a:lnSpc>
            </a:pPr>
            <a:r>
              <a:rPr b="1" i="1" lang="ru-RU" sz="2400" spc="-1" strike="noStrike">
                <a:solidFill>
                  <a:srgbClr val="ff0000"/>
                </a:solidFill>
                <a:latin typeface="Calibri"/>
              </a:rPr>
              <a:t>Целюлозна вата </a:t>
            </a:r>
            <a:r>
              <a:rPr b="1" lang="ru-RU" sz="2400" spc="-1" strike="noStrike">
                <a:solidFill>
                  <a:srgbClr val="000000"/>
                </a:solidFill>
                <a:latin typeface="Calibri"/>
              </a:rPr>
              <a:t>– лігнін, складається з чистої целюлози.; випускається у вигляді складених серветок або смужок, згорнутих у рулон. </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6" name="CustomShape 1"/>
          <p:cNvSpPr/>
          <p:nvPr/>
        </p:nvSpPr>
        <p:spPr>
          <a:xfrm>
            <a:off x="285840" y="285840"/>
            <a:ext cx="8500680" cy="316980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i="1" lang="ru-RU" sz="2000" spc="-1" strike="noStrike">
                <a:solidFill>
                  <a:srgbClr val="ff0000"/>
                </a:solidFill>
                <a:latin typeface="Calibri"/>
              </a:rPr>
              <a:t>Віскозна вата </a:t>
            </a:r>
            <a:r>
              <a:rPr b="1" lang="ru-RU" sz="2000" spc="-1" strike="noStrike">
                <a:solidFill>
                  <a:srgbClr val="000000"/>
                </a:solidFill>
                <a:latin typeface="Calibri"/>
              </a:rPr>
              <a:t>виготовляється з целюлози шляхом її хімічної обробки. Вона нагадує очищену бавовняну вату, але менш міцна, особливо у вологому вигляді.  Вата виготовлена з інших матеріалів (шовкова, лляна, конопляна та ін.) не знайшла широкого застосування в медицині. </a:t>
            </a:r>
            <a:endParaRPr b="0" lang="ru-RU" sz="2000" spc="-1" strike="noStrike">
              <a:latin typeface="Arial"/>
            </a:endParaRPr>
          </a:p>
          <a:p>
            <a:pPr algn="just">
              <a:lnSpc>
                <a:spcPct val="100000"/>
              </a:lnSpc>
            </a:pPr>
            <a:r>
              <a:rPr b="1" lang="ru-RU" sz="2000" spc="-1" strike="noStrike">
                <a:solidFill>
                  <a:srgbClr val="000000"/>
                </a:solidFill>
                <a:latin typeface="Calibri"/>
              </a:rPr>
              <a:t>Окрім бинтів і вати, до перев’язувальних засобів також відносять </a:t>
            </a:r>
            <a:r>
              <a:rPr b="1" i="1" lang="ru-RU" sz="2000" spc="-1" strike="noStrike">
                <a:solidFill>
                  <a:srgbClr val="ff0000"/>
                </a:solidFill>
                <a:latin typeface="Calibri"/>
              </a:rPr>
              <a:t>індивідуальні перев’язувальні пакети першої допомоги</a:t>
            </a:r>
            <a:r>
              <a:rPr b="1" lang="ru-RU" sz="2000" spc="-1" strike="noStrike">
                <a:solidFill>
                  <a:srgbClr val="000000"/>
                </a:solidFill>
                <a:latin typeface="Calibri"/>
              </a:rPr>
              <a:t>. </a:t>
            </a:r>
            <a:r>
              <a:rPr b="1" i="1" lang="ru-RU" sz="2400" spc="-1" strike="noStrike">
                <a:solidFill>
                  <a:srgbClr val="7030a0"/>
                </a:solidFill>
                <a:latin typeface="Calibri"/>
              </a:rPr>
              <a:t>Перев’язувальний пакет </a:t>
            </a:r>
            <a:r>
              <a:rPr b="1" lang="ru-RU" sz="2000" spc="-1" strike="noStrike">
                <a:solidFill>
                  <a:srgbClr val="000000"/>
                </a:solidFill>
                <a:latin typeface="Calibri"/>
              </a:rPr>
              <a:t>– укладена в захисну оболонку стерильна пов’язка, призначена для надання першої медичної допомоги при пораненнях і опіках.  </a:t>
            </a:r>
            <a:endParaRPr b="0" lang="ru-RU" sz="2000" spc="-1" strike="noStrike">
              <a:latin typeface="Arial"/>
            </a:endParaRPr>
          </a:p>
          <a:p>
            <a:pPr>
              <a:lnSpc>
                <a:spcPct val="100000"/>
              </a:lnSpc>
            </a:pPr>
            <a:r>
              <a:rPr b="0" lang="ru-RU" sz="1800" spc="-1" strike="noStrike">
                <a:solidFill>
                  <a:srgbClr val="000000"/>
                </a:solidFill>
                <a:latin typeface="Calibri"/>
              </a:rPr>
              <a:t> </a:t>
            </a:r>
            <a:endParaRPr b="0" lang="ru-RU" sz="1800" spc="-1" strike="noStrike">
              <a:latin typeface="Arial"/>
            </a:endParaRPr>
          </a:p>
        </p:txBody>
      </p:sp>
      <p:pic>
        <p:nvPicPr>
          <p:cNvPr id="197" name="Picture 2" descr=""/>
          <p:cNvPicPr/>
          <p:nvPr/>
        </p:nvPicPr>
        <p:blipFill>
          <a:blip r:embed="rId1"/>
          <a:srcRect l="32948" t="30276" r="33570" b="28716"/>
          <a:stretch/>
        </p:blipFill>
        <p:spPr>
          <a:xfrm>
            <a:off x="285840" y="3357720"/>
            <a:ext cx="4928760" cy="3196800"/>
          </a:xfrm>
          <a:prstGeom prst="rect">
            <a:avLst/>
          </a:prstGeom>
          <a:ln w="9360">
            <a:noFill/>
          </a:ln>
        </p:spPr>
      </p:pic>
      <p:sp>
        <p:nvSpPr>
          <p:cNvPr id="198" name="CustomShape 2"/>
          <p:cNvSpPr/>
          <p:nvPr/>
        </p:nvSpPr>
        <p:spPr>
          <a:xfrm>
            <a:off x="5572080" y="3214800"/>
            <a:ext cx="3357360" cy="344448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000" spc="-1" strike="noStrike">
                <a:solidFill>
                  <a:srgbClr val="ff0000"/>
                </a:solidFill>
                <a:latin typeface="Calibri"/>
              </a:rPr>
              <a:t>Рис. Індивідуальний перев’язувальний пакет (ІПП) першої допомоги: </a:t>
            </a:r>
            <a:endParaRPr b="0" lang="ru-RU" sz="2000" spc="-1" strike="noStrike">
              <a:latin typeface="Arial"/>
            </a:endParaRPr>
          </a:p>
          <a:p>
            <a:pPr indent="-216000" algn="just">
              <a:lnSpc>
                <a:spcPct val="100000"/>
              </a:lnSpc>
              <a:buClr>
                <a:srgbClr val="000000"/>
              </a:buClr>
              <a:buFont typeface="Wingdings" charset="2"/>
              <a:buChar char=""/>
            </a:pPr>
            <a:r>
              <a:rPr b="1" lang="ru-RU" sz="2000" spc="-1" strike="noStrike">
                <a:solidFill>
                  <a:srgbClr val="000000"/>
                </a:solidFill>
                <a:latin typeface="Calibri"/>
              </a:rPr>
              <a:t>стерильний гідрофільний бинт, який становить основу пов’язки, </a:t>
            </a:r>
            <a:endParaRPr b="0" lang="ru-RU" sz="2000" spc="-1" strike="noStrike">
              <a:latin typeface="Arial"/>
            </a:endParaRPr>
          </a:p>
          <a:p>
            <a:pPr indent="-216000" algn="just">
              <a:lnSpc>
                <a:spcPct val="100000"/>
              </a:lnSpc>
              <a:buClr>
                <a:srgbClr val="000000"/>
              </a:buClr>
              <a:buFont typeface="Wingdings" charset="2"/>
              <a:buChar char=""/>
            </a:pPr>
            <a:r>
              <a:rPr b="1" lang="ru-RU" sz="2000" spc="-1" strike="noStrike">
                <a:solidFill>
                  <a:srgbClr val="000000"/>
                </a:solidFill>
                <a:latin typeface="Calibri"/>
              </a:rPr>
              <a:t>і дві ватні подушечки: одна пришита до бинта, друга – надіта на бинт, таким чином, що її можна переміщати. </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9" name="CustomShape 1"/>
          <p:cNvSpPr/>
          <p:nvPr/>
        </p:nvSpPr>
        <p:spPr>
          <a:xfrm>
            <a:off x="285840" y="214200"/>
            <a:ext cx="8500680" cy="3436920"/>
          </a:xfrm>
          <a:prstGeom prst="rect">
            <a:avLst/>
          </a:prstGeom>
          <a:noFill/>
          <a:ln>
            <a:noFill/>
          </a:ln>
        </p:spPr>
        <p:style>
          <a:lnRef idx="0"/>
          <a:fillRef idx="0"/>
          <a:effectRef idx="0"/>
          <a:fontRef idx="minor"/>
        </p:style>
        <p:txBody>
          <a:bodyPr lIns="90000" rIns="90000" tIns="45000" bIns="45000">
            <a:spAutoFit/>
          </a:bodyPr>
          <a:p>
            <a:pPr algn="ctr">
              <a:lnSpc>
                <a:spcPct val="90000"/>
              </a:lnSpc>
            </a:pPr>
            <a:r>
              <a:rPr b="1" i="1" lang="ru-RU" sz="2400" spc="-1" strike="noStrike">
                <a:solidFill>
                  <a:srgbClr val="7030a0"/>
                </a:solidFill>
                <a:latin typeface="Calibri"/>
              </a:rPr>
              <a:t>Методика використання перев’язувального пакету:  </a:t>
            </a:r>
            <a:endParaRPr b="0" lang="ru-RU" sz="2400" spc="-1" strike="noStrike">
              <a:latin typeface="Arial"/>
            </a:endParaRPr>
          </a:p>
          <a:p>
            <a:pPr indent="-216000" algn="just">
              <a:lnSpc>
                <a:spcPct val="90000"/>
              </a:lnSpc>
              <a:buClr>
                <a:srgbClr val="000000"/>
              </a:buClr>
              <a:buFont typeface="Wingdings" charset="2"/>
              <a:buChar char=""/>
            </a:pPr>
            <a:r>
              <a:rPr b="1" lang="ru-RU" sz="2000" spc="-1" strike="noStrike">
                <a:solidFill>
                  <a:srgbClr val="000000"/>
                </a:solidFill>
                <a:latin typeface="Calibri"/>
              </a:rPr>
              <a:t>– </a:t>
            </a:r>
            <a:r>
              <a:rPr b="1" lang="ru-RU" sz="2000" spc="-1" strike="noStrike">
                <a:solidFill>
                  <a:srgbClr val="000000"/>
                </a:solidFill>
                <a:latin typeface="Calibri"/>
              </a:rPr>
              <a:t>пакет беруть у ліву руку; потягнув за нитку на верхньому краю пакету, розкривають прогумовану оболонку і дістають пакет з пергаментного паперу;  </a:t>
            </a:r>
            <a:endParaRPr b="0" lang="ru-RU" sz="2000" spc="-1" strike="noStrike">
              <a:latin typeface="Arial"/>
            </a:endParaRPr>
          </a:p>
          <a:p>
            <a:pPr indent="-216000" algn="just">
              <a:lnSpc>
                <a:spcPct val="90000"/>
              </a:lnSpc>
              <a:buClr>
                <a:srgbClr val="000000"/>
              </a:buClr>
              <a:buFont typeface="Wingdings" charset="2"/>
              <a:buChar char=""/>
            </a:pPr>
            <a:r>
              <a:rPr b="1" lang="ru-RU" sz="2000" spc="-1" strike="noStrike">
                <a:solidFill>
                  <a:srgbClr val="000000"/>
                </a:solidFill>
                <a:latin typeface="Calibri"/>
              </a:rPr>
              <a:t>– </a:t>
            </a:r>
            <a:r>
              <a:rPr b="1" lang="ru-RU" sz="2000" spc="-1" strike="noStrike">
                <a:solidFill>
                  <a:srgbClr val="000000"/>
                </a:solidFill>
                <a:latin typeface="Calibri"/>
              </a:rPr>
              <a:t>розгортають паперову оболонку; у ліву руку обережно беруть стерильну ватно-марлеву подушечку на кінці бинта, в праву руку – згорнутий бинт, при розтяганні бинта звільняється друга подушечка;  </a:t>
            </a:r>
            <a:endParaRPr b="0" lang="ru-RU" sz="2000" spc="-1" strike="noStrike">
              <a:latin typeface="Arial"/>
            </a:endParaRPr>
          </a:p>
          <a:p>
            <a:pPr indent="-216000" algn="just">
              <a:lnSpc>
                <a:spcPct val="90000"/>
              </a:lnSpc>
              <a:buClr>
                <a:srgbClr val="000000"/>
              </a:buClr>
              <a:buFont typeface="Wingdings" charset="2"/>
              <a:buChar char=""/>
            </a:pPr>
            <a:r>
              <a:rPr b="1" lang="ru-RU" sz="2000" spc="-1" strike="noStrike">
                <a:solidFill>
                  <a:srgbClr val="000000"/>
                </a:solidFill>
                <a:latin typeface="Calibri"/>
              </a:rPr>
              <a:t>– </a:t>
            </a:r>
            <a:r>
              <a:rPr b="1" lang="ru-RU" sz="2000" spc="-1" strike="noStrike">
                <a:solidFill>
                  <a:srgbClr val="000000"/>
                </a:solidFill>
                <a:latin typeface="Calibri"/>
              </a:rPr>
              <a:t>цими подушечками накривають рану, фіксують їх бинтом, кінець якого закріплюють. </a:t>
            </a:r>
            <a:endParaRPr b="0" lang="ru-RU" sz="2000" spc="-1" strike="noStrike">
              <a:latin typeface="Arial"/>
            </a:endParaRPr>
          </a:p>
          <a:p>
            <a:pPr algn="just">
              <a:lnSpc>
                <a:spcPct val="90000"/>
              </a:lnSpc>
            </a:pPr>
            <a:r>
              <a:rPr b="1" i="1" lang="ru-RU" sz="2000" spc="-1" strike="noStrike">
                <a:solidFill>
                  <a:srgbClr val="ff0000"/>
                </a:solidFill>
                <a:latin typeface="Calibri"/>
              </a:rPr>
              <a:t>Прогумовану оболонку</a:t>
            </a:r>
            <a:r>
              <a:rPr b="1" lang="ru-RU" sz="2000" spc="-1" strike="noStrike">
                <a:solidFill>
                  <a:srgbClr val="000000"/>
                </a:solidFill>
                <a:latin typeface="Calibri"/>
              </a:rPr>
              <a:t> індивідуального перев’язувального пакету першої допомоги можна використовувати для </a:t>
            </a:r>
            <a:r>
              <a:rPr b="1" lang="ru-RU" sz="2000" spc="-1" strike="noStrike">
                <a:solidFill>
                  <a:srgbClr val="ff0000"/>
                </a:solidFill>
                <a:latin typeface="Calibri"/>
              </a:rPr>
              <a:t>герметизації проникаючої рани грудної клітки. </a:t>
            </a:r>
            <a:endParaRPr b="0" lang="ru-RU" sz="2000" spc="-1" strike="noStrike">
              <a:latin typeface="Arial"/>
            </a:endParaRPr>
          </a:p>
        </p:txBody>
      </p:sp>
      <p:pic>
        <p:nvPicPr>
          <p:cNvPr id="200" name="Picture 2" descr=""/>
          <p:cNvPicPr/>
          <p:nvPr/>
        </p:nvPicPr>
        <p:blipFill>
          <a:blip r:embed="rId1"/>
          <a:srcRect l="30751" t="42977" r="29727" b="27736"/>
          <a:stretch/>
        </p:blipFill>
        <p:spPr>
          <a:xfrm>
            <a:off x="1714320" y="3714840"/>
            <a:ext cx="5571720" cy="2607120"/>
          </a:xfrm>
          <a:prstGeom prst="rect">
            <a:avLst/>
          </a:prstGeom>
          <a:ln w="9360">
            <a:noFill/>
          </a:ln>
        </p:spPr>
      </p:pic>
      <p:sp>
        <p:nvSpPr>
          <p:cNvPr id="201" name="CustomShape 2"/>
          <p:cNvSpPr/>
          <p:nvPr/>
        </p:nvSpPr>
        <p:spPr>
          <a:xfrm>
            <a:off x="500040" y="6215040"/>
            <a:ext cx="8214840" cy="6994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2000" spc="-1" strike="noStrike">
                <a:solidFill>
                  <a:srgbClr val="ff0000"/>
                </a:solidFill>
                <a:latin typeface="Calibri"/>
              </a:rPr>
              <a:t>Рис. Методика використання індивідуального перев’язувального пакету </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2" name="TextShape 1"/>
          <p:cNvSpPr txBox="1"/>
          <p:nvPr/>
        </p:nvSpPr>
        <p:spPr>
          <a:xfrm>
            <a:off x="457200" y="142920"/>
            <a:ext cx="8229240" cy="499680"/>
          </a:xfrm>
          <a:prstGeom prst="rect">
            <a:avLst/>
          </a:prstGeom>
          <a:noFill/>
          <a:ln>
            <a:noFill/>
          </a:ln>
        </p:spPr>
        <p:txBody>
          <a:bodyPr anchor="ctr">
            <a:normAutofit fontScale="83000"/>
          </a:bodyPr>
          <a:p>
            <a:pPr algn="ctr">
              <a:lnSpc>
                <a:spcPct val="100000"/>
              </a:lnSpc>
            </a:pPr>
            <a:r>
              <a:rPr b="1" lang="ru-RU" sz="3600" spc="-1" strike="noStrike">
                <a:solidFill>
                  <a:srgbClr val="ff0000"/>
                </a:solidFill>
                <a:latin typeface="Calibri"/>
              </a:rPr>
              <a:t>3. Класифікація пов’язок. </a:t>
            </a:r>
            <a:endParaRPr b="0" lang="ru-RU" sz="3600" spc="-1" strike="noStrike">
              <a:solidFill>
                <a:srgbClr val="000000"/>
              </a:solidFill>
              <a:latin typeface="Calibri"/>
            </a:endParaRPr>
          </a:p>
        </p:txBody>
      </p:sp>
      <p:sp>
        <p:nvSpPr>
          <p:cNvPr id="203" name="TextShape 2"/>
          <p:cNvSpPr txBox="1"/>
          <p:nvPr/>
        </p:nvSpPr>
        <p:spPr>
          <a:xfrm>
            <a:off x="285840" y="642960"/>
            <a:ext cx="8572320" cy="6214680"/>
          </a:xfrm>
          <a:prstGeom prst="rect">
            <a:avLst/>
          </a:prstGeom>
          <a:noFill/>
          <a:ln>
            <a:noFill/>
          </a:ln>
        </p:spPr>
        <p:txBody>
          <a:bodyPr>
            <a:normAutofit/>
          </a:bodyPr>
          <a:p>
            <a:pPr marL="343080" indent="-342720" algn="just">
              <a:lnSpc>
                <a:spcPct val="90000"/>
              </a:lnSpc>
            </a:pPr>
            <a:r>
              <a:rPr b="1" lang="ru-RU" sz="2000" spc="-1" strike="noStrike">
                <a:solidFill>
                  <a:srgbClr val="000000"/>
                </a:solidFill>
                <a:latin typeface="Calibri"/>
              </a:rPr>
              <a:t>Пов’язки класифікуються за різними ознаками.  </a:t>
            </a:r>
            <a:endParaRPr b="0" lang="ru-RU" sz="2000" spc="-1" strike="noStrike">
              <a:solidFill>
                <a:srgbClr val="000000"/>
              </a:solidFill>
              <a:latin typeface="Calibri"/>
            </a:endParaRPr>
          </a:p>
          <a:p>
            <a:pPr marL="343080" indent="-342720" algn="just">
              <a:lnSpc>
                <a:spcPct val="90000"/>
              </a:lnSpc>
            </a:pPr>
            <a:r>
              <a:rPr b="1" i="1" lang="ru-RU" sz="2400" spc="-1" strike="noStrike">
                <a:solidFill>
                  <a:srgbClr val="7030a0"/>
                </a:solidFill>
                <a:latin typeface="Calibri"/>
              </a:rPr>
              <a:t>За механічними властивостями </a:t>
            </a:r>
            <a:r>
              <a:rPr b="1" lang="ru-RU" sz="2400" spc="-1" strike="noStrike">
                <a:solidFill>
                  <a:srgbClr val="000000"/>
                </a:solidFill>
                <a:latin typeface="Calibri"/>
              </a:rPr>
              <a:t>пов’язки поділяють на три групи: м’які, тверді та пов’язки, що твердіють.</a:t>
            </a:r>
            <a:endParaRPr b="0" lang="ru-RU" sz="2400" spc="-1" strike="noStrike">
              <a:solidFill>
                <a:srgbClr val="000000"/>
              </a:solidFill>
              <a:latin typeface="Calibri"/>
            </a:endParaRPr>
          </a:p>
          <a:p>
            <a:pPr marL="343080" indent="-342720" algn="just">
              <a:lnSpc>
                <a:spcPct val="90000"/>
              </a:lnSpc>
            </a:pPr>
            <a:r>
              <a:rPr b="1" lang="ru-RU" sz="2400" spc="-1" strike="noStrike">
                <a:solidFill>
                  <a:srgbClr val="000000"/>
                </a:solidFill>
                <a:latin typeface="Calibri"/>
              </a:rPr>
              <a:t>Класифікація пов’язок </a:t>
            </a:r>
            <a:r>
              <a:rPr b="1" i="1" lang="ru-RU" sz="2400" spc="-1" strike="noStrike">
                <a:solidFill>
                  <a:srgbClr val="7030a0"/>
                </a:solidFill>
                <a:latin typeface="Calibri"/>
              </a:rPr>
              <a:t>за призначенням </a:t>
            </a:r>
            <a:r>
              <a:rPr b="1" lang="ru-RU" sz="2400" spc="-1" strike="noStrike">
                <a:solidFill>
                  <a:srgbClr val="000000"/>
                </a:solidFill>
                <a:latin typeface="Calibri"/>
              </a:rPr>
              <a:t>пов’язана з функцією, яку вони виконують:  </a:t>
            </a:r>
            <a:endParaRPr b="0" lang="ru-RU" sz="24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захисна або асептична пов’язка </a:t>
            </a:r>
            <a:r>
              <a:rPr b="1" lang="ru-RU" sz="2000" spc="-1" strike="noStrike">
                <a:solidFill>
                  <a:srgbClr val="000000"/>
                </a:solidFill>
                <a:latin typeface="Calibri"/>
              </a:rPr>
              <a:t>– профілактика вторинного інфікування рани; </a:t>
            </a:r>
            <a:endParaRPr b="0" lang="ru-RU" sz="20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лікарська пов’язка </a:t>
            </a:r>
            <a:r>
              <a:rPr b="1" lang="ru-RU" sz="2000" spc="-1" strike="noStrike">
                <a:solidFill>
                  <a:srgbClr val="000000"/>
                </a:solidFill>
                <a:latin typeface="Calibri"/>
              </a:rPr>
              <a:t>– забезпечення постійного доступу до рани лікарської речовини; </a:t>
            </a:r>
            <a:endParaRPr b="0" lang="ru-RU" sz="20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гемостатична пов’язка </a:t>
            </a:r>
            <a:r>
              <a:rPr b="1" lang="ru-RU" sz="2000" spc="-1" strike="noStrike">
                <a:solidFill>
                  <a:srgbClr val="000000"/>
                </a:solidFill>
                <a:latin typeface="Calibri"/>
              </a:rPr>
              <a:t>– зупинка кровотечі; </a:t>
            </a:r>
            <a:endParaRPr b="0" lang="ru-RU" sz="20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пов’язка з витяжінням </a:t>
            </a:r>
            <a:r>
              <a:rPr b="1" lang="ru-RU" sz="2000" spc="-1" strike="noStrike">
                <a:solidFill>
                  <a:srgbClr val="000000"/>
                </a:solidFill>
                <a:latin typeface="Calibri"/>
              </a:rPr>
              <a:t>– витягування кісткових відламків; </a:t>
            </a:r>
            <a:endParaRPr b="0" lang="ru-RU" sz="20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іммобілізуюча (знерухомлююча) пов’язка </a:t>
            </a:r>
            <a:r>
              <a:rPr b="1" lang="ru-RU" sz="2000" spc="-1" strike="noStrike">
                <a:solidFill>
                  <a:srgbClr val="000000"/>
                </a:solidFill>
                <a:latin typeface="Calibri"/>
              </a:rPr>
              <a:t>– знерухомлення кінцівки або її сегмента; </a:t>
            </a:r>
            <a:endParaRPr b="0" lang="ru-RU" sz="20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коригуюча пов’язка </a:t>
            </a:r>
            <a:r>
              <a:rPr b="1" lang="ru-RU" sz="2000" spc="-1" strike="noStrike">
                <a:solidFill>
                  <a:srgbClr val="000000"/>
                </a:solidFill>
                <a:latin typeface="Calibri"/>
              </a:rPr>
              <a:t>– усунення деформацій;  </a:t>
            </a:r>
            <a:endParaRPr b="0" lang="ru-RU" sz="2000" spc="-1" strike="noStrike">
              <a:solidFill>
                <a:srgbClr val="000000"/>
              </a:solidFill>
              <a:latin typeface="Calibri"/>
            </a:endParaRPr>
          </a:p>
          <a:p>
            <a:pPr marL="343080" indent="-342720" algn="just">
              <a:lnSpc>
                <a:spcPct val="90000"/>
              </a:lnSpc>
            </a:pPr>
            <a:r>
              <a:rPr b="1" lang="ru-RU" sz="2000" spc="-1" strike="noStrike">
                <a:solidFill>
                  <a:srgbClr val="000000"/>
                </a:solidFill>
                <a:latin typeface="Calibri"/>
              </a:rPr>
              <a:t>– </a:t>
            </a:r>
            <a:r>
              <a:rPr b="1" i="1" lang="ru-RU" sz="2000" spc="-1" strike="noStrike">
                <a:solidFill>
                  <a:srgbClr val="ff0000"/>
                </a:solidFill>
                <a:latin typeface="Calibri"/>
              </a:rPr>
              <a:t>оклюзійна пов’язка </a:t>
            </a:r>
            <a:r>
              <a:rPr b="1" lang="ru-RU" sz="2000" spc="-1" strike="noStrike">
                <a:solidFill>
                  <a:srgbClr val="000000"/>
                </a:solidFill>
                <a:latin typeface="Calibri"/>
              </a:rPr>
              <a:t>– герметизація рани. </a:t>
            </a:r>
            <a:endParaRPr b="0" lang="ru-RU" sz="2000" spc="-1" strike="noStrike">
              <a:solidFill>
                <a:srgbClr val="000000"/>
              </a:solidFill>
              <a:latin typeface="Calibri"/>
            </a:endParaRPr>
          </a:p>
          <a:p>
            <a:pPr marL="343080" indent="-342720" algn="just">
              <a:lnSpc>
                <a:spcPct val="90000"/>
              </a:lnSpc>
            </a:pPr>
            <a:r>
              <a:rPr b="1" i="1" lang="ru-RU" sz="2400" spc="-1" strike="noStrike">
                <a:solidFill>
                  <a:srgbClr val="7030a0"/>
                </a:solidFill>
                <a:latin typeface="Calibri"/>
              </a:rPr>
              <a:t>За локалізацією пов’язки </a:t>
            </a:r>
            <a:r>
              <a:rPr b="1" lang="ru-RU" sz="2400" spc="-1" strike="noStrike">
                <a:solidFill>
                  <a:srgbClr val="000000"/>
                </a:solidFill>
                <a:latin typeface="Calibri"/>
              </a:rPr>
              <a:t>класифікуються на такі групи: пов’язки на верхню кінцівку, пов’язки на тазову область і нижню кінцівку, пов’язки на грудну клітку і шию, пов’язки на область голови. </a:t>
            </a:r>
            <a:endParaRPr b="0" lang="ru-RU" sz="2400" spc="-1" strike="noStrike">
              <a:solidFill>
                <a:srgbClr val="000000"/>
              </a:solidFill>
              <a:latin typeface="Calibri"/>
            </a:endParaRPr>
          </a:p>
          <a:p>
            <a:pPr marL="343080" indent="-342720" algn="just">
              <a:lnSpc>
                <a:spcPct val="90000"/>
              </a:lnSpc>
            </a:pPr>
            <a:r>
              <a:rPr b="1" i="1" lang="ru-RU" sz="2400" spc="-1" strike="noStrike">
                <a:solidFill>
                  <a:srgbClr val="7030a0"/>
                </a:solidFill>
                <a:latin typeface="Calibri"/>
              </a:rPr>
              <a:t>За способом фіксації</a:t>
            </a:r>
            <a:r>
              <a:rPr b="1" lang="ru-RU" sz="2400" spc="-1" strike="noStrike">
                <a:solidFill>
                  <a:srgbClr val="000000"/>
                </a:solidFill>
                <a:latin typeface="Calibri"/>
              </a:rPr>
              <a:t> перев’язувального матеріалу існують бинтові, клейові, косинкові, пращоподібні, Т-подібні та ліпкопластирні пов’язки. </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04" name="Picture 2" descr=""/>
          <p:cNvPicPr/>
          <p:nvPr/>
        </p:nvPicPr>
        <p:blipFill>
          <a:blip r:embed="rId1"/>
          <a:srcRect l="22680" t="22466" r="22038" b="21880"/>
          <a:stretch/>
        </p:blipFill>
        <p:spPr>
          <a:xfrm>
            <a:off x="285840" y="0"/>
            <a:ext cx="8857800" cy="4142880"/>
          </a:xfrm>
          <a:prstGeom prst="rect">
            <a:avLst/>
          </a:prstGeom>
          <a:ln w="9360">
            <a:noFill/>
          </a:ln>
        </p:spPr>
      </p:pic>
      <p:pic>
        <p:nvPicPr>
          <p:cNvPr id="205" name="Picture 2" descr=""/>
          <p:cNvPicPr/>
          <p:nvPr/>
        </p:nvPicPr>
        <p:blipFill>
          <a:blip r:embed="rId2"/>
          <a:srcRect l="20317" t="38091" r="21490" b="31644"/>
          <a:stretch/>
        </p:blipFill>
        <p:spPr>
          <a:xfrm>
            <a:off x="240840" y="4214880"/>
            <a:ext cx="8902800" cy="2642760"/>
          </a:xfrm>
          <a:prstGeom prst="rect">
            <a:avLst/>
          </a:prstGeom>
          <a:ln w="936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06" name="Picture 3" descr=""/>
          <p:cNvPicPr/>
          <p:nvPr/>
        </p:nvPicPr>
        <p:blipFill>
          <a:blip r:embed="rId1"/>
          <a:srcRect l="31849" t="33209" r="32472" b="22854"/>
          <a:stretch/>
        </p:blipFill>
        <p:spPr>
          <a:xfrm>
            <a:off x="2071800" y="0"/>
            <a:ext cx="5214600" cy="3142800"/>
          </a:xfrm>
          <a:prstGeom prst="rect">
            <a:avLst/>
          </a:prstGeom>
          <a:ln w="9360">
            <a:noFill/>
          </a:ln>
        </p:spPr>
      </p:pic>
      <p:pic>
        <p:nvPicPr>
          <p:cNvPr id="207" name="Picture 4" descr=""/>
          <p:cNvPicPr/>
          <p:nvPr/>
        </p:nvPicPr>
        <p:blipFill>
          <a:blip r:embed="rId2"/>
          <a:srcRect l="20317" t="30276" r="20389" b="35551"/>
          <a:stretch/>
        </p:blipFill>
        <p:spPr>
          <a:xfrm>
            <a:off x="357120" y="3571920"/>
            <a:ext cx="8596800" cy="2999880"/>
          </a:xfrm>
          <a:prstGeom prst="rect">
            <a:avLst/>
          </a:prstGeom>
          <a:ln w="9360">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8" name="TextShape 1"/>
          <p:cNvSpPr txBox="1"/>
          <p:nvPr/>
        </p:nvSpPr>
        <p:spPr>
          <a:xfrm>
            <a:off x="468360" y="214200"/>
            <a:ext cx="8229240" cy="571320"/>
          </a:xfrm>
          <a:prstGeom prst="rect">
            <a:avLst/>
          </a:prstGeom>
          <a:noFill/>
          <a:ln>
            <a:noFill/>
          </a:ln>
        </p:spPr>
        <p:txBody>
          <a:bodyPr anchor="ctr">
            <a:normAutofit fontScale="61000"/>
          </a:bodyPr>
          <a:p>
            <a:pPr algn="ctr">
              <a:lnSpc>
                <a:spcPct val="100000"/>
              </a:lnSpc>
            </a:pPr>
            <a:r>
              <a:rPr b="1" lang="ru-RU" sz="4600" spc="-1" strike="noStrike">
                <a:solidFill>
                  <a:srgbClr val="ff0000"/>
                </a:solidFill>
                <a:latin typeface="Arial"/>
              </a:rPr>
              <a:t>Види пов’язок</a:t>
            </a:r>
            <a:endParaRPr b="0" lang="ru-RU" sz="4600" spc="-1" strike="noStrike">
              <a:solidFill>
                <a:srgbClr val="000000"/>
              </a:solidFill>
              <a:latin typeface="Calibri"/>
            </a:endParaRPr>
          </a:p>
        </p:txBody>
      </p:sp>
      <p:sp>
        <p:nvSpPr>
          <p:cNvPr id="209" name="TextShape 2"/>
          <p:cNvSpPr txBox="1"/>
          <p:nvPr/>
        </p:nvSpPr>
        <p:spPr>
          <a:xfrm>
            <a:off x="468360" y="1000080"/>
            <a:ext cx="8424360" cy="4632120"/>
          </a:xfrm>
          <a:prstGeom prst="rect">
            <a:avLst/>
          </a:prstGeom>
          <a:noFill/>
          <a:ln>
            <a:noFill/>
          </a:ln>
        </p:spPr>
        <p:txBody>
          <a:bodyPr>
            <a:normAutofit/>
          </a:bodyPr>
          <a:p>
            <a:pPr marL="343080" indent="-342720" algn="ctr">
              <a:lnSpc>
                <a:spcPct val="100000"/>
              </a:lnSpc>
              <a:spcBef>
                <a:spcPts val="641"/>
              </a:spcBef>
            </a:pPr>
            <a:r>
              <a:rPr b="1" lang="ru-RU" sz="3200" spc="-1" strike="noStrike">
                <a:solidFill>
                  <a:srgbClr val="0070c0"/>
                </a:solidFill>
                <a:latin typeface="Calibri"/>
              </a:rPr>
              <a:t>Розрізняють жорсткі та м’які пов’язки.</a:t>
            </a:r>
            <a:endParaRPr b="0" lang="ru-RU" sz="3200" spc="-1" strike="noStrike">
              <a:solidFill>
                <a:srgbClr val="000000"/>
              </a:solidFill>
              <a:latin typeface="Calibri"/>
            </a:endParaRPr>
          </a:p>
          <a:p>
            <a:pPr marL="343080" indent="-342720">
              <a:lnSpc>
                <a:spcPct val="100000"/>
              </a:lnSpc>
              <a:spcBef>
                <a:spcPts val="780"/>
              </a:spcBef>
              <a:buClr>
                <a:srgbClr val="00b050"/>
              </a:buClr>
              <a:buFont typeface="Arial"/>
              <a:buChar char="•"/>
            </a:pPr>
            <a:r>
              <a:rPr b="1" i="1" lang="ru-RU" sz="3900" spc="-1" strike="noStrike">
                <a:solidFill>
                  <a:srgbClr val="00b050"/>
                </a:solidFill>
                <a:latin typeface="Calibri"/>
              </a:rPr>
              <a:t>жорсткі:</a:t>
            </a:r>
            <a:endParaRPr b="0" lang="ru-RU" sz="3900" spc="-1" strike="noStrike">
              <a:solidFill>
                <a:srgbClr val="000000"/>
              </a:solidFill>
              <a:latin typeface="Calibri"/>
            </a:endParaRPr>
          </a:p>
          <a:p>
            <a:pPr marL="343080" indent="-342720">
              <a:lnSpc>
                <a:spcPct val="100000"/>
              </a:lnSpc>
              <a:spcBef>
                <a:spcPts val="641"/>
              </a:spcBef>
              <a:buClr>
                <a:srgbClr val="7030a0"/>
              </a:buClr>
              <a:buFont typeface="Arial"/>
              <a:buChar char="-"/>
            </a:pPr>
            <a:r>
              <a:rPr b="1" lang="ru-RU" sz="3200" spc="-1" strike="noStrike">
                <a:solidFill>
                  <a:srgbClr val="7030a0"/>
                </a:solidFill>
                <a:latin typeface="Calibri"/>
              </a:rPr>
              <a:t>шинні:</a:t>
            </a:r>
            <a:endParaRPr b="0" lang="ru-RU" sz="3200" spc="-1" strike="noStrike">
              <a:solidFill>
                <a:srgbClr val="000000"/>
              </a:solidFill>
              <a:latin typeface="Calibri"/>
            </a:endParaRPr>
          </a:p>
          <a:p>
            <a:pPr marL="343080" indent="-342720">
              <a:lnSpc>
                <a:spcPct val="100000"/>
              </a:lnSpc>
              <a:spcBef>
                <a:spcPts val="641"/>
              </a:spcBef>
            </a:pPr>
            <a:r>
              <a:rPr b="1" lang="ru-RU" sz="3200" spc="-1" strike="noStrike">
                <a:solidFill>
                  <a:srgbClr val="000000"/>
                </a:solidFill>
                <a:latin typeface="Calibri"/>
              </a:rPr>
              <a:t>               </a:t>
            </a:r>
            <a:r>
              <a:rPr b="1" lang="ru-RU" sz="3200" spc="-1" strike="noStrike">
                <a:solidFill>
                  <a:srgbClr val="000000"/>
                </a:solidFill>
                <a:latin typeface="Calibri"/>
              </a:rPr>
              <a:t>а) прості (фіксаційні, транспортні);</a:t>
            </a:r>
            <a:endParaRPr b="0" lang="ru-RU" sz="3200" spc="-1" strike="noStrike">
              <a:solidFill>
                <a:srgbClr val="000000"/>
              </a:solidFill>
              <a:latin typeface="Calibri"/>
            </a:endParaRPr>
          </a:p>
          <a:p>
            <a:pPr marL="343080" indent="-342720">
              <a:lnSpc>
                <a:spcPct val="100000"/>
              </a:lnSpc>
              <a:spcBef>
                <a:spcPts val="641"/>
              </a:spcBef>
            </a:pPr>
            <a:r>
              <a:rPr b="1" lang="ru-RU" sz="3200" spc="-1" strike="noStrike">
                <a:solidFill>
                  <a:srgbClr val="000000"/>
                </a:solidFill>
                <a:latin typeface="Calibri"/>
              </a:rPr>
              <a:t>               </a:t>
            </a:r>
            <a:r>
              <a:rPr b="1" lang="ru-RU" sz="3200" spc="-1" strike="noStrike">
                <a:solidFill>
                  <a:srgbClr val="000000"/>
                </a:solidFill>
                <a:latin typeface="Calibri"/>
              </a:rPr>
              <a:t>б) лікувальні (апарати для витягання);</a:t>
            </a:r>
            <a:endParaRPr b="0" lang="ru-RU" sz="3200" spc="-1" strike="noStrike">
              <a:solidFill>
                <a:srgbClr val="000000"/>
              </a:solidFill>
              <a:latin typeface="Calibri"/>
            </a:endParaRPr>
          </a:p>
          <a:p>
            <a:pPr marL="343080" indent="-342720">
              <a:lnSpc>
                <a:spcPct val="100000"/>
              </a:lnSpc>
              <a:spcBef>
                <a:spcPts val="641"/>
              </a:spcBef>
              <a:buClr>
                <a:srgbClr val="7030a0"/>
              </a:buClr>
              <a:buFont typeface="Arial"/>
              <a:buChar char="-"/>
            </a:pPr>
            <a:r>
              <a:rPr b="1" lang="ru-RU" sz="3200" spc="-1" strike="noStrike">
                <a:solidFill>
                  <a:srgbClr val="7030a0"/>
                </a:solidFill>
                <a:latin typeface="Calibri"/>
              </a:rPr>
              <a:t>тверднучі:</a:t>
            </a:r>
            <a:endParaRPr b="0" lang="ru-RU" sz="3200" spc="-1" strike="noStrike">
              <a:solidFill>
                <a:srgbClr val="000000"/>
              </a:solidFill>
              <a:latin typeface="Calibri"/>
            </a:endParaRPr>
          </a:p>
          <a:p>
            <a:pPr marL="343080" indent="-342720">
              <a:lnSpc>
                <a:spcPct val="100000"/>
              </a:lnSpc>
              <a:spcBef>
                <a:spcPts val="641"/>
              </a:spcBef>
            </a:pPr>
            <a:r>
              <a:rPr b="1" lang="ru-RU" sz="3200" spc="-1" strike="noStrike">
                <a:solidFill>
                  <a:srgbClr val="000000"/>
                </a:solidFill>
                <a:latin typeface="Calibri"/>
              </a:rPr>
              <a:t>               </a:t>
            </a:r>
            <a:r>
              <a:rPr b="1" lang="ru-RU" sz="3200" spc="-1" strike="noStrike">
                <a:solidFill>
                  <a:srgbClr val="000000"/>
                </a:solidFill>
                <a:latin typeface="Calibri"/>
              </a:rPr>
              <a:t>а) крохмальні;</a:t>
            </a:r>
            <a:endParaRPr b="0" lang="ru-RU" sz="3200" spc="-1" strike="noStrike">
              <a:solidFill>
                <a:srgbClr val="000000"/>
              </a:solidFill>
              <a:latin typeface="Calibri"/>
            </a:endParaRPr>
          </a:p>
          <a:p>
            <a:pPr marL="343080" indent="-342720">
              <a:lnSpc>
                <a:spcPct val="100000"/>
              </a:lnSpc>
              <a:spcBef>
                <a:spcPts val="641"/>
              </a:spcBef>
            </a:pPr>
            <a:r>
              <a:rPr b="1" lang="ru-RU" sz="3200" spc="-1" strike="noStrike">
                <a:solidFill>
                  <a:srgbClr val="000000"/>
                </a:solidFill>
                <a:latin typeface="Calibri"/>
              </a:rPr>
              <a:t>               </a:t>
            </a:r>
            <a:r>
              <a:rPr b="1" lang="ru-RU" sz="3200" spc="-1" strike="noStrike">
                <a:solidFill>
                  <a:srgbClr val="000000"/>
                </a:solidFill>
                <a:latin typeface="Calibri"/>
              </a:rPr>
              <a:t>б) клейові;</a:t>
            </a:r>
            <a:endParaRPr b="0" lang="ru-RU" sz="3200" spc="-1" strike="noStrike">
              <a:solidFill>
                <a:srgbClr val="000000"/>
              </a:solidFill>
              <a:latin typeface="Calibri"/>
            </a:endParaRPr>
          </a:p>
          <a:p>
            <a:pPr marL="343080" indent="-342720">
              <a:lnSpc>
                <a:spcPct val="100000"/>
              </a:lnSpc>
              <a:spcBef>
                <a:spcPts val="641"/>
              </a:spcBef>
            </a:pPr>
            <a:r>
              <a:rPr b="1" lang="ru-RU" sz="3200" spc="-1" strike="noStrike">
                <a:solidFill>
                  <a:srgbClr val="000000"/>
                </a:solidFill>
                <a:latin typeface="Calibri"/>
              </a:rPr>
              <a:t>	</a:t>
            </a:r>
            <a:r>
              <a:rPr b="1" lang="ru-RU" sz="3200" spc="-1" strike="noStrike">
                <a:solidFill>
                  <a:srgbClr val="000000"/>
                </a:solidFill>
                <a:latin typeface="Calibri"/>
              </a:rPr>
              <a:t>	</a:t>
            </a:r>
            <a:r>
              <a:rPr b="1" lang="ru-RU" sz="3200" spc="-1" strike="noStrike">
                <a:solidFill>
                  <a:srgbClr val="000000"/>
                </a:solidFill>
                <a:latin typeface="Calibri"/>
              </a:rPr>
              <a:t>    </a:t>
            </a:r>
            <a:r>
              <a:rPr b="1" lang="ru-RU" sz="3200" spc="-1" strike="noStrike">
                <a:solidFill>
                  <a:srgbClr val="000000"/>
                </a:solidFill>
                <a:latin typeface="Calibri"/>
              </a:rPr>
              <a:t>в) гіпсові.</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0" name="TextShape 1"/>
          <p:cNvSpPr txBox="1"/>
          <p:nvPr/>
        </p:nvSpPr>
        <p:spPr>
          <a:xfrm>
            <a:off x="468360" y="357120"/>
            <a:ext cx="8229240" cy="1126800"/>
          </a:xfrm>
          <a:prstGeom prst="rect">
            <a:avLst/>
          </a:prstGeom>
          <a:noFill/>
          <a:ln>
            <a:noFill/>
          </a:ln>
        </p:spPr>
        <p:txBody>
          <a:bodyPr anchor="ctr">
            <a:normAutofit/>
          </a:bodyPr>
          <a:p>
            <a:pPr algn="ctr">
              <a:lnSpc>
                <a:spcPct val="100000"/>
              </a:lnSpc>
            </a:pPr>
            <a:r>
              <a:rPr b="1" lang="ru-RU" sz="4600" spc="-1" strike="noStrike">
                <a:solidFill>
                  <a:srgbClr val="ff0000"/>
                </a:solidFill>
                <a:latin typeface="Arial"/>
              </a:rPr>
              <a:t>Види пов’язок </a:t>
            </a:r>
            <a:r>
              <a:rPr b="1" lang="ru-RU" sz="2800" spc="-1" strike="noStrike">
                <a:solidFill>
                  <a:srgbClr val="ff0000"/>
                </a:solidFill>
                <a:latin typeface="Arial"/>
              </a:rPr>
              <a:t>(продовження)</a:t>
            </a:r>
            <a:endParaRPr b="0" lang="ru-RU" sz="2800" spc="-1" strike="noStrike">
              <a:solidFill>
                <a:srgbClr val="000000"/>
              </a:solidFill>
              <a:latin typeface="Calibri"/>
            </a:endParaRPr>
          </a:p>
        </p:txBody>
      </p:sp>
      <p:sp>
        <p:nvSpPr>
          <p:cNvPr id="211" name="TextShape 2"/>
          <p:cNvSpPr txBox="1"/>
          <p:nvPr/>
        </p:nvSpPr>
        <p:spPr>
          <a:xfrm>
            <a:off x="468360" y="1357200"/>
            <a:ext cx="8318160" cy="5143320"/>
          </a:xfrm>
          <a:prstGeom prst="rect">
            <a:avLst/>
          </a:prstGeom>
          <a:noFill/>
          <a:ln>
            <a:noFill/>
          </a:ln>
        </p:spPr>
        <p:txBody>
          <a:bodyPr>
            <a:noAutofit/>
          </a:bodyPr>
          <a:p>
            <a:pPr marL="343080" indent="-342720" algn="just">
              <a:lnSpc>
                <a:spcPct val="100000"/>
              </a:lnSpc>
              <a:buClr>
                <a:srgbClr val="00b050"/>
              </a:buClr>
              <a:buFont typeface="Arial"/>
              <a:buChar char="•"/>
            </a:pPr>
            <a:r>
              <a:rPr b="1" i="1" lang="ru-RU" sz="3600" spc="-1" strike="noStrike">
                <a:solidFill>
                  <a:srgbClr val="00b050"/>
                </a:solidFill>
                <a:latin typeface="Calibri"/>
              </a:rPr>
              <a:t>м’які:</a:t>
            </a:r>
            <a:endParaRPr b="0" lang="ru-RU" sz="3600" spc="-1" strike="noStrike">
              <a:solidFill>
                <a:srgbClr val="000000"/>
              </a:solidFill>
              <a:latin typeface="Calibri"/>
            </a:endParaRPr>
          </a:p>
          <a:p>
            <a:pPr marL="343080" indent="-342720" algn="just">
              <a:lnSpc>
                <a:spcPct val="100000"/>
              </a:lnSpc>
              <a:buClr>
                <a:srgbClr val="7030a0"/>
              </a:buClr>
              <a:buFont typeface="Arial"/>
              <a:buChar char="-"/>
            </a:pPr>
            <a:r>
              <a:rPr b="1" lang="ru-RU" sz="2800" spc="-1" strike="noStrike">
                <a:solidFill>
                  <a:srgbClr val="7030a0"/>
                </a:solidFill>
                <a:latin typeface="Calibri"/>
              </a:rPr>
              <a:t>бинтові;</a:t>
            </a:r>
            <a:endParaRPr b="0" lang="ru-RU" sz="2800" spc="-1" strike="noStrike">
              <a:solidFill>
                <a:srgbClr val="000000"/>
              </a:solidFill>
              <a:latin typeface="Calibri"/>
            </a:endParaRPr>
          </a:p>
          <a:p>
            <a:pPr marL="343080" indent="-342720" algn="just">
              <a:lnSpc>
                <a:spcPct val="100000"/>
              </a:lnSpc>
              <a:buClr>
                <a:srgbClr val="7030a0"/>
              </a:buClr>
              <a:buFont typeface="Arial"/>
              <a:buChar char="-"/>
            </a:pPr>
            <a:r>
              <a:rPr b="1" lang="ru-RU" sz="2800" spc="-1" strike="noStrike">
                <a:solidFill>
                  <a:srgbClr val="7030a0"/>
                </a:solidFill>
                <a:latin typeface="Calibri"/>
              </a:rPr>
              <a:t>клейові: </a:t>
            </a:r>
            <a:r>
              <a:rPr b="1" lang="ru-RU" sz="2800" spc="-1" strike="noStrike">
                <a:solidFill>
                  <a:srgbClr val="000000"/>
                </a:solidFill>
                <a:latin typeface="Calibri"/>
              </a:rPr>
              <a:t>синтетичний клей (клеол, колодій, клей БФ-6, ліфузоль тощо), лейкопластир;</a:t>
            </a:r>
            <a:endParaRPr b="0" lang="ru-RU" sz="2800" spc="-1" strike="noStrike">
              <a:solidFill>
                <a:srgbClr val="000000"/>
              </a:solidFill>
              <a:latin typeface="Calibri"/>
            </a:endParaRPr>
          </a:p>
          <a:p>
            <a:pPr marL="343080" indent="-342720" algn="just">
              <a:lnSpc>
                <a:spcPct val="100000"/>
              </a:lnSpc>
              <a:buClr>
                <a:srgbClr val="7030a0"/>
              </a:buClr>
              <a:buFont typeface="Arial"/>
              <a:buChar char="-"/>
            </a:pPr>
            <a:r>
              <a:rPr b="1" lang="ru-RU" sz="2800" spc="-1" strike="noStrike">
                <a:solidFill>
                  <a:srgbClr val="7030a0"/>
                </a:solidFill>
                <a:latin typeface="Calibri"/>
              </a:rPr>
              <a:t>косинкові;</a:t>
            </a:r>
            <a:endParaRPr b="0" lang="ru-RU" sz="2800" spc="-1" strike="noStrike">
              <a:solidFill>
                <a:srgbClr val="000000"/>
              </a:solidFill>
              <a:latin typeface="Calibri"/>
            </a:endParaRPr>
          </a:p>
          <a:p>
            <a:pPr marL="343080" indent="-342720" algn="just">
              <a:lnSpc>
                <a:spcPct val="100000"/>
              </a:lnSpc>
              <a:buClr>
                <a:srgbClr val="7030a0"/>
              </a:buClr>
              <a:buFont typeface="Arial"/>
              <a:buChar char="-"/>
            </a:pPr>
            <a:r>
              <a:rPr b="1" lang="ru-RU" sz="2800" spc="-1" strike="noStrike">
                <a:solidFill>
                  <a:srgbClr val="7030a0"/>
                </a:solidFill>
                <a:latin typeface="Calibri"/>
              </a:rPr>
              <a:t>пращоподібні;</a:t>
            </a:r>
            <a:endParaRPr b="0" lang="ru-RU" sz="2800" spc="-1" strike="noStrike">
              <a:solidFill>
                <a:srgbClr val="000000"/>
              </a:solidFill>
              <a:latin typeface="Calibri"/>
            </a:endParaRPr>
          </a:p>
          <a:p>
            <a:pPr marL="343080" indent="-342720" algn="just">
              <a:lnSpc>
                <a:spcPct val="100000"/>
              </a:lnSpc>
              <a:buClr>
                <a:srgbClr val="7030a0"/>
              </a:buClr>
              <a:buFont typeface="Arial"/>
              <a:buChar char="-"/>
            </a:pPr>
            <a:r>
              <a:rPr b="1" lang="ru-RU" sz="2800" spc="-1" strike="noStrike">
                <a:solidFill>
                  <a:srgbClr val="7030a0"/>
                </a:solidFill>
                <a:latin typeface="Calibri"/>
              </a:rPr>
              <a:t>контурні: </a:t>
            </a:r>
            <a:endParaRPr b="0" lang="ru-RU" sz="2800" spc="-1" strike="noStrike">
              <a:solidFill>
                <a:srgbClr val="000000"/>
              </a:solidFill>
              <a:latin typeface="Calibri"/>
            </a:endParaRPr>
          </a:p>
          <a:p>
            <a:pPr marL="343080" indent="-342720" algn="just">
              <a:lnSpc>
                <a:spcPct val="100000"/>
              </a:lnSpc>
            </a:pPr>
            <a:r>
              <a:rPr b="1" lang="ru-RU" sz="2800" spc="-1" strike="noStrike">
                <a:solidFill>
                  <a:srgbClr val="000000"/>
                </a:solidFill>
                <a:latin typeface="Calibri"/>
              </a:rPr>
              <a:t>а) </a:t>
            </a:r>
            <a:r>
              <a:rPr b="1" i="1" lang="ru-RU" sz="2800" spc="-1" strike="noStrike">
                <a:solidFill>
                  <a:srgbClr val="0070c0"/>
                </a:solidFill>
                <a:latin typeface="Calibri"/>
              </a:rPr>
              <a:t>стандартні контури </a:t>
            </a:r>
            <a:r>
              <a:rPr b="1" lang="ru-RU" sz="2800" spc="-1" strike="noStrike">
                <a:solidFill>
                  <a:srgbClr val="000000"/>
                </a:solidFill>
                <a:latin typeface="Calibri"/>
              </a:rPr>
              <a:t>(суспензорій, бинт РЕТЕЛАСТ, бандаж тощо); </a:t>
            </a:r>
            <a:endParaRPr b="0" lang="ru-RU" sz="2800" spc="-1" strike="noStrike">
              <a:solidFill>
                <a:srgbClr val="000000"/>
              </a:solidFill>
              <a:latin typeface="Calibri"/>
            </a:endParaRPr>
          </a:p>
          <a:p>
            <a:pPr marL="343080" indent="-342720" algn="just">
              <a:lnSpc>
                <a:spcPct val="100000"/>
              </a:lnSpc>
            </a:pPr>
            <a:r>
              <a:rPr b="1" lang="ru-RU" sz="2800" spc="-1" strike="noStrike">
                <a:solidFill>
                  <a:srgbClr val="000000"/>
                </a:solidFill>
                <a:latin typeface="Calibri"/>
              </a:rPr>
              <a:t>б) </a:t>
            </a:r>
            <a:r>
              <a:rPr b="1" i="1" lang="ru-RU" sz="2800" spc="-1" strike="noStrike">
                <a:solidFill>
                  <a:srgbClr val="0070c0"/>
                </a:solidFill>
                <a:latin typeface="Calibri"/>
              </a:rPr>
              <a:t>індивідуальні контурні </a:t>
            </a:r>
            <a:r>
              <a:rPr b="1" lang="ru-RU" sz="2800" spc="-1" strike="noStrike">
                <a:solidFill>
                  <a:srgbClr val="000000"/>
                </a:solidFill>
                <a:latin typeface="Calibri"/>
              </a:rPr>
              <a:t>(виготовляють за необхідності). </a:t>
            </a: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2" name="TextShape 1"/>
          <p:cNvSpPr txBox="1"/>
          <p:nvPr/>
        </p:nvSpPr>
        <p:spPr>
          <a:xfrm>
            <a:off x="457200" y="142920"/>
            <a:ext cx="8229240" cy="785520"/>
          </a:xfrm>
          <a:prstGeom prst="rect">
            <a:avLst/>
          </a:prstGeom>
          <a:noFill/>
          <a:ln>
            <a:noFill/>
          </a:ln>
        </p:spPr>
        <p:txBody>
          <a:bodyPr anchor="ctr">
            <a:normAutofit/>
          </a:bodyPr>
          <a:p>
            <a:pPr algn="ctr">
              <a:lnSpc>
                <a:spcPct val="100000"/>
              </a:lnSpc>
            </a:pPr>
            <a:r>
              <a:rPr b="1" lang="ru-RU" sz="4600" spc="-1" strike="noStrike">
                <a:solidFill>
                  <a:srgbClr val="0070c0"/>
                </a:solidFill>
                <a:latin typeface="Calibri"/>
              </a:rPr>
              <a:t>Бинтові пов'язки</a:t>
            </a:r>
            <a:endParaRPr b="0" lang="ru-RU" sz="4600" spc="-1" strike="noStrike">
              <a:solidFill>
                <a:srgbClr val="000000"/>
              </a:solidFill>
              <a:latin typeface="Calibri"/>
            </a:endParaRPr>
          </a:p>
        </p:txBody>
      </p:sp>
      <p:sp>
        <p:nvSpPr>
          <p:cNvPr id="213" name="TextShape 2"/>
          <p:cNvSpPr txBox="1"/>
          <p:nvPr/>
        </p:nvSpPr>
        <p:spPr>
          <a:xfrm>
            <a:off x="324000" y="1125360"/>
            <a:ext cx="8391240" cy="5471640"/>
          </a:xfrm>
          <a:prstGeom prst="rect">
            <a:avLst/>
          </a:prstGeom>
          <a:noFill/>
          <a:ln>
            <a:noFill/>
          </a:ln>
        </p:spPr>
        <p:txBody>
          <a:bodyPr>
            <a:noAutofit/>
          </a:bodyPr>
          <a:p>
            <a:pPr marL="343080" indent="-342720" algn="just">
              <a:lnSpc>
                <a:spcPct val="80000"/>
              </a:lnSpc>
              <a:spcBef>
                <a:spcPts val="479"/>
              </a:spcBef>
            </a:pPr>
            <a:r>
              <a:rPr b="1" lang="ru-RU" sz="2400" spc="-1" strike="noStrike">
                <a:solidFill>
                  <a:srgbClr val="000000"/>
                </a:solidFill>
                <a:latin typeface="Calibri"/>
              </a:rPr>
              <a:t>Бинтові пов’язки призначені для закріплення перев'язного матеріалу або забезпечення іммобілізації опорно-рухового апарату.</a:t>
            </a:r>
            <a:endParaRPr b="0" lang="ru-RU" sz="2400" spc="-1" strike="noStrike">
              <a:solidFill>
                <a:srgbClr val="000000"/>
              </a:solidFill>
              <a:latin typeface="Calibri"/>
            </a:endParaRPr>
          </a:p>
          <a:p>
            <a:pPr marL="343080" indent="-342720">
              <a:lnSpc>
                <a:spcPct val="80000"/>
              </a:lnSpc>
              <a:spcBef>
                <a:spcPts val="479"/>
              </a:spcBef>
            </a:pPr>
            <a:r>
              <a:rPr b="1" lang="ru-RU" sz="2400" spc="-1" strike="noStrike">
                <a:solidFill>
                  <a:srgbClr val="ff0000"/>
                </a:solidFill>
                <a:latin typeface="Calibri"/>
              </a:rPr>
              <a:t>Вузькі бинти </a:t>
            </a:r>
            <a:r>
              <a:rPr b="1" lang="ru-RU" sz="2400" spc="-1" strike="noStrike">
                <a:solidFill>
                  <a:srgbClr val="000000"/>
                </a:solidFill>
                <a:latin typeface="Calibri"/>
              </a:rPr>
              <a:t>використовують для накладання пов'язок на пальці й кисті, </a:t>
            </a:r>
            <a:endParaRPr b="0" lang="ru-RU" sz="2400" spc="-1" strike="noStrike">
              <a:solidFill>
                <a:srgbClr val="000000"/>
              </a:solidFill>
              <a:latin typeface="Calibri"/>
            </a:endParaRPr>
          </a:p>
          <a:p>
            <a:pPr marL="343080" indent="-342720">
              <a:lnSpc>
                <a:spcPct val="80000"/>
              </a:lnSpc>
              <a:spcBef>
                <a:spcPts val="479"/>
              </a:spcBef>
            </a:pPr>
            <a:r>
              <a:rPr b="1" lang="ru-RU" sz="2400" spc="-1" strike="noStrike">
                <a:solidFill>
                  <a:srgbClr val="ff0000"/>
                </a:solidFill>
                <a:latin typeface="Calibri"/>
              </a:rPr>
              <a:t>широкі </a:t>
            </a:r>
            <a:r>
              <a:rPr b="1" lang="ru-RU" sz="2400" spc="-1" strike="noStrike">
                <a:solidFill>
                  <a:srgbClr val="000000"/>
                </a:solidFill>
                <a:latin typeface="Calibri"/>
              </a:rPr>
              <a:t>— для бинтування живота, таза, груднини тощо.</a:t>
            </a:r>
            <a:endParaRPr b="0" lang="ru-RU" sz="2400" spc="-1" strike="noStrike">
              <a:solidFill>
                <a:srgbClr val="000000"/>
              </a:solidFill>
              <a:latin typeface="Calibri"/>
            </a:endParaRPr>
          </a:p>
          <a:p>
            <a:pPr marL="343080" indent="-342720">
              <a:lnSpc>
                <a:spcPct val="80000"/>
              </a:lnSpc>
              <a:spcBef>
                <a:spcPts val="479"/>
              </a:spcBef>
            </a:pPr>
            <a:r>
              <a:rPr b="1" i="1" lang="ru-RU" sz="2400" spc="-1" strike="noStrike">
                <a:solidFill>
                  <a:srgbClr val="ff0000"/>
                </a:solidFill>
                <a:latin typeface="Calibri"/>
              </a:rPr>
              <a:t>Еластичні тканинні бинти </a:t>
            </a:r>
            <a:r>
              <a:rPr b="1" lang="ru-RU" sz="2400" spc="-1" strike="noStrike">
                <a:solidFill>
                  <a:srgbClr val="000000"/>
                </a:solidFill>
                <a:latin typeface="Calibri"/>
              </a:rPr>
              <a:t>використовують переважно у травматології і спортивній медицині.</a:t>
            </a:r>
            <a:r>
              <a:rPr b="1" lang="ru-RU" sz="1700" spc="-1" strike="noStrike">
                <a:solidFill>
                  <a:srgbClr val="000000"/>
                </a:solidFill>
                <a:latin typeface="Calibri"/>
              </a:rPr>
              <a:t> </a:t>
            </a:r>
            <a:endParaRPr b="0" lang="ru-RU" sz="1700" spc="-1" strike="noStrike">
              <a:solidFill>
                <a:srgbClr val="000000"/>
              </a:solidFill>
              <a:latin typeface="Calibri"/>
            </a:endParaRPr>
          </a:p>
          <a:p>
            <a:pPr marL="343080" indent="-342720">
              <a:lnSpc>
                <a:spcPct val="80000"/>
              </a:lnSpc>
              <a:spcBef>
                <a:spcPts val="340"/>
              </a:spcBef>
            </a:pPr>
            <a:endParaRPr b="0" lang="ru-RU" sz="1700" spc="-1" strike="noStrike">
              <a:solidFill>
                <a:srgbClr val="000000"/>
              </a:solidFill>
              <a:latin typeface="Calibri"/>
            </a:endParaRPr>
          </a:p>
          <a:p>
            <a:pPr marL="343080" indent="-342720" algn="just">
              <a:lnSpc>
                <a:spcPct val="80000"/>
              </a:lnSpc>
              <a:spcBef>
                <a:spcPts val="479"/>
              </a:spcBef>
              <a:buClr>
                <a:srgbClr val="ff0000"/>
              </a:buClr>
              <a:buFont typeface="Arial"/>
              <a:buChar char="•"/>
            </a:pPr>
            <a:r>
              <a:rPr b="1" i="1" lang="ru-RU" sz="2400" spc="-1" strike="noStrike">
                <a:solidFill>
                  <a:srgbClr val="ff0000"/>
                </a:solidFill>
                <a:latin typeface="Calibri"/>
              </a:rPr>
              <a:t>Бинтові пов’язки </a:t>
            </a:r>
            <a:r>
              <a:rPr b="1" lang="ru-RU" sz="2400" spc="-1" strike="noStrike">
                <a:solidFill>
                  <a:srgbClr val="000000"/>
                </a:solidFill>
                <a:latin typeface="Calibri"/>
              </a:rPr>
              <a:t>за способом накладання поділяються на кругові (циркулярні), спіральні, повзучі, хрестоподібні, колосоподібні, «черепашачі».  </a:t>
            </a:r>
            <a:endParaRPr b="0" lang="ru-RU" sz="2400" spc="-1" strike="noStrike">
              <a:solidFill>
                <a:srgbClr val="000000"/>
              </a:solidFill>
              <a:latin typeface="Calibri"/>
            </a:endParaRPr>
          </a:p>
          <a:p>
            <a:pPr marL="343080" indent="-342720" algn="just">
              <a:lnSpc>
                <a:spcPct val="80000"/>
              </a:lnSpc>
              <a:spcBef>
                <a:spcPts val="479"/>
              </a:spcBef>
              <a:buClr>
                <a:srgbClr val="7030a0"/>
              </a:buClr>
              <a:buFont typeface="Arial"/>
              <a:buChar char="•"/>
            </a:pPr>
            <a:r>
              <a:rPr b="1" i="1" lang="ru-RU" sz="2400" spc="-1" strike="noStrike">
                <a:solidFill>
                  <a:srgbClr val="7030a0"/>
                </a:solidFill>
                <a:latin typeface="Calibri"/>
              </a:rPr>
              <a:t>Кругова або циркулярна пов’язка </a:t>
            </a:r>
            <a:r>
              <a:rPr b="1" lang="ru-RU" sz="2400" spc="-1" strike="noStrike">
                <a:solidFill>
                  <a:srgbClr val="000000"/>
                </a:solidFill>
                <a:latin typeface="Calibri"/>
              </a:rPr>
              <a:t>– одна з самих простих, використовується на частинах тіла, що мають циліндричну форму. При накладанні кругової пов’язки кожний наступний тур бинта лягає поверх попереднього, повністю його перекриваючи.</a:t>
            </a:r>
            <a:endParaRPr b="0" lang="ru-RU" sz="2400" spc="-1" strike="noStrike">
              <a:solidFill>
                <a:srgbClr val="000000"/>
              </a:solidFill>
              <a:latin typeface="Calibri"/>
            </a:endParaRPr>
          </a:p>
          <a:p>
            <a:pPr marL="343080" indent="-342720">
              <a:lnSpc>
                <a:spcPct val="80000"/>
              </a:lnSpc>
              <a:spcBef>
                <a:spcPts val="340"/>
              </a:spcBef>
            </a:pPr>
            <a:endParaRPr b="0" lang="ru-RU" sz="2400" spc="-1" strike="noStrike">
              <a:solidFill>
                <a:srgbClr val="000000"/>
              </a:solidFill>
              <a:latin typeface="Calibri"/>
            </a:endParaRPr>
          </a:p>
          <a:p>
            <a:pPr marL="343080" indent="-342720">
              <a:lnSpc>
                <a:spcPct val="80000"/>
              </a:lnSpc>
              <a:spcBef>
                <a:spcPts val="340"/>
              </a:spcBef>
            </a:pP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7" name="TextShape 1"/>
          <p:cNvSpPr txBox="1"/>
          <p:nvPr/>
        </p:nvSpPr>
        <p:spPr>
          <a:xfrm>
            <a:off x="642960" y="142920"/>
            <a:ext cx="8183160" cy="356760"/>
          </a:xfrm>
          <a:prstGeom prst="rect">
            <a:avLst/>
          </a:prstGeom>
          <a:noFill/>
          <a:ln>
            <a:noFill/>
          </a:ln>
        </p:spPr>
        <p:txBody>
          <a:bodyPr anchor="ctr">
            <a:normAutofit fontScale="31000"/>
          </a:bodyPr>
          <a:p>
            <a:pPr algn="ctr">
              <a:lnSpc>
                <a:spcPct val="100000"/>
              </a:lnSpc>
            </a:pPr>
            <a:r>
              <a:rPr b="1" lang="ru-RU" sz="4400" spc="-1" strike="noStrike">
                <a:solidFill>
                  <a:srgbClr val="ff0000"/>
                </a:solidFill>
                <a:latin typeface="Calibri"/>
              </a:rPr>
              <a:t>План</a:t>
            </a:r>
            <a:endParaRPr b="0" lang="ru-RU" sz="4400" spc="-1" strike="noStrike">
              <a:solidFill>
                <a:srgbClr val="000000"/>
              </a:solidFill>
              <a:latin typeface="Calibri"/>
            </a:endParaRPr>
          </a:p>
        </p:txBody>
      </p:sp>
      <p:sp>
        <p:nvSpPr>
          <p:cNvPr id="178" name="TextShape 2"/>
          <p:cNvSpPr txBox="1"/>
          <p:nvPr/>
        </p:nvSpPr>
        <p:spPr>
          <a:xfrm>
            <a:off x="428760" y="714240"/>
            <a:ext cx="8286480" cy="5928840"/>
          </a:xfrm>
          <a:prstGeom prst="rect">
            <a:avLst/>
          </a:prstGeom>
          <a:noFill/>
          <a:ln>
            <a:noFill/>
          </a:ln>
        </p:spPr>
        <p:txBody>
          <a:bodyPr>
            <a:noAutofit/>
          </a:bodyPr>
          <a:p>
            <a:pPr marL="343080" indent="-342720">
              <a:lnSpc>
                <a:spcPct val="100000"/>
              </a:lnSpc>
              <a:spcBef>
                <a:spcPts val="400"/>
              </a:spcBef>
              <a:buClr>
                <a:srgbClr val="7030a0"/>
              </a:buClr>
              <a:buFont typeface="Arial"/>
              <a:buChar char="•"/>
            </a:pPr>
            <a:r>
              <a:rPr b="1" lang="ru-RU" sz="2000" spc="-1" strike="noStrike">
                <a:solidFill>
                  <a:srgbClr val="7030a0"/>
                </a:solidFill>
                <a:latin typeface="Calibri"/>
              </a:rPr>
              <a:t>1. Поняття десмургія, пов'язка, перев'язка. </a:t>
            </a:r>
            <a:endParaRPr b="0" lang="ru-RU" sz="2000" spc="-1" strike="noStrike">
              <a:solidFill>
                <a:srgbClr val="000000"/>
              </a:solidFill>
              <a:latin typeface="Calibri"/>
            </a:endParaRPr>
          </a:p>
          <a:p>
            <a:pPr marL="343080" indent="-342720" algn="just">
              <a:lnSpc>
                <a:spcPct val="100000"/>
              </a:lnSpc>
              <a:spcBef>
                <a:spcPts val="400"/>
              </a:spcBef>
              <a:buClr>
                <a:srgbClr val="7030a0"/>
              </a:buClr>
              <a:buFont typeface="Arial"/>
              <a:buChar char="•"/>
            </a:pPr>
            <a:r>
              <a:rPr b="1" lang="ru-RU" sz="2000" spc="-1" strike="noStrike">
                <a:solidFill>
                  <a:srgbClr val="7030a0"/>
                </a:solidFill>
                <a:latin typeface="Calibri"/>
              </a:rPr>
              <a:t>2.  Перев’язувальний матеріал  і перев’язувальний засіб. </a:t>
            </a:r>
            <a:endParaRPr b="0" lang="ru-RU" sz="2000" spc="-1" strike="noStrike">
              <a:solidFill>
                <a:srgbClr val="000000"/>
              </a:solidFill>
              <a:latin typeface="Calibri"/>
            </a:endParaRPr>
          </a:p>
          <a:p>
            <a:pPr marL="343080" indent="-342720" algn="just">
              <a:lnSpc>
                <a:spcPct val="100000"/>
              </a:lnSpc>
              <a:spcBef>
                <a:spcPts val="400"/>
              </a:spcBef>
              <a:buClr>
                <a:srgbClr val="7030a0"/>
              </a:buClr>
              <a:buFont typeface="Arial"/>
              <a:buChar char="•"/>
            </a:pPr>
            <a:r>
              <a:rPr b="1" lang="ru-RU" sz="2000" spc="-1" strike="noStrike">
                <a:solidFill>
                  <a:srgbClr val="7030a0"/>
                </a:solidFill>
                <a:latin typeface="Calibri"/>
              </a:rPr>
              <a:t>3. Класифікація пов’язок. </a:t>
            </a:r>
            <a:r>
              <a:rPr b="1" lang="ru-RU" sz="2000" spc="-1" strike="noStrike">
                <a:solidFill>
                  <a:srgbClr val="000000"/>
                </a:solidFill>
                <a:latin typeface="Calibri"/>
              </a:rPr>
              <a:t>Види пов'язок (м'які, тверді), їх мета. Типи пов'язок за призначенням. Типи бинтових пов'язок. Клейові пов'язки. Лейкопластирні пов'язки. Накладання еластичних бинтів. Тісно-туга пов'язка. Гіпсові пов'язки. </a:t>
            </a:r>
            <a:endParaRPr b="0" lang="ru-RU" sz="2000" spc="-1" strike="noStrike">
              <a:solidFill>
                <a:srgbClr val="000000"/>
              </a:solidFill>
              <a:latin typeface="Calibri"/>
            </a:endParaRPr>
          </a:p>
          <a:p>
            <a:pPr marL="343080" indent="-342720" algn="just">
              <a:lnSpc>
                <a:spcPct val="100000"/>
              </a:lnSpc>
              <a:spcBef>
                <a:spcPts val="400"/>
              </a:spcBef>
              <a:buClr>
                <a:srgbClr val="7030a0"/>
              </a:buClr>
              <a:buFont typeface="Arial"/>
              <a:buChar char="•"/>
            </a:pPr>
            <a:r>
              <a:rPr b="1" lang="ru-RU" sz="2000" spc="-1" strike="noStrike">
                <a:solidFill>
                  <a:srgbClr val="7030a0"/>
                </a:solidFill>
                <a:latin typeface="Calibri"/>
              </a:rPr>
              <a:t>4. Правила накладання пов’язок.</a:t>
            </a:r>
            <a:endParaRPr b="0" lang="ru-RU" sz="2000" spc="-1" strike="noStrike">
              <a:solidFill>
                <a:srgbClr val="000000"/>
              </a:solidFill>
              <a:latin typeface="Calibri"/>
            </a:endParaRPr>
          </a:p>
          <a:p>
            <a:pPr marL="343080" indent="-342720" algn="just">
              <a:lnSpc>
                <a:spcPct val="100000"/>
              </a:lnSpc>
              <a:spcBef>
                <a:spcPts val="400"/>
              </a:spcBef>
              <a:buClr>
                <a:srgbClr val="7030a0"/>
              </a:buClr>
              <a:buFont typeface="Arial"/>
              <a:buChar char="•"/>
            </a:pPr>
            <a:r>
              <a:rPr b="1" lang="ru-RU" sz="2000" spc="-1" strike="noStrike">
                <a:solidFill>
                  <a:srgbClr val="7030a0"/>
                </a:solidFill>
                <a:latin typeface="Calibri"/>
              </a:rPr>
              <a:t>5. Техніка накладання найбільш поширених пов'язок </a:t>
            </a:r>
            <a:r>
              <a:rPr b="1" lang="ru-RU" sz="2000" spc="-1" strike="noStrike">
                <a:solidFill>
                  <a:srgbClr val="000000"/>
                </a:solidFill>
                <a:latin typeface="Calibri"/>
              </a:rPr>
              <a:t>(спіральна пов'язка з однією та двома стрічками, пов'язка на молочну залозу, хрестоподібна, пов'язка Дезо); пов'язки на ділянку живота і таза (спіральна, колова, колосоподібна, пов'язка на пахову ділянку, Т-подібна); пов'язка на голову (чепець, вуздечка), на одне або обидва оки, пов'язки на верхні та нижні кінцівки (колосоподібна, черепашача, восьмиподібна, поворотна, спіральна, косинкова, лицарська рукавичка, пов'язка на палець). </a:t>
            </a:r>
            <a:endParaRPr b="0" lang="ru-RU" sz="2000" spc="-1" strike="noStrike">
              <a:solidFill>
                <a:srgbClr val="000000"/>
              </a:solidFill>
              <a:latin typeface="Calibri"/>
            </a:endParaRPr>
          </a:p>
          <a:p>
            <a:pPr marL="343080" indent="-342720" algn="just">
              <a:lnSpc>
                <a:spcPct val="100000"/>
              </a:lnSpc>
              <a:spcBef>
                <a:spcPts val="400"/>
              </a:spcBef>
              <a:buClr>
                <a:srgbClr val="7030a0"/>
              </a:buClr>
              <a:buFont typeface="Arial"/>
              <a:buChar char="•"/>
            </a:pPr>
            <a:r>
              <a:rPr b="1" lang="ru-RU" sz="2000" spc="-1" strike="noStrike">
                <a:solidFill>
                  <a:srgbClr val="7030a0"/>
                </a:solidFill>
                <a:latin typeface="Calibri"/>
              </a:rPr>
              <a:t>6. Накладання твердих пов'язок</a:t>
            </a:r>
            <a:r>
              <a:rPr b="1" lang="ru-RU" sz="2000" spc="-1" strike="noStrike">
                <a:solidFill>
                  <a:srgbClr val="000000"/>
                </a:solidFill>
                <a:latin typeface="Calibri"/>
              </a:rPr>
              <a:t> (шин Крамера, Дітеріхса, пневмошин). </a:t>
            </a:r>
            <a:endParaRPr b="0" lang="ru-RU" sz="2000" spc="-1" strike="noStrike">
              <a:solidFill>
                <a:srgbClr val="000000"/>
              </a:solidFill>
              <a:latin typeface="Calibri"/>
            </a:endParaRPr>
          </a:p>
          <a:p>
            <a:pPr algn="just">
              <a:lnSpc>
                <a:spcPct val="100000"/>
              </a:lnSpc>
              <a:spcBef>
                <a:spcPts val="400"/>
              </a:spcBef>
            </a:pPr>
            <a:endParaRPr b="0" lang="ru-RU" sz="20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4" name="CustomShape 1"/>
          <p:cNvSpPr/>
          <p:nvPr/>
        </p:nvSpPr>
        <p:spPr>
          <a:xfrm>
            <a:off x="428760" y="285840"/>
            <a:ext cx="8357760" cy="6250680"/>
          </a:xfrm>
          <a:prstGeom prst="rect">
            <a:avLst/>
          </a:prstGeom>
          <a:noFill/>
          <a:ln>
            <a:noFill/>
          </a:ln>
        </p:spPr>
        <p:style>
          <a:lnRef idx="0"/>
          <a:fillRef idx="0"/>
          <a:effectRef idx="0"/>
          <a:fontRef idx="minor"/>
        </p:style>
        <p:txBody>
          <a:bodyPr lIns="90000" rIns="90000" tIns="45000" bIns="45000">
            <a:spAutoFit/>
          </a:bodyPr>
          <a:p>
            <a:pPr algn="just">
              <a:lnSpc>
                <a:spcPct val="80000"/>
              </a:lnSpc>
            </a:pPr>
            <a:r>
              <a:rPr b="1" i="1" lang="ru-RU" sz="2200" spc="-1" strike="noStrike">
                <a:solidFill>
                  <a:srgbClr val="7030a0"/>
                </a:solidFill>
                <a:latin typeface="Calibri"/>
              </a:rPr>
              <a:t>Спіральну пов’язку </a:t>
            </a:r>
            <a:r>
              <a:rPr b="1" lang="ru-RU" sz="2200" spc="-1" strike="noStrike">
                <a:solidFill>
                  <a:srgbClr val="000000"/>
                </a:solidFill>
                <a:latin typeface="Calibri"/>
              </a:rPr>
              <a:t>використовують на тулубі та кінцівках. При накладанні спіральної пов’язки тури бинта ідуть знизу нагору, кожний наступний тур закриває попередній на 1/2 його ширини.  На частинах тіла, що мають конусоподібну форму (грудна клітка, стегно, гомілка, передпліччя) використовують </a:t>
            </a:r>
            <a:r>
              <a:rPr b="1" lang="ru-RU" sz="2200" spc="-1" strike="noStrike">
                <a:solidFill>
                  <a:srgbClr val="7030a0"/>
                </a:solidFill>
                <a:latin typeface="Calibri"/>
              </a:rPr>
              <a:t>спіральну пов’язку з перегинами </a:t>
            </a:r>
            <a:r>
              <a:rPr b="1" lang="ru-RU" sz="2200" spc="-1" strike="noStrike">
                <a:solidFill>
                  <a:srgbClr val="000000"/>
                </a:solidFill>
                <a:latin typeface="Calibri"/>
              </a:rPr>
              <a:t>(при накладанні пов’язки бинт перегинають у напрямку до себе так, щоб його верхній край став нижнім). </a:t>
            </a:r>
            <a:endParaRPr b="0" lang="ru-RU" sz="2200" spc="-1" strike="noStrike">
              <a:latin typeface="Arial"/>
            </a:endParaRPr>
          </a:p>
          <a:p>
            <a:pPr algn="just">
              <a:lnSpc>
                <a:spcPct val="80000"/>
              </a:lnSpc>
            </a:pPr>
            <a:r>
              <a:rPr b="1" i="1" lang="ru-RU" sz="2200" spc="-1" strike="noStrike">
                <a:solidFill>
                  <a:srgbClr val="7030a0"/>
                </a:solidFill>
                <a:latin typeface="Calibri"/>
              </a:rPr>
              <a:t>Повзуча пов’язка </a:t>
            </a:r>
            <a:r>
              <a:rPr b="1" lang="ru-RU" sz="2200" spc="-1" strike="noStrike">
                <a:solidFill>
                  <a:srgbClr val="000000"/>
                </a:solidFill>
                <a:latin typeface="Calibri"/>
              </a:rPr>
              <a:t>застосовується для закріплення перев’язувального матеріалу; при її накладанні тури бинта ведуть косо догори так, щоб кожен наступний тур бинта не стикався з попереднім.</a:t>
            </a:r>
            <a:endParaRPr b="0" lang="ru-RU" sz="2200" spc="-1" strike="noStrike">
              <a:latin typeface="Arial"/>
            </a:endParaRPr>
          </a:p>
          <a:p>
            <a:pPr algn="just">
              <a:lnSpc>
                <a:spcPct val="80000"/>
              </a:lnSpc>
            </a:pPr>
            <a:r>
              <a:rPr b="1" lang="ru-RU" sz="2200" spc="-1" strike="noStrike">
                <a:solidFill>
                  <a:srgbClr val="000000"/>
                </a:solidFill>
                <a:latin typeface="Calibri"/>
              </a:rPr>
              <a:t>При накладанні </a:t>
            </a:r>
            <a:r>
              <a:rPr b="1" i="1" lang="ru-RU" sz="2200" spc="-1" strike="noStrike">
                <a:solidFill>
                  <a:srgbClr val="7030a0"/>
                </a:solidFill>
                <a:latin typeface="Calibri"/>
              </a:rPr>
              <a:t>хрестоподібної або вісімкоподібної пов’язки </a:t>
            </a:r>
            <a:r>
              <a:rPr b="1" lang="ru-RU" sz="2200" spc="-1" strike="noStrike">
                <a:solidFill>
                  <a:srgbClr val="000000"/>
                </a:solidFill>
                <a:latin typeface="Calibri"/>
              </a:rPr>
              <a:t>тури бинта перехрещуються формуючи вісімку. Пов’язку застосовують для бинтування суглобів (променево-зап’ястковий, гомілковостопний), задньої поверхні шиї, потилиці, грудної клітки, спини. </a:t>
            </a:r>
            <a:endParaRPr b="0" lang="ru-RU" sz="2200" spc="-1" strike="noStrike">
              <a:latin typeface="Arial"/>
            </a:endParaRPr>
          </a:p>
          <a:p>
            <a:pPr algn="just">
              <a:lnSpc>
                <a:spcPct val="80000"/>
              </a:lnSpc>
            </a:pPr>
            <a:r>
              <a:rPr b="1" i="1" lang="ru-RU" sz="2200" spc="-1" strike="noStrike">
                <a:solidFill>
                  <a:srgbClr val="7030a0"/>
                </a:solidFill>
                <a:latin typeface="Calibri"/>
              </a:rPr>
              <a:t>«Черепашачу» пов’язку </a:t>
            </a:r>
            <a:r>
              <a:rPr b="1" lang="ru-RU" sz="2200" spc="-1" strike="noStrike">
                <a:solidFill>
                  <a:srgbClr val="000000"/>
                </a:solidFill>
                <a:latin typeface="Calibri"/>
              </a:rPr>
              <a:t>накладають на колінний, гомілковостопний, ліктьовий суглоби. Пов’язка є різновидом вісімкоподібної – тури бинта перехрещуються на згинальних поверхнях суглоба і віялоподібно розходяться на розгинальній стороні.</a:t>
            </a:r>
            <a:endParaRPr b="0" lang="ru-RU" sz="2200" spc="-1" strike="noStrike">
              <a:latin typeface="Arial"/>
            </a:endParaRPr>
          </a:p>
          <a:p>
            <a:pPr algn="just">
              <a:lnSpc>
                <a:spcPct val="80000"/>
              </a:lnSpc>
            </a:pPr>
            <a:r>
              <a:rPr b="1" i="1" lang="ru-RU" sz="2200" spc="-1" strike="noStrike">
                <a:solidFill>
                  <a:srgbClr val="7030a0"/>
                </a:solidFill>
                <a:latin typeface="Calibri"/>
              </a:rPr>
              <a:t>Колосоподібну пов’язку </a:t>
            </a:r>
            <a:r>
              <a:rPr b="1" lang="ru-RU" sz="2200" spc="-1" strike="noStrike">
                <a:solidFill>
                  <a:srgbClr val="000000"/>
                </a:solidFill>
                <a:latin typeface="Calibri"/>
              </a:rPr>
              <a:t>використовують для бинтування плечового і кульшового суглобів. </a:t>
            </a:r>
            <a:endParaRPr b="0" lang="ru-RU" sz="2200" spc="-1" strike="noStrike">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15" name="Picture 2" descr=""/>
          <p:cNvPicPr/>
          <p:nvPr/>
        </p:nvPicPr>
        <p:blipFill>
          <a:blip r:embed="rId1"/>
          <a:srcRect l="32948" t="29301" r="32472" b="26762"/>
          <a:stretch/>
        </p:blipFill>
        <p:spPr>
          <a:xfrm>
            <a:off x="1571760" y="153000"/>
            <a:ext cx="6071760" cy="4336920"/>
          </a:xfrm>
          <a:prstGeom prst="rect">
            <a:avLst/>
          </a:prstGeom>
          <a:ln w="9360">
            <a:noFill/>
          </a:ln>
        </p:spPr>
      </p:pic>
      <p:sp>
        <p:nvSpPr>
          <p:cNvPr id="216" name="CustomShape 1"/>
          <p:cNvSpPr/>
          <p:nvPr/>
        </p:nvSpPr>
        <p:spPr>
          <a:xfrm>
            <a:off x="500040" y="4572000"/>
            <a:ext cx="8286480" cy="20415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Рис. Типи бинтових пов’язок: </a:t>
            </a:r>
            <a:endParaRPr b="0" lang="ru-RU" sz="2800" spc="-1" strike="noStrike">
              <a:latin typeface="Arial"/>
            </a:endParaRPr>
          </a:p>
          <a:p>
            <a:pPr algn="ctr">
              <a:lnSpc>
                <a:spcPct val="100000"/>
              </a:lnSpc>
            </a:pPr>
            <a:r>
              <a:rPr b="1" lang="ru-RU" sz="2000" spc="-1" strike="noStrike">
                <a:solidFill>
                  <a:srgbClr val="7030a0"/>
                </a:solidFill>
                <a:latin typeface="Calibri"/>
              </a:rPr>
              <a:t>А – кругова (циркулярна) пов’язка, </a:t>
            </a:r>
            <a:endParaRPr b="0" lang="ru-RU" sz="2000" spc="-1" strike="noStrike">
              <a:latin typeface="Arial"/>
            </a:endParaRPr>
          </a:p>
          <a:p>
            <a:pPr algn="ctr">
              <a:lnSpc>
                <a:spcPct val="100000"/>
              </a:lnSpc>
            </a:pPr>
            <a:r>
              <a:rPr b="1" lang="ru-RU" sz="2000" spc="-1" strike="noStrike">
                <a:solidFill>
                  <a:srgbClr val="7030a0"/>
                </a:solidFill>
                <a:latin typeface="Calibri"/>
              </a:rPr>
              <a:t>Б – спіральна пов’язка з перегинами, </a:t>
            </a:r>
            <a:endParaRPr b="0" lang="ru-RU" sz="2000" spc="-1" strike="noStrike">
              <a:latin typeface="Arial"/>
            </a:endParaRPr>
          </a:p>
          <a:p>
            <a:pPr algn="ctr">
              <a:lnSpc>
                <a:spcPct val="100000"/>
              </a:lnSpc>
            </a:pPr>
            <a:r>
              <a:rPr b="1" lang="ru-RU" sz="2000" spc="-1" strike="noStrike">
                <a:solidFill>
                  <a:srgbClr val="7030a0"/>
                </a:solidFill>
                <a:latin typeface="Calibri"/>
              </a:rPr>
              <a:t>В – повзуча пов’язка, </a:t>
            </a:r>
            <a:endParaRPr b="0" lang="ru-RU" sz="2000" spc="-1" strike="noStrike">
              <a:latin typeface="Arial"/>
            </a:endParaRPr>
          </a:p>
          <a:p>
            <a:pPr algn="ctr">
              <a:lnSpc>
                <a:spcPct val="100000"/>
              </a:lnSpc>
            </a:pPr>
            <a:r>
              <a:rPr b="1" lang="ru-RU" sz="2000" spc="-1" strike="noStrike">
                <a:solidFill>
                  <a:srgbClr val="7030a0"/>
                </a:solidFill>
                <a:latin typeface="Calibri"/>
              </a:rPr>
              <a:t>Г – «черепашача» пов’язка,  </a:t>
            </a:r>
            <a:endParaRPr b="0" lang="ru-RU" sz="2000" spc="-1" strike="noStrike">
              <a:latin typeface="Arial"/>
            </a:endParaRPr>
          </a:p>
          <a:p>
            <a:pPr algn="ctr">
              <a:lnSpc>
                <a:spcPct val="100000"/>
              </a:lnSpc>
            </a:pPr>
            <a:r>
              <a:rPr b="1" lang="ru-RU" sz="2000" spc="-1" strike="noStrike">
                <a:solidFill>
                  <a:srgbClr val="7030a0"/>
                </a:solidFill>
                <a:latin typeface="Calibri"/>
              </a:rPr>
              <a:t>Д – колосоподібна пов’язка</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7" name="TextShape 1"/>
          <p:cNvSpPr txBox="1"/>
          <p:nvPr/>
        </p:nvSpPr>
        <p:spPr>
          <a:xfrm>
            <a:off x="214200" y="476280"/>
            <a:ext cx="4928760" cy="2095200"/>
          </a:xfrm>
          <a:prstGeom prst="rect">
            <a:avLst/>
          </a:prstGeom>
          <a:noFill/>
          <a:ln>
            <a:noFill/>
          </a:ln>
        </p:spPr>
        <p:txBody>
          <a:bodyPr>
            <a:noAutofit/>
          </a:bodyPr>
          <a:p>
            <a:pPr marL="343080" indent="-342720">
              <a:lnSpc>
                <a:spcPct val="100000"/>
              </a:lnSpc>
              <a:spcBef>
                <a:spcPts val="641"/>
              </a:spcBef>
              <a:buClr>
                <a:srgbClr val="7030a0"/>
              </a:buClr>
              <a:buFont typeface="Arial"/>
              <a:buChar char="•"/>
            </a:pPr>
            <a:r>
              <a:rPr b="1" lang="ru-RU" sz="3200" spc="-1" strike="noStrike">
                <a:solidFill>
                  <a:srgbClr val="7030a0"/>
                </a:solidFill>
                <a:latin typeface="Calibri"/>
              </a:rPr>
              <a:t>Еластичні тканинні бинти </a:t>
            </a:r>
            <a:r>
              <a:rPr b="1" lang="ru-RU" sz="2800" spc="-1" strike="noStrike">
                <a:solidFill>
                  <a:srgbClr val="000000"/>
                </a:solidFill>
                <a:latin typeface="Calibri"/>
              </a:rPr>
              <a:t>використовують переважно у травматології і спортивній медицині.</a:t>
            </a:r>
            <a:endParaRPr b="0" lang="ru-RU" sz="2800" spc="-1" strike="noStrike">
              <a:solidFill>
                <a:srgbClr val="000000"/>
              </a:solidFill>
              <a:latin typeface="Calibri"/>
            </a:endParaRPr>
          </a:p>
        </p:txBody>
      </p:sp>
      <p:pic>
        <p:nvPicPr>
          <p:cNvPr id="218" name="Рисунок 4" descr=""/>
          <p:cNvPicPr/>
          <p:nvPr/>
        </p:nvPicPr>
        <p:blipFill>
          <a:blip r:embed="rId1"/>
          <a:stretch/>
        </p:blipFill>
        <p:spPr>
          <a:xfrm>
            <a:off x="5143680" y="285840"/>
            <a:ext cx="3999960" cy="6381360"/>
          </a:xfrm>
          <a:prstGeom prst="rect">
            <a:avLst/>
          </a:prstGeom>
          <a:ln w="9360">
            <a:noFill/>
          </a:ln>
        </p:spPr>
      </p:pic>
      <p:pic>
        <p:nvPicPr>
          <p:cNvPr id="219" name="Рисунок 5" descr=""/>
          <p:cNvPicPr/>
          <p:nvPr/>
        </p:nvPicPr>
        <p:blipFill>
          <a:blip r:embed="rId2"/>
          <a:stretch/>
        </p:blipFill>
        <p:spPr>
          <a:xfrm>
            <a:off x="642960" y="2714760"/>
            <a:ext cx="3928680" cy="3928680"/>
          </a:xfrm>
          <a:prstGeom prst="rect">
            <a:avLst/>
          </a:prstGeom>
          <a:ln w="9360">
            <a:noFill/>
          </a:ln>
        </p:spPr>
      </p:pic>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0" name="TextShape 1"/>
          <p:cNvSpPr txBox="1"/>
          <p:nvPr/>
        </p:nvSpPr>
        <p:spPr>
          <a:xfrm>
            <a:off x="457200" y="357120"/>
            <a:ext cx="8229240" cy="571320"/>
          </a:xfrm>
          <a:prstGeom prst="rect">
            <a:avLst/>
          </a:prstGeom>
          <a:noFill/>
          <a:ln>
            <a:noFill/>
          </a:ln>
        </p:spPr>
        <p:txBody>
          <a:bodyPr anchor="ctr">
            <a:normAutofit fontScale="91000"/>
          </a:bodyPr>
          <a:p>
            <a:pPr algn="ctr">
              <a:lnSpc>
                <a:spcPct val="100000"/>
              </a:lnSpc>
            </a:pPr>
            <a:r>
              <a:rPr b="1" lang="ru-RU" sz="4000" spc="-1" strike="noStrike">
                <a:solidFill>
                  <a:srgbClr val="7030a0"/>
                </a:solidFill>
                <a:latin typeface="Calibri"/>
              </a:rPr>
              <a:t>Клейові пов'язки</a:t>
            </a:r>
            <a:endParaRPr b="0" lang="ru-RU" sz="4000" spc="-1" strike="noStrike">
              <a:solidFill>
                <a:srgbClr val="000000"/>
              </a:solidFill>
              <a:latin typeface="Calibri"/>
            </a:endParaRPr>
          </a:p>
        </p:txBody>
      </p:sp>
      <p:sp>
        <p:nvSpPr>
          <p:cNvPr id="221" name="TextShape 2"/>
          <p:cNvSpPr txBox="1"/>
          <p:nvPr/>
        </p:nvSpPr>
        <p:spPr>
          <a:xfrm>
            <a:off x="179280" y="1071720"/>
            <a:ext cx="4035240" cy="4142880"/>
          </a:xfrm>
          <a:prstGeom prst="rect">
            <a:avLst/>
          </a:prstGeom>
          <a:noFill/>
          <a:ln>
            <a:noFill/>
          </a:ln>
        </p:spPr>
        <p:txBody>
          <a:bodyPr>
            <a:normAutofit/>
          </a:bodyPr>
          <a:p>
            <a:pPr algn="just">
              <a:lnSpc>
                <a:spcPct val="100000"/>
              </a:lnSpc>
              <a:spcBef>
                <a:spcPts val="479"/>
              </a:spcBef>
            </a:pPr>
            <a:r>
              <a:rPr b="1" lang="ru-RU" sz="2400" spc="-1" strike="noStrike">
                <a:solidFill>
                  <a:srgbClr val="000000"/>
                </a:solidFill>
                <a:latin typeface="Calibri"/>
              </a:rPr>
              <a:t>застосовують для захисту відкритих ушкоджень і поверхнево розташованих запальних процесів. Клейові пов'язки забезпечують утримання перев'язного матеріалу на рані (вільні кінці пов'язки фіксують на шкірі пацієнта за допомогою клеолу чи колодію). </a:t>
            </a:r>
            <a:endParaRPr b="0" lang="ru-RU" sz="2400" spc="-1" strike="noStrike">
              <a:solidFill>
                <a:srgbClr val="000000"/>
              </a:solidFill>
              <a:latin typeface="Calibri"/>
            </a:endParaRPr>
          </a:p>
        </p:txBody>
      </p:sp>
      <p:pic>
        <p:nvPicPr>
          <p:cNvPr id="222" name="Picture 6" descr=""/>
          <p:cNvPicPr/>
          <p:nvPr/>
        </p:nvPicPr>
        <p:blipFill>
          <a:blip r:embed="rId1"/>
          <a:stretch/>
        </p:blipFill>
        <p:spPr>
          <a:xfrm>
            <a:off x="4214880" y="1357200"/>
            <a:ext cx="4928760" cy="4071600"/>
          </a:xfrm>
          <a:prstGeom prst="rect">
            <a:avLst/>
          </a:prstGeom>
          <a:ln w="9360">
            <a:noFill/>
          </a:ln>
        </p:spPr>
      </p:pic>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TextShape 1"/>
          <p:cNvSpPr txBox="1"/>
          <p:nvPr/>
        </p:nvSpPr>
        <p:spPr>
          <a:xfrm>
            <a:off x="214200" y="357120"/>
            <a:ext cx="8605440" cy="6311520"/>
          </a:xfrm>
          <a:prstGeom prst="rect">
            <a:avLst/>
          </a:prstGeom>
          <a:noFill/>
          <a:ln>
            <a:noFill/>
          </a:ln>
        </p:spPr>
        <p:txBody>
          <a:bodyPr>
            <a:normAutofit fontScale="30000"/>
          </a:bodyPr>
          <a:p>
            <a:pPr marL="343080" indent="-182520" algn="just">
              <a:lnSpc>
                <a:spcPct val="100000"/>
              </a:lnSpc>
              <a:spcBef>
                <a:spcPts val="641"/>
              </a:spcBef>
              <a:buClr>
                <a:srgbClr val="e46c0a"/>
              </a:buClr>
              <a:buFont typeface="Arial"/>
              <a:buChar char="•"/>
            </a:pPr>
            <a:r>
              <a:rPr b="1" lang="ru-RU" sz="3200" spc="-1" strike="noStrike">
                <a:solidFill>
                  <a:srgbClr val="7030a0"/>
                </a:solidFill>
                <a:latin typeface="Calibri"/>
              </a:rPr>
              <a:t>Клей, що його використовують для підклеювання вільних кінців марлевої серветки, наносять тонким шаром на шкіру довкола перев'язного матеріалу і як тільки шар клею починає тьмяніти, зверху пов'язки кладуть розправлену марлеву серветку, яка міцно приклеюється до шкіри, надійно утримуючи перев'язний матеріал на необхідному місці. </a:t>
            </a:r>
            <a:r>
              <a:rPr b="1" lang="ru-RU" sz="3200" spc="-1" strike="noStrike">
                <a:solidFill>
                  <a:srgbClr val="000000"/>
                </a:solidFill>
                <a:latin typeface="Calibri"/>
              </a:rPr>
              <a:t>Якщо для приклеювання використовують колодій, ним просякають зверху кінці марлевої серветки, що утримує перев'язний матеріал; через декілька хвилин вона надійно фіксується на шкірі. </a:t>
            </a:r>
            <a:endParaRPr b="0" lang="ru-RU" sz="3200" spc="-1" strike="noStrike">
              <a:solidFill>
                <a:srgbClr val="000000"/>
              </a:solidFill>
              <a:latin typeface="Calibri"/>
            </a:endParaRPr>
          </a:p>
          <a:p>
            <a:pPr marL="343080" indent="-182520" algn="just">
              <a:lnSpc>
                <a:spcPct val="100000"/>
              </a:lnSpc>
              <a:spcBef>
                <a:spcPts val="641"/>
              </a:spcBef>
              <a:buClr>
                <a:srgbClr val="e46c0a"/>
              </a:buClr>
              <a:buFont typeface="Arial"/>
              <a:buChar char="•"/>
            </a:pPr>
            <a:r>
              <a:rPr b="1" lang="ru-RU" sz="3200" spc="-1" strike="noStrike">
                <a:solidFill>
                  <a:srgbClr val="7030a0"/>
                </a:solidFill>
                <a:latin typeface="Calibri"/>
              </a:rPr>
              <a:t>До складу клеолу входять</a:t>
            </a:r>
            <a:r>
              <a:rPr b="1" lang="ru-RU" sz="3200" spc="-1" strike="noStrike">
                <a:solidFill>
                  <a:srgbClr val="404040"/>
                </a:solidFill>
                <a:latin typeface="Calibri"/>
              </a:rPr>
              <a:t> </a:t>
            </a:r>
            <a:r>
              <a:rPr b="1" lang="ru-RU" sz="3200" spc="-1" strike="noStrike">
                <a:solidFill>
                  <a:srgbClr val="000000"/>
                </a:solidFill>
                <a:latin typeface="Calibri"/>
              </a:rPr>
              <a:t>каніфоль (40 г), 96 % етиловий спирт (33 г), ефір (25 г), соняшникова олія (12 г); до складу колодію — колоксилін (4 г), ефір (76 г) і 96 % етиловий спирт (20 г).</a:t>
            </a:r>
            <a:endParaRPr b="0" lang="ru-RU" sz="3200" spc="-1" strike="noStrike">
              <a:solidFill>
                <a:srgbClr val="000000"/>
              </a:solidFill>
              <a:latin typeface="Calibri"/>
            </a:endParaRPr>
          </a:p>
          <a:p>
            <a:pPr marL="343080" indent="-182520" algn="just">
              <a:lnSpc>
                <a:spcPct val="100000"/>
              </a:lnSpc>
              <a:spcBef>
                <a:spcPts val="641"/>
              </a:spcBef>
              <a:buClr>
                <a:srgbClr val="e46c0a"/>
              </a:buClr>
              <a:buFont typeface="Arial"/>
              <a:buChar char="•"/>
            </a:pPr>
            <a:r>
              <a:rPr b="1" lang="ru-RU" sz="3200" spc="-1" strike="noStrike">
                <a:solidFill>
                  <a:srgbClr val="000000"/>
                </a:solidFill>
                <a:latin typeface="Calibri"/>
              </a:rPr>
              <a:t>Для заміни клейових пов'язок смужку, на якій була закріплена серветка, рекомендують </a:t>
            </a:r>
            <a:r>
              <a:rPr b="1" lang="ru-RU" sz="3200" spc="-1" strike="noStrike">
                <a:solidFill>
                  <a:srgbClr val="7030a0"/>
                </a:solidFill>
                <a:latin typeface="Calibri"/>
              </a:rPr>
              <a:t>змочити ефіром чи бензином.</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Унаслідок частих перев'язок шкіра на місці прикріплення марлі роз'ятрюється, що потребує заміни засобу фіксації перев'язного матеріалу. </a:t>
            </a:r>
            <a:r>
              <a:rPr b="1" lang="ru-RU" sz="3200" spc="-1" strike="noStrike">
                <a:solidFill>
                  <a:srgbClr val="7030a0"/>
                </a:solidFill>
                <a:latin typeface="Calibri"/>
              </a:rPr>
              <a:t>Слід зазначити, що клеол менше, аніж колодій, ушкоджує шкіру.</a:t>
            </a:r>
            <a:endParaRPr b="0" lang="ru-RU" sz="3200" spc="-1" strike="noStrike">
              <a:solidFill>
                <a:srgbClr val="000000"/>
              </a:solidFill>
              <a:latin typeface="Calibri"/>
            </a:endParaRPr>
          </a:p>
          <a:p>
            <a:pPr marL="343080" indent="-342720" algn="just">
              <a:lnSpc>
                <a:spcPct val="100000"/>
              </a:lnSpc>
              <a:spcBef>
                <a:spcPts val="641"/>
              </a:spcBef>
              <a:buClr>
                <a:srgbClr val="7030a0"/>
              </a:buClr>
              <a:buFont typeface="Arial"/>
              <a:buChar char="•"/>
            </a:pPr>
            <a:r>
              <a:rPr b="1" lang="ru-RU" sz="3200" spc="-1" strike="noStrike">
                <a:solidFill>
                  <a:srgbClr val="7030a0"/>
                </a:solidFill>
                <a:latin typeface="Calibri"/>
              </a:rPr>
              <a:t>Колодій, клей БФ-6, </a:t>
            </a:r>
            <a:r>
              <a:rPr b="1" lang="ru-RU" sz="3200" spc="-1" strike="noStrike">
                <a:solidFill>
                  <a:srgbClr val="000000"/>
                </a:solidFill>
                <a:latin typeface="Calibri"/>
              </a:rPr>
              <a:t>а ще більш успішно ліфузоль можуть бути використані для захисту асептичних післяопераційних ран без марлі шляхом нанесення стерильного клею на поверхню невеликої рани і створення таким чином захисної плівки.</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4" name="TextShape 1"/>
          <p:cNvSpPr txBox="1"/>
          <p:nvPr/>
        </p:nvSpPr>
        <p:spPr>
          <a:xfrm>
            <a:off x="571320" y="214200"/>
            <a:ext cx="5285880" cy="785520"/>
          </a:xfrm>
          <a:prstGeom prst="rect">
            <a:avLst/>
          </a:prstGeom>
          <a:noFill/>
          <a:ln>
            <a:noFill/>
          </a:ln>
        </p:spPr>
        <p:txBody>
          <a:bodyPr anchor="ctr">
            <a:normAutofit/>
          </a:bodyPr>
          <a:p>
            <a:pPr marL="320040" indent="-319680" algn="ctr">
              <a:lnSpc>
                <a:spcPct val="100000"/>
              </a:lnSpc>
            </a:pPr>
            <a:r>
              <a:rPr b="1" lang="ru-RU" sz="4400" spc="-1" strike="noStrike">
                <a:solidFill>
                  <a:srgbClr val="7030a0"/>
                </a:solidFill>
                <a:latin typeface="Calibri"/>
              </a:rPr>
              <a:t>Пластир</a:t>
            </a:r>
            <a:endParaRPr b="0" lang="ru-RU" sz="4400" spc="-1" strike="noStrike">
              <a:solidFill>
                <a:srgbClr val="000000"/>
              </a:solidFill>
              <a:latin typeface="Calibri"/>
            </a:endParaRPr>
          </a:p>
        </p:txBody>
      </p:sp>
      <p:sp>
        <p:nvSpPr>
          <p:cNvPr id="225" name="TextShape 2"/>
          <p:cNvSpPr txBox="1"/>
          <p:nvPr/>
        </p:nvSpPr>
        <p:spPr>
          <a:xfrm>
            <a:off x="214200" y="1143000"/>
            <a:ext cx="5214600" cy="4714560"/>
          </a:xfrm>
          <a:prstGeom prst="rect">
            <a:avLst/>
          </a:prstGeom>
          <a:noFill/>
          <a:ln>
            <a:noFill/>
          </a:ln>
        </p:spPr>
        <p:txBody>
          <a:bodyPr>
            <a:normAutofit fontScale="89000"/>
          </a:bodyPr>
          <a:p>
            <a:pPr marL="90000" algn="just">
              <a:lnSpc>
                <a:spcPct val="90000"/>
              </a:lnSpc>
              <a:buClr>
                <a:srgbClr val="e46c0a"/>
              </a:buClr>
              <a:buFont typeface="Arial"/>
              <a:buChar char="•"/>
            </a:pPr>
            <a:r>
              <a:rPr b="1" lang="ru-RU" sz="2400" spc="-1" strike="noStrike">
                <a:solidFill>
                  <a:srgbClr val="ff0000"/>
                </a:solidFill>
                <a:latin typeface="Calibri"/>
              </a:rPr>
              <a:t>Пластир </a:t>
            </a:r>
            <a:r>
              <a:rPr b="1" lang="ru-RU" sz="2400" spc="-1" strike="noStrike">
                <a:solidFill>
                  <a:srgbClr val="000000"/>
                </a:solidFill>
                <a:latin typeface="Calibri"/>
              </a:rPr>
              <a:t>використовують як для захисту свіжих незабруднених ран (заклеювання їх смужкою щойно розгорнутого пластиру), так і як засіб фіксації перев'язного матеріалу, покладеного зверху дефекту шкіри через її некроз або локальний запальний процес без виділень. </a:t>
            </a:r>
            <a:endParaRPr b="0" lang="ru-RU" sz="2400" spc="-1" strike="noStrike">
              <a:solidFill>
                <a:srgbClr val="000000"/>
              </a:solidFill>
              <a:latin typeface="Calibri"/>
            </a:endParaRPr>
          </a:p>
          <a:p>
            <a:pPr marL="90000" algn="just">
              <a:lnSpc>
                <a:spcPct val="90000"/>
              </a:lnSpc>
              <a:buClr>
                <a:srgbClr val="e46c0a"/>
              </a:buClr>
              <a:buFont typeface="Arial"/>
              <a:buChar char="•"/>
            </a:pPr>
            <a:r>
              <a:rPr b="1" lang="ru-RU" sz="2400" spc="-1" strike="noStrike">
                <a:solidFill>
                  <a:srgbClr val="000000"/>
                </a:solidFill>
                <a:latin typeface="Calibri"/>
              </a:rPr>
              <a:t>Окрім того, лейкопластир застосовують у лікуванні грануляційних ран і для зближення країв ранового дефекту.</a:t>
            </a:r>
            <a:endParaRPr b="0" lang="ru-RU" sz="2400" spc="-1" strike="noStrike">
              <a:solidFill>
                <a:srgbClr val="000000"/>
              </a:solidFill>
              <a:latin typeface="Calibri"/>
            </a:endParaRPr>
          </a:p>
          <a:p>
            <a:pPr marL="90000" algn="just">
              <a:lnSpc>
                <a:spcPct val="90000"/>
              </a:lnSpc>
              <a:buClr>
                <a:srgbClr val="e46c0a"/>
              </a:buClr>
              <a:buFont typeface="Arial"/>
              <a:buChar char="•"/>
            </a:pPr>
            <a:r>
              <a:rPr b="1" lang="ru-RU" sz="2400" spc="-1" strike="noStrike">
                <a:solidFill>
                  <a:srgbClr val="000000"/>
                </a:solidFill>
                <a:latin typeface="Calibri"/>
              </a:rPr>
              <a:t>У дитячій хірургії лейкопластирне витягання в разі переломів трубчастих кісток кінцівок часто успішно застосовують тоді, коли в дорослих потерпілих зазвичай використовують скелетне витягання.</a:t>
            </a:r>
            <a:endParaRPr b="0" lang="ru-RU" sz="2400" spc="-1" strike="noStrike">
              <a:solidFill>
                <a:srgbClr val="000000"/>
              </a:solidFill>
              <a:latin typeface="Calibri"/>
            </a:endParaRPr>
          </a:p>
        </p:txBody>
      </p:sp>
      <p:pic>
        <p:nvPicPr>
          <p:cNvPr id="226" name="Picture 2" descr=""/>
          <p:cNvPicPr/>
          <p:nvPr/>
        </p:nvPicPr>
        <p:blipFill>
          <a:blip r:embed="rId1"/>
          <a:stretch/>
        </p:blipFill>
        <p:spPr>
          <a:xfrm>
            <a:off x="5572080" y="0"/>
            <a:ext cx="3571560" cy="2214360"/>
          </a:xfrm>
          <a:prstGeom prst="rect">
            <a:avLst/>
          </a:prstGeom>
          <a:ln>
            <a:noFill/>
          </a:ln>
        </p:spPr>
      </p:pic>
      <p:pic>
        <p:nvPicPr>
          <p:cNvPr id="227" name="Picture 4" descr=""/>
          <p:cNvPicPr/>
          <p:nvPr/>
        </p:nvPicPr>
        <p:blipFill>
          <a:blip r:embed="rId2"/>
          <a:stretch/>
        </p:blipFill>
        <p:spPr>
          <a:xfrm>
            <a:off x="5500800" y="2214720"/>
            <a:ext cx="3642840" cy="2285640"/>
          </a:xfrm>
          <a:prstGeom prst="rect">
            <a:avLst/>
          </a:prstGeom>
          <a:ln>
            <a:noFill/>
          </a:ln>
        </p:spPr>
      </p:pic>
      <p:pic>
        <p:nvPicPr>
          <p:cNvPr id="228" name="Picture 6" descr=""/>
          <p:cNvPicPr/>
          <p:nvPr/>
        </p:nvPicPr>
        <p:blipFill>
          <a:blip r:embed="rId3"/>
          <a:stretch/>
        </p:blipFill>
        <p:spPr>
          <a:xfrm>
            <a:off x="5500800" y="4500720"/>
            <a:ext cx="3642840" cy="2356920"/>
          </a:xfrm>
          <a:prstGeom prst="rect">
            <a:avLst/>
          </a:prstGeom>
          <a:ln>
            <a:noFill/>
          </a:ln>
        </p:spPr>
      </p:pic>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9" name="TextShape 1"/>
          <p:cNvSpPr txBox="1"/>
          <p:nvPr/>
        </p:nvSpPr>
        <p:spPr>
          <a:xfrm>
            <a:off x="457200" y="285840"/>
            <a:ext cx="8229240" cy="642600"/>
          </a:xfrm>
          <a:prstGeom prst="rect">
            <a:avLst/>
          </a:prstGeom>
          <a:noFill/>
          <a:ln>
            <a:noFill/>
          </a:ln>
        </p:spPr>
        <p:txBody>
          <a:bodyPr anchor="ctr">
            <a:normAutofit/>
          </a:bodyPr>
          <a:p>
            <a:pPr algn="ctr">
              <a:lnSpc>
                <a:spcPct val="100000"/>
              </a:lnSpc>
            </a:pPr>
            <a:r>
              <a:rPr b="1" lang="ru-RU" sz="3600" spc="-1" strike="noStrike">
                <a:solidFill>
                  <a:srgbClr val="7030a0"/>
                </a:solidFill>
                <a:latin typeface="Calibri"/>
              </a:rPr>
              <a:t>Косинкові пов'язки</a:t>
            </a:r>
            <a:endParaRPr b="0" lang="ru-RU" sz="3600" spc="-1" strike="noStrike">
              <a:solidFill>
                <a:srgbClr val="000000"/>
              </a:solidFill>
              <a:latin typeface="Calibri"/>
            </a:endParaRPr>
          </a:p>
        </p:txBody>
      </p:sp>
      <p:sp>
        <p:nvSpPr>
          <p:cNvPr id="230" name="TextShape 2"/>
          <p:cNvSpPr txBox="1"/>
          <p:nvPr/>
        </p:nvSpPr>
        <p:spPr>
          <a:xfrm>
            <a:off x="0" y="1143000"/>
            <a:ext cx="3785760" cy="4214520"/>
          </a:xfrm>
          <a:prstGeom prst="rect">
            <a:avLst/>
          </a:prstGeom>
          <a:noFill/>
          <a:ln>
            <a:noFill/>
          </a:ln>
        </p:spPr>
        <p:txBody>
          <a:bodyPr>
            <a:normAutofit/>
          </a:bodyPr>
          <a:p>
            <a:pPr marL="343080" indent="-342720" algn="just">
              <a:lnSpc>
                <a:spcPct val="80000"/>
              </a:lnSpc>
              <a:spcBef>
                <a:spcPts val="479"/>
              </a:spcBef>
            </a:pPr>
            <a:r>
              <a:rPr b="1" lang="ru-RU" sz="2400" spc="-1" strike="noStrike">
                <a:solidFill>
                  <a:srgbClr val="000000"/>
                </a:solidFill>
                <a:latin typeface="Calibri"/>
              </a:rPr>
              <a:t>«</a:t>
            </a:r>
            <a:r>
              <a:rPr b="1" lang="ru-RU" sz="2400" spc="-1" strike="noStrike">
                <a:solidFill>
                  <a:srgbClr val="7030a0"/>
                </a:solidFill>
                <a:latin typeface="Calibri"/>
              </a:rPr>
              <a:t>Косинка</a:t>
            </a:r>
            <a:r>
              <a:rPr b="1" lang="ru-RU" sz="2400" spc="-1" strike="noStrike">
                <a:solidFill>
                  <a:srgbClr val="000000"/>
                </a:solidFill>
                <a:latin typeface="Calibri"/>
              </a:rPr>
              <a:t>» - шматок тканини трикутної форми, отриманий унаслідок розрізання по діагоналі тканинного квадрата.</a:t>
            </a:r>
            <a:endParaRPr b="0" lang="ru-RU" sz="2400" spc="-1" strike="noStrike">
              <a:solidFill>
                <a:srgbClr val="000000"/>
              </a:solidFill>
              <a:latin typeface="Calibri"/>
            </a:endParaRPr>
          </a:p>
          <a:p>
            <a:pPr marL="343080" indent="-342720" algn="just">
              <a:lnSpc>
                <a:spcPct val="80000"/>
              </a:lnSpc>
              <a:spcBef>
                <a:spcPts val="479"/>
              </a:spcBef>
            </a:pPr>
            <a:r>
              <a:rPr b="1" lang="ru-RU" sz="2400" spc="-1" strike="noStrike">
                <a:solidFill>
                  <a:srgbClr val="000000"/>
                </a:solidFill>
                <a:latin typeface="Calibri"/>
              </a:rPr>
              <a:t>Косинка як засіб фіксації перев'язного матеріалу не забезпечує його щільного прилягання до тканини тіла, проте є дуже зручною в разі надання першої допомоги.</a:t>
            </a:r>
            <a:endParaRPr b="0" lang="ru-RU" sz="2400" spc="-1" strike="noStrike">
              <a:solidFill>
                <a:srgbClr val="000000"/>
              </a:solidFill>
              <a:latin typeface="Calibri"/>
            </a:endParaRPr>
          </a:p>
        </p:txBody>
      </p:sp>
      <p:pic>
        <p:nvPicPr>
          <p:cNvPr id="231" name="Picture 5" descr=""/>
          <p:cNvPicPr/>
          <p:nvPr/>
        </p:nvPicPr>
        <p:blipFill>
          <a:blip r:embed="rId1"/>
          <a:stretch/>
        </p:blipFill>
        <p:spPr>
          <a:xfrm>
            <a:off x="3786120" y="1285920"/>
            <a:ext cx="5357520" cy="5067720"/>
          </a:xfrm>
          <a:prstGeom prst="rect">
            <a:avLst/>
          </a:prstGeom>
          <a:ln w="936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2" name="TextShape 1"/>
          <p:cNvSpPr txBox="1"/>
          <p:nvPr/>
        </p:nvSpPr>
        <p:spPr>
          <a:xfrm>
            <a:off x="468360" y="549360"/>
            <a:ext cx="8229240" cy="636120"/>
          </a:xfrm>
          <a:prstGeom prst="rect">
            <a:avLst/>
          </a:prstGeom>
          <a:noFill/>
          <a:ln>
            <a:noFill/>
          </a:ln>
        </p:spPr>
        <p:txBody>
          <a:bodyPr anchor="ctr">
            <a:normAutofit/>
          </a:bodyPr>
          <a:p>
            <a:pPr algn="ctr">
              <a:lnSpc>
                <a:spcPct val="100000"/>
              </a:lnSpc>
            </a:pPr>
            <a:r>
              <a:rPr b="1" lang="ru-RU" sz="4000" spc="-1" strike="noStrike">
                <a:solidFill>
                  <a:srgbClr val="7030a0"/>
                </a:solidFill>
                <a:latin typeface="Calibri"/>
              </a:rPr>
              <a:t>Пращоподібні пов'язки</a:t>
            </a:r>
            <a:endParaRPr b="0" lang="ru-RU" sz="4000" spc="-1" strike="noStrike">
              <a:solidFill>
                <a:srgbClr val="000000"/>
              </a:solidFill>
              <a:latin typeface="Calibri"/>
            </a:endParaRPr>
          </a:p>
        </p:txBody>
      </p:sp>
      <p:sp>
        <p:nvSpPr>
          <p:cNvPr id="233" name="TextShape 2"/>
          <p:cNvSpPr txBox="1"/>
          <p:nvPr/>
        </p:nvSpPr>
        <p:spPr>
          <a:xfrm>
            <a:off x="0" y="1500120"/>
            <a:ext cx="4357440" cy="4214520"/>
          </a:xfrm>
          <a:prstGeom prst="rect">
            <a:avLst/>
          </a:prstGeom>
          <a:noFill/>
          <a:ln>
            <a:noFill/>
          </a:ln>
        </p:spPr>
        <p:txBody>
          <a:bodyPr>
            <a:normAutofit/>
          </a:bodyPr>
          <a:p>
            <a:pPr marL="343080" indent="-342720" algn="just">
              <a:lnSpc>
                <a:spcPct val="90000"/>
              </a:lnSpc>
              <a:spcBef>
                <a:spcPts val="561"/>
              </a:spcBef>
            </a:pPr>
            <a:r>
              <a:rPr b="1" lang="ru-RU" sz="2800" spc="-1" strike="noStrike">
                <a:solidFill>
                  <a:srgbClr val="7030a0"/>
                </a:solidFill>
                <a:latin typeface="Calibri"/>
              </a:rPr>
              <a:t>Праща </a:t>
            </a:r>
            <a:r>
              <a:rPr b="1" lang="ru-RU" sz="2800" spc="-1" strike="noStrike">
                <a:solidFill>
                  <a:srgbClr val="000000"/>
                </a:solidFill>
                <a:latin typeface="Calibri"/>
              </a:rPr>
              <a:t>— це розрізана з двох боків смуга марлі або будь-якої іншої м'якої тканини, що її використовують для утримання перев'язного матеріалу на носі, підборідді, потиличній ділянці і т.д. Пращоподібні пов'язки є найбільш простими і доцільними.</a:t>
            </a:r>
            <a:r>
              <a:rPr b="1" lang="ru-RU" sz="2200" spc="-1" strike="noStrike">
                <a:solidFill>
                  <a:srgbClr val="000000"/>
                </a:solidFill>
                <a:latin typeface="Calibri"/>
              </a:rPr>
              <a:t> </a:t>
            </a:r>
            <a:endParaRPr b="0" lang="ru-RU" sz="2200" spc="-1" strike="noStrike">
              <a:solidFill>
                <a:srgbClr val="000000"/>
              </a:solidFill>
              <a:latin typeface="Calibri"/>
            </a:endParaRPr>
          </a:p>
        </p:txBody>
      </p:sp>
      <p:pic>
        <p:nvPicPr>
          <p:cNvPr id="234" name="Picture 5" descr=""/>
          <p:cNvPicPr/>
          <p:nvPr/>
        </p:nvPicPr>
        <p:blipFill>
          <a:blip r:embed="rId1"/>
          <a:stretch/>
        </p:blipFill>
        <p:spPr>
          <a:xfrm>
            <a:off x="4429080" y="1285920"/>
            <a:ext cx="4714560" cy="5182920"/>
          </a:xfrm>
          <a:prstGeom prst="rect">
            <a:avLst/>
          </a:prstGeom>
          <a:ln w="9360">
            <a:noFill/>
          </a:ln>
        </p:spPr>
      </p:pic>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5" name="TextShape 1"/>
          <p:cNvSpPr txBox="1"/>
          <p:nvPr/>
        </p:nvSpPr>
        <p:spPr>
          <a:xfrm>
            <a:off x="468360" y="214200"/>
            <a:ext cx="8229240" cy="571320"/>
          </a:xfrm>
          <a:prstGeom prst="rect">
            <a:avLst/>
          </a:prstGeom>
          <a:noFill/>
          <a:ln>
            <a:noFill/>
          </a:ln>
        </p:spPr>
        <p:txBody>
          <a:bodyPr anchor="ctr">
            <a:normAutofit fontScale="91000"/>
          </a:bodyPr>
          <a:p>
            <a:pPr algn="ctr">
              <a:lnSpc>
                <a:spcPct val="100000"/>
              </a:lnSpc>
            </a:pPr>
            <a:r>
              <a:rPr b="1" lang="ru-RU" sz="4000" spc="-1" strike="noStrike">
                <a:solidFill>
                  <a:srgbClr val="7030a0"/>
                </a:solidFill>
                <a:latin typeface="Calibri"/>
              </a:rPr>
              <a:t>Контурні пов'язки</a:t>
            </a:r>
            <a:endParaRPr b="0" lang="ru-RU" sz="4000" spc="-1" strike="noStrike">
              <a:solidFill>
                <a:srgbClr val="000000"/>
              </a:solidFill>
              <a:latin typeface="Calibri"/>
            </a:endParaRPr>
          </a:p>
        </p:txBody>
      </p:sp>
      <p:sp>
        <p:nvSpPr>
          <p:cNvPr id="236" name="TextShape 2"/>
          <p:cNvSpPr txBox="1"/>
          <p:nvPr/>
        </p:nvSpPr>
        <p:spPr>
          <a:xfrm>
            <a:off x="0" y="1285920"/>
            <a:ext cx="3642840" cy="4285800"/>
          </a:xfrm>
          <a:prstGeom prst="rect">
            <a:avLst/>
          </a:prstGeom>
          <a:noFill/>
          <a:ln>
            <a:noFill/>
          </a:ln>
        </p:spPr>
        <p:txBody>
          <a:bodyPr>
            <a:normAutofit fontScale="31000"/>
          </a:bodyPr>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Виготовляють зі шматка тканини і закривають ними частини тіла. Закріплюють контурні пов'язки за допомогою пришитої тасьми. У разі видалення передньої очеревинної стінки використовують контурний бандаж живота. До контурних пов'язок належать і суспензорії. </a:t>
            </a:r>
            <a:endParaRPr b="0" lang="ru-RU" sz="3200" spc="-1" strike="noStrike">
              <a:solidFill>
                <a:srgbClr val="000000"/>
              </a:solidFill>
              <a:latin typeface="Calibri"/>
            </a:endParaRPr>
          </a:p>
        </p:txBody>
      </p:sp>
      <p:pic>
        <p:nvPicPr>
          <p:cNvPr id="237" name="Picture 5" descr=""/>
          <p:cNvPicPr/>
          <p:nvPr/>
        </p:nvPicPr>
        <p:blipFill>
          <a:blip r:embed="rId1"/>
          <a:srcRect l="0" t="5366" r="0" b="3484"/>
          <a:stretch/>
        </p:blipFill>
        <p:spPr>
          <a:xfrm>
            <a:off x="3857760" y="1785960"/>
            <a:ext cx="5285880" cy="4000320"/>
          </a:xfrm>
          <a:prstGeom prst="rect">
            <a:avLst/>
          </a:prstGeom>
          <a:ln w="9360">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8" name="TextShape 1"/>
          <p:cNvSpPr txBox="1"/>
          <p:nvPr/>
        </p:nvSpPr>
        <p:spPr>
          <a:xfrm>
            <a:off x="142920" y="836640"/>
            <a:ext cx="4285800" cy="4878000"/>
          </a:xfrm>
          <a:prstGeom prst="rect">
            <a:avLst/>
          </a:prstGeom>
          <a:noFill/>
          <a:ln>
            <a:noFill/>
          </a:ln>
        </p:spPr>
        <p:txBody>
          <a:bodyPr>
            <a:normAutofit fontScale="66000"/>
          </a:bodyPr>
          <a:p>
            <a:pPr marL="343080" indent="-342720" algn="just">
              <a:lnSpc>
                <a:spcPct val="100000"/>
              </a:lnSpc>
              <a:spcBef>
                <a:spcPts val="641"/>
              </a:spcBef>
              <a:buClr>
                <a:srgbClr val="7030a0"/>
              </a:buClr>
              <a:buFont typeface="Arial"/>
              <a:buChar char="•"/>
            </a:pPr>
            <a:r>
              <a:rPr b="1" lang="ru-RU" sz="3200" spc="-1" strike="noStrike">
                <a:solidFill>
                  <a:srgbClr val="7030a0"/>
                </a:solidFill>
                <a:latin typeface="Calibri"/>
              </a:rPr>
              <a:t>Суспензорій </a:t>
            </a:r>
            <a:r>
              <a:rPr b="1" lang="ru-RU" sz="3200" spc="-1" strike="noStrike">
                <a:solidFill>
                  <a:srgbClr val="000000"/>
                </a:solidFill>
                <a:latin typeface="Calibri"/>
              </a:rPr>
              <a:t>має лямковий прилад і гаманець. </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У виготовленому з тканини гаманці розміщуються чоловічі статеві органи після видалення пахвинної грижі, при запальних захворюваннях і ушкодженнях яєчка, статевого члена чи калитки. </a:t>
            </a:r>
            <a:endParaRPr b="0" lang="ru-RU" sz="3200" spc="-1" strike="noStrike">
              <a:solidFill>
                <a:srgbClr val="000000"/>
              </a:solidFill>
              <a:latin typeface="Calibri"/>
            </a:endParaRPr>
          </a:p>
        </p:txBody>
      </p:sp>
      <p:pic>
        <p:nvPicPr>
          <p:cNvPr id="239" name="Picture 5" descr=""/>
          <p:cNvPicPr/>
          <p:nvPr/>
        </p:nvPicPr>
        <p:blipFill>
          <a:blip r:embed="rId1"/>
          <a:srcRect l="11481" t="0" r="4923" b="0"/>
          <a:stretch/>
        </p:blipFill>
        <p:spPr>
          <a:xfrm>
            <a:off x="4714920" y="907920"/>
            <a:ext cx="4214520" cy="5328720"/>
          </a:xfrm>
          <a:prstGeom prst="rect">
            <a:avLst/>
          </a:prstGeom>
          <a:ln w="936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9" name="TextShape 1"/>
          <p:cNvSpPr txBox="1"/>
          <p:nvPr/>
        </p:nvSpPr>
        <p:spPr>
          <a:xfrm>
            <a:off x="142920" y="0"/>
            <a:ext cx="8786520" cy="642600"/>
          </a:xfrm>
          <a:prstGeom prst="rect">
            <a:avLst/>
          </a:prstGeom>
          <a:noFill/>
          <a:ln>
            <a:noFill/>
          </a:ln>
        </p:spPr>
        <p:txBody>
          <a:bodyPr anchor="ctr">
            <a:normAutofit fontScale="45000"/>
          </a:bodyPr>
          <a:p>
            <a:pPr algn="just">
              <a:lnSpc>
                <a:spcPct val="100000"/>
              </a:lnSpc>
            </a:pPr>
            <a:r>
              <a:rPr b="1" lang="ru-RU" sz="3600" spc="-1" strike="noStrike">
                <a:solidFill>
                  <a:srgbClr val="ff0000"/>
                </a:solidFill>
                <a:latin typeface="Calibri"/>
              </a:rPr>
              <a:t>1. Поняття десмургія, пов'язка, перев'язка.  </a:t>
            </a:r>
            <a:endParaRPr b="0" lang="ru-RU" sz="3600" spc="-1" strike="noStrike">
              <a:solidFill>
                <a:srgbClr val="000000"/>
              </a:solidFill>
              <a:latin typeface="Calibri"/>
            </a:endParaRPr>
          </a:p>
        </p:txBody>
      </p:sp>
      <p:sp>
        <p:nvSpPr>
          <p:cNvPr id="180" name="TextShape 2"/>
          <p:cNvSpPr txBox="1"/>
          <p:nvPr/>
        </p:nvSpPr>
        <p:spPr>
          <a:xfrm>
            <a:off x="214200" y="571320"/>
            <a:ext cx="8643600" cy="6071760"/>
          </a:xfrm>
          <a:prstGeom prst="rect">
            <a:avLst/>
          </a:prstGeom>
          <a:noFill/>
          <a:ln>
            <a:noFill/>
          </a:ln>
        </p:spPr>
        <p:txBody>
          <a:bodyPr>
            <a:noAutofit/>
          </a:bodyPr>
          <a:p>
            <a:pPr marL="343080" indent="-342720" algn="just">
              <a:lnSpc>
                <a:spcPct val="90000"/>
              </a:lnSpc>
            </a:pPr>
            <a:r>
              <a:rPr b="1" i="1" lang="ru-RU" sz="2800" spc="-1" strike="noStrike">
                <a:solidFill>
                  <a:srgbClr val="ff0000"/>
                </a:solidFill>
                <a:latin typeface="Calibri"/>
              </a:rPr>
              <a:t>Десмургія</a:t>
            </a:r>
            <a:r>
              <a:rPr b="1" i="1" lang="ru-RU" sz="2000" spc="-1" strike="noStrike">
                <a:solidFill>
                  <a:srgbClr val="000000"/>
                </a:solidFill>
                <a:latin typeface="Calibri"/>
              </a:rPr>
              <a:t> (від грец. </a:t>
            </a:r>
            <a:r>
              <a:rPr b="1" i="1" lang="ru-RU" sz="2000" spc="-1" strike="noStrike">
                <a:solidFill>
                  <a:srgbClr val="7030a0"/>
                </a:solidFill>
                <a:latin typeface="Calibri"/>
              </a:rPr>
              <a:t>desmos</a:t>
            </a:r>
            <a:r>
              <a:rPr b="1" i="1" lang="ru-RU" sz="2000" spc="-1" strike="noStrike">
                <a:solidFill>
                  <a:srgbClr val="000000"/>
                </a:solidFill>
                <a:latin typeface="Calibri"/>
              </a:rPr>
              <a:t> – зв’язок, пов’язка та </a:t>
            </a:r>
            <a:r>
              <a:rPr b="1" i="1" lang="ru-RU" sz="2000" spc="-1" strike="noStrike">
                <a:solidFill>
                  <a:srgbClr val="7030a0"/>
                </a:solidFill>
                <a:latin typeface="Calibri"/>
              </a:rPr>
              <a:t>ergon</a:t>
            </a:r>
            <a:r>
              <a:rPr b="1" i="1" lang="ru-RU" sz="2000" spc="-1" strike="noStrike">
                <a:solidFill>
                  <a:srgbClr val="000000"/>
                </a:solidFill>
                <a:latin typeface="Calibri"/>
              </a:rPr>
              <a:t> – робити; тобто в перекладі десмургія це «робота з пов’язками») – розділ медицини, який вивчає пов’язки й методи їх накладання або наука про техніку правильного застосування пов’язок при різних пошкодженнях та захворюваннях. </a:t>
            </a:r>
            <a:endParaRPr b="0" lang="ru-RU" sz="2000" spc="-1" strike="noStrike">
              <a:solidFill>
                <a:srgbClr val="000000"/>
              </a:solidFill>
              <a:latin typeface="Calibri"/>
            </a:endParaRPr>
          </a:p>
          <a:p>
            <a:pPr marL="343080" indent="-342720" algn="just">
              <a:lnSpc>
                <a:spcPct val="90000"/>
              </a:lnSpc>
            </a:pPr>
            <a:r>
              <a:rPr b="1" i="1" lang="ru-RU" sz="2000" spc="-1" strike="noStrike">
                <a:solidFill>
                  <a:srgbClr val="000000"/>
                </a:solidFill>
                <a:latin typeface="Calibri"/>
              </a:rPr>
              <a:t>Прийнято розрізняти поняття «</a:t>
            </a:r>
            <a:r>
              <a:rPr b="1" i="1" lang="ru-RU" sz="2000" spc="-1" strike="noStrike">
                <a:solidFill>
                  <a:srgbClr val="ff0000"/>
                </a:solidFill>
                <a:latin typeface="Calibri"/>
              </a:rPr>
              <a:t>пов’язка</a:t>
            </a:r>
            <a:r>
              <a:rPr b="1" i="1" lang="ru-RU" sz="2000" spc="-1" strike="noStrike">
                <a:solidFill>
                  <a:srgbClr val="000000"/>
                </a:solidFill>
                <a:latin typeface="Calibri"/>
              </a:rPr>
              <a:t>»  і «</a:t>
            </a:r>
            <a:r>
              <a:rPr b="1" i="1" lang="ru-RU" sz="2000" spc="-1" strike="noStrike">
                <a:solidFill>
                  <a:srgbClr val="ff0000"/>
                </a:solidFill>
                <a:latin typeface="Calibri"/>
              </a:rPr>
              <a:t>перев’язка</a:t>
            </a:r>
            <a:r>
              <a:rPr b="1" i="1" lang="ru-RU" sz="2000" spc="-1" strike="noStrike">
                <a:solidFill>
                  <a:srgbClr val="000000"/>
                </a:solidFill>
                <a:latin typeface="Calibri"/>
              </a:rPr>
              <a:t>».  </a:t>
            </a:r>
            <a:endParaRPr b="0" lang="ru-RU" sz="2000" spc="-1" strike="noStrike">
              <a:solidFill>
                <a:srgbClr val="000000"/>
              </a:solidFill>
              <a:latin typeface="Calibri"/>
            </a:endParaRPr>
          </a:p>
          <a:p>
            <a:pPr marL="343080" indent="-342720" algn="just">
              <a:lnSpc>
                <a:spcPct val="90000"/>
              </a:lnSpc>
            </a:pPr>
            <a:r>
              <a:rPr b="1" i="1" lang="ru-RU" sz="2000" spc="-1" strike="noStrike">
                <a:solidFill>
                  <a:srgbClr val="000000"/>
                </a:solidFill>
                <a:latin typeface="Calibri"/>
              </a:rPr>
              <a:t>Під </a:t>
            </a:r>
            <a:r>
              <a:rPr b="1" i="1" lang="ru-RU" sz="2400" spc="-1" strike="noStrike" u="sng">
                <a:solidFill>
                  <a:srgbClr val="ff0000"/>
                </a:solidFill>
                <a:uFillTx/>
                <a:latin typeface="Calibri"/>
              </a:rPr>
              <a:t>пов’язкою </a:t>
            </a:r>
            <a:r>
              <a:rPr b="1" i="1" lang="ru-RU" sz="2000" spc="-1" strike="noStrike">
                <a:solidFill>
                  <a:srgbClr val="000000"/>
                </a:solidFill>
                <a:latin typeface="Calibri"/>
              </a:rPr>
              <a:t>розуміють комплекс засобів, що використовується з метою захисту ран і патологічно змінених поверхонь шкіри від дії зовнішнього середовища. Пов’язка перешкоджає вторинному інфікуванню ран, забезпечуючи дренажну й антисептичну функцію, вона може використовуватися для зупинки кровотечі, герметизації рани, фіксації або витягування частини тіла. Пов’язка складається з двох частин: </a:t>
            </a:r>
            <a:r>
              <a:rPr b="1" i="1" lang="ru-RU" sz="2000" spc="-1" strike="noStrike">
                <a:solidFill>
                  <a:srgbClr val="ff0000"/>
                </a:solidFill>
                <a:latin typeface="Calibri"/>
              </a:rPr>
              <a:t>перша </a:t>
            </a:r>
            <a:r>
              <a:rPr b="1" i="1" lang="ru-RU" sz="2000" spc="-1" strike="noStrike">
                <a:solidFill>
                  <a:srgbClr val="000000"/>
                </a:solidFill>
                <a:latin typeface="Calibri"/>
              </a:rPr>
              <a:t>– перев’язувальний матеріал, що накладається на рану;  </a:t>
            </a:r>
            <a:r>
              <a:rPr b="1" i="1" lang="ru-RU" sz="2000" spc="-1" strike="noStrike">
                <a:solidFill>
                  <a:srgbClr val="ff0000"/>
                </a:solidFill>
                <a:latin typeface="Calibri"/>
              </a:rPr>
              <a:t>друга</a:t>
            </a:r>
            <a:r>
              <a:rPr b="1" i="1" lang="ru-RU" sz="2000" spc="-1" strike="noStrike">
                <a:solidFill>
                  <a:srgbClr val="000000"/>
                </a:solidFill>
                <a:latin typeface="Calibri"/>
              </a:rPr>
              <a:t> – частина, що фіксує перев’язувальний матеріал на поверхні тіла. </a:t>
            </a:r>
            <a:endParaRPr b="0" lang="ru-RU" sz="2000" spc="-1" strike="noStrike">
              <a:solidFill>
                <a:srgbClr val="000000"/>
              </a:solidFill>
              <a:latin typeface="Calibri"/>
            </a:endParaRPr>
          </a:p>
          <a:p>
            <a:pPr marL="343080" indent="-342720" algn="just">
              <a:lnSpc>
                <a:spcPct val="90000"/>
              </a:lnSpc>
            </a:pPr>
            <a:r>
              <a:rPr b="1" i="1" lang="ru-RU" sz="2000" spc="-1" strike="noStrike">
                <a:solidFill>
                  <a:srgbClr val="000000"/>
                </a:solidFill>
                <a:latin typeface="Calibri"/>
              </a:rPr>
              <a:t>У свою чергу </a:t>
            </a:r>
            <a:r>
              <a:rPr b="1" i="1" lang="ru-RU" sz="2400" spc="-1" strike="noStrike" u="sng">
                <a:solidFill>
                  <a:srgbClr val="ff0000"/>
                </a:solidFill>
                <a:uFillTx/>
                <a:latin typeface="Calibri"/>
              </a:rPr>
              <a:t>перев’язка</a:t>
            </a:r>
            <a:r>
              <a:rPr b="1" i="1" lang="ru-RU" sz="2000" spc="-1" strike="noStrike">
                <a:solidFill>
                  <a:srgbClr val="000000"/>
                </a:solidFill>
                <a:latin typeface="Calibri"/>
              </a:rPr>
              <a:t> – це сукупність медичних маніпуляцій, що супроводжуються використанням перев’язувального матеріалу.</a:t>
            </a:r>
            <a:endParaRPr b="0" lang="ru-RU" sz="2000" spc="-1" strike="noStrike">
              <a:solidFill>
                <a:srgbClr val="000000"/>
              </a:solidFill>
              <a:latin typeface="Calibri"/>
            </a:endParaRPr>
          </a:p>
          <a:p>
            <a:pPr marL="343080" indent="-342720" algn="just">
              <a:lnSpc>
                <a:spcPct val="90000"/>
              </a:lnSpc>
            </a:pPr>
            <a:r>
              <a:rPr b="1" i="1" lang="ru-RU" sz="2000" spc="-1" strike="noStrike">
                <a:solidFill>
                  <a:srgbClr val="000000"/>
                </a:solidFill>
                <a:latin typeface="Calibri"/>
              </a:rPr>
              <a:t>Перші відомості про застосування пов’язок відносяться до глибокої давнини. Вже первісна людина для прикриття ран та інших дефектів шкіри використовувала </a:t>
            </a:r>
            <a:r>
              <a:rPr b="1" i="1" lang="ru-RU" sz="2000" spc="-1" strike="noStrike" u="sng">
                <a:solidFill>
                  <a:srgbClr val="7030a0"/>
                </a:solidFill>
                <a:uFillTx/>
                <a:latin typeface="Calibri"/>
              </a:rPr>
              <a:t>листя, траву і кору дерев</a:t>
            </a:r>
            <a:r>
              <a:rPr b="1" i="1" lang="ru-RU" sz="2000" spc="-1" strike="noStrike">
                <a:solidFill>
                  <a:srgbClr val="7030a0"/>
                </a:solidFill>
                <a:latin typeface="Calibri"/>
              </a:rPr>
              <a:t>.</a:t>
            </a:r>
            <a:endParaRPr b="0" lang="ru-RU" sz="20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0" name="TextShape 1"/>
          <p:cNvSpPr txBox="1"/>
          <p:nvPr/>
        </p:nvSpPr>
        <p:spPr>
          <a:xfrm>
            <a:off x="457200" y="571320"/>
            <a:ext cx="8229240" cy="769680"/>
          </a:xfrm>
          <a:prstGeom prst="rect">
            <a:avLst/>
          </a:prstGeom>
          <a:noFill/>
          <a:ln>
            <a:noFill/>
          </a:ln>
        </p:spPr>
        <p:txBody>
          <a:bodyPr anchor="ctr">
            <a:normAutofit/>
          </a:bodyPr>
          <a:p>
            <a:pPr algn="ctr">
              <a:lnSpc>
                <a:spcPct val="100000"/>
              </a:lnSpc>
            </a:pPr>
            <a:r>
              <a:rPr b="1" lang="ru-RU" sz="4000" spc="-1" strike="noStrike">
                <a:solidFill>
                  <a:srgbClr val="7030a0"/>
                </a:solidFill>
                <a:latin typeface="Calibri"/>
              </a:rPr>
              <a:t>Еластичні сітчасто-трубчасті бинти</a:t>
            </a:r>
            <a:endParaRPr b="0" lang="ru-RU" sz="4000" spc="-1" strike="noStrike">
              <a:solidFill>
                <a:srgbClr val="000000"/>
              </a:solidFill>
              <a:latin typeface="Calibri"/>
            </a:endParaRPr>
          </a:p>
        </p:txBody>
      </p:sp>
      <p:sp>
        <p:nvSpPr>
          <p:cNvPr id="241" name="TextShape 2"/>
          <p:cNvSpPr txBox="1"/>
          <p:nvPr/>
        </p:nvSpPr>
        <p:spPr>
          <a:xfrm>
            <a:off x="0" y="1714320"/>
            <a:ext cx="3857400" cy="4019040"/>
          </a:xfrm>
          <a:prstGeom prst="rect">
            <a:avLst/>
          </a:prstGeom>
          <a:noFill/>
          <a:ln>
            <a:noFill/>
          </a:ln>
        </p:spPr>
        <p:txBody>
          <a:bodyPr>
            <a:normAutofit fontScale="88000"/>
          </a:bodyPr>
          <a:p>
            <a:pPr algn="just">
              <a:lnSpc>
                <a:spcPct val="90000"/>
              </a:lnSpc>
              <a:spcBef>
                <a:spcPts val="641"/>
              </a:spcBef>
              <a:buClr>
                <a:srgbClr val="00b050"/>
              </a:buClr>
              <a:buFont typeface="Arial"/>
              <a:buChar char="•"/>
            </a:pPr>
            <a:r>
              <a:rPr b="1" lang="ru-RU" sz="3200" spc="-1" strike="noStrike">
                <a:solidFill>
                  <a:srgbClr val="00b050"/>
                </a:solidFill>
                <a:latin typeface="Calibri"/>
              </a:rPr>
              <a:t>РЕТЕЛАСТ</a:t>
            </a:r>
            <a:r>
              <a:rPr b="1" lang="ru-RU" sz="3200" spc="-1" strike="noStrike">
                <a:solidFill>
                  <a:srgbClr val="000000"/>
                </a:solidFill>
                <a:latin typeface="Calibri"/>
              </a:rPr>
              <a:t> </a:t>
            </a:r>
            <a:r>
              <a:rPr b="1" lang="ru-RU" sz="2800" spc="-1" strike="noStrike">
                <a:solidFill>
                  <a:srgbClr val="000000"/>
                </a:solidFill>
                <a:latin typeface="Calibri"/>
              </a:rPr>
              <a:t>виготовляють з гуми, оплетеної бавовняною ниткою. Цю сітку виготовляють у вигляді панчохи (завдовжки від 5 до 20 м). Вона буває семи розмірів (від 0 до 6) і використовують її для фіксації перев'язного матеріалу на будь-якій ділянці тіла. </a:t>
            </a:r>
            <a:endParaRPr b="0" lang="ru-RU" sz="2800" spc="-1" strike="noStrike">
              <a:solidFill>
                <a:srgbClr val="000000"/>
              </a:solidFill>
              <a:latin typeface="Calibri"/>
            </a:endParaRPr>
          </a:p>
        </p:txBody>
      </p:sp>
      <p:pic>
        <p:nvPicPr>
          <p:cNvPr id="242" name="Picture 5" descr=""/>
          <p:cNvPicPr/>
          <p:nvPr/>
        </p:nvPicPr>
        <p:blipFill>
          <a:blip r:embed="rId1"/>
          <a:stretch/>
        </p:blipFill>
        <p:spPr>
          <a:xfrm>
            <a:off x="3857760" y="1571760"/>
            <a:ext cx="5285880" cy="4785840"/>
          </a:xfrm>
          <a:prstGeom prst="rect">
            <a:avLst/>
          </a:prstGeom>
          <a:ln w="9360">
            <a:noFill/>
          </a:ln>
        </p:spPr>
      </p:pic>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3" name="CustomShape 1"/>
          <p:cNvSpPr/>
          <p:nvPr/>
        </p:nvSpPr>
        <p:spPr>
          <a:xfrm>
            <a:off x="571320" y="357120"/>
            <a:ext cx="8143560" cy="5838120"/>
          </a:xfrm>
          <a:prstGeom prst="rect">
            <a:avLst/>
          </a:prstGeom>
          <a:noFill/>
          <a:ln>
            <a:noFill/>
          </a:ln>
        </p:spPr>
        <p:style>
          <a:lnRef idx="0"/>
          <a:fillRef idx="0"/>
          <a:effectRef idx="0"/>
          <a:fontRef idx="minor"/>
        </p:style>
        <p:txBody>
          <a:bodyPr lIns="90000" rIns="90000" tIns="45000" bIns="45000">
            <a:spAutoFit/>
          </a:bodyPr>
          <a:p>
            <a:pPr algn="just">
              <a:lnSpc>
                <a:spcPct val="85000"/>
              </a:lnSpc>
            </a:pPr>
            <a:r>
              <a:rPr b="1" i="1" lang="ru-RU" sz="2800" spc="-1" strike="noStrike">
                <a:solidFill>
                  <a:srgbClr val="7030a0"/>
                </a:solidFill>
                <a:latin typeface="Calibri"/>
              </a:rPr>
              <a:t>Шинні пов’язки</a:t>
            </a:r>
            <a:r>
              <a:rPr b="1" lang="ru-RU" sz="2800" spc="-1" strike="noStrike">
                <a:solidFill>
                  <a:srgbClr val="000000"/>
                </a:solidFill>
                <a:latin typeface="Calibri"/>
              </a:rPr>
              <a:t>, за принципом дії поділяють на:</a:t>
            </a:r>
            <a:endParaRPr b="0" lang="ru-RU" sz="2800" spc="-1" strike="noStrike">
              <a:latin typeface="Arial"/>
            </a:endParaRPr>
          </a:p>
          <a:p>
            <a:pPr indent="-216000" algn="just">
              <a:lnSpc>
                <a:spcPct val="85000"/>
              </a:lnSpc>
              <a:buClr>
                <a:srgbClr val="ff0000"/>
              </a:buClr>
              <a:buFont typeface="Wingdings" charset="2"/>
              <a:buChar char=""/>
            </a:pPr>
            <a:r>
              <a:rPr b="1" lang="ru-RU" sz="2400" spc="-1" strike="noStrike">
                <a:solidFill>
                  <a:srgbClr val="ff0000"/>
                </a:solidFill>
                <a:latin typeface="Calibri"/>
              </a:rPr>
              <a:t>прості</a:t>
            </a:r>
            <a:r>
              <a:rPr b="1" lang="ru-RU" sz="2400" spc="-1" strike="noStrike">
                <a:solidFill>
                  <a:srgbClr val="000000"/>
                </a:solidFill>
                <a:latin typeface="Calibri"/>
              </a:rPr>
              <a:t> (фіксаційні або транспортні);</a:t>
            </a:r>
            <a:endParaRPr b="0" lang="ru-RU" sz="2400" spc="-1" strike="noStrike">
              <a:latin typeface="Arial"/>
            </a:endParaRPr>
          </a:p>
          <a:p>
            <a:pPr indent="-216000" algn="just">
              <a:lnSpc>
                <a:spcPct val="85000"/>
              </a:lnSpc>
              <a:buClr>
                <a:srgbClr val="ff0000"/>
              </a:buClr>
              <a:buFont typeface="Wingdings" charset="2"/>
              <a:buChar char=""/>
            </a:pPr>
            <a:r>
              <a:rPr b="1" lang="ru-RU" sz="2400" spc="-1" strike="noStrike">
                <a:solidFill>
                  <a:srgbClr val="ff0000"/>
                </a:solidFill>
                <a:latin typeface="Calibri"/>
              </a:rPr>
              <a:t>екстензійні</a:t>
            </a:r>
            <a:r>
              <a:rPr b="1" lang="ru-RU" sz="2400" spc="-1" strike="noStrike">
                <a:solidFill>
                  <a:srgbClr val="000000"/>
                </a:solidFill>
                <a:latin typeface="Calibri"/>
              </a:rPr>
              <a:t> (дистракційні, лікувальні або апарати для витягування).  </a:t>
            </a:r>
            <a:endParaRPr b="0" lang="ru-RU" sz="2400" spc="-1" strike="noStrike">
              <a:latin typeface="Arial"/>
            </a:endParaRPr>
          </a:p>
          <a:p>
            <a:pPr algn="just">
              <a:lnSpc>
                <a:spcPct val="85000"/>
              </a:lnSpc>
            </a:pPr>
            <a:endParaRPr b="0" lang="ru-RU" sz="2400" spc="-1" strike="noStrike">
              <a:latin typeface="Arial"/>
            </a:endParaRPr>
          </a:p>
          <a:p>
            <a:pPr algn="just">
              <a:lnSpc>
                <a:spcPct val="85000"/>
              </a:lnSpc>
            </a:pPr>
            <a:r>
              <a:rPr b="1" i="1" lang="ru-RU" sz="2800" spc="-1" strike="noStrike">
                <a:solidFill>
                  <a:srgbClr val="7030a0"/>
                </a:solidFill>
                <a:latin typeface="Calibri"/>
              </a:rPr>
              <a:t>Гіпсові пов’язки</a:t>
            </a:r>
            <a:r>
              <a:rPr b="1" lang="ru-RU" sz="2800" spc="-1" strike="noStrike">
                <a:solidFill>
                  <a:srgbClr val="000000"/>
                </a:solidFill>
                <a:latin typeface="Calibri"/>
              </a:rPr>
              <a:t>, які широко використовуються в травматології для лікування переломів, бувають: </a:t>
            </a:r>
            <a:endParaRPr b="0" lang="ru-RU" sz="28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кругові</a:t>
            </a:r>
            <a:r>
              <a:rPr b="1" lang="ru-RU" sz="2400" spc="-1" strike="noStrike">
                <a:solidFill>
                  <a:srgbClr val="000000"/>
                </a:solidFill>
                <a:latin typeface="Calibri"/>
              </a:rPr>
              <a:t> (циркулярні);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лонгетні</a:t>
            </a:r>
            <a:r>
              <a:rPr b="1" lang="ru-RU" sz="2400" spc="-1" strike="noStrike">
                <a:solidFill>
                  <a:srgbClr val="000000"/>
                </a:solidFill>
                <a:latin typeface="Calibri"/>
              </a:rPr>
              <a:t> – у вигляді довгих вузьких смуг в кілька шарів гіпсового бинта;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вікончасті </a:t>
            </a:r>
            <a:r>
              <a:rPr b="1" lang="ru-RU" sz="2400" spc="-1" strike="noStrike">
                <a:solidFill>
                  <a:srgbClr val="000000"/>
                </a:solidFill>
                <a:latin typeface="Calibri"/>
              </a:rPr>
              <a:t>– з вікнами в пов’язці для здійснення перев’язки рани;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містоподібні</a:t>
            </a:r>
            <a:r>
              <a:rPr b="1" lang="ru-RU" sz="2400" spc="-1" strike="noStrike">
                <a:solidFill>
                  <a:srgbClr val="000000"/>
                </a:solidFill>
                <a:latin typeface="Calibri"/>
              </a:rPr>
              <a:t>, або переривчасті;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шарнірні</a:t>
            </a:r>
            <a:r>
              <a:rPr b="1" lang="ru-RU" sz="2400" spc="-1" strike="noStrike">
                <a:solidFill>
                  <a:srgbClr val="000000"/>
                </a:solidFill>
                <a:latin typeface="Calibri"/>
              </a:rPr>
              <a:t> – складаються з двох частин, пов’язаних між собою металевими шинами з шарнірами;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стулчасті</a:t>
            </a:r>
            <a:r>
              <a:rPr b="1" lang="ru-RU" sz="2400" spc="-1" strike="noStrike">
                <a:solidFill>
                  <a:srgbClr val="000000"/>
                </a:solidFill>
                <a:latin typeface="Calibri"/>
              </a:rPr>
              <a:t> – у вигляді двох поздовжніх половин;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гіпсові ліжечка</a:t>
            </a:r>
            <a:r>
              <a:rPr b="1" lang="ru-RU" sz="2400" spc="-1" strike="noStrike">
                <a:solidFill>
                  <a:srgbClr val="000000"/>
                </a:solidFill>
                <a:latin typeface="Calibri"/>
              </a:rPr>
              <a:t>; </a:t>
            </a:r>
            <a:endParaRPr b="0" lang="ru-RU" sz="2400" spc="-1" strike="noStrike">
              <a:latin typeface="Arial"/>
            </a:endParaRPr>
          </a:p>
          <a:p>
            <a:pPr indent="-216000" algn="just">
              <a:lnSpc>
                <a:spcPct val="85000"/>
              </a:lnSpc>
              <a:buClr>
                <a:srgbClr val="000000"/>
              </a:buClr>
              <a:buFont typeface="Wingdings" charset="2"/>
              <a:buChar char=""/>
            </a:pPr>
            <a:r>
              <a:rPr b="1" lang="ru-RU" sz="2400" spc="-1" strike="noStrike">
                <a:solidFill>
                  <a:srgbClr val="000000"/>
                </a:solidFill>
                <a:latin typeface="Calibri"/>
              </a:rPr>
              <a:t>– </a:t>
            </a:r>
            <a:r>
              <a:rPr b="1" lang="ru-RU" sz="2400" spc="-1" strike="noStrike">
                <a:solidFill>
                  <a:srgbClr val="ff0000"/>
                </a:solidFill>
                <a:latin typeface="Calibri"/>
              </a:rPr>
              <a:t>гіпсові корсети </a:t>
            </a:r>
            <a:r>
              <a:rPr b="1" lang="ru-RU" sz="2400" spc="-1" strike="noStrike">
                <a:solidFill>
                  <a:srgbClr val="000000"/>
                </a:solidFill>
                <a:latin typeface="Calibri"/>
              </a:rPr>
              <a:t>– кругова гіпсова пов’язка на тулуб.</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44" name="Picture 2" descr=""/>
          <p:cNvPicPr/>
          <p:nvPr/>
        </p:nvPicPr>
        <p:blipFill>
          <a:blip r:embed="rId1"/>
          <a:srcRect l="23062" t="40044" r="25333" b="26762"/>
          <a:stretch/>
        </p:blipFill>
        <p:spPr>
          <a:xfrm>
            <a:off x="357120" y="214200"/>
            <a:ext cx="8492400" cy="3571560"/>
          </a:xfrm>
          <a:prstGeom prst="rect">
            <a:avLst/>
          </a:prstGeom>
          <a:ln w="9360">
            <a:noFill/>
          </a:ln>
        </p:spPr>
      </p:pic>
      <p:sp>
        <p:nvSpPr>
          <p:cNvPr id="245" name="CustomShape 1"/>
          <p:cNvSpPr/>
          <p:nvPr/>
        </p:nvSpPr>
        <p:spPr>
          <a:xfrm>
            <a:off x="357120" y="4272840"/>
            <a:ext cx="8214840" cy="26200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Рис. Типи гіпсових пов’язок: </a:t>
            </a:r>
            <a:endParaRPr b="0" lang="ru-RU" sz="2800" spc="-1" strike="noStrike">
              <a:latin typeface="Arial"/>
            </a:endParaRPr>
          </a:p>
          <a:p>
            <a:pPr algn="ctr">
              <a:lnSpc>
                <a:spcPct val="100000"/>
              </a:lnSpc>
            </a:pPr>
            <a:r>
              <a:rPr b="1" lang="ru-RU" sz="2400" spc="-1" strike="noStrike">
                <a:solidFill>
                  <a:srgbClr val="7030a0"/>
                </a:solidFill>
                <a:latin typeface="Calibri"/>
              </a:rPr>
              <a:t>А – кругова (циркулярна) пов’язка, </a:t>
            </a:r>
            <a:endParaRPr b="0" lang="ru-RU" sz="2400" spc="-1" strike="noStrike">
              <a:latin typeface="Arial"/>
            </a:endParaRPr>
          </a:p>
          <a:p>
            <a:pPr algn="ctr">
              <a:lnSpc>
                <a:spcPct val="100000"/>
              </a:lnSpc>
            </a:pPr>
            <a:r>
              <a:rPr b="1" lang="ru-RU" sz="2400" spc="-1" strike="noStrike">
                <a:solidFill>
                  <a:srgbClr val="7030a0"/>
                </a:solidFill>
                <a:latin typeface="Calibri"/>
              </a:rPr>
              <a:t>Б – вікончаста пов’язка, </a:t>
            </a:r>
            <a:endParaRPr b="0" lang="ru-RU" sz="2400" spc="-1" strike="noStrike">
              <a:latin typeface="Arial"/>
            </a:endParaRPr>
          </a:p>
          <a:p>
            <a:pPr algn="ctr">
              <a:lnSpc>
                <a:spcPct val="100000"/>
              </a:lnSpc>
            </a:pPr>
            <a:r>
              <a:rPr b="1" lang="ru-RU" sz="2400" spc="-1" strike="noStrike">
                <a:solidFill>
                  <a:srgbClr val="7030a0"/>
                </a:solidFill>
                <a:latin typeface="Calibri"/>
              </a:rPr>
              <a:t>В – містоподібна пов’язка, </a:t>
            </a:r>
            <a:endParaRPr b="0" lang="ru-RU" sz="2400" spc="-1" strike="noStrike">
              <a:latin typeface="Arial"/>
            </a:endParaRPr>
          </a:p>
          <a:p>
            <a:pPr algn="ctr">
              <a:lnSpc>
                <a:spcPct val="100000"/>
              </a:lnSpc>
            </a:pPr>
            <a:r>
              <a:rPr b="1" lang="ru-RU" sz="2400" spc="-1" strike="noStrike">
                <a:solidFill>
                  <a:srgbClr val="7030a0"/>
                </a:solidFill>
                <a:latin typeface="Calibri"/>
              </a:rPr>
              <a:t>Г – шарнірна пов’язка, </a:t>
            </a:r>
            <a:endParaRPr b="0" lang="ru-RU" sz="2400" spc="-1" strike="noStrike">
              <a:latin typeface="Arial"/>
            </a:endParaRPr>
          </a:p>
          <a:p>
            <a:pPr algn="ctr">
              <a:lnSpc>
                <a:spcPct val="100000"/>
              </a:lnSpc>
            </a:pPr>
            <a:r>
              <a:rPr b="1" lang="ru-RU" sz="2400" spc="-1" strike="noStrike">
                <a:solidFill>
                  <a:srgbClr val="7030a0"/>
                </a:solidFill>
                <a:latin typeface="Calibri"/>
              </a:rPr>
              <a:t>Д – лонгетна пов’язка </a:t>
            </a:r>
            <a:endParaRPr b="0" lang="ru-RU" sz="2400" spc="-1" strike="noStrike">
              <a:latin typeface="Arial"/>
            </a:endParaRPr>
          </a:p>
          <a:p>
            <a:pPr>
              <a:lnSpc>
                <a:spcPct val="100000"/>
              </a:lnSpc>
            </a:pPr>
            <a:r>
              <a:rPr b="0" lang="ru-RU" sz="1800" spc="-1" strike="noStrike">
                <a:solidFill>
                  <a:srgbClr val="000000"/>
                </a:solidFill>
                <a:latin typeface="Calibri"/>
              </a:rPr>
              <a:t> </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6" name="TextShape 1"/>
          <p:cNvSpPr txBox="1"/>
          <p:nvPr/>
        </p:nvSpPr>
        <p:spPr>
          <a:xfrm>
            <a:off x="457200" y="274680"/>
            <a:ext cx="8229240" cy="225000"/>
          </a:xfrm>
          <a:prstGeom prst="rect">
            <a:avLst/>
          </a:prstGeom>
          <a:noFill/>
          <a:ln>
            <a:noFill/>
          </a:ln>
        </p:spPr>
        <p:txBody>
          <a:bodyPr anchor="ctr">
            <a:normAutofit fontScale="11000"/>
          </a:bodyPr>
          <a:p>
            <a:pPr algn="ctr">
              <a:lnSpc>
                <a:spcPct val="100000"/>
              </a:lnSpc>
            </a:pPr>
            <a:r>
              <a:rPr b="0" lang="ru-RU" sz="4400" spc="-1" strike="noStrike">
                <a:solidFill>
                  <a:srgbClr val="000000"/>
                </a:solidFill>
                <a:latin typeface="Calibri"/>
              </a:rPr>
              <a:t> </a:t>
            </a:r>
            <a:r>
              <a:rPr b="1" lang="ru-RU" sz="3200" spc="-1" strike="noStrike">
                <a:solidFill>
                  <a:srgbClr val="ff0000"/>
                </a:solidFill>
                <a:latin typeface="Calibri"/>
              </a:rPr>
              <a:t>4. Правила накладання пов’язок:</a:t>
            </a:r>
            <a:endParaRPr b="0" lang="ru-RU" sz="3200" spc="-1" strike="noStrike">
              <a:solidFill>
                <a:srgbClr val="000000"/>
              </a:solidFill>
              <a:latin typeface="Calibri"/>
            </a:endParaRPr>
          </a:p>
        </p:txBody>
      </p:sp>
      <p:sp>
        <p:nvSpPr>
          <p:cNvPr id="247" name="TextShape 2"/>
          <p:cNvSpPr txBox="1"/>
          <p:nvPr/>
        </p:nvSpPr>
        <p:spPr>
          <a:xfrm>
            <a:off x="214200" y="857160"/>
            <a:ext cx="8715240" cy="5643360"/>
          </a:xfrm>
          <a:prstGeom prst="rect">
            <a:avLst/>
          </a:prstGeom>
          <a:noFill/>
          <a:ln>
            <a:noFill/>
          </a:ln>
        </p:spPr>
        <p:txBody>
          <a:bodyPr>
            <a:normAutofit fontScale="30000"/>
          </a:bodyPr>
          <a:p>
            <a:pPr indent="180000" algn="just">
              <a:lnSpc>
                <a:spcPct val="100000"/>
              </a:lnSpc>
              <a:buClr>
                <a:srgbClr val="000000"/>
              </a:buClr>
              <a:buFont typeface="Wingdings" charset="2"/>
              <a:buChar char=""/>
            </a:pPr>
            <a:r>
              <a:rPr b="1" lang="ru-RU" sz="3200" spc="-1" strike="noStrike">
                <a:solidFill>
                  <a:srgbClr val="000000"/>
                </a:solidFill>
                <a:latin typeface="Calibri"/>
              </a:rPr>
              <a:t> </a:t>
            </a:r>
            <a:r>
              <a:rPr b="1" lang="ru-RU" sz="3200" spc="-1" strike="noStrike">
                <a:solidFill>
                  <a:srgbClr val="ff0000"/>
                </a:solidFill>
                <a:latin typeface="Calibri"/>
              </a:rPr>
              <a:t>1. </a:t>
            </a:r>
            <a:r>
              <a:rPr b="1" lang="ru-RU" sz="3200" spc="-1" strike="noStrike">
                <a:solidFill>
                  <a:srgbClr val="000000"/>
                </a:solidFill>
                <a:latin typeface="Calibri"/>
              </a:rPr>
              <a:t>Перед накладенням пов’язки необхідно переконатися в наявності достатньої кількості перев’язувальних матеріалів належної якості.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 </a:t>
            </a:r>
            <a:r>
              <a:rPr b="1" lang="ru-RU" sz="3200" spc="-1" strike="noStrike">
                <a:solidFill>
                  <a:srgbClr val="ff0000"/>
                </a:solidFill>
                <a:latin typeface="Calibri"/>
              </a:rPr>
              <a:t>2. </a:t>
            </a:r>
            <a:r>
              <a:rPr b="1" lang="ru-RU" sz="3200" spc="-1" strike="noStrike">
                <a:solidFill>
                  <a:srgbClr val="000000"/>
                </a:solidFill>
                <a:latin typeface="Calibri"/>
              </a:rPr>
              <a:t>Пов’язка повинна відповідати поставленій меті, певним естетичним вимогам, бути зручною для хворого, міцно триматися, не порушувати крово- і лімфообіг.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 </a:t>
            </a:r>
            <a:r>
              <a:rPr b="1" lang="ru-RU" sz="3200" spc="-1" strike="noStrike">
                <a:solidFill>
                  <a:srgbClr val="ff0000"/>
                </a:solidFill>
                <a:latin typeface="Calibri"/>
              </a:rPr>
              <a:t>3. </a:t>
            </a:r>
            <a:r>
              <a:rPr b="1" lang="ru-RU" sz="3200" spc="-1" strike="noStrike">
                <a:solidFill>
                  <a:srgbClr val="000000"/>
                </a:solidFill>
                <a:latin typeface="Calibri"/>
              </a:rPr>
              <a:t>Перед накладанням пов’язки необхідно пояснити потерпілому призначення пов’язки, це дозволяє контролювати стан хворого і полегшує процес перев’язки.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 </a:t>
            </a:r>
            <a:r>
              <a:rPr b="1" lang="ru-RU" sz="3200" spc="-1" strike="noStrike">
                <a:solidFill>
                  <a:srgbClr val="ff0000"/>
                </a:solidFill>
                <a:latin typeface="Calibri"/>
              </a:rPr>
              <a:t>4.</a:t>
            </a:r>
            <a:r>
              <a:rPr b="1" lang="ru-RU" sz="3200" spc="-1" strike="noStrike">
                <a:solidFill>
                  <a:srgbClr val="000000"/>
                </a:solidFill>
                <a:latin typeface="Calibri"/>
              </a:rPr>
              <a:t> Під час накладення пов’язки треба стояти обличчям до хворого (наскільки це можливо), при його горизонтальному положенні – з боку пошкодженої частини тіла. Горизонтальне положення більш вигідно тільки при бинтуванні живота, тазу і верхньої третини стегна.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 </a:t>
            </a:r>
            <a:r>
              <a:rPr b="1" lang="ru-RU" sz="3200" spc="-1" strike="noStrike">
                <a:solidFill>
                  <a:srgbClr val="ff0000"/>
                </a:solidFill>
                <a:latin typeface="Calibri"/>
              </a:rPr>
              <a:t>5.</a:t>
            </a:r>
            <a:r>
              <a:rPr b="1" lang="ru-RU" sz="3200" spc="-1" strike="noStrike">
                <a:solidFill>
                  <a:srgbClr val="000000"/>
                </a:solidFill>
                <a:latin typeface="Calibri"/>
              </a:rPr>
              <a:t> Частині тіла, яку перев’язують, необхідно надати правильне фізіологічне положення. </a:t>
            </a:r>
            <a:endParaRPr b="0" lang="ru-RU" sz="3200" spc="-1" strike="noStrike">
              <a:solidFill>
                <a:srgbClr val="000000"/>
              </a:solidFill>
              <a:latin typeface="Calibri"/>
            </a:endParaRPr>
          </a:p>
          <a:p>
            <a:pPr algn="ctr">
              <a:lnSpc>
                <a:spcPct val="100000"/>
              </a:lnSpc>
            </a:pPr>
            <a:r>
              <a:rPr b="1" i="1" lang="ru-RU" sz="3200" spc="-1" strike="noStrike">
                <a:solidFill>
                  <a:srgbClr val="7030a0"/>
                </a:solidFill>
                <a:latin typeface="Calibri"/>
              </a:rPr>
              <a:t>Правильне фізіологічне положення кінцівок: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стопу встановлюють під прямим кутом до гомілки;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гомілку злегка згинають у колінному суглобі під кутом 140 – 160°;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стегно відводять в кульшовому суглобі;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пальці кисті злегка згинають;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ліктьовий суглоб згинають під кутом 90°; </a:t>
            </a:r>
            <a:endParaRPr b="0" lang="ru-RU" sz="3200" spc="-1" strike="noStrike">
              <a:solidFill>
                <a:srgbClr val="000000"/>
              </a:solidFill>
              <a:latin typeface="Calibri"/>
            </a:endParaRPr>
          </a:p>
          <a:p>
            <a:pPr indent="180000" algn="just">
              <a:lnSpc>
                <a:spcPct val="100000"/>
              </a:lnSpc>
              <a:buClr>
                <a:srgbClr val="000000"/>
              </a:buClr>
              <a:buFont typeface="Wingdings" charset="2"/>
              <a:buChar char=""/>
            </a:pPr>
            <a:r>
              <a:rPr b="1" lang="ru-RU" sz="3200" spc="-1" strike="noStrike">
                <a:solidFill>
                  <a:srgbClr val="000000"/>
                </a:solidFill>
                <a:latin typeface="Calibri"/>
              </a:rPr>
              <a:t>плече відводять від тулуба за допомогою валика, поміщеного в пахвову западину. </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48" name="Picture 2" descr=""/>
          <p:cNvPicPr/>
          <p:nvPr/>
        </p:nvPicPr>
        <p:blipFill>
          <a:blip r:embed="rId1"/>
          <a:srcRect l="24711" t="31255" r="23684" b="34577"/>
          <a:stretch/>
        </p:blipFill>
        <p:spPr>
          <a:xfrm>
            <a:off x="126360" y="1357200"/>
            <a:ext cx="9017280" cy="3357360"/>
          </a:xfrm>
          <a:prstGeom prst="rect">
            <a:avLst/>
          </a:prstGeom>
          <a:ln w="9360">
            <a:noFill/>
          </a:ln>
        </p:spPr>
      </p:pic>
      <p:sp>
        <p:nvSpPr>
          <p:cNvPr id="249" name="CustomShape 1"/>
          <p:cNvSpPr/>
          <p:nvPr/>
        </p:nvSpPr>
        <p:spPr>
          <a:xfrm>
            <a:off x="857160" y="5357880"/>
            <a:ext cx="7857720" cy="516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2800" spc="-1" strike="noStrike">
                <a:solidFill>
                  <a:srgbClr val="ff0000"/>
                </a:solidFill>
                <a:latin typeface="Calibri"/>
              </a:rPr>
              <a:t>Рис. Правильне фізіологічне положення кінцівок </a:t>
            </a: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0" name="CustomShape 1"/>
          <p:cNvSpPr/>
          <p:nvPr/>
        </p:nvSpPr>
        <p:spPr>
          <a:xfrm>
            <a:off x="357120" y="214200"/>
            <a:ext cx="8500680" cy="6399720"/>
          </a:xfrm>
          <a:prstGeom prst="rect">
            <a:avLst/>
          </a:prstGeom>
          <a:noFill/>
          <a:ln>
            <a:noFill/>
          </a:ln>
        </p:spPr>
        <p:style>
          <a:lnRef idx="0"/>
          <a:fillRef idx="0"/>
          <a:effectRef idx="0"/>
          <a:fontRef idx="minor"/>
        </p:style>
        <p:txBody>
          <a:bodyPr lIns="90000" rIns="90000" tIns="45000" bIns="45000">
            <a:spAutoFit/>
          </a:bodyPr>
          <a:p>
            <a:pPr indent="180000" algn="just">
              <a:lnSpc>
                <a:spcPct val="90000"/>
              </a:lnSpc>
              <a:buClr>
                <a:srgbClr val="ff0000"/>
              </a:buClr>
              <a:buFont typeface="Wingdings" charset="2"/>
              <a:buChar char=""/>
            </a:pPr>
            <a:r>
              <a:rPr b="1" lang="ru-RU" sz="2000" spc="-1" strike="noStrike">
                <a:solidFill>
                  <a:srgbClr val="ff0000"/>
                </a:solidFill>
                <a:latin typeface="Calibri"/>
              </a:rPr>
              <a:t>6.</a:t>
            </a:r>
            <a:r>
              <a:rPr b="1" lang="ru-RU" sz="2000" spc="-1" strike="noStrike">
                <a:solidFill>
                  <a:srgbClr val="000000"/>
                </a:solidFill>
                <a:latin typeface="Calibri"/>
              </a:rPr>
              <a:t> Частина тіла, на яку накладають пов’язку, повинна бути нерухомою.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7.</a:t>
            </a:r>
            <a:r>
              <a:rPr b="1" lang="ru-RU" sz="2000" spc="-1" strike="noStrike">
                <a:solidFill>
                  <a:srgbClr val="000000"/>
                </a:solidFill>
                <a:latin typeface="Calibri"/>
              </a:rPr>
              <a:t> Ширину бинта обирають відповідно до діаметру частини тіла, яку перев’язують. Вузький бинт збільшує час перев’язки й призводить до того, що пов’язка «врізається» в тіло; широкий бинт ускладнює процес перев’язки.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8. </a:t>
            </a:r>
            <a:r>
              <a:rPr b="1" lang="ru-RU" sz="2000" spc="-1" strike="noStrike">
                <a:solidFill>
                  <a:srgbClr val="000000"/>
                </a:solidFill>
                <a:latin typeface="Calibri"/>
              </a:rPr>
              <a:t>Пов’язку слід починати з вузького місця, поступово переходячи до більш широкого.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9.</a:t>
            </a:r>
            <a:r>
              <a:rPr b="1" lang="ru-RU" sz="2000" spc="-1" strike="noStrike">
                <a:solidFill>
                  <a:srgbClr val="000000"/>
                </a:solidFill>
                <a:latin typeface="Calibri"/>
              </a:rPr>
              <a:t> Бинт беруть в руки так, щоб вільний його кінець становив прямий кут з рукою, в якій знаходиться рулон бинта; головку бинта тримають у правій руці, а вільний кінець у лівій.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10</a:t>
            </a:r>
            <a:r>
              <a:rPr b="1" lang="ru-RU" sz="2000" spc="-1" strike="noStrike">
                <a:solidFill>
                  <a:srgbClr val="000000"/>
                </a:solidFill>
                <a:latin typeface="Calibri"/>
              </a:rPr>
              <a:t>. Бинтування починають з накладення простого туру, при цьому один кінчик бинта повинен злегка виступати, підігнувши і перекривши його наступним туром, здійснюють фіксацію місця початку, що істотно полегшує процес перев’язки.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11.</a:t>
            </a:r>
            <a:r>
              <a:rPr b="1" lang="ru-RU" sz="2000" spc="-1" strike="noStrike">
                <a:solidFill>
                  <a:srgbClr val="000000"/>
                </a:solidFill>
                <a:latin typeface="Calibri"/>
              </a:rPr>
              <a:t> Перші 2 – 3 тура бинта є закріплюючими.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12. </a:t>
            </a:r>
            <a:r>
              <a:rPr b="1" lang="ru-RU" sz="2000" spc="-1" strike="noStrike">
                <a:solidFill>
                  <a:srgbClr val="000000"/>
                </a:solidFill>
                <a:latin typeface="Calibri"/>
              </a:rPr>
              <a:t>Подальший напрямок витків повинен відповідати рельєфу поверхні тіла. Зміна напрямку ходу бинта призводить до зміщення частини пов’язки або утворенню складок, що знижує якість пов’язки.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13.</a:t>
            </a:r>
            <a:r>
              <a:rPr b="1" lang="ru-RU" sz="2000" spc="-1" strike="noStrike">
                <a:solidFill>
                  <a:srgbClr val="000000"/>
                </a:solidFill>
                <a:latin typeface="Calibri"/>
              </a:rPr>
              <a:t> Під час бинтування слід накладати таку кількість витків бинта, яка необхідна для забезпечення функції пов’язки. Зайва кількість бинта завдає незручності хворому, а також порушує вбираючі та вентиляційні властивості пов’язки. </a:t>
            </a:r>
            <a:endParaRPr b="0" lang="ru-RU" sz="2000" spc="-1" strike="noStrike">
              <a:latin typeface="Arial"/>
            </a:endParaRPr>
          </a:p>
          <a:p>
            <a:pPr indent="180000" algn="just">
              <a:lnSpc>
                <a:spcPct val="90000"/>
              </a:lnSpc>
              <a:buClr>
                <a:srgbClr val="ff0000"/>
              </a:buClr>
              <a:buFont typeface="Wingdings" charset="2"/>
              <a:buChar char=""/>
            </a:pPr>
            <a:r>
              <a:rPr b="1" lang="ru-RU" sz="2000" spc="-1" strike="noStrike">
                <a:solidFill>
                  <a:srgbClr val="ff0000"/>
                </a:solidFill>
                <a:latin typeface="Calibri"/>
              </a:rPr>
              <a:t>14.</a:t>
            </a:r>
            <a:r>
              <a:rPr b="1" lang="ru-RU" sz="2000" spc="-1" strike="noStrike">
                <a:solidFill>
                  <a:srgbClr val="000000"/>
                </a:solidFill>
                <a:latin typeface="Calibri"/>
              </a:rPr>
              <a:t> Закінчують пов’язку круговими турами і фіксацією кінця бинта. </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1" name="CustomShape 1"/>
          <p:cNvSpPr/>
          <p:nvPr/>
        </p:nvSpPr>
        <p:spPr>
          <a:xfrm>
            <a:off x="428760" y="214200"/>
            <a:ext cx="8500680" cy="2529720"/>
          </a:xfrm>
          <a:prstGeom prst="rect">
            <a:avLst/>
          </a:prstGeom>
          <a:noFill/>
          <a:ln>
            <a:noFill/>
          </a:ln>
        </p:spPr>
        <p:style>
          <a:lnRef idx="0"/>
          <a:fillRef idx="0"/>
          <a:effectRef idx="0"/>
          <a:fontRef idx="minor"/>
        </p:style>
        <p:txBody>
          <a:bodyPr lIns="90000" rIns="90000" tIns="45000" bIns="45000">
            <a:spAutoFit/>
          </a:bodyPr>
          <a:p>
            <a:pPr indent="-216000" algn="just">
              <a:lnSpc>
                <a:spcPct val="100000"/>
              </a:lnSpc>
              <a:buClr>
                <a:srgbClr val="ff0000"/>
              </a:buClr>
              <a:buFont typeface="Wingdings" charset="2"/>
              <a:buChar char=""/>
            </a:pPr>
            <a:r>
              <a:rPr b="1" lang="ru-RU" sz="2000" spc="-1" strike="noStrike">
                <a:solidFill>
                  <a:srgbClr val="ff0000"/>
                </a:solidFill>
                <a:latin typeface="Calibri"/>
              </a:rPr>
              <a:t>15. </a:t>
            </a:r>
            <a:r>
              <a:rPr b="1" lang="ru-RU" sz="2000" spc="-1" strike="noStrike">
                <a:solidFill>
                  <a:srgbClr val="000000"/>
                </a:solidFill>
                <a:latin typeface="Calibri"/>
              </a:rPr>
              <a:t>Фіксація пов’язки здійснюється розщепленим кінцем бинта, який зав’язується вузлом в найменш рухомому місці. Вузол, фіксуючий пов’язку, не повинен розташовуватися над раною,а також на потилиці й задній поверхні кінцівок і тулуба, так як це може викликати місцевий тиск на тканини. </a:t>
            </a:r>
            <a:endParaRPr b="0" lang="ru-RU" sz="2000" spc="-1" strike="noStrike">
              <a:latin typeface="Arial"/>
            </a:endParaRPr>
          </a:p>
          <a:p>
            <a:pPr indent="-216000" algn="just">
              <a:lnSpc>
                <a:spcPct val="100000"/>
              </a:lnSpc>
              <a:buClr>
                <a:srgbClr val="ff0000"/>
              </a:buClr>
              <a:buFont typeface="Wingdings" charset="2"/>
              <a:buChar char=""/>
            </a:pPr>
            <a:r>
              <a:rPr b="1" lang="ru-RU" sz="2000" spc="-1" strike="noStrike">
                <a:solidFill>
                  <a:srgbClr val="ff0000"/>
                </a:solidFill>
                <a:latin typeface="Calibri"/>
              </a:rPr>
              <a:t>16. </a:t>
            </a:r>
            <a:r>
              <a:rPr b="1" lang="ru-RU" sz="2000" spc="-1" strike="noStrike">
                <a:solidFill>
                  <a:srgbClr val="000000"/>
                </a:solidFill>
                <a:latin typeface="Calibri"/>
              </a:rPr>
              <a:t>Останні тури бинта можуть бути закріплені ліпкопластиром, який сам безпосередньо з шкірою не стикається, забезпечуючи механічну міцність пов’язки</a:t>
            </a:r>
            <a:r>
              <a:rPr b="1" lang="ru-RU" sz="1800" spc="-1" strike="noStrike">
                <a:solidFill>
                  <a:srgbClr val="000000"/>
                </a:solidFill>
                <a:latin typeface="Calibri"/>
              </a:rPr>
              <a:t>. </a:t>
            </a:r>
            <a:endParaRPr b="0" lang="ru-RU" sz="1800" spc="-1" strike="noStrike">
              <a:latin typeface="Arial"/>
            </a:endParaRPr>
          </a:p>
        </p:txBody>
      </p:sp>
      <p:pic>
        <p:nvPicPr>
          <p:cNvPr id="252" name="Picture 3" descr=""/>
          <p:cNvPicPr/>
          <p:nvPr/>
        </p:nvPicPr>
        <p:blipFill>
          <a:blip r:embed="rId1"/>
          <a:srcRect l="34046" t="38091" r="34669" b="26762"/>
          <a:stretch/>
        </p:blipFill>
        <p:spPr>
          <a:xfrm>
            <a:off x="2357280" y="2786040"/>
            <a:ext cx="4500360" cy="2842200"/>
          </a:xfrm>
          <a:prstGeom prst="rect">
            <a:avLst/>
          </a:prstGeom>
          <a:ln w="9360">
            <a:noFill/>
          </a:ln>
        </p:spPr>
      </p:pic>
      <p:sp>
        <p:nvSpPr>
          <p:cNvPr id="253" name="CustomShape 2"/>
          <p:cNvSpPr/>
          <p:nvPr/>
        </p:nvSpPr>
        <p:spPr>
          <a:xfrm>
            <a:off x="571320" y="5929200"/>
            <a:ext cx="8214840" cy="456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400" spc="-1" strike="noStrike">
                <a:solidFill>
                  <a:srgbClr val="ff0000"/>
                </a:solidFill>
                <a:latin typeface="Calibri"/>
              </a:rPr>
              <a:t>Рис. Правильне положення кінцівок рук при бинтуванні </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4" name="TextShape 1"/>
          <p:cNvSpPr txBox="1"/>
          <p:nvPr/>
        </p:nvSpPr>
        <p:spPr>
          <a:xfrm>
            <a:off x="457200" y="274680"/>
            <a:ext cx="8229240" cy="582120"/>
          </a:xfrm>
          <a:prstGeom prst="rect">
            <a:avLst/>
          </a:prstGeom>
          <a:noFill/>
          <a:ln>
            <a:noFill/>
          </a:ln>
        </p:spPr>
        <p:txBody>
          <a:bodyPr anchor="ctr">
            <a:normAutofit fontScale="81000"/>
          </a:bodyPr>
          <a:p>
            <a:pPr algn="ctr">
              <a:lnSpc>
                <a:spcPct val="100000"/>
              </a:lnSpc>
            </a:pPr>
            <a:r>
              <a:rPr b="1" lang="ru-RU" sz="4400" spc="-1" strike="noStrike">
                <a:solidFill>
                  <a:srgbClr val="ff0000"/>
                </a:solidFill>
                <a:latin typeface="Calibri"/>
              </a:rPr>
              <a:t>Вимоги до накладеної пов’язки:</a:t>
            </a:r>
            <a:endParaRPr b="0" lang="ru-RU" sz="4400" spc="-1" strike="noStrike">
              <a:solidFill>
                <a:srgbClr val="000000"/>
              </a:solidFill>
              <a:latin typeface="Calibri"/>
            </a:endParaRPr>
          </a:p>
        </p:txBody>
      </p:sp>
      <p:sp>
        <p:nvSpPr>
          <p:cNvPr id="255" name="TextShape 2"/>
          <p:cNvSpPr txBox="1"/>
          <p:nvPr/>
        </p:nvSpPr>
        <p:spPr>
          <a:xfrm>
            <a:off x="457200" y="1071720"/>
            <a:ext cx="8229240" cy="5054400"/>
          </a:xfrm>
          <a:prstGeom prst="rect">
            <a:avLst/>
          </a:prstGeom>
          <a:noFill/>
          <a:ln>
            <a:noFill/>
          </a:ln>
        </p:spPr>
        <p:txBody>
          <a:bodyPr>
            <a:normAutofit fontScale="81000"/>
          </a:bodyPr>
          <a:p>
            <a:pPr marL="514440" indent="-514080" algn="just">
              <a:lnSpc>
                <a:spcPct val="100000"/>
              </a:lnSpc>
              <a:spcBef>
                <a:spcPts val="641"/>
              </a:spcBef>
              <a:buClr>
                <a:srgbClr val="000000"/>
              </a:buClr>
              <a:buFont typeface="Wingdings" charset="2"/>
              <a:buChar char=""/>
            </a:pPr>
            <a:r>
              <a:rPr b="1" lang="ru-RU" sz="3200" spc="-1" strike="noStrike">
                <a:solidFill>
                  <a:srgbClr val="000000"/>
                </a:solidFill>
                <a:latin typeface="Calibri"/>
              </a:rPr>
              <a:t>Пов'язка має міцно фіксувати ушкоджену ділянку до наступної перев'язки (зазвичай не менше ніж 1 добу).</a:t>
            </a:r>
            <a:endParaRPr b="0" lang="ru-RU" sz="3200" spc="-1" strike="noStrike">
              <a:solidFill>
                <a:srgbClr val="000000"/>
              </a:solidFill>
              <a:latin typeface="Calibri"/>
            </a:endParaRPr>
          </a:p>
          <a:p>
            <a:pPr marL="514440" indent="-514080" algn="just">
              <a:lnSpc>
                <a:spcPct val="100000"/>
              </a:lnSpc>
              <a:spcBef>
                <a:spcPts val="641"/>
              </a:spcBef>
              <a:buClr>
                <a:srgbClr val="000000"/>
              </a:buClr>
              <a:buFont typeface="Wingdings" charset="2"/>
              <a:buChar char=""/>
            </a:pPr>
            <a:r>
              <a:rPr b="1" lang="ru-RU" sz="3200" spc="-1" strike="noStrike">
                <a:solidFill>
                  <a:srgbClr val="000000"/>
                </a:solidFill>
                <a:latin typeface="Calibri"/>
              </a:rPr>
              <a:t>Пов'язка має бути накладена щільно, але не туго, і не спричинювати незручності хворому.</a:t>
            </a:r>
            <a:endParaRPr b="0" lang="ru-RU" sz="3200" spc="-1" strike="noStrike">
              <a:solidFill>
                <a:srgbClr val="000000"/>
              </a:solidFill>
              <a:latin typeface="Calibri"/>
            </a:endParaRPr>
          </a:p>
          <a:p>
            <a:pPr marL="514440" indent="-514080" algn="just">
              <a:lnSpc>
                <a:spcPct val="100000"/>
              </a:lnSpc>
              <a:spcBef>
                <a:spcPts val="641"/>
              </a:spcBef>
              <a:buClr>
                <a:srgbClr val="000000"/>
              </a:buClr>
              <a:buFont typeface="Wingdings" charset="2"/>
              <a:buChar char=""/>
            </a:pPr>
            <a:r>
              <a:rPr b="1" lang="ru-RU" sz="3200" spc="-1" strike="noStrike">
                <a:solidFill>
                  <a:srgbClr val="000000"/>
                </a:solidFill>
                <a:latin typeface="Calibri"/>
              </a:rPr>
              <a:t>Пов'язка має лежати рівно, без зморшок.</a:t>
            </a:r>
            <a:endParaRPr b="0" lang="ru-RU" sz="3200" spc="-1" strike="noStrike">
              <a:solidFill>
                <a:srgbClr val="000000"/>
              </a:solidFill>
              <a:latin typeface="Calibri"/>
            </a:endParaRPr>
          </a:p>
          <a:p>
            <a:pPr marL="514440" indent="-514080" algn="just">
              <a:lnSpc>
                <a:spcPct val="100000"/>
              </a:lnSpc>
              <a:spcBef>
                <a:spcPts val="641"/>
              </a:spcBef>
              <a:buClr>
                <a:srgbClr val="000000"/>
              </a:buClr>
              <a:buFont typeface="Wingdings" charset="2"/>
              <a:buChar char=""/>
            </a:pPr>
            <a:r>
              <a:rPr b="1" lang="ru-RU" sz="3200" spc="-1" strike="noStrike">
                <a:solidFill>
                  <a:srgbClr val="000000"/>
                </a:solidFill>
                <a:latin typeface="Calibri"/>
              </a:rPr>
              <a:t>Пов'язка має рівномірно тиснути на відповідну частину тіла і не крутитися, не зісковзувати або заважати рухам.</a:t>
            </a:r>
            <a:endParaRPr b="0" lang="ru-RU" sz="3200" spc="-1" strike="noStrike">
              <a:solidFill>
                <a:srgbClr val="000000"/>
              </a:solidFill>
              <a:latin typeface="Calibri"/>
            </a:endParaRPr>
          </a:p>
          <a:p>
            <a:pPr marL="514440" indent="-514080" algn="just">
              <a:lnSpc>
                <a:spcPct val="100000"/>
              </a:lnSpc>
              <a:spcBef>
                <a:spcPts val="641"/>
              </a:spcBef>
              <a:buClr>
                <a:srgbClr val="000000"/>
              </a:buClr>
              <a:buFont typeface="Wingdings" charset="2"/>
              <a:buChar char=""/>
            </a:pPr>
            <a:r>
              <a:rPr b="1" lang="ru-RU" sz="3200" spc="-1" strike="noStrike">
                <a:solidFill>
                  <a:srgbClr val="000000"/>
                </a:solidFill>
                <a:latin typeface="Calibri"/>
              </a:rPr>
              <a:t>Вузол кінців зав'язки слід зав'язувати подалі від ушкодженої частини тіла, щоб він не заважав рухам.</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6" name="TextShape 1"/>
          <p:cNvSpPr txBox="1"/>
          <p:nvPr/>
        </p:nvSpPr>
        <p:spPr>
          <a:xfrm>
            <a:off x="357120" y="214200"/>
            <a:ext cx="8572320" cy="1142640"/>
          </a:xfrm>
          <a:prstGeom prst="rect">
            <a:avLst/>
          </a:prstGeom>
          <a:noFill/>
          <a:ln>
            <a:noFill/>
          </a:ln>
        </p:spPr>
        <p:txBody>
          <a:bodyPr anchor="ctr">
            <a:normAutofit/>
          </a:bodyPr>
          <a:p>
            <a:pPr algn="ctr">
              <a:lnSpc>
                <a:spcPct val="100000"/>
              </a:lnSpc>
            </a:pPr>
            <a:r>
              <a:rPr b="1" lang="ru-RU" sz="3100" spc="-1" strike="noStrike">
                <a:solidFill>
                  <a:srgbClr val="7030a0"/>
                </a:solidFill>
                <a:latin typeface="Calibri"/>
              </a:rPr>
              <a:t>5. Техніка накладання найбільш поширених пов'язок </a:t>
            </a:r>
            <a:endParaRPr b="0" lang="ru-RU" sz="3100" spc="-1" strike="noStrike">
              <a:solidFill>
                <a:srgbClr val="000000"/>
              </a:solidFill>
              <a:latin typeface="Calibri"/>
            </a:endParaRPr>
          </a:p>
        </p:txBody>
      </p:sp>
      <p:sp>
        <p:nvSpPr>
          <p:cNvPr id="257" name="TextShape 2"/>
          <p:cNvSpPr txBox="1"/>
          <p:nvPr/>
        </p:nvSpPr>
        <p:spPr>
          <a:xfrm>
            <a:off x="571320" y="1428840"/>
            <a:ext cx="4978080" cy="4870080"/>
          </a:xfrm>
          <a:prstGeom prst="rect">
            <a:avLst/>
          </a:prstGeom>
          <a:noFill/>
          <a:ln>
            <a:noFill/>
          </a:ln>
        </p:spPr>
        <p:txBody>
          <a:bodyPr>
            <a:noAutofit/>
          </a:bodyPr>
          <a:p>
            <a:pPr>
              <a:lnSpc>
                <a:spcPct val="80000"/>
              </a:lnSpc>
              <a:spcBef>
                <a:spcPts val="561"/>
              </a:spcBef>
            </a:pPr>
            <a:r>
              <a:rPr b="1" lang="ru-RU" sz="2800" spc="-1" strike="noStrike">
                <a:solidFill>
                  <a:srgbClr val="ff0000"/>
                </a:solidFill>
                <a:latin typeface="Calibri"/>
              </a:rPr>
              <a:t>Колова (циркулярна) пов'язка </a:t>
            </a:r>
            <a:r>
              <a:rPr b="1" lang="ru-RU" sz="2800" spc="-1" strike="noStrike">
                <a:solidFill>
                  <a:srgbClr val="000000"/>
                </a:solidFill>
                <a:latin typeface="Calibri"/>
              </a:rPr>
              <a:t>— зручна для бинтування циркулярної поверхні. Оберти бинта лягають один на одного, при цьому кожний наступний тур повністю прикриває попередній. Застосовують для бинтування обмежених поверхонь лоба, нижньої третини стегна і надп'ятково-гомілкового суглоба.</a:t>
            </a:r>
            <a:endParaRPr b="0" lang="ru-RU" sz="2800" spc="-1" strike="noStrike">
              <a:solidFill>
                <a:srgbClr val="000000"/>
              </a:solidFill>
              <a:latin typeface="Calibri"/>
            </a:endParaRPr>
          </a:p>
        </p:txBody>
      </p:sp>
      <p:pic>
        <p:nvPicPr>
          <p:cNvPr id="258" name="Picture 2" descr=""/>
          <p:cNvPicPr/>
          <p:nvPr/>
        </p:nvPicPr>
        <p:blipFill>
          <a:blip r:embed="rId1"/>
          <a:stretch/>
        </p:blipFill>
        <p:spPr>
          <a:xfrm>
            <a:off x="5580000" y="1557360"/>
            <a:ext cx="3206520" cy="4943160"/>
          </a:xfrm>
          <a:prstGeom prst="rect">
            <a:avLst/>
          </a:prstGeom>
          <a:ln w="9360">
            <a:noFill/>
          </a:ln>
        </p:spPr>
      </p:pic>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59" name="TextShape 1"/>
          <p:cNvSpPr txBox="1"/>
          <p:nvPr/>
        </p:nvSpPr>
        <p:spPr>
          <a:xfrm>
            <a:off x="457200" y="214200"/>
            <a:ext cx="8229240" cy="713880"/>
          </a:xfrm>
          <a:prstGeom prst="rect">
            <a:avLst/>
          </a:prstGeom>
          <a:noFill/>
          <a:ln>
            <a:noFill/>
          </a:ln>
        </p:spPr>
        <p:txBody>
          <a:bodyPr anchor="ctr">
            <a:normAutofit/>
          </a:bodyPr>
          <a:p>
            <a:pPr algn="ctr">
              <a:lnSpc>
                <a:spcPct val="100000"/>
              </a:lnSpc>
            </a:pPr>
            <a:r>
              <a:rPr b="1" lang="ru-RU" sz="4600" spc="-1" strike="noStrike">
                <a:solidFill>
                  <a:srgbClr val="ff0000"/>
                </a:solidFill>
                <a:latin typeface="Calibri"/>
              </a:rPr>
              <a:t>Спіральна пов'язка</a:t>
            </a:r>
            <a:endParaRPr b="0" lang="ru-RU" sz="4600" spc="-1" strike="noStrike">
              <a:solidFill>
                <a:srgbClr val="000000"/>
              </a:solidFill>
              <a:latin typeface="Calibri"/>
            </a:endParaRPr>
          </a:p>
        </p:txBody>
      </p:sp>
      <p:sp>
        <p:nvSpPr>
          <p:cNvPr id="260" name="TextShape 2"/>
          <p:cNvSpPr txBox="1"/>
          <p:nvPr/>
        </p:nvSpPr>
        <p:spPr>
          <a:xfrm>
            <a:off x="324000" y="928800"/>
            <a:ext cx="8391240" cy="1928520"/>
          </a:xfrm>
          <a:prstGeom prst="rect">
            <a:avLst/>
          </a:prstGeom>
          <a:noFill/>
          <a:ln>
            <a:noFill/>
          </a:ln>
        </p:spPr>
        <p:txBody>
          <a:bodyPr>
            <a:normAutofit/>
          </a:bodyPr>
          <a:p>
            <a:pPr algn="just">
              <a:lnSpc>
                <a:spcPct val="80000"/>
              </a:lnSpc>
              <a:spcBef>
                <a:spcPts val="479"/>
              </a:spcBef>
            </a:pPr>
            <a:r>
              <a:rPr b="1" lang="ru-RU" sz="2400" spc="-1" strike="noStrike">
                <a:solidFill>
                  <a:srgbClr val="000000"/>
                </a:solidFill>
                <a:latin typeface="Calibri"/>
              </a:rPr>
              <a:t>Накладають на кінцівки, тулуб, груднину для закриття великих за довжиною і шириною дефектів або ран. Після двох-трьох закріплювальних турів кожний наступний тур накладають у скісному напрямку і прикривають попередній на 1/2 або 2/3 ширини бинта.</a:t>
            </a:r>
            <a:endParaRPr b="0" lang="ru-RU" sz="2400" spc="-1" strike="noStrike">
              <a:solidFill>
                <a:srgbClr val="000000"/>
              </a:solidFill>
              <a:latin typeface="Calibri"/>
            </a:endParaRPr>
          </a:p>
        </p:txBody>
      </p:sp>
      <p:pic>
        <p:nvPicPr>
          <p:cNvPr id="261" name="Picture 2" descr=""/>
          <p:cNvPicPr/>
          <p:nvPr/>
        </p:nvPicPr>
        <p:blipFill>
          <a:blip r:embed="rId1"/>
          <a:stretch/>
        </p:blipFill>
        <p:spPr>
          <a:xfrm>
            <a:off x="2286000" y="3000240"/>
            <a:ext cx="5000400" cy="3524040"/>
          </a:xfrm>
          <a:prstGeom prst="rect">
            <a:avLst/>
          </a:prstGeom>
          <a:ln w="9360">
            <a:noFill/>
          </a:ln>
        </p:spPr>
      </p:pic>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1" name="TextShape 1"/>
          <p:cNvSpPr txBox="1"/>
          <p:nvPr/>
        </p:nvSpPr>
        <p:spPr>
          <a:xfrm>
            <a:off x="457200" y="274680"/>
            <a:ext cx="8229240" cy="1142640"/>
          </a:xfrm>
          <a:prstGeom prst="rect">
            <a:avLst/>
          </a:prstGeom>
          <a:noFill/>
          <a:ln>
            <a:noFill/>
          </a:ln>
        </p:spPr>
        <p:txBody>
          <a:bodyPr anchor="ctr">
            <a:noAutofit/>
          </a:bodyPr>
          <a:p>
            <a:pPr algn="ctr">
              <a:lnSpc>
                <a:spcPct val="100000"/>
              </a:lnSpc>
            </a:pPr>
            <a:r>
              <a:rPr b="1" lang="ru-RU" sz="4400" spc="-1" strike="noStrike">
                <a:solidFill>
                  <a:srgbClr val="ff0000"/>
                </a:solidFill>
                <a:latin typeface="Arial"/>
              </a:rPr>
              <a:t>Значення пов’язок</a:t>
            </a:r>
            <a:endParaRPr b="0" lang="ru-RU" sz="4400" spc="-1" strike="noStrike">
              <a:solidFill>
                <a:srgbClr val="000000"/>
              </a:solidFill>
              <a:latin typeface="Calibri"/>
            </a:endParaRPr>
          </a:p>
        </p:txBody>
      </p:sp>
      <p:sp>
        <p:nvSpPr>
          <p:cNvPr id="182" name="TextShape 2"/>
          <p:cNvSpPr txBox="1"/>
          <p:nvPr/>
        </p:nvSpPr>
        <p:spPr>
          <a:xfrm>
            <a:off x="457200" y="1600200"/>
            <a:ext cx="8229240" cy="4525560"/>
          </a:xfrm>
          <a:prstGeom prst="rect">
            <a:avLst/>
          </a:prstGeom>
          <a:noFill/>
          <a:ln>
            <a:noFill/>
          </a:ln>
        </p:spPr>
        <p:txBody>
          <a:bodyPr>
            <a:noAutofit/>
          </a:bodyPr>
          <a:p>
            <a:pPr marL="343080" indent="-342720" algn="just">
              <a:lnSpc>
                <a:spcPct val="100000"/>
              </a:lnSpc>
              <a:spcBef>
                <a:spcPts val="641"/>
              </a:spcBef>
              <a:buClr>
                <a:srgbClr val="000000"/>
              </a:buClr>
              <a:buFont typeface="Wingdings" charset="2"/>
              <a:buChar char=""/>
            </a:pPr>
            <a:r>
              <a:rPr b="1" lang="ru-RU" sz="3200" spc="-1" strike="noStrike">
                <a:solidFill>
                  <a:srgbClr val="000000"/>
                </a:solidFill>
                <a:latin typeface="Arial"/>
              </a:rPr>
              <a:t>запобігають забрудненню рани</a:t>
            </a:r>
            <a:r>
              <a:rPr b="1" lang="ru-RU" sz="3200" spc="-1" strike="noStrike">
                <a:solidFill>
                  <a:srgbClr val="000000"/>
                </a:solidFill>
                <a:latin typeface="Calibri"/>
              </a:rPr>
              <a:t>; </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Wingdings" charset="2"/>
              <a:buChar char=""/>
            </a:pPr>
            <a:r>
              <a:rPr b="1" lang="ru-RU" sz="3200" spc="-1" strike="noStrike">
                <a:solidFill>
                  <a:srgbClr val="000000"/>
                </a:solidFill>
                <a:latin typeface="Arial"/>
              </a:rPr>
              <a:t>сприяють зупинці кровотечі та очищенні рани від гною</a:t>
            </a:r>
            <a:r>
              <a:rPr b="1" lang="ru-RU" sz="3200" spc="-1" strike="noStrike">
                <a:solidFill>
                  <a:srgbClr val="000000"/>
                </a:solidFill>
                <a:latin typeface="Calibri"/>
              </a:rPr>
              <a:t>;</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Wingdings" charset="2"/>
              <a:buChar char=""/>
            </a:pPr>
            <a:r>
              <a:rPr b="1" lang="ru-RU" sz="3200" spc="-1" strike="noStrike">
                <a:solidFill>
                  <a:srgbClr val="000000"/>
                </a:solidFill>
                <a:latin typeface="Arial"/>
              </a:rPr>
              <a:t>утримують ліки в рані;</a:t>
            </a:r>
            <a:r>
              <a:rPr b="1" lang="ru-RU" sz="3200" spc="-1" strike="noStrike">
                <a:solidFill>
                  <a:srgbClr val="000000"/>
                </a:solidFill>
                <a:latin typeface="Calibri"/>
              </a:rPr>
              <a:t> </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Wingdings" charset="2"/>
              <a:buChar char=""/>
            </a:pPr>
            <a:r>
              <a:rPr b="1" lang="ru-RU" sz="3200" spc="-1" strike="noStrike">
                <a:solidFill>
                  <a:srgbClr val="000000"/>
                </a:solidFill>
                <a:latin typeface="Arial"/>
              </a:rPr>
              <a:t>створюють спокій та нерухомість ушкодженої ділянки тіла</a:t>
            </a:r>
            <a:r>
              <a:rPr b="1" lang="ru-RU" sz="3200" spc="-1" strike="noStrike">
                <a:solidFill>
                  <a:srgbClr val="000000"/>
                </a:solidFill>
                <a:latin typeface="Calibri"/>
              </a:rPr>
              <a:t>.</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2" name="TextShape 1"/>
          <p:cNvSpPr txBox="1"/>
          <p:nvPr/>
        </p:nvSpPr>
        <p:spPr>
          <a:xfrm>
            <a:off x="468360" y="214200"/>
            <a:ext cx="8229240" cy="1618920"/>
          </a:xfrm>
          <a:prstGeom prst="rect">
            <a:avLst/>
          </a:prstGeom>
          <a:noFill/>
          <a:ln>
            <a:noFill/>
          </a:ln>
        </p:spPr>
        <p:txBody>
          <a:bodyPr anchor="ctr">
            <a:normAutofit/>
          </a:bodyPr>
          <a:p>
            <a:pPr algn="ctr">
              <a:lnSpc>
                <a:spcPct val="90000"/>
              </a:lnSpc>
            </a:pPr>
            <a:r>
              <a:rPr b="1" lang="ru-RU" sz="4000" spc="-1" strike="noStrike">
                <a:solidFill>
                  <a:srgbClr val="ff0000"/>
                </a:solidFill>
                <a:latin typeface="Calibri"/>
              </a:rPr>
              <a:t>Хрестоподібна (восьмиподібна) пов’язка</a:t>
            </a:r>
            <a:endParaRPr b="0" lang="ru-RU" sz="4000" spc="-1" strike="noStrike">
              <a:solidFill>
                <a:srgbClr val="000000"/>
              </a:solidFill>
              <a:latin typeface="Calibri"/>
            </a:endParaRPr>
          </a:p>
        </p:txBody>
      </p:sp>
      <p:sp>
        <p:nvSpPr>
          <p:cNvPr id="263" name="TextShape 2"/>
          <p:cNvSpPr txBox="1"/>
          <p:nvPr/>
        </p:nvSpPr>
        <p:spPr>
          <a:xfrm>
            <a:off x="285840" y="2286000"/>
            <a:ext cx="4214520" cy="4068360"/>
          </a:xfrm>
          <a:prstGeom prst="rect">
            <a:avLst/>
          </a:prstGeom>
          <a:noFill/>
          <a:ln>
            <a:noFill/>
          </a:ln>
        </p:spPr>
        <p:txBody>
          <a:bodyPr>
            <a:normAutofit/>
          </a:bodyPr>
          <a:p>
            <a:pPr algn="just">
              <a:lnSpc>
                <a:spcPct val="80000"/>
              </a:lnSpc>
              <a:spcBef>
                <a:spcPts val="479"/>
              </a:spcBef>
            </a:pPr>
            <a:r>
              <a:rPr b="1" lang="ru-RU" sz="2400" spc="-1" strike="noStrike">
                <a:solidFill>
                  <a:srgbClr val="000000"/>
                </a:solidFill>
                <a:latin typeface="Calibri"/>
              </a:rPr>
              <a:t>Напрямок бинта утворює фігуру вісімки. Наприклад, перев'язку потилиці починають двома-трьома циркулярними, коловими обертами довкола голови, далі спускаються за вухо, вниз на шию, обводять шию спереду, а ззаду піднімаються вгору за вухо і довкола голови. Використовується також для перев’язки гомілковостопного променевозап’ястного суглобів.</a:t>
            </a:r>
            <a:endParaRPr b="0" lang="ru-RU" sz="2400" spc="-1" strike="noStrike">
              <a:solidFill>
                <a:srgbClr val="000000"/>
              </a:solidFill>
              <a:latin typeface="Calibri"/>
            </a:endParaRPr>
          </a:p>
        </p:txBody>
      </p:sp>
      <p:pic>
        <p:nvPicPr>
          <p:cNvPr id="264" name="Picture 2" descr=""/>
          <p:cNvPicPr/>
          <p:nvPr/>
        </p:nvPicPr>
        <p:blipFill>
          <a:blip r:embed="rId1"/>
          <a:stretch/>
        </p:blipFill>
        <p:spPr>
          <a:xfrm>
            <a:off x="4714920" y="1700280"/>
            <a:ext cx="4214520" cy="4824000"/>
          </a:xfrm>
          <a:prstGeom prst="rect">
            <a:avLst/>
          </a:prstGeom>
          <a:ln w="9360">
            <a:noFill/>
          </a:ln>
        </p:spPr>
      </p:pic>
    </p:spTree>
  </p:cSld>
  <mc:AlternateContent>
    <mc:Choice Requires="p14">
      <p:transition spd="slow" p14:dur="2000"/>
    </mc:Choice>
    <mc:Fallback>
      <p:transition spd="slow"/>
    </mc:Fallback>
  </mc:AlternateContent>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5" name="TextShape 1"/>
          <p:cNvSpPr txBox="1"/>
          <p:nvPr/>
        </p:nvSpPr>
        <p:spPr>
          <a:xfrm>
            <a:off x="324000" y="189000"/>
            <a:ext cx="8229240" cy="1142640"/>
          </a:xfrm>
          <a:prstGeom prst="rect">
            <a:avLst/>
          </a:prstGeom>
          <a:noFill/>
          <a:ln>
            <a:noFill/>
          </a:ln>
        </p:spPr>
        <p:txBody>
          <a:bodyPr anchor="ctr">
            <a:noAutofit/>
          </a:bodyPr>
          <a:p>
            <a:pPr algn="ctr">
              <a:lnSpc>
                <a:spcPct val="100000"/>
              </a:lnSpc>
            </a:pPr>
            <a:r>
              <a:rPr b="1" lang="ru-RU" sz="4400" spc="-1" strike="noStrike">
                <a:solidFill>
                  <a:srgbClr val="ff0000"/>
                </a:solidFill>
                <a:latin typeface="Calibri"/>
              </a:rPr>
              <a:t>Черепашача пов'язка</a:t>
            </a:r>
            <a:endParaRPr b="0" lang="ru-RU" sz="4400" spc="-1" strike="noStrike">
              <a:solidFill>
                <a:srgbClr val="000000"/>
              </a:solidFill>
              <a:latin typeface="Calibri"/>
            </a:endParaRPr>
          </a:p>
        </p:txBody>
      </p:sp>
      <p:sp>
        <p:nvSpPr>
          <p:cNvPr id="266" name="TextShape 2"/>
          <p:cNvSpPr txBox="1"/>
          <p:nvPr/>
        </p:nvSpPr>
        <p:spPr>
          <a:xfrm>
            <a:off x="142920" y="1285920"/>
            <a:ext cx="4142880" cy="5382720"/>
          </a:xfrm>
          <a:prstGeom prst="rect">
            <a:avLst/>
          </a:prstGeom>
          <a:noFill/>
          <a:ln>
            <a:noFill/>
          </a:ln>
        </p:spPr>
        <p:txBody>
          <a:bodyPr>
            <a:normAutofit fontScale="36000"/>
          </a:bodyPr>
          <a:p>
            <a:pPr algn="just">
              <a:lnSpc>
                <a:spcPct val="100000"/>
              </a:lnSpc>
              <a:spcBef>
                <a:spcPts val="641"/>
              </a:spcBef>
            </a:pPr>
            <a:r>
              <a:rPr b="1" lang="ru-RU" sz="3200" spc="-1" strike="noStrike">
                <a:solidFill>
                  <a:srgbClr val="000000"/>
                </a:solidFill>
                <a:latin typeface="Calibri"/>
              </a:rPr>
              <a:t>Черепашачу пов'язку застосовують у двох варіантах — розбіжна і збіжна. Накладають на великі суглоби — колінний, ліктьовий, надп'ятково-гомілковий. Розбіжну пов'язку починають накладати з двох-трьох колових обертів бинта на одному рівні з розходженням наступних обертів від центру вбік, угору і вниз. Збіжна черепашача пов'язка відрізняється від розбіжної тим, що оберти бинта, розпочинаючись на периферії, з кожним туром наближаються до центру, де пов'язка закінчується</a:t>
            </a:r>
            <a:r>
              <a:rPr b="0" lang="ru-RU" sz="3200" spc="-1" strike="noStrike">
                <a:solidFill>
                  <a:srgbClr val="000000"/>
                </a:solidFill>
                <a:latin typeface="Calibri"/>
              </a:rPr>
              <a:t>.</a:t>
            </a:r>
            <a:endParaRPr b="0" lang="ru-RU" sz="3200" spc="-1" strike="noStrike">
              <a:solidFill>
                <a:srgbClr val="000000"/>
              </a:solidFill>
              <a:latin typeface="Calibri"/>
            </a:endParaRPr>
          </a:p>
        </p:txBody>
      </p:sp>
      <p:pic>
        <p:nvPicPr>
          <p:cNvPr id="267" name="Picture 2" descr=""/>
          <p:cNvPicPr/>
          <p:nvPr/>
        </p:nvPicPr>
        <p:blipFill>
          <a:blip r:embed="rId1"/>
          <a:srcRect l="9666" t="0" r="2738" b="0"/>
          <a:stretch/>
        </p:blipFill>
        <p:spPr>
          <a:xfrm>
            <a:off x="4429080" y="1586880"/>
            <a:ext cx="4714560" cy="4212000"/>
          </a:xfrm>
          <a:prstGeom prst="rect">
            <a:avLst/>
          </a:prstGeom>
          <a:ln w="9360">
            <a:noFill/>
          </a:ln>
        </p:spPr>
      </p:pic>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68" name="TextShape 1"/>
          <p:cNvSpPr txBox="1"/>
          <p:nvPr/>
        </p:nvSpPr>
        <p:spPr>
          <a:xfrm>
            <a:off x="395280" y="49320"/>
            <a:ext cx="8229240" cy="1142640"/>
          </a:xfrm>
          <a:prstGeom prst="rect">
            <a:avLst/>
          </a:prstGeom>
          <a:noFill/>
          <a:ln>
            <a:noFill/>
          </a:ln>
        </p:spPr>
        <p:txBody>
          <a:bodyPr anchor="ctr">
            <a:noAutofit/>
          </a:bodyPr>
          <a:p>
            <a:pPr algn="ctr">
              <a:lnSpc>
                <a:spcPct val="100000"/>
              </a:lnSpc>
            </a:pPr>
            <a:r>
              <a:rPr b="1" lang="ru-RU" sz="4400" spc="-1" strike="noStrike">
                <a:solidFill>
                  <a:srgbClr val="ff0000"/>
                </a:solidFill>
                <a:latin typeface="Calibri"/>
              </a:rPr>
              <a:t>Колосоподібна пов'язка</a:t>
            </a:r>
            <a:endParaRPr b="0" lang="ru-RU" sz="4400" spc="-1" strike="noStrike">
              <a:solidFill>
                <a:srgbClr val="000000"/>
              </a:solidFill>
              <a:latin typeface="Calibri"/>
            </a:endParaRPr>
          </a:p>
        </p:txBody>
      </p:sp>
      <p:sp>
        <p:nvSpPr>
          <p:cNvPr id="269" name="TextShape 2"/>
          <p:cNvSpPr txBox="1"/>
          <p:nvPr/>
        </p:nvSpPr>
        <p:spPr>
          <a:xfrm>
            <a:off x="285840" y="1143000"/>
            <a:ext cx="4071600" cy="5211360"/>
          </a:xfrm>
          <a:prstGeom prst="rect">
            <a:avLst/>
          </a:prstGeom>
          <a:noFill/>
          <a:ln>
            <a:noFill/>
          </a:ln>
        </p:spPr>
        <p:txBody>
          <a:bodyPr>
            <a:normAutofit/>
          </a:bodyPr>
          <a:p>
            <a:pPr algn="just">
              <a:lnSpc>
                <a:spcPct val="80000"/>
              </a:lnSpc>
              <a:spcBef>
                <a:spcPts val="479"/>
              </a:spcBef>
            </a:pPr>
            <a:r>
              <a:rPr b="1" lang="ru-RU" sz="2400" spc="-1" strike="noStrike">
                <a:solidFill>
                  <a:srgbClr val="000000"/>
                </a:solidFill>
                <a:latin typeface="Calibri"/>
              </a:rPr>
              <a:t>Колосоподібна пов'язка на кульшовому суглобі досить складна у виконанні, а інколи потребує одного-двох помічників. Після фіксації циркулярного туру довкола живота бинт по його попередній поверхні спрямовують скісно вниз, а далі довкола стегна, нижче від сідничної складки і по його медіальній поверхні вперед і латерально; перехрест відбувається точно в ділянці великого вертлюга. Наступні тури бинта зміщують у дистальному напрямку, повторюючи хід першого туру.</a:t>
            </a:r>
            <a:endParaRPr b="0" lang="ru-RU" sz="2400" spc="-1" strike="noStrike">
              <a:solidFill>
                <a:srgbClr val="000000"/>
              </a:solidFill>
              <a:latin typeface="Calibri"/>
            </a:endParaRPr>
          </a:p>
        </p:txBody>
      </p:sp>
      <p:pic>
        <p:nvPicPr>
          <p:cNvPr id="270" name="Picture 3" descr=""/>
          <p:cNvPicPr/>
          <p:nvPr/>
        </p:nvPicPr>
        <p:blipFill>
          <a:blip r:embed="rId1"/>
          <a:srcRect l="8979" t="0" r="0" b="0"/>
          <a:stretch/>
        </p:blipFill>
        <p:spPr>
          <a:xfrm>
            <a:off x="4500720" y="1071720"/>
            <a:ext cx="4642920" cy="5596560"/>
          </a:xfrm>
          <a:prstGeom prst="rect">
            <a:avLst/>
          </a:prstGeom>
          <a:ln w="9360">
            <a:noFill/>
          </a:ln>
        </p:spPr>
      </p:pic>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1" name="TextShape 1"/>
          <p:cNvSpPr txBox="1"/>
          <p:nvPr/>
        </p:nvSpPr>
        <p:spPr>
          <a:xfrm>
            <a:off x="457200" y="214200"/>
            <a:ext cx="8472240" cy="928440"/>
          </a:xfrm>
          <a:prstGeom prst="rect">
            <a:avLst/>
          </a:prstGeom>
          <a:noFill/>
          <a:ln>
            <a:noFill/>
          </a:ln>
        </p:spPr>
        <p:txBody>
          <a:bodyPr anchor="ctr">
            <a:normAutofit fontScale="64000"/>
          </a:bodyPr>
          <a:p>
            <a:pPr algn="ctr">
              <a:lnSpc>
                <a:spcPct val="100000"/>
              </a:lnSpc>
            </a:pPr>
            <a:r>
              <a:rPr b="1" lang="ru-RU" sz="4400" spc="-1" strike="noStrike">
                <a:solidFill>
                  <a:srgbClr val="ff0000"/>
                </a:solidFill>
                <a:latin typeface="Calibri"/>
              </a:rPr>
              <a:t>Колосоподібна пов'язка на кінцівках</a:t>
            </a:r>
            <a:endParaRPr b="0" lang="ru-RU" sz="4400" spc="-1" strike="noStrike">
              <a:solidFill>
                <a:srgbClr val="000000"/>
              </a:solidFill>
              <a:latin typeface="Calibri"/>
            </a:endParaRPr>
          </a:p>
        </p:txBody>
      </p:sp>
      <p:sp>
        <p:nvSpPr>
          <p:cNvPr id="272" name="TextShape 2"/>
          <p:cNvSpPr txBox="1"/>
          <p:nvPr/>
        </p:nvSpPr>
        <p:spPr>
          <a:xfrm>
            <a:off x="0" y="1500120"/>
            <a:ext cx="4214520" cy="5024160"/>
          </a:xfrm>
          <a:prstGeom prst="rect">
            <a:avLst/>
          </a:prstGeom>
          <a:noFill/>
          <a:ln>
            <a:noFill/>
          </a:ln>
        </p:spPr>
        <p:txBody>
          <a:bodyPr>
            <a:normAutofit/>
          </a:bodyPr>
          <a:p>
            <a:pPr marL="343080" indent="-342720" algn="just">
              <a:lnSpc>
                <a:spcPct val="80000"/>
              </a:lnSpc>
              <a:spcBef>
                <a:spcPts val="479"/>
              </a:spcBef>
              <a:buClr>
                <a:srgbClr val="000000"/>
              </a:buClr>
              <a:buFont typeface="Arial"/>
              <a:buChar char="•"/>
            </a:pPr>
            <a:r>
              <a:rPr b="1" lang="ru-RU" sz="2400" spc="-1" strike="noStrike">
                <a:solidFill>
                  <a:srgbClr val="000000"/>
                </a:solidFill>
                <a:latin typeface="Calibri"/>
              </a:rPr>
              <a:t>Колосоподібна пов'язка дещо нагадує вісімкоподібну з тією різницею, що наступні тури бинта частково прикривають попередні і перехрещуються по одній лінії. Місця застосування: плечовий суглоб, надпліччя, пахвинна ділянка, кульшовий суглоб та інші важкодоступні ділянки, де внаслідок нерівномірної форми поверхні тіла або можливих рухів пов'язку важко утримати.</a:t>
            </a:r>
            <a:endParaRPr b="0" lang="ru-RU" sz="2400" spc="-1" strike="noStrike">
              <a:solidFill>
                <a:srgbClr val="000000"/>
              </a:solidFill>
              <a:latin typeface="Calibri"/>
            </a:endParaRPr>
          </a:p>
          <a:p>
            <a:pPr>
              <a:lnSpc>
                <a:spcPct val="80000"/>
              </a:lnSpc>
              <a:spcBef>
                <a:spcPts val="479"/>
              </a:spcBef>
            </a:pPr>
            <a:endParaRPr b="0" lang="ru-RU" sz="2400" spc="-1" strike="noStrike">
              <a:solidFill>
                <a:srgbClr val="000000"/>
              </a:solidFill>
              <a:latin typeface="Calibri"/>
            </a:endParaRPr>
          </a:p>
        </p:txBody>
      </p:sp>
      <p:pic>
        <p:nvPicPr>
          <p:cNvPr id="273" name="Picture 2" descr=""/>
          <p:cNvPicPr/>
          <p:nvPr/>
        </p:nvPicPr>
        <p:blipFill>
          <a:blip r:embed="rId1"/>
          <a:stretch/>
        </p:blipFill>
        <p:spPr>
          <a:xfrm>
            <a:off x="4714920" y="1214280"/>
            <a:ext cx="4142880" cy="5301360"/>
          </a:xfrm>
          <a:prstGeom prst="rect">
            <a:avLst/>
          </a:prstGeom>
          <a:ln w="9360">
            <a:noFill/>
          </a:ln>
        </p:spPr>
      </p:pic>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4" name="TextShape 1"/>
          <p:cNvSpPr txBox="1"/>
          <p:nvPr/>
        </p:nvSpPr>
        <p:spPr>
          <a:xfrm>
            <a:off x="539640" y="214200"/>
            <a:ext cx="8229240" cy="571320"/>
          </a:xfrm>
          <a:prstGeom prst="rect">
            <a:avLst/>
          </a:prstGeom>
          <a:noFill/>
          <a:ln>
            <a:noFill/>
          </a:ln>
        </p:spPr>
        <p:txBody>
          <a:bodyPr anchor="ctr">
            <a:normAutofit fontScale="73000"/>
          </a:bodyPr>
          <a:p>
            <a:pPr algn="ctr">
              <a:lnSpc>
                <a:spcPct val="100000"/>
              </a:lnSpc>
            </a:pPr>
            <a:r>
              <a:rPr b="1" lang="ru-RU" sz="4600" spc="-1" strike="noStrike">
                <a:solidFill>
                  <a:srgbClr val="ff0000"/>
                </a:solidFill>
                <a:latin typeface="Calibri"/>
              </a:rPr>
              <a:t>Поворотна пов'язка</a:t>
            </a:r>
            <a:endParaRPr b="0" lang="ru-RU" sz="4600" spc="-1" strike="noStrike">
              <a:solidFill>
                <a:srgbClr val="000000"/>
              </a:solidFill>
              <a:latin typeface="Calibri"/>
            </a:endParaRPr>
          </a:p>
        </p:txBody>
      </p:sp>
      <p:sp>
        <p:nvSpPr>
          <p:cNvPr id="275" name="TextShape 2"/>
          <p:cNvSpPr txBox="1"/>
          <p:nvPr/>
        </p:nvSpPr>
        <p:spPr>
          <a:xfrm>
            <a:off x="214200" y="1357200"/>
            <a:ext cx="4071600" cy="5167080"/>
          </a:xfrm>
          <a:prstGeom prst="rect">
            <a:avLst/>
          </a:prstGeom>
          <a:noFill/>
          <a:ln>
            <a:noFill/>
          </a:ln>
        </p:spPr>
        <p:txBody>
          <a:bodyPr>
            <a:noAutofit/>
          </a:bodyPr>
          <a:p>
            <a:pPr algn="just">
              <a:lnSpc>
                <a:spcPct val="100000"/>
              </a:lnSpc>
              <a:spcBef>
                <a:spcPts val="479"/>
              </a:spcBef>
            </a:pPr>
            <a:r>
              <a:rPr b="1" lang="ru-RU" sz="2400" spc="-1" strike="noStrike">
                <a:solidFill>
                  <a:srgbClr val="000000"/>
                </a:solidFill>
                <a:latin typeface="Calibri"/>
              </a:rPr>
              <a:t>Поворотну пов'язку накладають на куксу після ампутації кисті або стопи. Розпочинають з двох-трьох колових обертів бинта з наступним відхиленням його турів перпендикулярно до колового руху. Пов'язка легко сповзає, тому для її утримання додають чохол з тасьмою або шкіру змащують клеолом.</a:t>
            </a:r>
            <a:endParaRPr b="0" lang="ru-RU" sz="2400" spc="-1" strike="noStrike">
              <a:solidFill>
                <a:srgbClr val="000000"/>
              </a:solidFill>
              <a:latin typeface="Calibri"/>
            </a:endParaRPr>
          </a:p>
        </p:txBody>
      </p:sp>
      <p:pic>
        <p:nvPicPr>
          <p:cNvPr id="276" name="Picture 3" descr=""/>
          <p:cNvPicPr/>
          <p:nvPr/>
        </p:nvPicPr>
        <p:blipFill>
          <a:blip r:embed="rId1"/>
          <a:stretch/>
        </p:blipFill>
        <p:spPr>
          <a:xfrm>
            <a:off x="4467960" y="1000080"/>
            <a:ext cx="4675680" cy="5443200"/>
          </a:xfrm>
          <a:prstGeom prst="rect">
            <a:avLst/>
          </a:prstGeom>
          <a:ln w="9360">
            <a:noFill/>
          </a:ln>
        </p:spPr>
      </p:pic>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7" name="TextShape 1"/>
          <p:cNvSpPr txBox="1"/>
          <p:nvPr/>
        </p:nvSpPr>
        <p:spPr>
          <a:xfrm>
            <a:off x="395280" y="115920"/>
            <a:ext cx="8229240" cy="1142640"/>
          </a:xfrm>
          <a:prstGeom prst="rect">
            <a:avLst/>
          </a:prstGeom>
          <a:noFill/>
          <a:ln>
            <a:noFill/>
          </a:ln>
        </p:spPr>
        <p:txBody>
          <a:bodyPr anchor="ctr">
            <a:noAutofit/>
          </a:bodyPr>
          <a:p>
            <a:pPr algn="ctr">
              <a:lnSpc>
                <a:spcPct val="100000"/>
              </a:lnSpc>
            </a:pPr>
            <a:r>
              <a:rPr b="1" lang="ru-RU" sz="4400" spc="-1" strike="noStrike">
                <a:solidFill>
                  <a:srgbClr val="ff0000"/>
                </a:solidFill>
                <a:latin typeface="Calibri"/>
              </a:rPr>
              <a:t>Т-подібна пов 'язка</a:t>
            </a:r>
            <a:endParaRPr b="0" lang="ru-RU" sz="4400" spc="-1" strike="noStrike">
              <a:solidFill>
                <a:srgbClr val="000000"/>
              </a:solidFill>
              <a:latin typeface="Calibri"/>
            </a:endParaRPr>
          </a:p>
        </p:txBody>
      </p:sp>
      <p:sp>
        <p:nvSpPr>
          <p:cNvPr id="278" name="TextShape 2"/>
          <p:cNvSpPr txBox="1"/>
          <p:nvPr/>
        </p:nvSpPr>
        <p:spPr>
          <a:xfrm>
            <a:off x="357120" y="1285920"/>
            <a:ext cx="3857400" cy="5068440"/>
          </a:xfrm>
          <a:prstGeom prst="rect">
            <a:avLst/>
          </a:prstGeom>
          <a:noFill/>
          <a:ln>
            <a:noFill/>
          </a:ln>
        </p:spPr>
        <p:txBody>
          <a:bodyPr>
            <a:normAutofit/>
          </a:bodyPr>
          <a:p>
            <a:pPr algn="just">
              <a:lnSpc>
                <a:spcPct val="100000"/>
              </a:lnSpc>
              <a:spcBef>
                <a:spcPts val="561"/>
              </a:spcBef>
            </a:pPr>
            <a:r>
              <a:rPr b="1" lang="ru-RU" sz="2800" spc="-1" strike="noStrike">
                <a:solidFill>
                  <a:srgbClr val="000000"/>
                </a:solidFill>
                <a:latin typeface="Calibri"/>
              </a:rPr>
              <a:t>Т-подібну пов'язку накладають на промежину або пахвинну ділянку за допомогою двох бинтів, з яких основний охоплює поперек або плече, а другий, що утримує перев'язний матеріал, проходить через ділянку промежини або пахвової ямки.</a:t>
            </a:r>
            <a:endParaRPr b="0" lang="ru-RU" sz="2800" spc="-1" strike="noStrike">
              <a:solidFill>
                <a:srgbClr val="000000"/>
              </a:solidFill>
              <a:latin typeface="Calibri"/>
            </a:endParaRPr>
          </a:p>
        </p:txBody>
      </p:sp>
      <p:pic>
        <p:nvPicPr>
          <p:cNvPr id="279" name="Picture 2" descr=""/>
          <p:cNvPicPr/>
          <p:nvPr/>
        </p:nvPicPr>
        <p:blipFill>
          <a:blip r:embed="rId1"/>
          <a:stretch/>
        </p:blipFill>
        <p:spPr>
          <a:xfrm>
            <a:off x="4786200" y="1357200"/>
            <a:ext cx="3943080" cy="5236920"/>
          </a:xfrm>
          <a:prstGeom prst="rect">
            <a:avLst/>
          </a:prstGeom>
          <a:ln w="9360">
            <a:noFill/>
          </a:ln>
        </p:spPr>
      </p:pic>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0" name="TextShape 1"/>
          <p:cNvSpPr txBox="1"/>
          <p:nvPr/>
        </p:nvSpPr>
        <p:spPr>
          <a:xfrm>
            <a:off x="500040" y="357120"/>
            <a:ext cx="8229240" cy="571320"/>
          </a:xfrm>
          <a:prstGeom prst="rect">
            <a:avLst/>
          </a:prstGeom>
          <a:noFill/>
          <a:ln>
            <a:noFill/>
          </a:ln>
        </p:spPr>
        <p:txBody>
          <a:bodyPr anchor="ctr">
            <a:normAutofit fontScale="73000"/>
          </a:bodyPr>
          <a:p>
            <a:pPr algn="ctr">
              <a:lnSpc>
                <a:spcPct val="100000"/>
              </a:lnSpc>
            </a:pPr>
            <a:r>
              <a:rPr b="1" lang="ru-RU" sz="4600" spc="-1" strike="noStrike">
                <a:solidFill>
                  <a:srgbClr val="ff0000"/>
                </a:solidFill>
                <a:latin typeface="Calibri"/>
              </a:rPr>
              <a:t>Спіральна пов’язка</a:t>
            </a:r>
            <a:endParaRPr b="0" lang="ru-RU" sz="4600" spc="-1" strike="noStrike">
              <a:solidFill>
                <a:srgbClr val="000000"/>
              </a:solidFill>
              <a:latin typeface="Calibri"/>
            </a:endParaRPr>
          </a:p>
        </p:txBody>
      </p:sp>
      <p:sp>
        <p:nvSpPr>
          <p:cNvPr id="281" name="TextShape 2"/>
          <p:cNvSpPr txBox="1"/>
          <p:nvPr/>
        </p:nvSpPr>
        <p:spPr>
          <a:xfrm>
            <a:off x="214200" y="1500120"/>
            <a:ext cx="4285800" cy="4849560"/>
          </a:xfrm>
          <a:prstGeom prst="rect">
            <a:avLst/>
          </a:prstGeom>
          <a:noFill/>
          <a:ln>
            <a:noFill/>
          </a:ln>
        </p:spPr>
        <p:txBody>
          <a:bodyPr>
            <a:noAutofit/>
          </a:bodyPr>
          <a:p>
            <a:pPr marL="343080" indent="-342720" algn="just">
              <a:lnSpc>
                <a:spcPct val="80000"/>
              </a:lnSpc>
              <a:spcBef>
                <a:spcPts val="519"/>
              </a:spcBef>
              <a:buClr>
                <a:srgbClr val="000000"/>
              </a:buClr>
              <a:buFont typeface="Arial"/>
              <a:buChar char="•"/>
            </a:pPr>
            <a:r>
              <a:rPr b="1" lang="ru-RU" sz="2600" spc="-1" strike="noStrike">
                <a:solidFill>
                  <a:srgbClr val="000000"/>
                </a:solidFill>
                <a:latin typeface="Calibri"/>
              </a:rPr>
              <a:t>Пов'язки на ділянку живота застосовують досить часто у зв'язку з різноманітною патологією з боку органів черевної порожнини і надто поширеним оперативним лікуванням. Цілком задовільні наслідки дає добре і правильно накладена лейкопластирна або спіральна бинтова пов'язка на живіт.</a:t>
            </a:r>
            <a:endParaRPr b="0" lang="ru-RU" sz="2600" spc="-1" strike="noStrike">
              <a:solidFill>
                <a:srgbClr val="000000"/>
              </a:solidFill>
              <a:latin typeface="Calibri"/>
            </a:endParaRPr>
          </a:p>
        </p:txBody>
      </p:sp>
      <p:pic>
        <p:nvPicPr>
          <p:cNvPr id="282" name="Picture 2" descr=""/>
          <p:cNvPicPr/>
          <p:nvPr/>
        </p:nvPicPr>
        <p:blipFill>
          <a:blip r:embed="rId1"/>
          <a:stretch/>
        </p:blipFill>
        <p:spPr>
          <a:xfrm>
            <a:off x="4714920" y="1500120"/>
            <a:ext cx="4049640" cy="4592160"/>
          </a:xfrm>
          <a:prstGeom prst="rect">
            <a:avLst/>
          </a:prstGeom>
          <a:ln w="9360">
            <a:noFill/>
          </a:ln>
        </p:spPr>
      </p:pic>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3" name="TextShape 1"/>
          <p:cNvSpPr txBox="1"/>
          <p:nvPr/>
        </p:nvSpPr>
        <p:spPr>
          <a:xfrm>
            <a:off x="457200" y="0"/>
            <a:ext cx="8229240" cy="999720"/>
          </a:xfrm>
          <a:prstGeom prst="rect">
            <a:avLst/>
          </a:prstGeom>
          <a:noFill/>
          <a:ln>
            <a:noFill/>
          </a:ln>
        </p:spPr>
        <p:txBody>
          <a:bodyPr anchor="ctr">
            <a:normAutofit fontScale="72000"/>
          </a:bodyPr>
          <a:p>
            <a:pPr algn="ctr">
              <a:lnSpc>
                <a:spcPct val="100000"/>
              </a:lnSpc>
            </a:pPr>
            <a:r>
              <a:rPr b="1" lang="ru-RU" sz="4400" spc="-1" strike="noStrike">
                <a:solidFill>
                  <a:srgbClr val="ff0000"/>
                </a:solidFill>
                <a:latin typeface="Calibri"/>
              </a:rPr>
              <a:t>Спіральна з перегинами пов’язка</a:t>
            </a:r>
            <a:endParaRPr b="0" lang="ru-RU" sz="4400" spc="-1" strike="noStrike">
              <a:solidFill>
                <a:srgbClr val="000000"/>
              </a:solidFill>
              <a:latin typeface="Calibri"/>
            </a:endParaRPr>
          </a:p>
        </p:txBody>
      </p:sp>
      <p:sp>
        <p:nvSpPr>
          <p:cNvPr id="284" name="TextShape 2"/>
          <p:cNvSpPr txBox="1"/>
          <p:nvPr/>
        </p:nvSpPr>
        <p:spPr>
          <a:xfrm>
            <a:off x="457200" y="1571760"/>
            <a:ext cx="4185720" cy="4782960"/>
          </a:xfrm>
          <a:prstGeom prst="rect">
            <a:avLst/>
          </a:prstGeom>
          <a:noFill/>
          <a:ln>
            <a:noFill/>
          </a:ln>
        </p:spPr>
        <p:txBody>
          <a:bodyPr>
            <a:normAutofit/>
          </a:bodyPr>
          <a:p>
            <a:pPr algn="just">
              <a:lnSpc>
                <a:spcPct val="100000"/>
              </a:lnSpc>
              <a:spcBef>
                <a:spcPts val="561"/>
              </a:spcBef>
            </a:pPr>
            <a:r>
              <a:rPr b="1" lang="ru-RU" sz="2800" spc="-1" strike="noStrike">
                <a:solidFill>
                  <a:srgbClr val="000000"/>
                </a:solidFill>
                <a:latin typeface="Calibri"/>
              </a:rPr>
              <a:t>Пов’язка на гомілку. </a:t>
            </a:r>
            <a:endParaRPr b="0" lang="ru-RU" sz="2800" spc="-1" strike="noStrike">
              <a:solidFill>
                <a:srgbClr val="000000"/>
              </a:solidFill>
              <a:latin typeface="Calibri"/>
            </a:endParaRPr>
          </a:p>
          <a:p>
            <a:pPr algn="just">
              <a:lnSpc>
                <a:spcPct val="100000"/>
              </a:lnSpc>
              <a:spcBef>
                <a:spcPts val="561"/>
              </a:spcBef>
            </a:pPr>
            <a:r>
              <a:rPr b="1" lang="ru-RU" sz="2800" spc="-1" strike="noStrike">
                <a:solidFill>
                  <a:srgbClr val="000000"/>
                </a:solidFill>
                <a:latin typeface="Calibri"/>
              </a:rPr>
              <a:t>На гомілку накладається спіральна з перегинами пов’язка до рівня колінного суглобу, де й фіксується коловим ходом бинта.</a:t>
            </a:r>
            <a:endParaRPr b="0" lang="ru-RU" sz="2800" spc="-1" strike="noStrike">
              <a:solidFill>
                <a:srgbClr val="000000"/>
              </a:solidFill>
              <a:latin typeface="Calibri"/>
            </a:endParaRPr>
          </a:p>
          <a:p>
            <a:pPr algn="just">
              <a:lnSpc>
                <a:spcPct val="100000"/>
              </a:lnSpc>
              <a:spcBef>
                <a:spcPts val="561"/>
              </a:spcBef>
            </a:pPr>
            <a:br/>
            <a:endParaRPr b="0" lang="ru-RU" sz="2800" spc="-1" strike="noStrike">
              <a:solidFill>
                <a:srgbClr val="000000"/>
              </a:solidFill>
              <a:latin typeface="Calibri"/>
            </a:endParaRPr>
          </a:p>
        </p:txBody>
      </p:sp>
      <p:pic>
        <p:nvPicPr>
          <p:cNvPr id="285" name="Picture 2" descr=""/>
          <p:cNvPicPr/>
          <p:nvPr/>
        </p:nvPicPr>
        <p:blipFill>
          <a:blip r:embed="rId1"/>
          <a:stretch/>
        </p:blipFill>
        <p:spPr>
          <a:xfrm>
            <a:off x="4714920" y="2000160"/>
            <a:ext cx="4071600" cy="2593440"/>
          </a:xfrm>
          <a:prstGeom prst="rect">
            <a:avLst/>
          </a:prstGeom>
          <a:ln w="9360">
            <a:noFill/>
          </a:ln>
          <a:scene3d>
            <a:camera prst="orthographicFront">
              <a:rot lat="0" lon="900000" rev="16200000"/>
            </a:camera>
            <a:lightRig dir="t" rig="threePt"/>
          </a:scene3d>
        </p:spPr>
      </p:pic>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6" name="TextShape 1"/>
          <p:cNvSpPr txBox="1"/>
          <p:nvPr/>
        </p:nvSpPr>
        <p:spPr>
          <a:xfrm>
            <a:off x="611280" y="260280"/>
            <a:ext cx="8229240" cy="666360"/>
          </a:xfrm>
          <a:prstGeom prst="rect">
            <a:avLst/>
          </a:prstGeom>
          <a:noFill/>
          <a:ln>
            <a:noFill/>
          </a:ln>
        </p:spPr>
        <p:txBody>
          <a:bodyPr anchor="ctr">
            <a:normAutofit fontScale="97000"/>
          </a:bodyPr>
          <a:p>
            <a:pPr algn="ctr">
              <a:lnSpc>
                <a:spcPct val="100000"/>
              </a:lnSpc>
            </a:pPr>
            <a:r>
              <a:rPr b="1" lang="ru-RU" sz="4600" spc="-1" strike="noStrike">
                <a:solidFill>
                  <a:srgbClr val="ff0000"/>
                </a:solidFill>
                <a:latin typeface="Calibri"/>
              </a:rPr>
              <a:t>Пов’язка Дезо</a:t>
            </a:r>
            <a:endParaRPr b="0" lang="ru-RU" sz="4600" spc="-1" strike="noStrike">
              <a:solidFill>
                <a:srgbClr val="000000"/>
              </a:solidFill>
              <a:latin typeface="Calibri"/>
            </a:endParaRPr>
          </a:p>
        </p:txBody>
      </p:sp>
      <p:sp>
        <p:nvSpPr>
          <p:cNvPr id="287" name="TextShape 2"/>
          <p:cNvSpPr txBox="1"/>
          <p:nvPr/>
        </p:nvSpPr>
        <p:spPr>
          <a:xfrm>
            <a:off x="285840" y="1071720"/>
            <a:ext cx="4785840" cy="5308200"/>
          </a:xfrm>
          <a:prstGeom prst="rect">
            <a:avLst/>
          </a:prstGeom>
          <a:noFill/>
          <a:ln>
            <a:noFill/>
          </a:ln>
        </p:spPr>
        <p:txBody>
          <a:bodyPr>
            <a:normAutofit/>
          </a:bodyPr>
          <a:p>
            <a:pPr algn="just">
              <a:lnSpc>
                <a:spcPct val="80000"/>
              </a:lnSpc>
              <a:spcBef>
                <a:spcPts val="400"/>
              </a:spcBef>
              <a:buClr>
                <a:srgbClr val="7030a0"/>
              </a:buClr>
              <a:buFont typeface="Arial"/>
              <a:buChar char="•"/>
            </a:pPr>
            <a:r>
              <a:rPr b="1" lang="ru-RU" sz="2000" spc="-1" strike="noStrike">
                <a:solidFill>
                  <a:srgbClr val="7030a0"/>
                </a:solidFill>
                <a:latin typeface="Calibri"/>
              </a:rPr>
              <a:t>Пов’язка Дезо </a:t>
            </a:r>
            <a:r>
              <a:rPr b="1" lang="ru-RU" sz="2000" spc="-1" strike="noStrike">
                <a:solidFill>
                  <a:srgbClr val="000000"/>
                </a:solidFill>
                <a:latin typeface="Calibri"/>
              </a:rPr>
              <a:t>– це пов’язка, яка знерухомлює певну частину тіла. Її застосовують при неважких переломах ключиці або плечової кістки, вправляння вивихнутого плеча, фіксації руки в період реабілітації після деяких операцій на руці або кістки руки. Дезо – пов’язка, яка накладається в кілька основних етапів. Перший такий етап полягає в прибинтовуванні плеча пацієнта до тулуба. Це досягається шляхом накладення кругових і спіральних ходів. Далі, друга частина пов’язки Дезо полягає у виведенні бинта з пахвовій області на надпліччя хворої сторони по поверхні грудей. Далі бинт ведуть вертикально вниз до ліктя. Підхопивши лікоть цим бинтом, ведуть знову до здорової сторони, охоплюючи їм пахвову западину здорової сторони – лікоть обходять спереду і назад і ведуть в пахвову зону здорової сторони. Потім всі ці дії повторюються.</a:t>
            </a:r>
            <a:endParaRPr b="0" lang="ru-RU" sz="2000" spc="-1" strike="noStrike">
              <a:solidFill>
                <a:srgbClr val="000000"/>
              </a:solidFill>
              <a:latin typeface="Calibri"/>
            </a:endParaRPr>
          </a:p>
          <a:p>
            <a:pPr>
              <a:lnSpc>
                <a:spcPct val="80000"/>
              </a:lnSpc>
              <a:spcBef>
                <a:spcPts val="400"/>
              </a:spcBef>
            </a:pPr>
            <a:endParaRPr b="0" lang="ru-RU" sz="2000" spc="-1" strike="noStrike">
              <a:solidFill>
                <a:srgbClr val="000000"/>
              </a:solidFill>
              <a:latin typeface="Calibri"/>
            </a:endParaRPr>
          </a:p>
        </p:txBody>
      </p:sp>
      <p:pic>
        <p:nvPicPr>
          <p:cNvPr id="288" name="Picture 2" descr=""/>
          <p:cNvPicPr/>
          <p:nvPr/>
        </p:nvPicPr>
        <p:blipFill>
          <a:blip r:embed="rId1"/>
          <a:stretch/>
        </p:blipFill>
        <p:spPr>
          <a:xfrm>
            <a:off x="5247360" y="1428840"/>
            <a:ext cx="3896280" cy="4595400"/>
          </a:xfrm>
          <a:prstGeom prst="rect">
            <a:avLst/>
          </a:prstGeom>
          <a:ln w="9360">
            <a:noFill/>
          </a:ln>
        </p:spPr>
      </p:pic>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89" name="CustomShape 1"/>
          <p:cNvSpPr/>
          <p:nvPr/>
        </p:nvSpPr>
        <p:spPr>
          <a:xfrm>
            <a:off x="214200" y="214200"/>
            <a:ext cx="4643280" cy="63104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Пов’язка Вельпо:</a:t>
            </a:r>
            <a:endParaRPr b="0" lang="ru-RU" sz="2800" spc="-1" strike="noStrike">
              <a:latin typeface="Arial"/>
            </a:endParaRPr>
          </a:p>
          <a:p>
            <a:pPr algn="just">
              <a:lnSpc>
                <a:spcPct val="100000"/>
              </a:lnSpc>
            </a:pPr>
            <a:r>
              <a:rPr b="1" lang="ru-RU" sz="2000" spc="-1" strike="noStrike">
                <a:solidFill>
                  <a:srgbClr val="000000"/>
                </a:solidFill>
                <a:latin typeface="Calibri"/>
              </a:rPr>
              <a:t> – </a:t>
            </a:r>
            <a:r>
              <a:rPr b="1" lang="ru-RU" sz="2000" spc="-1" strike="noStrike">
                <a:solidFill>
                  <a:srgbClr val="000000"/>
                </a:solidFill>
                <a:latin typeface="Calibri"/>
              </a:rPr>
              <a:t>руку згинають в ліктьовому суглобі під гострим кутом так, щоб кисть знаходилася на надпліччі здорової сторони, а в пахвову западину поміщають ватно-марлевий валик;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виконують закріплюючи тури бинта фіксуючи руку до тулуба;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з пахвовій западини здорової сторони бинт ведуть через спину в косому напрямку на надпліччя хворої сторони;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спускають бинт вертикально вниз, охоплюючи лікоть знизу;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ведуть бинт в горизонтальному напрямку у пахвову западину здорової сторони;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повторюють тури, перекриваючи попередні  на 1/3 ширини;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наклавши необхідну кількість турів, кінцівку міцно фіксують.</a:t>
            </a:r>
            <a:endParaRPr b="0" lang="ru-RU" sz="2000" spc="-1" strike="noStrike">
              <a:latin typeface="Arial"/>
            </a:endParaRPr>
          </a:p>
        </p:txBody>
      </p:sp>
      <p:pic>
        <p:nvPicPr>
          <p:cNvPr id="290" name="Picture 2" descr=""/>
          <p:cNvPicPr/>
          <p:nvPr/>
        </p:nvPicPr>
        <p:blipFill>
          <a:blip r:embed="rId1"/>
          <a:srcRect l="38684" t="31255" r="38755" b="30669"/>
          <a:stretch/>
        </p:blipFill>
        <p:spPr>
          <a:xfrm>
            <a:off x="4929120" y="1214280"/>
            <a:ext cx="4214520" cy="4214520"/>
          </a:xfrm>
          <a:prstGeom prst="rect">
            <a:avLst/>
          </a:prstGeom>
          <a:ln w="9360">
            <a:noFill/>
          </a:ln>
        </p:spPr>
      </p:pic>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3" name="TextShape 1"/>
          <p:cNvSpPr txBox="1"/>
          <p:nvPr/>
        </p:nvSpPr>
        <p:spPr>
          <a:xfrm>
            <a:off x="0" y="0"/>
            <a:ext cx="9143640" cy="785520"/>
          </a:xfrm>
          <a:prstGeom prst="rect">
            <a:avLst/>
          </a:prstGeom>
          <a:noFill/>
          <a:ln>
            <a:noFill/>
          </a:ln>
        </p:spPr>
        <p:txBody>
          <a:bodyPr anchor="ctr">
            <a:normAutofit fontScale="77000"/>
          </a:bodyPr>
          <a:p>
            <a:pPr algn="ctr">
              <a:lnSpc>
                <a:spcPct val="100000"/>
              </a:lnSpc>
            </a:pPr>
            <a:r>
              <a:rPr b="1" lang="ru-RU" sz="3200" spc="-1" strike="noStrike">
                <a:solidFill>
                  <a:srgbClr val="ff0000"/>
                </a:solidFill>
                <a:latin typeface="Calibri"/>
              </a:rPr>
              <a:t>2. Перев’язувальний матеріал  і перев’язувальний засіб. </a:t>
            </a:r>
            <a:endParaRPr b="0" lang="ru-RU" sz="3200" spc="-1" strike="noStrike">
              <a:solidFill>
                <a:srgbClr val="000000"/>
              </a:solidFill>
              <a:latin typeface="Calibri"/>
            </a:endParaRPr>
          </a:p>
        </p:txBody>
      </p:sp>
      <p:sp>
        <p:nvSpPr>
          <p:cNvPr id="184" name="TextShape 2"/>
          <p:cNvSpPr txBox="1"/>
          <p:nvPr/>
        </p:nvSpPr>
        <p:spPr>
          <a:xfrm>
            <a:off x="214200" y="857160"/>
            <a:ext cx="8715240" cy="5786280"/>
          </a:xfrm>
          <a:prstGeom prst="rect">
            <a:avLst/>
          </a:prstGeom>
          <a:noFill/>
          <a:ln>
            <a:noFill/>
          </a:ln>
        </p:spPr>
        <p:txBody>
          <a:bodyPr>
            <a:noAutofit/>
          </a:bodyPr>
          <a:p>
            <a:pPr marL="343080" indent="-342720" algn="just">
              <a:lnSpc>
                <a:spcPct val="90000"/>
              </a:lnSpc>
            </a:pPr>
            <a:r>
              <a:rPr b="1" lang="ru-RU" sz="2400" spc="-1" strike="noStrike">
                <a:solidFill>
                  <a:srgbClr val="ff0000"/>
                </a:solidFill>
                <a:latin typeface="Calibri"/>
              </a:rPr>
              <a:t>Перев’язувальний матеріал </a:t>
            </a:r>
            <a:r>
              <a:rPr b="1" lang="ru-RU" sz="1900" spc="-1" strike="noStrike">
                <a:solidFill>
                  <a:srgbClr val="000000"/>
                </a:solidFill>
                <a:latin typeface="Calibri"/>
              </a:rPr>
              <a:t>– бавовняні, віскозні, синтетичні тканини, полотна, стрічки, волокнисті структури, нитки та інші покриття, які використовуються для виготовлення перев’язувальних засобів. </a:t>
            </a:r>
            <a:r>
              <a:rPr b="1" lang="ru-RU" sz="1900" spc="-1" strike="noStrike">
                <a:solidFill>
                  <a:srgbClr val="7030a0"/>
                </a:solidFill>
                <a:latin typeface="Calibri"/>
              </a:rPr>
              <a:t>Перев’язувальні матеріали ділять на три групи</a:t>
            </a:r>
            <a:r>
              <a:rPr b="1" lang="ru-RU" sz="1900" spc="-1" strike="noStrike">
                <a:solidFill>
                  <a:srgbClr val="000000"/>
                </a:solidFill>
                <a:latin typeface="Calibri"/>
              </a:rPr>
              <a:t>: </a:t>
            </a:r>
            <a:endParaRPr b="0" lang="ru-RU" sz="1900" spc="-1" strike="noStrike">
              <a:solidFill>
                <a:srgbClr val="000000"/>
              </a:solidFill>
              <a:latin typeface="Calibri"/>
            </a:endParaRPr>
          </a:p>
          <a:p>
            <a:pPr marL="343080" indent="-342720" algn="ctr">
              <a:lnSpc>
                <a:spcPct val="90000"/>
              </a:lnSpc>
            </a:pPr>
            <a:r>
              <a:rPr b="1" lang="ru-RU" sz="1900" spc="-1" strike="noStrike">
                <a:solidFill>
                  <a:srgbClr val="000000"/>
                </a:solidFill>
                <a:latin typeface="Calibri"/>
              </a:rPr>
              <a:t>– </a:t>
            </a:r>
            <a:r>
              <a:rPr b="1" lang="ru-RU" sz="1900" spc="-1" strike="noStrike">
                <a:solidFill>
                  <a:srgbClr val="000000"/>
                </a:solidFill>
                <a:latin typeface="Calibri"/>
              </a:rPr>
              <a:t>тканини;             – волокнисті матеріали;          – пластикатні матеріали. </a:t>
            </a:r>
            <a:endParaRPr b="0" lang="ru-RU" sz="1900" spc="-1" strike="noStrike">
              <a:solidFill>
                <a:srgbClr val="000000"/>
              </a:solidFill>
              <a:latin typeface="Calibri"/>
            </a:endParaRPr>
          </a:p>
          <a:p>
            <a:pPr marL="343080" indent="-342720" algn="just">
              <a:lnSpc>
                <a:spcPct val="90000"/>
              </a:lnSpc>
            </a:pPr>
            <a:r>
              <a:rPr b="1" lang="ru-RU" sz="1900" spc="-1" strike="noStrike">
                <a:solidFill>
                  <a:srgbClr val="ff0000"/>
                </a:solidFill>
                <a:latin typeface="Calibri"/>
              </a:rPr>
              <a:t>Тканини</a:t>
            </a:r>
            <a:r>
              <a:rPr b="1" lang="ru-RU" sz="1900" spc="-1" strike="noStrike">
                <a:solidFill>
                  <a:srgbClr val="000000"/>
                </a:solidFill>
                <a:latin typeface="Calibri"/>
              </a:rPr>
              <a:t> являють собою текстильні вироби, виготовлені з бавовни, льону, коноплі, джуту, шерсті, шовку або штучного волокна. Окремі нитки в тканині переплітаються між собою певним чином, при цьому м’якість тканини залежить від площі яку займають її волокна – чим вона менше (при однаковій густоті переплетення ниток в тканині), тим м’якіше тканина.  </a:t>
            </a:r>
            <a:endParaRPr b="0" lang="ru-RU" sz="1900" spc="-1" strike="noStrike">
              <a:solidFill>
                <a:srgbClr val="000000"/>
              </a:solidFill>
              <a:latin typeface="Calibri"/>
            </a:endParaRPr>
          </a:p>
          <a:p>
            <a:pPr marL="343080" indent="-342720" algn="just">
              <a:lnSpc>
                <a:spcPct val="90000"/>
              </a:lnSpc>
            </a:pPr>
            <a:r>
              <a:rPr b="1" lang="ru-RU" sz="1900" spc="-1" strike="noStrike">
                <a:solidFill>
                  <a:srgbClr val="000000"/>
                </a:solidFill>
                <a:latin typeface="Calibri"/>
              </a:rPr>
              <a:t>До </a:t>
            </a:r>
            <a:r>
              <a:rPr b="1" lang="ru-RU" sz="1900" spc="-1" strike="noStrike">
                <a:solidFill>
                  <a:srgbClr val="ff0000"/>
                </a:solidFill>
                <a:latin typeface="Calibri"/>
              </a:rPr>
              <a:t>волокнистих</a:t>
            </a:r>
            <a:r>
              <a:rPr b="1" lang="ru-RU" sz="1900" spc="-1" strike="noStrike">
                <a:solidFill>
                  <a:srgbClr val="000000"/>
                </a:solidFill>
                <a:latin typeface="Calibri"/>
              </a:rPr>
              <a:t> матеріалів відносять вату, яку найчастіше виготовляють з хлопку й використовують для створення прокладок при накладенні пов’язок. </a:t>
            </a:r>
            <a:endParaRPr b="0" lang="ru-RU" sz="1900" spc="-1" strike="noStrike">
              <a:solidFill>
                <a:srgbClr val="000000"/>
              </a:solidFill>
              <a:latin typeface="Calibri"/>
            </a:endParaRPr>
          </a:p>
          <a:p>
            <a:pPr marL="343080" indent="-342720" algn="just">
              <a:lnSpc>
                <a:spcPct val="90000"/>
              </a:lnSpc>
            </a:pPr>
            <a:r>
              <a:rPr b="1" lang="ru-RU" sz="1900" spc="-1" strike="noStrike">
                <a:solidFill>
                  <a:srgbClr val="ff0000"/>
                </a:solidFill>
                <a:latin typeface="Calibri"/>
              </a:rPr>
              <a:t>Пластикатні</a:t>
            </a:r>
            <a:r>
              <a:rPr b="1" lang="ru-RU" sz="1900" spc="-1" strike="noStrike">
                <a:solidFill>
                  <a:srgbClr val="000000"/>
                </a:solidFill>
                <a:latin typeface="Calibri"/>
              </a:rPr>
              <a:t> матеріали після нанесення їх на поверхню шкіри утворюють тонкі, прозорі та гнучкі плівки. Пластикатні матеріали випускаються у вигляді  плівкоутворюючих аерозолів (Ліфузоль, Наксол, Статізоль, Акутол, Аэропласт, Nobecutan, Opsite Spray тощо). Аерозольні плівкоутворюючі суміші поряд з полімером можуть містити знеболюючі, протизапальні, антимікробні та інші лікарські речовини.  Пластикатні матеріали у вигляді аерозолів мають істотний недолік, а саме низьку гідрофільність, що не забезпечує достатню осмотичну дію та вивільнення і транспортування лікарської речовини в тканини. </a:t>
            </a:r>
            <a:endParaRPr b="0" lang="ru-RU" sz="19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1" name="TextShape 1"/>
          <p:cNvSpPr txBox="1"/>
          <p:nvPr/>
        </p:nvSpPr>
        <p:spPr>
          <a:xfrm>
            <a:off x="539640" y="0"/>
            <a:ext cx="8229240" cy="1142640"/>
          </a:xfrm>
          <a:prstGeom prst="rect">
            <a:avLst/>
          </a:prstGeom>
          <a:noFill/>
          <a:ln>
            <a:noFill/>
          </a:ln>
        </p:spPr>
        <p:txBody>
          <a:bodyPr anchor="ctr">
            <a:noAutofit/>
          </a:bodyPr>
          <a:p>
            <a:pPr algn="ctr">
              <a:lnSpc>
                <a:spcPct val="100000"/>
              </a:lnSpc>
            </a:pPr>
            <a:r>
              <a:rPr b="1" lang="ru-RU" sz="4400" spc="-1" strike="noStrike">
                <a:solidFill>
                  <a:srgbClr val="ff0000"/>
                </a:solidFill>
                <a:latin typeface="Calibri"/>
              </a:rPr>
              <a:t>Пов'язки на груднину</a:t>
            </a:r>
            <a:endParaRPr b="0" lang="ru-RU" sz="4400" spc="-1" strike="noStrike">
              <a:solidFill>
                <a:srgbClr val="000000"/>
              </a:solidFill>
              <a:latin typeface="Calibri"/>
            </a:endParaRPr>
          </a:p>
        </p:txBody>
      </p:sp>
      <p:sp>
        <p:nvSpPr>
          <p:cNvPr id="292" name="TextShape 2"/>
          <p:cNvSpPr txBox="1"/>
          <p:nvPr/>
        </p:nvSpPr>
        <p:spPr>
          <a:xfrm>
            <a:off x="214200" y="1214280"/>
            <a:ext cx="4319280" cy="5285880"/>
          </a:xfrm>
          <a:prstGeom prst="rect">
            <a:avLst/>
          </a:prstGeom>
          <a:noFill/>
          <a:ln>
            <a:noFill/>
          </a:ln>
        </p:spPr>
        <p:txBody>
          <a:bodyPr>
            <a:normAutofit/>
          </a:bodyPr>
          <a:p>
            <a:pPr algn="just">
              <a:lnSpc>
                <a:spcPct val="80000"/>
              </a:lnSpc>
              <a:spcBef>
                <a:spcPts val="400"/>
              </a:spcBef>
            </a:pPr>
            <a:r>
              <a:rPr b="1" lang="ru-RU" sz="2000" spc="-1" strike="noStrike">
                <a:solidFill>
                  <a:srgbClr val="000000"/>
                </a:solidFill>
                <a:latin typeface="Arial"/>
              </a:rPr>
              <a:t>О</a:t>
            </a:r>
            <a:r>
              <a:rPr b="1" lang="ru-RU" sz="2000" spc="-1" strike="noStrike">
                <a:solidFill>
                  <a:srgbClr val="000000"/>
                </a:solidFill>
                <a:latin typeface="Calibri"/>
              </a:rPr>
              <a:t>собливе значення мають пов'язки на грудну залозу в жінок із лактаційним маститом, виконання яких поєднується з годуванням дитини або зціджуванням молока. Для цього застосовують підтримувальну пов'язку на одну або обидві грудні залози. Пов'язку на одну залозу розпочинають з циркулярного туру нижче від грудної залози, при цьому соски залишають відкритими. Другий тур бинта прямує з-під грудної залози і підіймається вгору над ключицею здорового боку. Наступний циркулярний тур бинта спрямовують дещо вище від попереднього. Щоб пов'язка не ослабла і не змістилася, тур бинта, спрямований через надпліччя, має розташовуватись якомога ближче до шиї, а в пахвовій ділянці — якомога вище</a:t>
            </a:r>
            <a:r>
              <a:rPr b="0" lang="ru-RU" sz="2000" spc="-1" strike="noStrike">
                <a:solidFill>
                  <a:srgbClr val="000000"/>
                </a:solidFill>
                <a:latin typeface="Calibri"/>
              </a:rPr>
              <a:t>.</a:t>
            </a:r>
            <a:endParaRPr b="0" lang="ru-RU" sz="2000" spc="-1" strike="noStrike">
              <a:solidFill>
                <a:srgbClr val="000000"/>
              </a:solidFill>
              <a:latin typeface="Calibri"/>
            </a:endParaRPr>
          </a:p>
        </p:txBody>
      </p:sp>
      <p:pic>
        <p:nvPicPr>
          <p:cNvPr id="293" name="Picture 2" descr=""/>
          <p:cNvPicPr/>
          <p:nvPr/>
        </p:nvPicPr>
        <p:blipFill>
          <a:blip r:embed="rId1"/>
          <a:stretch/>
        </p:blipFill>
        <p:spPr>
          <a:xfrm>
            <a:off x="4643280" y="1714320"/>
            <a:ext cx="4500360" cy="4142880"/>
          </a:xfrm>
          <a:prstGeom prst="rect">
            <a:avLst/>
          </a:prstGeom>
          <a:ln w="9360">
            <a:noFill/>
          </a:ln>
        </p:spPr>
      </p:pic>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TextShape 1"/>
          <p:cNvSpPr txBox="1"/>
          <p:nvPr/>
        </p:nvSpPr>
        <p:spPr>
          <a:xfrm>
            <a:off x="214200" y="642960"/>
            <a:ext cx="4785840" cy="5933880"/>
          </a:xfrm>
          <a:prstGeom prst="rect">
            <a:avLst/>
          </a:prstGeom>
          <a:noFill/>
          <a:ln>
            <a:noFill/>
          </a:ln>
        </p:spPr>
        <p:txBody>
          <a:bodyPr>
            <a:normAutofit fontScale="34000"/>
          </a:bodyPr>
          <a:p>
            <a:pPr marL="343080" indent="-182520" algn="just">
              <a:lnSpc>
                <a:spcPct val="100000"/>
              </a:lnSpc>
              <a:spcBef>
                <a:spcPts val="760"/>
              </a:spcBef>
              <a:buClr>
                <a:srgbClr val="e46c0a"/>
              </a:buClr>
              <a:buFont typeface="Arial"/>
              <a:buChar char="•"/>
            </a:pPr>
            <a:r>
              <a:rPr b="1" lang="ru-RU" sz="3800" spc="-1" strike="noStrike">
                <a:solidFill>
                  <a:srgbClr val="ff0000"/>
                </a:solidFill>
                <a:latin typeface="Calibri"/>
              </a:rPr>
              <a:t>Пов'язки на голову та шию. </a:t>
            </a:r>
            <a:r>
              <a:rPr b="1" lang="ru-RU" sz="3200" spc="-1" strike="noStrike">
                <a:solidFill>
                  <a:srgbClr val="000000"/>
                </a:solidFill>
                <a:latin typeface="Calibri"/>
              </a:rPr>
              <a:t>Пов'язку на голову накладають за допомогою бинта завширшки 5 см. Зазвичай вона повинна тиснути, оскільки поранення черепа супроводжується сильною кровотечею з усіх ран, що утворилися при цьому. Винятком є запальні захворювання (здавлювання небажане).</a:t>
            </a:r>
            <a:endParaRPr b="0" lang="ru-RU" sz="3200" spc="-1" strike="noStrike">
              <a:solidFill>
                <a:srgbClr val="000000"/>
              </a:solidFill>
              <a:latin typeface="Calibri"/>
            </a:endParaRPr>
          </a:p>
          <a:p>
            <a:pPr marL="343080" indent="-182520" algn="just">
              <a:lnSpc>
                <a:spcPct val="100000"/>
              </a:lnSpc>
              <a:spcBef>
                <a:spcPts val="641"/>
              </a:spcBef>
              <a:buClr>
                <a:srgbClr val="e46c0a"/>
              </a:buClr>
              <a:buFont typeface="Arial"/>
              <a:buChar char="•"/>
            </a:pPr>
            <a:r>
              <a:rPr b="1" lang="ru-RU" sz="3200" spc="-1" strike="noStrike">
                <a:solidFill>
                  <a:srgbClr val="000000"/>
                </a:solidFill>
                <a:latin typeface="Calibri"/>
              </a:rPr>
              <a:t>Великі ушкодження потиличної ділянки можна закрити неаполітанською пов'язкою. її розпочинають циркулярним туром довкола голови, спускаючи кожний наступний тур у бік вуха ураженої частини і піднімаючи на протилежному боці</a:t>
            </a:r>
            <a:endParaRPr b="0" lang="ru-RU" sz="3200" spc="-1" strike="noStrike">
              <a:solidFill>
                <a:srgbClr val="000000"/>
              </a:solidFill>
              <a:latin typeface="Calibri"/>
            </a:endParaRPr>
          </a:p>
        </p:txBody>
      </p:sp>
      <p:pic>
        <p:nvPicPr>
          <p:cNvPr id="295" name="Рисунок 3" descr=""/>
          <p:cNvPicPr/>
          <p:nvPr/>
        </p:nvPicPr>
        <p:blipFill>
          <a:blip r:embed="rId1"/>
          <a:srcRect l="1814" t="0" r="59832" b="0"/>
          <a:stretch/>
        </p:blipFill>
        <p:spPr>
          <a:xfrm>
            <a:off x="5143680" y="1214280"/>
            <a:ext cx="3796920" cy="4428720"/>
          </a:xfrm>
          <a:prstGeom prst="rect">
            <a:avLst/>
          </a:prstGeom>
          <a:ln w="9360">
            <a:noFill/>
          </a:ln>
        </p:spPr>
      </p:pic>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6" name="TextShape 1"/>
          <p:cNvSpPr txBox="1"/>
          <p:nvPr/>
        </p:nvSpPr>
        <p:spPr>
          <a:xfrm>
            <a:off x="285840" y="428760"/>
            <a:ext cx="4428720" cy="6095520"/>
          </a:xfrm>
          <a:prstGeom prst="rect">
            <a:avLst/>
          </a:prstGeom>
          <a:noFill/>
          <a:ln>
            <a:noFill/>
          </a:ln>
        </p:spPr>
        <p:txBody>
          <a:bodyPr>
            <a:normAutofit fontScale="27000"/>
          </a:bodyPr>
          <a:p>
            <a:pPr marL="343080" indent="-182520" algn="just">
              <a:lnSpc>
                <a:spcPct val="100000"/>
              </a:lnSpc>
              <a:spcBef>
                <a:spcPts val="641"/>
              </a:spcBef>
              <a:buClr>
                <a:srgbClr val="e46c0a"/>
              </a:buClr>
              <a:buFont typeface="Arial"/>
              <a:buChar char="•"/>
            </a:pPr>
            <a:r>
              <a:rPr b="1" lang="ru-RU" sz="3200" spc="-1" strike="noStrike">
                <a:solidFill>
                  <a:srgbClr val="000000"/>
                </a:solidFill>
                <a:latin typeface="Calibri"/>
              </a:rPr>
              <a:t>Пов'язку </a:t>
            </a:r>
            <a:r>
              <a:rPr b="1" lang="ru-RU" sz="3200" spc="-1" strike="noStrike">
                <a:solidFill>
                  <a:srgbClr val="404040"/>
                </a:solidFill>
                <a:latin typeface="Calibri"/>
              </a:rPr>
              <a:t>"</a:t>
            </a:r>
            <a:r>
              <a:rPr b="1" lang="ru-RU" sz="3200" spc="-1" strike="noStrike">
                <a:solidFill>
                  <a:srgbClr val="ff0000"/>
                </a:solidFill>
                <a:latin typeface="Calibri"/>
              </a:rPr>
              <a:t>шапочка Гіппократа</a:t>
            </a:r>
            <a:r>
              <a:rPr b="1" lang="ru-RU" sz="3200" spc="-1" strike="noStrike">
                <a:solidFill>
                  <a:srgbClr val="404040"/>
                </a:solidFill>
                <a:latin typeface="Calibri"/>
              </a:rPr>
              <a:t>" </a:t>
            </a:r>
            <a:r>
              <a:rPr b="1" lang="ru-RU" sz="3200" spc="-1" strike="noStrike">
                <a:solidFill>
                  <a:srgbClr val="000000"/>
                </a:solidFill>
                <a:latin typeface="Calibri"/>
              </a:rPr>
              <a:t>використовують для закриття всієї волосистої частини голови. Вона є складною за технікою виконання, потребує багато часу, а інколи і помічника. Після накладання циркулярного туру (звичайним способом) проводять тури, що повертаються з потиличної ділянки на лоб і назад так, щоб була закрита волосиста частина голови. Пов'язку закінчують, фіксуючи її циркулярними турами бинта. Пов'язку "шапочка Гіппократа" можна накласти і за допомогою двох бинтів, один з яких розташовують на волосистій частині голови, а іншим циркулярно фіксують кінці першого бинта.</a:t>
            </a:r>
            <a:endParaRPr b="0" lang="ru-RU" sz="3200" spc="-1" strike="noStrike">
              <a:solidFill>
                <a:srgbClr val="000000"/>
              </a:solidFill>
              <a:latin typeface="Calibri"/>
            </a:endParaRPr>
          </a:p>
        </p:txBody>
      </p:sp>
      <p:pic>
        <p:nvPicPr>
          <p:cNvPr id="297" name="Рисунок 3" descr=""/>
          <p:cNvPicPr/>
          <p:nvPr/>
        </p:nvPicPr>
        <p:blipFill>
          <a:blip r:embed="rId1"/>
          <a:srcRect l="50014" t="0" r="0" b="0"/>
          <a:stretch/>
        </p:blipFill>
        <p:spPr>
          <a:xfrm>
            <a:off x="4786200" y="1071720"/>
            <a:ext cx="4142880" cy="4241520"/>
          </a:xfrm>
          <a:prstGeom prst="rect">
            <a:avLst/>
          </a:prstGeom>
          <a:ln w="9360">
            <a:noFill/>
          </a:ln>
        </p:spPr>
      </p:pic>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8" name="CustomShape 1"/>
          <p:cNvSpPr/>
          <p:nvPr/>
        </p:nvSpPr>
        <p:spPr>
          <a:xfrm>
            <a:off x="142920" y="428760"/>
            <a:ext cx="4214520" cy="60642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3200" spc="-1" strike="noStrike">
                <a:solidFill>
                  <a:srgbClr val="ff0000"/>
                </a:solidFill>
                <a:latin typeface="Calibri"/>
              </a:rPr>
              <a:t>Пов’язка «чепчик»:</a:t>
            </a:r>
            <a:endParaRPr b="0" lang="ru-RU" sz="3200" spc="-1" strike="noStrike">
              <a:latin typeface="Arial"/>
            </a:endParaRPr>
          </a:p>
          <a:p>
            <a:pPr algn="just">
              <a:lnSpc>
                <a:spcPct val="100000"/>
              </a:lnSpc>
            </a:pPr>
            <a:r>
              <a:rPr b="1" lang="ru-RU" sz="1800" spc="-1" strike="noStrike">
                <a:solidFill>
                  <a:srgbClr val="000000"/>
                </a:solidFill>
                <a:latin typeface="Calibri"/>
              </a:rPr>
              <a:t> – </a:t>
            </a:r>
            <a:r>
              <a:rPr b="1" lang="ru-RU" sz="1800" spc="-1" strike="noStrike">
                <a:solidFill>
                  <a:srgbClr val="000000"/>
                </a:solidFill>
                <a:latin typeface="Calibri"/>
              </a:rPr>
              <a:t>смужку бинта (рекомендується бинт шириною 7 см) завдовжки близько 1 м кладуть на середній відділ тім’яної ділянки так, щоб кінці зав’язок спускалися попереду вушних раковин;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потерпілий або помічник утримує кінці зав’язок в натягнутому положенні;</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виконують 2 – 3 закріплюючих бинта через лобову і потиличну ділянки;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дійшовши до натягнутих зав’язок, обертають бинт навколо них й направляють його по черзі на потиличну і лобову ділянки;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бинтують, поки не буде закрита вся голова;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кінець бинта прив’язують до однієї з зав’язок;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зав’язку закріплюють під підборіддям. </a:t>
            </a:r>
            <a:endParaRPr b="0" lang="ru-RU" sz="1800" spc="-1" strike="noStrike">
              <a:latin typeface="Arial"/>
            </a:endParaRPr>
          </a:p>
          <a:p>
            <a:pPr>
              <a:lnSpc>
                <a:spcPct val="100000"/>
              </a:lnSpc>
            </a:pPr>
            <a:r>
              <a:rPr b="0" lang="ru-RU" sz="1800" spc="-1" strike="noStrike">
                <a:solidFill>
                  <a:srgbClr val="000000"/>
                </a:solidFill>
                <a:latin typeface="Calibri"/>
              </a:rPr>
              <a:t> </a:t>
            </a:r>
            <a:endParaRPr b="0" lang="ru-RU" sz="1800" spc="-1" strike="noStrike">
              <a:latin typeface="Arial"/>
            </a:endParaRPr>
          </a:p>
        </p:txBody>
      </p:sp>
      <p:pic>
        <p:nvPicPr>
          <p:cNvPr id="299" name="Picture 2" descr=""/>
          <p:cNvPicPr/>
          <p:nvPr/>
        </p:nvPicPr>
        <p:blipFill>
          <a:blip r:embed="rId1"/>
          <a:srcRect l="37062" t="37116" r="37544" b="18947"/>
          <a:stretch/>
        </p:blipFill>
        <p:spPr>
          <a:xfrm>
            <a:off x="4500720" y="1428840"/>
            <a:ext cx="4428720" cy="4307400"/>
          </a:xfrm>
          <a:prstGeom prst="rect">
            <a:avLst/>
          </a:prstGeom>
          <a:ln w="9360">
            <a:noFill/>
          </a:ln>
        </p:spPr>
      </p:pic>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0" name="CustomShape 1"/>
          <p:cNvSpPr/>
          <p:nvPr/>
        </p:nvSpPr>
        <p:spPr>
          <a:xfrm>
            <a:off x="285840" y="285840"/>
            <a:ext cx="8429400" cy="24073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3200" spc="-1" strike="noStrike">
                <a:solidFill>
                  <a:srgbClr val="ff0000"/>
                </a:solidFill>
                <a:latin typeface="Calibri"/>
              </a:rPr>
              <a:t>Пов’язка на ліве око: </a:t>
            </a:r>
            <a:endParaRPr b="0" lang="ru-RU" sz="32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виконують 2 – 3 закріпляючих тура бинта навколо голови;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бинт по задній поверхні голови спускають вниз  і ведуть під мочкою лівого вуха через щоку на ліве око;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виконують закріплюючий тур бинта навколо голови;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повторюють тури бинта кілька разів;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закріплюють бинт. </a:t>
            </a:r>
            <a:endParaRPr b="0" lang="ru-RU" sz="2000" spc="-1" strike="noStrike">
              <a:latin typeface="Arial"/>
            </a:endParaRPr>
          </a:p>
        </p:txBody>
      </p:sp>
      <p:pic>
        <p:nvPicPr>
          <p:cNvPr id="301" name="Picture 2" descr=""/>
          <p:cNvPicPr/>
          <p:nvPr/>
        </p:nvPicPr>
        <p:blipFill>
          <a:blip r:embed="rId1"/>
          <a:srcRect l="30203" t="31255" r="33020" b="30669"/>
          <a:stretch/>
        </p:blipFill>
        <p:spPr>
          <a:xfrm>
            <a:off x="1571760" y="2804040"/>
            <a:ext cx="6613920" cy="3849840"/>
          </a:xfrm>
          <a:prstGeom prst="rect">
            <a:avLst/>
          </a:prstGeom>
          <a:ln w="9360">
            <a:noFill/>
          </a:ln>
        </p:spPr>
      </p:pic>
    </p:spTree>
  </p:cSld>
  <mc:AlternateContent>
    <mc:Choice Requires="p14">
      <p:transition spd="slow" p14:dur="2000"/>
    </mc:Choice>
    <mc:Fallback>
      <p:transition spd="slow"/>
    </mc:Fallback>
  </mc:AlternateContent>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2" name="CustomShape 1"/>
          <p:cNvSpPr/>
          <p:nvPr/>
        </p:nvSpPr>
        <p:spPr>
          <a:xfrm>
            <a:off x="500040" y="4929120"/>
            <a:ext cx="6071760" cy="18583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Пов’язка на всі пальці кісті («лицарська рукавичка»): </a:t>
            </a:r>
            <a:endParaRPr b="0" lang="ru-RU" sz="2800" spc="-1" strike="noStrike">
              <a:latin typeface="Arial"/>
            </a:endParaRPr>
          </a:p>
          <a:p>
            <a:pPr>
              <a:lnSpc>
                <a:spcPct val="100000"/>
              </a:lnSpc>
            </a:pPr>
            <a:r>
              <a:rPr b="1" lang="ru-RU" sz="2000" spc="-1" strike="noStrike">
                <a:solidFill>
                  <a:srgbClr val="000000"/>
                </a:solidFill>
                <a:latin typeface="Calibri"/>
              </a:rPr>
              <a:t>В основі пов’язки лежить принцип бинтування одного пальця. Використовуючи цей метод по черзі бинтують усі пальці кисті. </a:t>
            </a:r>
            <a:endParaRPr b="0" lang="ru-RU" sz="2000" spc="-1" strike="noStrike">
              <a:latin typeface="Arial"/>
            </a:endParaRPr>
          </a:p>
        </p:txBody>
      </p:sp>
      <p:pic>
        <p:nvPicPr>
          <p:cNvPr id="303" name="Picture 3" descr=""/>
          <p:cNvPicPr/>
          <p:nvPr/>
        </p:nvPicPr>
        <p:blipFill>
          <a:blip r:embed="rId1"/>
          <a:srcRect l="43227" t="38287" r="41475" b="23150"/>
          <a:stretch/>
        </p:blipFill>
        <p:spPr>
          <a:xfrm>
            <a:off x="6715080" y="4105080"/>
            <a:ext cx="2428560" cy="2752560"/>
          </a:xfrm>
          <a:prstGeom prst="rect">
            <a:avLst/>
          </a:prstGeom>
          <a:ln w="9360">
            <a:noFill/>
          </a:ln>
        </p:spPr>
      </p:pic>
      <p:sp>
        <p:nvSpPr>
          <p:cNvPr id="304" name="CustomShape 2"/>
          <p:cNvSpPr/>
          <p:nvPr/>
        </p:nvSpPr>
        <p:spPr>
          <a:xfrm>
            <a:off x="142920" y="142920"/>
            <a:ext cx="8572320" cy="46623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400" spc="-1" strike="noStrike">
                <a:solidFill>
                  <a:srgbClr val="ff0000"/>
                </a:solidFill>
                <a:latin typeface="Calibri"/>
              </a:rPr>
              <a:t>Спіральна пов’язка на один палець: </a:t>
            </a:r>
            <a:endParaRPr b="0" lang="ru-RU" sz="24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виконують закріплюючі тури бинта навколо променево-зап’ясткового суглоба;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ведуть бинт по тильній поверхні кисті косо вниз  до кінця хворого пальця (дистальної фаланги);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накладають спіральну пов’язку на палець (зверху  до низу);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по тилу кисті бинт ведуть вгору до променевозап’ясткового суглобу;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2-3 круговими вітками закріплюють бинт в області зап’ястка. </a:t>
            </a:r>
            <a:endParaRPr b="0" lang="ru-RU" sz="1800" spc="-1" strike="noStrike">
              <a:latin typeface="Arial"/>
            </a:endParaRPr>
          </a:p>
          <a:p>
            <a:pPr algn="just">
              <a:lnSpc>
                <a:spcPct val="100000"/>
              </a:lnSpc>
            </a:pPr>
            <a:r>
              <a:rPr b="1" lang="ru-RU" sz="2400" spc="-1" strike="noStrike">
                <a:solidFill>
                  <a:srgbClr val="ff0000"/>
                </a:solidFill>
                <a:latin typeface="Calibri"/>
              </a:rPr>
              <a:t>Колосоподібна пов’язка на великий палець кисті: </a:t>
            </a:r>
            <a:endParaRPr b="0" lang="ru-RU" sz="24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виконують закріплюючі тури бинта навколо променево-зап’ясткового суглоба;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ведуть бинт до кінця великого пальця (дистальної фаланги) через перший міжпальцевий проміжок;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обводять бинт навколо пальця й повертають його по тильній поверхні кисті до зап’ястка;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виконують закріплюючий тур бинта навколо променево-зап’ясткового суглоба;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повторюють тури бинта, поки палець не буде закритий повністю;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закріплюють бинт круговими витками в області зап’ястка.</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05" name="Picture 2" descr=""/>
          <p:cNvPicPr/>
          <p:nvPr/>
        </p:nvPicPr>
        <p:blipFill>
          <a:blip r:embed="rId1"/>
          <a:srcRect l="29652" t="36137" r="30275" b="15039"/>
          <a:stretch/>
        </p:blipFill>
        <p:spPr>
          <a:xfrm>
            <a:off x="2286000" y="0"/>
            <a:ext cx="5859000" cy="3499920"/>
          </a:xfrm>
          <a:prstGeom prst="rect">
            <a:avLst/>
          </a:prstGeom>
          <a:ln w="9360">
            <a:noFill/>
          </a:ln>
        </p:spPr>
      </p:pic>
      <p:pic>
        <p:nvPicPr>
          <p:cNvPr id="306" name="Picture 3" descr=""/>
          <p:cNvPicPr/>
          <p:nvPr/>
        </p:nvPicPr>
        <p:blipFill>
          <a:blip r:embed="rId2"/>
          <a:srcRect l="30787" t="33401" r="31885" b="22657"/>
          <a:stretch/>
        </p:blipFill>
        <p:spPr>
          <a:xfrm>
            <a:off x="2143080" y="3429000"/>
            <a:ext cx="5928840" cy="3214440"/>
          </a:xfrm>
          <a:prstGeom prst="rect">
            <a:avLst/>
          </a:prstGeom>
          <a:ln w="9360">
            <a:noFill/>
          </a:ln>
        </p:spPr>
      </p:pic>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TextShape 1"/>
          <p:cNvSpPr txBox="1"/>
          <p:nvPr/>
        </p:nvSpPr>
        <p:spPr>
          <a:xfrm>
            <a:off x="457200" y="274680"/>
            <a:ext cx="8229240" cy="1142640"/>
          </a:xfrm>
          <a:prstGeom prst="rect">
            <a:avLst/>
          </a:prstGeom>
          <a:noFill/>
          <a:ln>
            <a:noFill/>
          </a:ln>
        </p:spPr>
        <p:txBody>
          <a:bodyPr anchor="ctr">
            <a:normAutofit/>
          </a:bodyPr>
          <a:p>
            <a:pPr algn="ctr">
              <a:lnSpc>
                <a:spcPct val="100000"/>
              </a:lnSpc>
            </a:pPr>
            <a:r>
              <a:rPr b="1" lang="ru-RU" sz="3100" spc="-1" strike="noStrike">
                <a:solidFill>
                  <a:srgbClr val="ff0000"/>
                </a:solidFill>
                <a:latin typeface="Calibri"/>
              </a:rPr>
              <a:t>6. Накладання твердих пов'язок (шин Крамера, Дітеріхса, пневмошин). </a:t>
            </a:r>
            <a:endParaRPr b="0" lang="ru-RU" sz="3100" spc="-1" strike="noStrike">
              <a:solidFill>
                <a:srgbClr val="000000"/>
              </a:solidFill>
              <a:latin typeface="Calibri"/>
            </a:endParaRPr>
          </a:p>
        </p:txBody>
      </p:sp>
      <p:sp>
        <p:nvSpPr>
          <p:cNvPr id="308" name="TextShape 2"/>
          <p:cNvSpPr txBox="1"/>
          <p:nvPr/>
        </p:nvSpPr>
        <p:spPr>
          <a:xfrm>
            <a:off x="457200" y="1714320"/>
            <a:ext cx="8186400" cy="4411440"/>
          </a:xfrm>
          <a:prstGeom prst="rect">
            <a:avLst/>
          </a:prstGeom>
          <a:noFill/>
          <a:ln>
            <a:noFill/>
          </a:ln>
        </p:spPr>
        <p:txBody>
          <a:bodyPr>
            <a:normAutofit fontScale="61000"/>
          </a:bodyPr>
          <a:p>
            <a:pPr marL="343080" indent="-342720" algn="just">
              <a:lnSpc>
                <a:spcPct val="100000"/>
              </a:lnSpc>
              <a:spcBef>
                <a:spcPts val="641"/>
              </a:spcBef>
            </a:pPr>
            <a:r>
              <a:rPr b="1" lang="ru-RU" sz="3200" spc="-1" strike="noStrike">
                <a:solidFill>
                  <a:srgbClr val="000000"/>
                </a:solidFill>
                <a:latin typeface="Calibri"/>
              </a:rPr>
              <a:t>Для забезпечення транспортної іммобілізації найчастіше застосовують: </a:t>
            </a:r>
            <a:endParaRPr b="0" lang="ru-RU" sz="3200" spc="-1" strike="noStrike">
              <a:solidFill>
                <a:srgbClr val="000000"/>
              </a:solidFill>
              <a:latin typeface="Calibri"/>
            </a:endParaRPr>
          </a:p>
          <a:p>
            <a:pPr marL="343080" indent="-342720" algn="just">
              <a:lnSpc>
                <a:spcPct val="100000"/>
              </a:lnSpc>
              <a:spcBef>
                <a:spcPts val="641"/>
              </a:spcBef>
            </a:pPr>
            <a:r>
              <a:rPr b="1" lang="ru-RU" sz="3200" spc="-1" strike="noStrike">
                <a:solidFill>
                  <a:srgbClr val="ff0000"/>
                </a:solidFill>
                <a:latin typeface="Calibri"/>
              </a:rPr>
              <a:t>бинтові (Дезо, Вельпо, спіралеподібна пов’язка на грудну клітку) або шинні пов’язки (класифікацію шинних пов’язок дивись вище).  </a:t>
            </a:r>
            <a:endParaRPr b="0" lang="ru-RU" sz="3200" spc="-1" strike="noStrike">
              <a:solidFill>
                <a:srgbClr val="000000"/>
              </a:solidFill>
              <a:latin typeface="Calibri"/>
            </a:endParaRPr>
          </a:p>
          <a:p>
            <a:pPr marL="343080" indent="-342720" algn="just">
              <a:lnSpc>
                <a:spcPct val="100000"/>
              </a:lnSpc>
              <a:spcBef>
                <a:spcPts val="641"/>
              </a:spcBef>
            </a:pPr>
            <a:r>
              <a:rPr b="1" lang="ru-RU" sz="3200" spc="-1" strike="noStrike">
                <a:solidFill>
                  <a:srgbClr val="000000"/>
                </a:solidFill>
                <a:latin typeface="Calibri"/>
              </a:rPr>
              <a:t>Для створення шинних пов’язок використовують стандартні, нестандартні й імпровізовані шини. </a:t>
            </a:r>
            <a:endParaRPr b="0" lang="ru-RU" sz="3200" spc="-1" strike="noStrike">
              <a:solidFill>
                <a:srgbClr val="000000"/>
              </a:solidFill>
              <a:latin typeface="Calibri"/>
            </a:endParaRPr>
          </a:p>
          <a:p>
            <a:pPr marL="343080" indent="-342720" algn="just">
              <a:lnSpc>
                <a:spcPct val="100000"/>
              </a:lnSpc>
              <a:spcBef>
                <a:spcPts val="641"/>
              </a:spcBef>
            </a:pPr>
            <a:r>
              <a:rPr b="1" lang="ru-RU" sz="3200" spc="-1" strike="noStrike">
                <a:solidFill>
                  <a:srgbClr val="ff0000"/>
                </a:solidFill>
                <a:latin typeface="Calibri"/>
              </a:rPr>
              <a:t>Стандартні шини </a:t>
            </a:r>
            <a:r>
              <a:rPr b="1" lang="ru-RU" sz="3200" spc="-1" strike="noStrike">
                <a:solidFill>
                  <a:srgbClr val="000000"/>
                </a:solidFill>
                <a:latin typeface="Calibri"/>
              </a:rPr>
              <a:t>виробляють в промислових умовах, вони можуть бути виготовлені з дерева, фанери, металевого дроту, пластмаси, гуми та інших матеріалів (Крамера, Дітеріхса та ін.). </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09" name="Picture 2" descr=""/>
          <p:cNvPicPr/>
          <p:nvPr/>
        </p:nvPicPr>
        <p:blipFill>
          <a:blip r:embed="rId1"/>
          <a:srcRect l="34046" t="41024" r="34232" b="9178"/>
          <a:stretch/>
        </p:blipFill>
        <p:spPr>
          <a:xfrm>
            <a:off x="1000080" y="112680"/>
            <a:ext cx="7643520" cy="6744960"/>
          </a:xfrm>
          <a:prstGeom prst="rect">
            <a:avLst/>
          </a:prstGeom>
          <a:ln w="9360">
            <a:noFill/>
          </a:ln>
        </p:spPr>
      </p:pic>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0" name="CustomShape 1"/>
          <p:cNvSpPr/>
          <p:nvPr/>
        </p:nvSpPr>
        <p:spPr>
          <a:xfrm>
            <a:off x="142920" y="642960"/>
            <a:ext cx="3428640" cy="55767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i="1" lang="ru-RU" sz="2400" spc="-1" strike="noStrike">
                <a:solidFill>
                  <a:srgbClr val="ff0000"/>
                </a:solidFill>
                <a:latin typeface="Calibri"/>
              </a:rPr>
              <a:t>Нестандартні шини  </a:t>
            </a:r>
            <a:r>
              <a:rPr b="1" lang="ru-RU" sz="2400" spc="-1" strike="noStrike">
                <a:solidFill>
                  <a:srgbClr val="000000"/>
                </a:solidFill>
                <a:latin typeface="Calibri"/>
              </a:rPr>
              <a:t>– засоби іммобілізації, що застосовуються в окремих установах, але не випускаються медичною промисловістю (Єланського). </a:t>
            </a:r>
            <a:r>
              <a:rPr b="1" i="1" lang="ru-RU" sz="2400" spc="-1" strike="noStrike">
                <a:solidFill>
                  <a:srgbClr val="ff0000"/>
                </a:solidFill>
                <a:latin typeface="Calibri"/>
              </a:rPr>
              <a:t>Імпровізовані або примітивні шини </a:t>
            </a:r>
            <a:r>
              <a:rPr b="1" lang="ru-RU" sz="2400" spc="-1" strike="noStrike">
                <a:solidFill>
                  <a:srgbClr val="000000"/>
                </a:solidFill>
                <a:latin typeface="Calibri"/>
              </a:rPr>
              <a:t>виготовляють на місці з підручних матеріалів (палиць, дощок, дерева, тростин, парасоль та ін.). </a:t>
            </a:r>
            <a:endParaRPr b="0" lang="ru-RU" sz="2400" spc="-1" strike="noStrike">
              <a:latin typeface="Arial"/>
            </a:endParaRPr>
          </a:p>
        </p:txBody>
      </p:sp>
      <p:pic>
        <p:nvPicPr>
          <p:cNvPr id="311" name="Picture 2" descr=""/>
          <p:cNvPicPr/>
          <p:nvPr/>
        </p:nvPicPr>
        <p:blipFill>
          <a:blip r:embed="rId1"/>
          <a:srcRect l="34594" t="32229" r="34893" b="6250"/>
          <a:stretch/>
        </p:blipFill>
        <p:spPr>
          <a:xfrm>
            <a:off x="3786120" y="642960"/>
            <a:ext cx="5328000" cy="5714640"/>
          </a:xfrm>
          <a:prstGeom prst="rect">
            <a:avLst/>
          </a:prstGeom>
          <a:ln w="9360">
            <a:noFill/>
          </a:ln>
        </p:spPr>
      </p:pic>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5" name="Picture 2" descr=""/>
          <p:cNvPicPr/>
          <p:nvPr/>
        </p:nvPicPr>
        <p:blipFill>
          <a:blip r:embed="rId1"/>
          <a:srcRect l="34594" t="30276" r="34118" b="32623"/>
          <a:stretch/>
        </p:blipFill>
        <p:spPr>
          <a:xfrm>
            <a:off x="1000080" y="285840"/>
            <a:ext cx="7214760" cy="4667040"/>
          </a:xfrm>
          <a:prstGeom prst="rect">
            <a:avLst/>
          </a:prstGeom>
          <a:ln w="9360">
            <a:noFill/>
          </a:ln>
        </p:spPr>
      </p:pic>
      <p:sp>
        <p:nvSpPr>
          <p:cNvPr id="186" name="CustomShape 1"/>
          <p:cNvSpPr/>
          <p:nvPr/>
        </p:nvSpPr>
        <p:spPr>
          <a:xfrm>
            <a:off x="714240" y="4929120"/>
            <a:ext cx="7857720" cy="13708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400" spc="-1" strike="noStrike">
                <a:solidFill>
                  <a:srgbClr val="ff0000"/>
                </a:solidFill>
                <a:latin typeface="Calibri"/>
              </a:rPr>
              <a:t>Рис. Тканинний перев’язувальний матеріал: </a:t>
            </a:r>
            <a:endParaRPr b="0" lang="ru-RU" sz="2400" spc="-1" strike="noStrike">
              <a:latin typeface="Arial"/>
            </a:endParaRPr>
          </a:p>
          <a:p>
            <a:pPr>
              <a:lnSpc>
                <a:spcPct val="100000"/>
              </a:lnSpc>
            </a:pPr>
            <a:r>
              <a:rPr b="1" lang="ru-RU" sz="2000" spc="-1" strike="noStrike">
                <a:solidFill>
                  <a:srgbClr val="000000"/>
                </a:solidFill>
                <a:latin typeface="Calibri"/>
              </a:rPr>
              <a:t>А – структура тканини; </a:t>
            </a:r>
            <a:endParaRPr b="0" lang="ru-RU" sz="2000" spc="-1" strike="noStrike">
              <a:latin typeface="Arial"/>
            </a:endParaRPr>
          </a:p>
          <a:p>
            <a:pPr>
              <a:lnSpc>
                <a:spcPct val="100000"/>
              </a:lnSpc>
            </a:pPr>
            <a:r>
              <a:rPr b="1" lang="ru-RU" sz="2000" spc="-1" strike="noStrike">
                <a:solidFill>
                  <a:srgbClr val="000000"/>
                </a:solidFill>
                <a:latin typeface="Calibri"/>
              </a:rPr>
              <a:t>Б – тканини з полотняним типом плетіння; </a:t>
            </a:r>
            <a:endParaRPr b="0" lang="ru-RU" sz="2000" spc="-1" strike="noStrike">
              <a:latin typeface="Arial"/>
            </a:endParaRPr>
          </a:p>
          <a:p>
            <a:pPr>
              <a:lnSpc>
                <a:spcPct val="100000"/>
              </a:lnSpc>
            </a:pPr>
            <a:r>
              <a:rPr b="1" lang="ru-RU" sz="2000" spc="-1" strike="noStrike">
                <a:solidFill>
                  <a:srgbClr val="000000"/>
                </a:solidFill>
                <a:latin typeface="Calibri"/>
              </a:rPr>
              <a:t>В – тканини з саржевим типом плетіння </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2" name="CustomShape 1"/>
          <p:cNvSpPr/>
          <p:nvPr/>
        </p:nvSpPr>
        <p:spPr>
          <a:xfrm>
            <a:off x="357120" y="214200"/>
            <a:ext cx="8500680" cy="228564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000" spc="-1" strike="noStrike">
                <a:solidFill>
                  <a:srgbClr val="000000"/>
                </a:solidFill>
                <a:latin typeface="Calibri"/>
              </a:rPr>
              <a:t>Застосування сучасних шин для транспортної іммобілізації пов’язано з ім’ям німецького хірурга </a:t>
            </a:r>
            <a:r>
              <a:rPr b="1" lang="ru-RU" sz="2000" spc="-1" strike="noStrike">
                <a:solidFill>
                  <a:srgbClr val="ff0000"/>
                </a:solidFill>
                <a:latin typeface="Calibri"/>
              </a:rPr>
              <a:t>Ф. Крамера </a:t>
            </a:r>
            <a:r>
              <a:rPr b="1" lang="ru-RU" sz="2000" spc="-1" strike="noStrike">
                <a:solidFill>
                  <a:srgbClr val="000000"/>
                </a:solidFill>
                <a:latin typeface="Calibri"/>
              </a:rPr>
              <a:t>(1847 – 1903), який у 1887 р. запропонував металеву шину, що отримала його ім’я.  </a:t>
            </a:r>
            <a:r>
              <a:rPr b="1" lang="ru-RU" sz="2400" spc="-1" strike="noStrike">
                <a:solidFill>
                  <a:srgbClr val="00b050"/>
                </a:solidFill>
                <a:latin typeface="Calibri"/>
              </a:rPr>
              <a:t>Шина Крамера </a:t>
            </a:r>
            <a:r>
              <a:rPr b="1" lang="ru-RU" sz="2000" spc="-1" strike="noStrike">
                <a:solidFill>
                  <a:srgbClr val="000000"/>
                </a:solidFill>
                <a:latin typeface="Calibri"/>
              </a:rPr>
              <a:t>(1887 р.) була виготовлена з товстого дроту, зігнутого у вигляді букви «П», між бічними частинами якого в косому напрямку був натягнутий більш тонкий дріт. Сьогодні шини Крамера виготовляються із сталевого обпаленого дроту і мають форму сходів розміром 110 × 10 і 60 × 10 см. </a:t>
            </a:r>
            <a:endParaRPr b="0" lang="ru-RU" sz="2000" spc="-1" strike="noStrike">
              <a:latin typeface="Arial"/>
            </a:endParaRPr>
          </a:p>
        </p:txBody>
      </p:sp>
      <p:pic>
        <p:nvPicPr>
          <p:cNvPr id="313" name="Picture 2" descr=""/>
          <p:cNvPicPr/>
          <p:nvPr/>
        </p:nvPicPr>
        <p:blipFill>
          <a:blip r:embed="rId1"/>
          <a:srcRect l="34594" t="32992" r="34669" b="33597"/>
          <a:stretch/>
        </p:blipFill>
        <p:spPr>
          <a:xfrm>
            <a:off x="1143000" y="2643120"/>
            <a:ext cx="6929280" cy="4000320"/>
          </a:xfrm>
          <a:prstGeom prst="rect">
            <a:avLst/>
          </a:prstGeom>
          <a:ln w="9360">
            <a:noFill/>
          </a:ln>
        </p:spPr>
      </p:pic>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4" name="CustomShape 1"/>
          <p:cNvSpPr/>
          <p:nvPr/>
        </p:nvSpPr>
        <p:spPr>
          <a:xfrm>
            <a:off x="214200" y="285840"/>
            <a:ext cx="8643600" cy="6251040"/>
          </a:xfrm>
          <a:prstGeom prst="rect">
            <a:avLst/>
          </a:prstGeom>
          <a:noFill/>
          <a:ln>
            <a:noFill/>
          </a:ln>
        </p:spPr>
        <p:style>
          <a:lnRef idx="0"/>
          <a:fillRef idx="0"/>
          <a:effectRef idx="0"/>
          <a:fontRef idx="minor"/>
        </p:style>
        <p:txBody>
          <a:bodyPr lIns="90000" rIns="90000" tIns="45000" bIns="45000">
            <a:spAutoFit/>
          </a:bodyPr>
          <a:p>
            <a:pPr algn="just">
              <a:lnSpc>
                <a:spcPct val="85000"/>
              </a:lnSpc>
            </a:pPr>
            <a:r>
              <a:rPr b="1" lang="ru-RU" sz="2400" spc="-1" strike="noStrike">
                <a:solidFill>
                  <a:srgbClr val="ff0000"/>
                </a:solidFill>
                <a:latin typeface="Calibri"/>
              </a:rPr>
              <a:t>При виконанні транспортної іммобілізації дотримуються двох основних принципів. </a:t>
            </a:r>
            <a:endParaRPr b="0" lang="ru-RU" sz="2400" spc="-1" strike="noStrike">
              <a:latin typeface="Arial"/>
            </a:endParaRPr>
          </a:p>
          <a:p>
            <a:pPr algn="just">
              <a:lnSpc>
                <a:spcPct val="85000"/>
              </a:lnSpc>
            </a:pPr>
            <a:r>
              <a:rPr b="1" lang="ru-RU" sz="2000" spc="-1" strike="noStrike">
                <a:solidFill>
                  <a:srgbClr val="00b050"/>
                </a:solidFill>
                <a:latin typeface="Calibri"/>
              </a:rPr>
              <a:t>Перший – принцип фіксації</a:t>
            </a:r>
            <a:r>
              <a:rPr b="1" lang="ru-RU" sz="2000" spc="-1" strike="noStrike">
                <a:solidFill>
                  <a:srgbClr val="000000"/>
                </a:solidFill>
                <a:latin typeface="Calibri"/>
              </a:rPr>
              <a:t>, полягає у створенні нерухомості в сегменті кінцівки, з обов’язковим знерухомленням двох – трьох суглобів, що прилягають до місця пошкодження. </a:t>
            </a:r>
            <a:endParaRPr b="0" lang="ru-RU" sz="2000" spc="-1" strike="noStrike">
              <a:latin typeface="Arial"/>
            </a:endParaRPr>
          </a:p>
          <a:p>
            <a:pPr algn="just">
              <a:lnSpc>
                <a:spcPct val="85000"/>
              </a:lnSpc>
            </a:pPr>
            <a:r>
              <a:rPr b="1" lang="ru-RU" sz="2000" spc="-1" strike="noStrike">
                <a:solidFill>
                  <a:srgbClr val="00b050"/>
                </a:solidFill>
                <a:latin typeface="Calibri"/>
              </a:rPr>
              <a:t>Другий – забезпечення витягування пошкодженого сегмента кінцівки. </a:t>
            </a:r>
            <a:endParaRPr b="0" lang="ru-RU" sz="2000" spc="-1" strike="noStrike">
              <a:latin typeface="Arial"/>
            </a:endParaRPr>
          </a:p>
          <a:p>
            <a:pPr algn="just">
              <a:lnSpc>
                <a:spcPct val="85000"/>
              </a:lnSpc>
            </a:pPr>
            <a:r>
              <a:rPr b="1" lang="ru-RU" sz="2000" spc="-1" strike="noStrike">
                <a:solidFill>
                  <a:srgbClr val="000000"/>
                </a:solidFill>
                <a:latin typeface="Calibri"/>
              </a:rPr>
              <a:t>На цьому принципі засновані шини Томаса і Дітеріхса. </a:t>
            </a:r>
            <a:endParaRPr b="0" lang="ru-RU" sz="2000" spc="-1" strike="noStrike">
              <a:latin typeface="Arial"/>
            </a:endParaRPr>
          </a:p>
          <a:p>
            <a:pPr algn="just">
              <a:lnSpc>
                <a:spcPct val="85000"/>
              </a:lnSpc>
            </a:pPr>
            <a:r>
              <a:rPr b="1" lang="ru-RU" sz="2400" spc="-1" strike="noStrike">
                <a:solidFill>
                  <a:srgbClr val="ff0000"/>
                </a:solidFill>
                <a:latin typeface="Calibri"/>
              </a:rPr>
              <a:t>При накладанні шинних пов’язок для забезпечення транспортної іммобілізації дотримуються таких правил: </a:t>
            </a:r>
            <a:endParaRPr b="0" lang="ru-RU" sz="24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Іммобілізація пошкодженої частини тіла проводиться в ранні терміни після травми.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По можливості необхідно знеболити місце пошкодження (введення знеболюючих засобів, холод на місце пошкодження тощо).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Усі маніпуляції повинні бути обережними і щадними.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Перед накладенням пов’язки проводять попереднє моделювання шини за здоровою кінцівкою; потім шину обертають ватою, яку фіксують циркулярними турами бинта.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Транспортні шини накладають поверх одягу.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Шину фіксують до кінцівки бинтами, при необхідності в області кісткових виступів розміщують ватяні прокладки.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При наявності відкритої рани спочатку накладають асептичну пов’язку. </a:t>
            </a:r>
            <a:endParaRPr b="0" lang="ru-RU" sz="2000" spc="-1" strike="noStrike">
              <a:latin typeface="Arial"/>
            </a:endParaRPr>
          </a:p>
          <a:p>
            <a:pPr marL="343080" indent="-342720" algn="just">
              <a:lnSpc>
                <a:spcPct val="85000"/>
              </a:lnSpc>
              <a:buClr>
                <a:srgbClr val="000000"/>
              </a:buClr>
              <a:buFont typeface="StarSymbol"/>
              <a:buAutoNum type="arabicPeriod"/>
            </a:pPr>
            <a:r>
              <a:rPr b="1" lang="ru-RU" sz="2000" spc="-1" strike="noStrike">
                <a:solidFill>
                  <a:srgbClr val="000000"/>
                </a:solidFill>
                <a:latin typeface="Calibri"/>
              </a:rPr>
              <a:t>При необхідності зупинки кровотечі джгут накладають таким чином, щоб його можна було зняти не порушуючи шинної пов’язки. </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5" name="CustomShape 1"/>
          <p:cNvSpPr/>
          <p:nvPr/>
        </p:nvSpPr>
        <p:spPr>
          <a:xfrm>
            <a:off x="214200" y="214200"/>
            <a:ext cx="8643600" cy="21020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400" spc="-1" strike="noStrike">
                <a:solidFill>
                  <a:srgbClr val="ff0000"/>
                </a:solidFill>
                <a:latin typeface="Calibri"/>
              </a:rPr>
              <a:t>Шинна пов’язка при пошкодженнях передпліччя:</a:t>
            </a:r>
            <a:endParaRPr b="0" lang="ru-RU" sz="2400" spc="-1" strike="noStrike">
              <a:latin typeface="Arial"/>
            </a:endParaRPr>
          </a:p>
          <a:p>
            <a:pPr algn="just">
              <a:lnSpc>
                <a:spcPct val="100000"/>
              </a:lnSpc>
            </a:pPr>
            <a:r>
              <a:rPr b="1" lang="ru-RU" sz="1800" spc="-1" strike="noStrike">
                <a:solidFill>
                  <a:srgbClr val="000000"/>
                </a:solidFill>
                <a:latin typeface="Calibri"/>
              </a:rPr>
              <a:t> – </a:t>
            </a:r>
            <a:r>
              <a:rPr b="1" lang="ru-RU" sz="1800" spc="-1" strike="noStrike">
                <a:solidFill>
                  <a:srgbClr val="000000"/>
                </a:solidFill>
                <a:latin typeface="Calibri"/>
              </a:rPr>
              <a:t>руку згинають у ліктьовому суглобі під прямим кутом, долоню повертають до живота в положенні невеликого розгинання, передпліччя розташовують  в положенні середньому між пронацією і супінацією;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шину Крамера розташовують по зовнішньому краю кінцівки від середини плеча до п’ястково-фалангового зчленування;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фіксують шину до кінцівки циркулярними турами бинта. </a:t>
            </a:r>
            <a:endParaRPr b="0" lang="ru-RU" sz="1800" spc="-1" strike="noStrike">
              <a:latin typeface="Arial"/>
            </a:endParaRPr>
          </a:p>
        </p:txBody>
      </p:sp>
      <p:pic>
        <p:nvPicPr>
          <p:cNvPr id="316" name="Picture 2" descr=""/>
          <p:cNvPicPr/>
          <p:nvPr/>
        </p:nvPicPr>
        <p:blipFill>
          <a:blip r:embed="rId1"/>
          <a:srcRect l="33496" t="24419" r="34669" b="38479"/>
          <a:stretch/>
        </p:blipFill>
        <p:spPr>
          <a:xfrm>
            <a:off x="1428840" y="2426400"/>
            <a:ext cx="6571800" cy="4305600"/>
          </a:xfrm>
          <a:prstGeom prst="rect">
            <a:avLst/>
          </a:prstGeom>
          <a:ln w="9360">
            <a:noFill/>
          </a:ln>
        </p:spPr>
      </p:pic>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7" name="CustomShape 1"/>
          <p:cNvSpPr/>
          <p:nvPr/>
        </p:nvSpPr>
        <p:spPr>
          <a:xfrm>
            <a:off x="214200" y="142920"/>
            <a:ext cx="8715240" cy="298584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Шинна пов’язка при пошкодженнях плеча: </a:t>
            </a:r>
            <a:endParaRPr b="0" lang="ru-RU" sz="2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руку згинають у ліктьовому суглобі під прямим кутом, передпліччя розташовують в положенні середньому між пронацією і супінацією, кисть – в положенні невеликого розгинання;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шину Крамера верхнім кінцем укладають на протилежну від травми лопатку, потім перегинають над дельтоподібним м’язом хворої сторони і розташовують по зовнішньому краю плеча огинаючи лікоть; на передпліччі шину опускають по задній поверхні до рівня п’ястковофалангового зчленування;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шину обертають ватою, яку фіксують циркулярними турами бинта;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фіксують шину до кінцівки циркулярними турами бинта. </a:t>
            </a:r>
            <a:endParaRPr b="0" lang="ru-RU" sz="1800" spc="-1" strike="noStrike">
              <a:latin typeface="Arial"/>
            </a:endParaRPr>
          </a:p>
        </p:txBody>
      </p:sp>
      <p:pic>
        <p:nvPicPr>
          <p:cNvPr id="318" name="Picture 2" descr=""/>
          <p:cNvPicPr/>
          <p:nvPr/>
        </p:nvPicPr>
        <p:blipFill>
          <a:blip r:embed="rId1"/>
          <a:srcRect l="34046" t="37116" r="34118" b="22854"/>
          <a:stretch/>
        </p:blipFill>
        <p:spPr>
          <a:xfrm>
            <a:off x="1857240" y="3214800"/>
            <a:ext cx="5928840" cy="3642840"/>
          </a:xfrm>
          <a:prstGeom prst="rect">
            <a:avLst/>
          </a:prstGeom>
          <a:ln w="9360">
            <a:noFill/>
          </a:ln>
        </p:spPr>
      </p:pic>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9" name="CustomShape 1"/>
          <p:cNvSpPr/>
          <p:nvPr/>
        </p:nvSpPr>
        <p:spPr>
          <a:xfrm>
            <a:off x="428760" y="285840"/>
            <a:ext cx="8357760" cy="234648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Шинна пов’язка при пошкодженнях гомілки: </a:t>
            </a:r>
            <a:endParaRPr b="0" lang="ru-RU" sz="28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стопу встановлюють під прямим кутом до гомілки;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шину Крамера розташовують по задній поверхні кінцівки, від верхньої третини стегна до кінчиків пальців; </a:t>
            </a:r>
            <a:endParaRPr b="0" lang="ru-RU" sz="2000" spc="-1" strike="noStrike">
              <a:latin typeface="Arial"/>
            </a:endParaRPr>
          </a:p>
          <a:p>
            <a:pPr algn="just">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по бокам кінцівки укладають окремі шини, загинаючи їх кінці під стопою, моделюючи «стремено»,  що підтримуватиме стопу; </a:t>
            </a:r>
            <a:endParaRPr b="0" lang="ru-RU" sz="2000" spc="-1" strike="noStrike">
              <a:latin typeface="Arial"/>
            </a:endParaRPr>
          </a:p>
          <a:p>
            <a:pPr>
              <a:lnSpc>
                <a:spcPct val="100000"/>
              </a:lnSpc>
            </a:pPr>
            <a:r>
              <a:rPr b="1" lang="ru-RU" sz="2000" spc="-1" strike="noStrike">
                <a:solidFill>
                  <a:srgbClr val="000000"/>
                </a:solidFill>
                <a:latin typeface="Calibri"/>
              </a:rPr>
              <a:t>– </a:t>
            </a:r>
            <a:r>
              <a:rPr b="1" lang="ru-RU" sz="2000" spc="-1" strike="noStrike">
                <a:solidFill>
                  <a:srgbClr val="000000"/>
                </a:solidFill>
                <a:latin typeface="Calibri"/>
              </a:rPr>
              <a:t>фіксують шину до кінцівки циркулярними турами бинта. </a:t>
            </a:r>
            <a:endParaRPr b="0" lang="ru-RU" sz="2000" spc="-1" strike="noStrike">
              <a:latin typeface="Arial"/>
            </a:endParaRPr>
          </a:p>
        </p:txBody>
      </p:sp>
      <p:pic>
        <p:nvPicPr>
          <p:cNvPr id="320" name="Picture 2" descr=""/>
          <p:cNvPicPr/>
          <p:nvPr/>
        </p:nvPicPr>
        <p:blipFill>
          <a:blip r:embed="rId1"/>
          <a:srcRect l="34046" t="42977" r="34669" b="26762"/>
          <a:stretch/>
        </p:blipFill>
        <p:spPr>
          <a:xfrm>
            <a:off x="1000080" y="2714760"/>
            <a:ext cx="7357680" cy="3884760"/>
          </a:xfrm>
          <a:prstGeom prst="rect">
            <a:avLst/>
          </a:prstGeom>
          <a:ln w="9360">
            <a:noFill/>
          </a:ln>
        </p:spPr>
      </p:pic>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1" name="CustomShape 1"/>
          <p:cNvSpPr/>
          <p:nvPr/>
        </p:nvSpPr>
        <p:spPr>
          <a:xfrm>
            <a:off x="142920" y="285840"/>
            <a:ext cx="4142880" cy="642996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Шинна пов’язка при пошкодженнях стегна: </a:t>
            </a:r>
            <a:endParaRPr b="0" lang="ru-RU" sz="2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першу шину Крамера розташовують по задній поверхні кінцівки, від кута лопатки до кінчиків пальців;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другу шину укладають уздовж зовнішнього краю тулуба і кінцівки – від пахвової западини до стопи;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третю шину – уздовж внутрішньої поверхні кінцівки від промежини до щиколотки;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на виступаючі частини колінного і гомілковостопного суглобів кладуть ватно-марлеві прокладки;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фіксують шину до кінцівки циркулярними турами бинта. </a:t>
            </a:r>
            <a:endParaRPr b="0" lang="ru-RU" sz="1800" spc="-1" strike="noStrike">
              <a:latin typeface="Arial"/>
            </a:endParaRPr>
          </a:p>
          <a:p>
            <a:pPr algn="just">
              <a:lnSpc>
                <a:spcPct val="100000"/>
              </a:lnSpc>
            </a:pPr>
            <a:r>
              <a:rPr b="1" lang="ru-RU" sz="1800" spc="-1" strike="noStrike">
                <a:solidFill>
                  <a:srgbClr val="000000"/>
                </a:solidFill>
                <a:latin typeface="Calibri"/>
              </a:rPr>
              <a:t>При відсутності стандартних шин і підручних засобів для забезпечення транспортної іммобілізації застосовують метод фіксації кінцівки «нога до ноги» .  </a:t>
            </a:r>
            <a:endParaRPr b="0" lang="ru-RU" sz="1800" spc="-1" strike="noStrike">
              <a:latin typeface="Arial"/>
            </a:endParaRPr>
          </a:p>
          <a:p>
            <a:pPr algn="just">
              <a:lnSpc>
                <a:spcPct val="100000"/>
              </a:lnSpc>
            </a:pPr>
            <a:r>
              <a:rPr b="1" lang="ru-RU" sz="1800" spc="-1" strike="noStrike">
                <a:solidFill>
                  <a:srgbClr val="000000"/>
                </a:solidFill>
                <a:latin typeface="Calibri"/>
              </a:rPr>
              <a:t> </a:t>
            </a:r>
            <a:endParaRPr b="0" lang="ru-RU" sz="1800" spc="-1" strike="noStrike">
              <a:latin typeface="Arial"/>
            </a:endParaRPr>
          </a:p>
        </p:txBody>
      </p:sp>
      <p:pic>
        <p:nvPicPr>
          <p:cNvPr id="322" name="Picture 2" descr=""/>
          <p:cNvPicPr/>
          <p:nvPr/>
        </p:nvPicPr>
        <p:blipFill>
          <a:blip r:embed="rId1"/>
          <a:srcRect l="38437" t="38091" r="38512" b="9178"/>
          <a:stretch/>
        </p:blipFill>
        <p:spPr>
          <a:xfrm>
            <a:off x="4357800" y="642960"/>
            <a:ext cx="4603320" cy="5643360"/>
          </a:xfrm>
          <a:prstGeom prst="rect">
            <a:avLst/>
          </a:prstGeom>
          <a:ln w="9360">
            <a:noFill/>
          </a:ln>
        </p:spPr>
      </p:pic>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23" name="Picture 4" descr=""/>
          <p:cNvPicPr/>
          <p:nvPr/>
        </p:nvPicPr>
        <p:blipFill>
          <a:blip r:embed="rId1"/>
          <a:srcRect l="37339" t="32229" r="37414" b="25920"/>
          <a:stretch/>
        </p:blipFill>
        <p:spPr>
          <a:xfrm>
            <a:off x="1214280" y="285840"/>
            <a:ext cx="6786360" cy="6323400"/>
          </a:xfrm>
          <a:prstGeom prst="rect">
            <a:avLst/>
          </a:prstGeom>
          <a:ln w="9360">
            <a:noFill/>
          </a:ln>
        </p:spPr>
      </p:pic>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4" name="CustomShape 1"/>
          <p:cNvSpPr/>
          <p:nvPr/>
        </p:nvSpPr>
        <p:spPr>
          <a:xfrm>
            <a:off x="285840" y="142920"/>
            <a:ext cx="8500680" cy="313812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Транспортна іммобілізація при пошкодженнях шиї:  </a:t>
            </a:r>
            <a:endParaRPr b="0" lang="ru-RU" sz="2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шию обгортають товстим шаром вати  і закріплюють циркулярним турами бинта або використовують стандартний комір Шанца; </a:t>
            </a:r>
            <a:endParaRPr b="0" lang="ru-RU" sz="1800" spc="-1" strike="noStrike">
              <a:latin typeface="Arial"/>
            </a:endParaRPr>
          </a:p>
          <a:p>
            <a:pPr algn="just">
              <a:lnSpc>
                <a:spcPct val="100000"/>
              </a:lnSpc>
            </a:pPr>
            <a:r>
              <a:rPr b="1" lang="ru-RU" sz="1800" spc="-1" strike="noStrike">
                <a:solidFill>
                  <a:srgbClr val="000000"/>
                </a:solidFill>
                <a:latin typeface="Calibri"/>
              </a:rPr>
              <a:t>– </a:t>
            </a:r>
            <a:r>
              <a:rPr b="1" lang="ru-RU" sz="1800" spc="-1" strike="noStrike">
                <a:solidFill>
                  <a:srgbClr val="000000"/>
                </a:solidFill>
                <a:latin typeface="Calibri"/>
              </a:rPr>
              <a:t>для транспортної іммобілізації також використовують шини Крамера, Єланського, стандартні пластмасові шини тощо. </a:t>
            </a:r>
            <a:endParaRPr b="0" lang="ru-RU" sz="1800" spc="-1" strike="noStrike">
              <a:latin typeface="Arial"/>
            </a:endParaRPr>
          </a:p>
          <a:p>
            <a:pPr algn="just">
              <a:lnSpc>
                <a:spcPct val="100000"/>
              </a:lnSpc>
            </a:pPr>
            <a:r>
              <a:rPr b="1" lang="ru-RU" sz="2800" spc="-1" strike="noStrike">
                <a:solidFill>
                  <a:srgbClr val="ff0000"/>
                </a:solidFill>
                <a:latin typeface="Calibri"/>
              </a:rPr>
              <a:t>Транспортна іммобілізація при переломі ключиці</a:t>
            </a:r>
            <a:r>
              <a:rPr b="1" lang="ru-RU" sz="1800" spc="-1" strike="noStrike">
                <a:solidFill>
                  <a:srgbClr val="000000"/>
                </a:solidFill>
                <a:latin typeface="Calibri"/>
              </a:rPr>
              <a:t>. Пошкодження ключиці зустрічаються в 10 – 15% випадків. Фіксацію при переломах ключиці здійснюють м’якими пов’язками; найчастіше використовують бинтові пов’язки Дезо і Вельпо.</a:t>
            </a:r>
            <a:endParaRPr b="0" lang="ru-RU" sz="1800" spc="-1" strike="noStrike">
              <a:latin typeface="Arial"/>
            </a:endParaRPr>
          </a:p>
          <a:p>
            <a:pPr>
              <a:lnSpc>
                <a:spcPct val="100000"/>
              </a:lnSpc>
            </a:pPr>
            <a:r>
              <a:rPr b="0" lang="ru-RU" sz="1800" spc="-1" strike="noStrike">
                <a:solidFill>
                  <a:srgbClr val="000000"/>
                </a:solidFill>
                <a:latin typeface="Calibri"/>
              </a:rPr>
              <a:t> </a:t>
            </a:r>
            <a:endParaRPr b="0" lang="ru-RU" sz="1800" spc="-1" strike="noStrike">
              <a:latin typeface="Arial"/>
            </a:endParaRPr>
          </a:p>
        </p:txBody>
      </p:sp>
      <p:pic>
        <p:nvPicPr>
          <p:cNvPr id="325" name="Picture 2" descr=""/>
          <p:cNvPicPr/>
          <p:nvPr/>
        </p:nvPicPr>
        <p:blipFill>
          <a:blip r:embed="rId1"/>
          <a:srcRect l="27552" t="31255" r="27671" b="21880"/>
          <a:stretch/>
        </p:blipFill>
        <p:spPr>
          <a:xfrm>
            <a:off x="1714320" y="3071880"/>
            <a:ext cx="6000480" cy="3530880"/>
          </a:xfrm>
          <a:prstGeom prst="rect">
            <a:avLst/>
          </a:prstGeom>
          <a:ln w="9360">
            <a:noFill/>
          </a:ln>
        </p:spPr>
      </p:pic>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6" name="TextShape 1"/>
          <p:cNvSpPr txBox="1"/>
          <p:nvPr/>
        </p:nvSpPr>
        <p:spPr>
          <a:xfrm>
            <a:off x="857160" y="285840"/>
            <a:ext cx="7824600" cy="928440"/>
          </a:xfrm>
          <a:prstGeom prst="rect">
            <a:avLst/>
          </a:prstGeom>
          <a:noFill/>
          <a:ln>
            <a:noFill/>
          </a:ln>
        </p:spPr>
        <p:txBody>
          <a:bodyPr anchor="ctr">
            <a:normAutofit fontScale="64000"/>
          </a:bodyPr>
          <a:p>
            <a:pPr algn="ctr">
              <a:lnSpc>
                <a:spcPct val="100000"/>
              </a:lnSpc>
            </a:pPr>
            <a:r>
              <a:rPr b="1" lang="ru-RU" sz="4400" spc="-1" strike="noStrike">
                <a:solidFill>
                  <a:srgbClr val="000000"/>
                </a:solidFill>
                <a:latin typeface="Calibri"/>
              </a:rPr>
              <a:t>Домашнє завдання </a:t>
            </a:r>
            <a:br/>
            <a:r>
              <a:rPr b="1" lang="ru-RU" sz="4400" spc="-1" strike="noStrike">
                <a:solidFill>
                  <a:srgbClr val="000000"/>
                </a:solidFill>
                <a:latin typeface="Calibri"/>
              </a:rPr>
              <a:t>(самостійна робота)</a:t>
            </a:r>
            <a:endParaRPr b="0" lang="ru-RU" sz="4400" spc="-1" strike="noStrike">
              <a:solidFill>
                <a:srgbClr val="000000"/>
              </a:solidFill>
              <a:latin typeface="Calibri"/>
            </a:endParaRPr>
          </a:p>
        </p:txBody>
      </p:sp>
      <p:sp>
        <p:nvSpPr>
          <p:cNvPr id="327" name="TextShape 2"/>
          <p:cNvSpPr txBox="1"/>
          <p:nvPr/>
        </p:nvSpPr>
        <p:spPr>
          <a:xfrm>
            <a:off x="642960" y="1571760"/>
            <a:ext cx="8038800" cy="4428720"/>
          </a:xfrm>
          <a:prstGeom prst="rect">
            <a:avLst/>
          </a:prstGeom>
          <a:noFill/>
          <a:ln>
            <a:noFill/>
          </a:ln>
        </p:spPr>
        <p:txBody>
          <a:bodyPr>
            <a:normAutofit fontScale="88000"/>
          </a:bodyPr>
          <a:p>
            <a:pPr marL="514440" indent="-514080" algn="just">
              <a:lnSpc>
                <a:spcPct val="100000"/>
              </a:lnSpc>
              <a:spcBef>
                <a:spcPts val="720"/>
              </a:spcBef>
              <a:buClr>
                <a:srgbClr val="ff0000"/>
              </a:buClr>
              <a:buFont typeface="Wingdings" charset="2"/>
              <a:buChar char=""/>
            </a:pPr>
            <a:r>
              <a:rPr b="1" lang="ru-RU" sz="3600" spc="-1" strike="noStrike">
                <a:solidFill>
                  <a:srgbClr val="ff0000"/>
                </a:solidFill>
                <a:latin typeface="Calibri"/>
              </a:rPr>
              <a:t>Косинкові пов’язки </a:t>
            </a:r>
            <a:r>
              <a:rPr b="1" lang="ru-RU" sz="2800" spc="-1" strike="noStrike">
                <a:solidFill>
                  <a:srgbClr val="ff0000"/>
                </a:solidFill>
                <a:latin typeface="Calibri"/>
              </a:rPr>
              <a:t>(кисть, ліктьовий суглоб, плече, верхню кінцівку, стопу, сідничну область, молочну залозу, голову).</a:t>
            </a:r>
            <a:endParaRPr b="0" lang="ru-RU" sz="2800" spc="-1" strike="noStrike">
              <a:latin typeface="Arial"/>
            </a:endParaRPr>
          </a:p>
          <a:p>
            <a:pPr marL="514440" indent="-514080" algn="just">
              <a:lnSpc>
                <a:spcPct val="100000"/>
              </a:lnSpc>
              <a:spcBef>
                <a:spcPts val="720"/>
              </a:spcBef>
            </a:pPr>
            <a:r>
              <a:rPr b="1" lang="ru-RU" sz="3600" spc="-1" strike="noStrike">
                <a:solidFill>
                  <a:srgbClr val="7030a0"/>
                </a:solidFill>
                <a:latin typeface="Calibri"/>
              </a:rPr>
              <a:t>Перегляньте відео (десмургія):</a:t>
            </a:r>
            <a:endParaRPr b="0" lang="ru-RU" sz="3600" spc="-1" strike="noStrike">
              <a:latin typeface="Arial"/>
            </a:endParaRPr>
          </a:p>
          <a:p>
            <a:pPr marL="514440" indent="-514080" algn="just">
              <a:lnSpc>
                <a:spcPct val="100000"/>
              </a:lnSpc>
              <a:spcBef>
                <a:spcPts val="720"/>
              </a:spcBef>
            </a:pPr>
            <a:r>
              <a:rPr b="1" lang="ru-RU" sz="3600" spc="-1" strike="noStrike">
                <a:solidFill>
                  <a:srgbClr val="ff0000"/>
                </a:solidFill>
                <a:latin typeface="Calibri"/>
              </a:rPr>
              <a:t>https://www.youtube.com/playlist?list=PL9cCmYBrUYZ-GLjLtzo-jU_7_NqRGL2TJ</a:t>
            </a:r>
            <a:endParaRPr b="0" lang="ru-RU" sz="3600" spc="-1" strike="noStrike">
              <a:latin typeface="Arial"/>
            </a:endParaRPr>
          </a:p>
          <a:p>
            <a:pPr marL="514440" indent="-514080" algn="just">
              <a:lnSpc>
                <a:spcPct val="100000"/>
              </a:lnSpc>
              <a:spcBef>
                <a:spcPts val="720"/>
              </a:spcBef>
            </a:pPr>
            <a:r>
              <a:rPr b="1" lang="ru-RU" sz="3600" spc="-1" strike="noStrike">
                <a:solidFill>
                  <a:srgbClr val="ff0000"/>
                </a:solidFill>
                <a:latin typeface="Calibri"/>
              </a:rPr>
              <a:t>https://www.youtube.com/playlist?list=PLhhS-0CHkUMckhSE-fDT7AhLm7UFKP_en</a:t>
            </a:r>
            <a:endParaRPr b="0" lang="ru-RU" sz="3600" spc="-1" strike="noStrike">
              <a:latin typeface="Arial"/>
            </a:endParaRPr>
          </a:p>
        </p:txBody>
      </p:sp>
    </p:spTree>
  </p:cSld>
  <mc:AlternateContent>
    <mc:Choice Requires="p14">
      <p:transition spd="slow" p14:dur="2000"/>
    </mc:Choice>
    <mc:Fallback>
      <p:transition spd="slow"/>
    </mc:Fallback>
  </mc:AlternateContent>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8" name="TextShape 1"/>
          <p:cNvSpPr txBox="1"/>
          <p:nvPr/>
        </p:nvSpPr>
        <p:spPr>
          <a:xfrm>
            <a:off x="714240" y="2214720"/>
            <a:ext cx="7538760" cy="1444320"/>
          </a:xfrm>
          <a:prstGeom prst="rect">
            <a:avLst/>
          </a:prstGeom>
          <a:noFill/>
          <a:ln>
            <a:noFill/>
          </a:ln>
        </p:spPr>
        <p:txBody>
          <a:bodyPr anchor="ctr">
            <a:noAutofit/>
          </a:bodyPr>
          <a:p>
            <a:pPr algn="ctr">
              <a:lnSpc>
                <a:spcPct val="100000"/>
              </a:lnSpc>
            </a:pPr>
            <a:r>
              <a:rPr b="1" i="1" lang="ru-RU" sz="4400" spc="-1" strike="noStrike">
                <a:solidFill>
                  <a:srgbClr val="ff0000"/>
                </a:solidFill>
                <a:latin typeface="Calibri"/>
              </a:rPr>
              <a:t>Дякую за увагу!</a:t>
            </a:r>
            <a:endParaRPr b="0" lang="ru-RU" sz="4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7" name="TextShape 1"/>
          <p:cNvSpPr txBox="1"/>
          <p:nvPr/>
        </p:nvSpPr>
        <p:spPr>
          <a:xfrm>
            <a:off x="214200" y="357120"/>
            <a:ext cx="8472240" cy="6286320"/>
          </a:xfrm>
          <a:prstGeom prst="rect">
            <a:avLst/>
          </a:prstGeom>
          <a:noFill/>
          <a:ln>
            <a:noFill/>
          </a:ln>
        </p:spPr>
        <p:txBody>
          <a:bodyPr>
            <a:noAutofit/>
          </a:bodyPr>
          <a:p>
            <a:pPr marL="343080" indent="-342720" algn="just">
              <a:lnSpc>
                <a:spcPct val="90000"/>
              </a:lnSpc>
            </a:pPr>
            <a:r>
              <a:rPr b="1" lang="ru-RU" sz="2200" spc="-1" strike="noStrike">
                <a:solidFill>
                  <a:srgbClr val="ff0000"/>
                </a:solidFill>
                <a:latin typeface="Calibri"/>
              </a:rPr>
              <a:t>Перев’язувальний засіб </a:t>
            </a:r>
            <a:r>
              <a:rPr b="1" lang="ru-RU" sz="2200" spc="-1" strike="noStrike">
                <a:solidFill>
                  <a:srgbClr val="000000"/>
                </a:solidFill>
                <a:latin typeface="Calibri"/>
              </a:rPr>
              <a:t>– медичний виріб, виготовлений з одного або кількох перев’язувальних матеріалів і призначений для профілактики інфікування та лікування ран. </a:t>
            </a:r>
            <a:endParaRPr b="0" lang="ru-RU" sz="2200" spc="-1" strike="noStrike">
              <a:solidFill>
                <a:srgbClr val="000000"/>
              </a:solidFill>
              <a:latin typeface="Calibri"/>
            </a:endParaRPr>
          </a:p>
          <a:p>
            <a:pPr marL="343080" indent="-342720" algn="just">
              <a:lnSpc>
                <a:spcPct val="90000"/>
              </a:lnSpc>
            </a:pPr>
            <a:r>
              <a:rPr b="1" lang="ru-RU" sz="2200" spc="-1" strike="noStrike">
                <a:solidFill>
                  <a:srgbClr val="ff0000"/>
                </a:solidFill>
                <a:latin typeface="Calibri"/>
              </a:rPr>
              <a:t>Перев’язувальні засоби мають такі цілі застосування: </a:t>
            </a:r>
            <a:endParaRPr b="0" lang="ru-RU" sz="2200" spc="-1" strike="noStrike">
              <a:solidFill>
                <a:srgbClr val="000000"/>
              </a:solidFill>
              <a:latin typeface="Calibri"/>
            </a:endParaRPr>
          </a:p>
          <a:p>
            <a:pPr marL="343080" indent="-342720" algn="just">
              <a:lnSpc>
                <a:spcPct val="90000"/>
              </a:lnSpc>
              <a:buClr>
                <a:srgbClr val="000000"/>
              </a:buClr>
              <a:buFont typeface="Wingdings" charset="2"/>
              <a:buChar char=""/>
            </a:pPr>
            <a:r>
              <a:rPr b="1" lang="ru-RU" sz="2200" spc="-1" strike="noStrike">
                <a:solidFill>
                  <a:srgbClr val="000000"/>
                </a:solidFill>
                <a:latin typeface="Calibri"/>
              </a:rPr>
              <a:t>– </a:t>
            </a:r>
            <a:r>
              <a:rPr b="1" lang="ru-RU" sz="2200" spc="-1" strike="noStrike">
                <a:solidFill>
                  <a:srgbClr val="000000"/>
                </a:solidFill>
                <a:latin typeface="Calibri"/>
              </a:rPr>
              <a:t>захист рани від впливу факторів зовнішнього середовища (холоду, спеки, забруднення, надмірного зволоження або висихання);</a:t>
            </a:r>
            <a:endParaRPr b="0" lang="ru-RU" sz="2200" spc="-1" strike="noStrike">
              <a:solidFill>
                <a:srgbClr val="000000"/>
              </a:solidFill>
              <a:latin typeface="Calibri"/>
            </a:endParaRPr>
          </a:p>
          <a:p>
            <a:pPr marL="343080" indent="-342720" algn="just">
              <a:lnSpc>
                <a:spcPct val="90000"/>
              </a:lnSpc>
              <a:buClr>
                <a:srgbClr val="000000"/>
              </a:buClr>
              <a:buFont typeface="Wingdings" charset="2"/>
              <a:buChar char=""/>
            </a:pPr>
            <a:r>
              <a:rPr b="1" lang="ru-RU" sz="2200" spc="-1" strike="noStrike">
                <a:solidFill>
                  <a:srgbClr val="000000"/>
                </a:solidFill>
                <a:latin typeface="Calibri"/>
              </a:rPr>
              <a:t>– </a:t>
            </a:r>
            <a:r>
              <a:rPr b="1" lang="ru-RU" sz="2200" spc="-1" strike="noStrike">
                <a:solidFill>
                  <a:srgbClr val="000000"/>
                </a:solidFill>
                <a:latin typeface="Calibri"/>
              </a:rPr>
              <a:t>попередження попадання в рану мікроорганізмів; </a:t>
            </a:r>
            <a:endParaRPr b="0" lang="ru-RU" sz="2200" spc="-1" strike="noStrike">
              <a:solidFill>
                <a:srgbClr val="000000"/>
              </a:solidFill>
              <a:latin typeface="Calibri"/>
            </a:endParaRPr>
          </a:p>
          <a:p>
            <a:pPr marL="343080" indent="-342720" algn="just">
              <a:lnSpc>
                <a:spcPct val="90000"/>
              </a:lnSpc>
              <a:buClr>
                <a:srgbClr val="000000"/>
              </a:buClr>
              <a:buFont typeface="Wingdings" charset="2"/>
              <a:buChar char=""/>
            </a:pPr>
            <a:r>
              <a:rPr b="1" lang="ru-RU" sz="2200" spc="-1" strike="noStrike">
                <a:solidFill>
                  <a:srgbClr val="000000"/>
                </a:solidFill>
                <a:latin typeface="Calibri"/>
              </a:rPr>
              <a:t>– </a:t>
            </a:r>
            <a:r>
              <a:rPr b="1" lang="ru-RU" sz="2200" spc="-1" strike="noStrike">
                <a:solidFill>
                  <a:srgbClr val="000000"/>
                </a:solidFill>
                <a:latin typeface="Calibri"/>
              </a:rPr>
              <a:t>видалення з рани продуктів розпаду тканин, мікробів, мікробних токсинів та ін.; </a:t>
            </a:r>
            <a:endParaRPr b="0" lang="ru-RU" sz="2200" spc="-1" strike="noStrike">
              <a:solidFill>
                <a:srgbClr val="000000"/>
              </a:solidFill>
              <a:latin typeface="Calibri"/>
            </a:endParaRPr>
          </a:p>
          <a:p>
            <a:pPr marL="343080" indent="-342720" algn="just">
              <a:lnSpc>
                <a:spcPct val="90000"/>
              </a:lnSpc>
              <a:buClr>
                <a:srgbClr val="000000"/>
              </a:buClr>
              <a:buFont typeface="Wingdings" charset="2"/>
              <a:buChar char=""/>
            </a:pPr>
            <a:r>
              <a:rPr b="1" lang="ru-RU" sz="2200" spc="-1" strike="noStrike">
                <a:solidFill>
                  <a:srgbClr val="000000"/>
                </a:solidFill>
                <a:latin typeface="Calibri"/>
              </a:rPr>
              <a:t>– </a:t>
            </a:r>
            <a:r>
              <a:rPr b="1" lang="ru-RU" sz="2200" spc="-1" strike="noStrike">
                <a:solidFill>
                  <a:srgbClr val="000000"/>
                </a:solidFill>
                <a:latin typeface="Calibri"/>
              </a:rPr>
              <a:t>забезпечення лікувальної дії (протимікробної, протизапальної, протинабрякової, знеболюючої, гемостатичної, регенеруючої та ін.); </a:t>
            </a:r>
            <a:endParaRPr b="0" lang="ru-RU" sz="2200" spc="-1" strike="noStrike">
              <a:solidFill>
                <a:srgbClr val="000000"/>
              </a:solidFill>
              <a:latin typeface="Calibri"/>
            </a:endParaRPr>
          </a:p>
          <a:p>
            <a:pPr marL="343080" indent="-342720" algn="just">
              <a:lnSpc>
                <a:spcPct val="90000"/>
              </a:lnSpc>
              <a:buClr>
                <a:srgbClr val="000000"/>
              </a:buClr>
              <a:buFont typeface="Wingdings" charset="2"/>
              <a:buChar char=""/>
            </a:pPr>
            <a:r>
              <a:rPr b="1" lang="ru-RU" sz="2200" spc="-1" strike="noStrike">
                <a:solidFill>
                  <a:srgbClr val="000000"/>
                </a:solidFill>
                <a:latin typeface="Calibri"/>
              </a:rPr>
              <a:t>– </a:t>
            </a:r>
            <a:r>
              <a:rPr b="1" lang="ru-RU" sz="2200" spc="-1" strike="noStrike">
                <a:solidFill>
                  <a:srgbClr val="000000"/>
                </a:solidFill>
                <a:latin typeface="Calibri"/>
              </a:rPr>
              <a:t>фіксація перев’язувального матеріалу на ураженій частині тіла. </a:t>
            </a:r>
            <a:endParaRPr b="0" lang="ru-RU" sz="2200" spc="-1" strike="noStrike">
              <a:solidFill>
                <a:srgbClr val="000000"/>
              </a:solidFill>
              <a:latin typeface="Calibri"/>
            </a:endParaRPr>
          </a:p>
          <a:p>
            <a:pPr marL="343080" indent="-342720" algn="just">
              <a:lnSpc>
                <a:spcPct val="90000"/>
              </a:lnSpc>
            </a:pPr>
            <a:r>
              <a:rPr b="1" lang="ru-RU" sz="2200" spc="-1" strike="noStrike">
                <a:solidFill>
                  <a:srgbClr val="000000"/>
                </a:solidFill>
                <a:latin typeface="Calibri"/>
              </a:rPr>
              <a:t>Отже, перев’язувальний засіб повинен бути стерильним, таким, що не травмує, міцним, пластичним, проникним для повітря і патологічного субстрату й непроникним для мікроорганізмів. </a:t>
            </a:r>
            <a:endParaRPr b="0" lang="ru-RU" sz="2200" spc="-1" strike="noStrike">
              <a:solidFill>
                <a:srgbClr val="000000"/>
              </a:solidFill>
              <a:latin typeface="Calibri"/>
            </a:endParaRPr>
          </a:p>
          <a:p>
            <a:pPr marL="343080" indent="-342720" algn="just">
              <a:lnSpc>
                <a:spcPct val="90000"/>
              </a:lnSpc>
            </a:pPr>
            <a:r>
              <a:rPr b="1" lang="ru-RU" sz="2200" spc="-1" strike="noStrike">
                <a:solidFill>
                  <a:srgbClr val="000000"/>
                </a:solidFill>
                <a:latin typeface="Calibri"/>
              </a:rPr>
              <a:t>У якості перев’язувального засобу найчастіше використовують </a:t>
            </a:r>
            <a:r>
              <a:rPr b="1" lang="ru-RU" sz="2200" spc="-1" strike="noStrike">
                <a:solidFill>
                  <a:srgbClr val="ff0000"/>
                </a:solidFill>
                <a:latin typeface="Calibri"/>
              </a:rPr>
              <a:t>бинти</a:t>
            </a:r>
            <a:r>
              <a:rPr b="1" lang="ru-RU" sz="2200" spc="-1" strike="noStrike">
                <a:solidFill>
                  <a:srgbClr val="000000"/>
                </a:solidFill>
                <a:latin typeface="Calibri"/>
              </a:rPr>
              <a:t> і </a:t>
            </a:r>
            <a:r>
              <a:rPr b="1" lang="ru-RU" sz="2200" spc="-1" strike="noStrike">
                <a:solidFill>
                  <a:srgbClr val="ff0000"/>
                </a:solidFill>
                <a:latin typeface="Calibri"/>
              </a:rPr>
              <a:t>вату</a:t>
            </a:r>
            <a:r>
              <a:rPr b="1" lang="ru-RU" sz="2200" spc="-1" strike="noStrike">
                <a:solidFill>
                  <a:srgbClr val="000000"/>
                </a:solidFill>
                <a:latin typeface="Calibri"/>
              </a:rPr>
              <a:t>. </a:t>
            </a:r>
            <a:endParaRPr b="0" lang="ru-RU" sz="2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8" name="CustomShape 1"/>
          <p:cNvSpPr/>
          <p:nvPr/>
        </p:nvSpPr>
        <p:spPr>
          <a:xfrm>
            <a:off x="285840" y="285840"/>
            <a:ext cx="8429400" cy="6445800"/>
          </a:xfrm>
          <a:prstGeom prst="rect">
            <a:avLst/>
          </a:prstGeom>
          <a:noFill/>
          <a:ln>
            <a:noFill/>
          </a:ln>
        </p:spPr>
        <p:style>
          <a:lnRef idx="0"/>
          <a:fillRef idx="0"/>
          <a:effectRef idx="0"/>
          <a:fontRef idx="minor"/>
        </p:style>
        <p:txBody>
          <a:bodyPr lIns="90000" rIns="90000" tIns="45000" bIns="45000">
            <a:spAutoFit/>
          </a:bodyPr>
          <a:p>
            <a:pPr algn="just">
              <a:lnSpc>
                <a:spcPct val="90000"/>
              </a:lnSpc>
            </a:pPr>
            <a:r>
              <a:rPr b="1" lang="ru-RU" sz="2400" spc="-1" strike="noStrike">
                <a:solidFill>
                  <a:srgbClr val="ff0000"/>
                </a:solidFill>
                <a:latin typeface="Calibri"/>
              </a:rPr>
              <a:t>Бинт</a:t>
            </a:r>
            <a:r>
              <a:rPr b="1" lang="ru-RU" sz="2200" spc="-1" strike="noStrike">
                <a:solidFill>
                  <a:srgbClr val="000000"/>
                </a:solidFill>
                <a:latin typeface="Calibri"/>
              </a:rPr>
              <a:t> (від нім. </a:t>
            </a:r>
            <a:r>
              <a:rPr b="1" lang="ru-RU" sz="2200" spc="-1" strike="noStrike">
                <a:solidFill>
                  <a:srgbClr val="7030a0"/>
                </a:solidFill>
                <a:latin typeface="Calibri"/>
              </a:rPr>
              <a:t>binde</a:t>
            </a:r>
            <a:r>
              <a:rPr b="1" lang="ru-RU" sz="2200" spc="-1" strike="noStrike">
                <a:solidFill>
                  <a:srgbClr val="000000"/>
                </a:solidFill>
                <a:latin typeface="Calibri"/>
              </a:rPr>
              <a:t> – тасьма, пов’язка) – довга смужка матерії, яка призначена для фіксації перев’язувального матеріалу, а також для створення іммобілізуючих пов’язок при пошкодженнях  і захворюваннях опорно-рухового апарату.  Найчастіше бинти виготовляють із марлі.  </a:t>
            </a:r>
            <a:endParaRPr b="0" lang="ru-RU" sz="2200" spc="-1" strike="noStrike">
              <a:latin typeface="Arial"/>
            </a:endParaRPr>
          </a:p>
          <a:p>
            <a:pPr algn="just">
              <a:lnSpc>
                <a:spcPct val="90000"/>
              </a:lnSpc>
            </a:pPr>
            <a:r>
              <a:rPr b="1" lang="ru-RU" sz="2200" spc="-1" strike="noStrike">
                <a:solidFill>
                  <a:srgbClr val="ff0000"/>
                </a:solidFill>
                <a:latin typeface="Calibri"/>
              </a:rPr>
              <a:t>Марля</a:t>
            </a:r>
            <a:r>
              <a:rPr b="1" lang="ru-RU" sz="2200" spc="-1" strike="noStrike">
                <a:solidFill>
                  <a:srgbClr val="000000"/>
                </a:solidFill>
                <a:latin typeface="Calibri"/>
              </a:rPr>
              <a:t> – тонка, сіткоподібна тканина, що виготовляється з льняного, бавовняного і віскозного волокна. Вона легко вбирає воду, має достатню міцність і еластичність. </a:t>
            </a:r>
            <a:endParaRPr b="0" lang="ru-RU" sz="2200" spc="-1" strike="noStrike">
              <a:latin typeface="Arial"/>
            </a:endParaRPr>
          </a:p>
          <a:p>
            <a:pPr algn="just">
              <a:lnSpc>
                <a:spcPct val="90000"/>
              </a:lnSpc>
            </a:pPr>
            <a:r>
              <a:rPr b="1" lang="ru-RU" sz="2200" spc="-1" strike="noStrike">
                <a:solidFill>
                  <a:srgbClr val="000000"/>
                </a:solidFill>
                <a:latin typeface="Calibri"/>
              </a:rPr>
              <a:t>Марлеві (гідрофільні) бинти готують різної ширини (від 5 до 20 см) і довжини (від 5 до 7 м), вони можуть бути стерильними або нестерильними. </a:t>
            </a:r>
            <a:endParaRPr b="0" lang="ru-RU" sz="2200" spc="-1" strike="noStrike">
              <a:latin typeface="Arial"/>
            </a:endParaRPr>
          </a:p>
          <a:p>
            <a:pPr algn="just">
              <a:lnSpc>
                <a:spcPct val="90000"/>
              </a:lnSpc>
            </a:pPr>
            <a:r>
              <a:rPr b="1" i="1" lang="ru-RU" sz="2200" spc="-1" strike="noStrike">
                <a:solidFill>
                  <a:srgbClr val="ff0000"/>
                </a:solidFill>
                <a:latin typeface="Calibri"/>
              </a:rPr>
              <a:t>За шириною розрізняють: </a:t>
            </a:r>
            <a:endParaRPr b="0" lang="ru-RU" sz="2200" spc="-1" strike="noStrike">
              <a:latin typeface="Arial"/>
            </a:endParaRPr>
          </a:p>
          <a:p>
            <a:pPr indent="-216000" algn="just">
              <a:lnSpc>
                <a:spcPct val="90000"/>
              </a:lnSpc>
              <a:buClr>
                <a:srgbClr val="00b050"/>
              </a:buClr>
              <a:buFont typeface="Wingdings" charset="2"/>
              <a:buChar char=""/>
            </a:pPr>
            <a:r>
              <a:rPr b="1" lang="ru-RU" sz="2200" spc="-1" strike="noStrike">
                <a:solidFill>
                  <a:srgbClr val="00b050"/>
                </a:solidFill>
                <a:latin typeface="Calibri"/>
              </a:rPr>
              <a:t>вузькі бинти </a:t>
            </a:r>
            <a:r>
              <a:rPr b="1" lang="ru-RU" sz="2200" spc="-1" strike="noStrike">
                <a:solidFill>
                  <a:srgbClr val="000000"/>
                </a:solidFill>
                <a:latin typeface="Calibri"/>
              </a:rPr>
              <a:t>– 5 – 7 см (застосовують для перев’язки пальців); </a:t>
            </a:r>
            <a:endParaRPr b="0" lang="ru-RU" sz="2200" spc="-1" strike="noStrike">
              <a:latin typeface="Arial"/>
            </a:endParaRPr>
          </a:p>
          <a:p>
            <a:pPr indent="-216000" algn="just">
              <a:lnSpc>
                <a:spcPct val="90000"/>
              </a:lnSpc>
              <a:buClr>
                <a:srgbClr val="00b050"/>
              </a:buClr>
              <a:buFont typeface="Wingdings" charset="2"/>
              <a:buChar char=""/>
            </a:pPr>
            <a:r>
              <a:rPr b="1" lang="ru-RU" sz="2200" spc="-1" strike="noStrike">
                <a:solidFill>
                  <a:srgbClr val="00b050"/>
                </a:solidFill>
                <a:latin typeface="Calibri"/>
              </a:rPr>
              <a:t>середні бинти</a:t>
            </a:r>
            <a:r>
              <a:rPr b="1" lang="ru-RU" sz="2200" spc="-1" strike="noStrike">
                <a:solidFill>
                  <a:srgbClr val="000000"/>
                </a:solidFill>
                <a:latin typeface="Calibri"/>
              </a:rPr>
              <a:t> – 10 – 12 см (застосовують для перев’язки голови, кисті, передпліччя, стопи, гомілки); </a:t>
            </a:r>
            <a:endParaRPr b="0" lang="ru-RU" sz="2200" spc="-1" strike="noStrike">
              <a:latin typeface="Arial"/>
            </a:endParaRPr>
          </a:p>
          <a:p>
            <a:pPr indent="-216000" algn="just">
              <a:lnSpc>
                <a:spcPct val="90000"/>
              </a:lnSpc>
              <a:buClr>
                <a:srgbClr val="00b050"/>
              </a:buClr>
              <a:buFont typeface="Wingdings" charset="2"/>
              <a:buChar char=""/>
            </a:pPr>
            <a:r>
              <a:rPr b="1" lang="ru-RU" sz="2200" spc="-1" strike="noStrike">
                <a:solidFill>
                  <a:srgbClr val="00b050"/>
                </a:solidFill>
                <a:latin typeface="Calibri"/>
              </a:rPr>
              <a:t>широкі бинти </a:t>
            </a:r>
            <a:r>
              <a:rPr b="1" lang="ru-RU" sz="2200" spc="-1" strike="noStrike">
                <a:solidFill>
                  <a:srgbClr val="000000"/>
                </a:solidFill>
                <a:latin typeface="Calibri"/>
              </a:rPr>
              <a:t>– 14 – 20 см (застосовують для перев’язки грудної клітки, стегна, молочної залози). </a:t>
            </a:r>
            <a:endParaRPr b="0" lang="ru-RU" sz="2200" spc="-1" strike="noStrike">
              <a:latin typeface="Arial"/>
            </a:endParaRPr>
          </a:p>
          <a:p>
            <a:pPr algn="just">
              <a:lnSpc>
                <a:spcPct val="90000"/>
              </a:lnSpc>
            </a:pPr>
            <a:r>
              <a:rPr b="1" lang="ru-RU" sz="2200" spc="-1" strike="noStrike">
                <a:solidFill>
                  <a:srgbClr val="000000"/>
                </a:solidFill>
                <a:latin typeface="Calibri"/>
              </a:rPr>
              <a:t>Бинт має </a:t>
            </a:r>
            <a:r>
              <a:rPr b="1" lang="ru-RU" sz="2200" spc="-1" strike="noStrike">
                <a:solidFill>
                  <a:srgbClr val="ff0000"/>
                </a:solidFill>
                <a:latin typeface="Calibri"/>
              </a:rPr>
              <a:t>головку</a:t>
            </a:r>
            <a:r>
              <a:rPr b="1" lang="ru-RU" sz="2200" spc="-1" strike="noStrike">
                <a:solidFill>
                  <a:srgbClr val="000000"/>
                </a:solidFill>
                <a:latin typeface="Calibri"/>
              </a:rPr>
              <a:t> (скатана частина) і </a:t>
            </a:r>
            <a:r>
              <a:rPr b="1" lang="ru-RU" sz="2200" spc="-1" strike="noStrike">
                <a:solidFill>
                  <a:srgbClr val="ff0000"/>
                </a:solidFill>
                <a:latin typeface="Calibri"/>
              </a:rPr>
              <a:t>вільну частину </a:t>
            </a:r>
            <a:r>
              <a:rPr b="1" lang="ru-RU" sz="2200" spc="-1" strike="noStrike">
                <a:solidFill>
                  <a:srgbClr val="000000"/>
                </a:solidFill>
                <a:latin typeface="Calibri"/>
              </a:rPr>
              <a:t>(початок бинта). Найчастіше бинти мають одну головку (одноглаві бинти), рідше – дві (двоголові бинти). Внутрішня поверхня бинта називається </a:t>
            </a:r>
            <a:r>
              <a:rPr b="1" lang="ru-RU" sz="2200" spc="-1" strike="noStrike">
                <a:solidFill>
                  <a:srgbClr val="ff0000"/>
                </a:solidFill>
                <a:latin typeface="Calibri"/>
              </a:rPr>
              <a:t>черевце</a:t>
            </a:r>
            <a:r>
              <a:rPr b="1" lang="ru-RU" sz="2200" spc="-1" strike="noStrike">
                <a:solidFill>
                  <a:srgbClr val="000000"/>
                </a:solidFill>
                <a:latin typeface="Calibri"/>
              </a:rPr>
              <a:t>, зовнішня – </a:t>
            </a:r>
            <a:r>
              <a:rPr b="1" lang="ru-RU" sz="2200" spc="-1" strike="noStrike">
                <a:solidFill>
                  <a:srgbClr val="ff0000"/>
                </a:solidFill>
                <a:latin typeface="Calibri"/>
              </a:rPr>
              <a:t>спинка</a:t>
            </a:r>
            <a:r>
              <a:rPr b="1" lang="ru-RU" sz="2200" spc="-1" strike="noStrike">
                <a:solidFill>
                  <a:srgbClr val="000000"/>
                </a:solidFill>
                <a:latin typeface="Calibri"/>
              </a:rPr>
              <a:t>. </a:t>
            </a:r>
            <a:endParaRPr b="0" lang="ru-RU" sz="2200" spc="-1" strike="noStrike">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89" name="Picture 2" descr=""/>
          <p:cNvPicPr/>
          <p:nvPr/>
        </p:nvPicPr>
        <p:blipFill>
          <a:blip r:embed="rId1"/>
          <a:srcRect l="26357" t="32229" r="23137" b="38484"/>
          <a:stretch/>
        </p:blipFill>
        <p:spPr>
          <a:xfrm>
            <a:off x="1643040" y="214200"/>
            <a:ext cx="6286320" cy="1785600"/>
          </a:xfrm>
          <a:prstGeom prst="rect">
            <a:avLst/>
          </a:prstGeom>
          <a:ln w="9360">
            <a:noFill/>
          </a:ln>
        </p:spPr>
      </p:pic>
      <p:sp>
        <p:nvSpPr>
          <p:cNvPr id="190" name="CustomShape 1"/>
          <p:cNvSpPr/>
          <p:nvPr/>
        </p:nvSpPr>
        <p:spPr>
          <a:xfrm>
            <a:off x="214200" y="2000160"/>
            <a:ext cx="8643600" cy="70020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2000" spc="-1" strike="noStrike">
                <a:solidFill>
                  <a:srgbClr val="ff0000"/>
                </a:solidFill>
                <a:latin typeface="Calibri"/>
              </a:rPr>
              <a:t>Рис. Одноглавий (А) і двоголовий (Б) бинти: </a:t>
            </a:r>
            <a:endParaRPr b="0" lang="ru-RU" sz="2000" spc="-1" strike="noStrike">
              <a:latin typeface="Arial"/>
            </a:endParaRPr>
          </a:p>
          <a:p>
            <a:pPr>
              <a:lnSpc>
                <a:spcPct val="100000"/>
              </a:lnSpc>
            </a:pPr>
            <a:r>
              <a:rPr b="1" lang="ru-RU" sz="2000" spc="-1" strike="noStrike">
                <a:solidFill>
                  <a:srgbClr val="000000"/>
                </a:solidFill>
                <a:latin typeface="Calibri"/>
              </a:rPr>
              <a:t>а – головка або скатана частина бинта, б – вільна частина або початок бинта </a:t>
            </a:r>
            <a:endParaRPr b="0" lang="ru-RU" sz="2000" spc="-1" strike="noStrike">
              <a:latin typeface="Arial"/>
            </a:endParaRPr>
          </a:p>
        </p:txBody>
      </p:sp>
      <p:sp>
        <p:nvSpPr>
          <p:cNvPr id="191" name="CustomShape 2"/>
          <p:cNvSpPr/>
          <p:nvPr/>
        </p:nvSpPr>
        <p:spPr>
          <a:xfrm>
            <a:off x="285840" y="3000240"/>
            <a:ext cx="8429400" cy="3542760"/>
          </a:xfrm>
          <a:prstGeom prst="rect">
            <a:avLst/>
          </a:prstGeom>
          <a:noFill/>
          <a:ln>
            <a:noFill/>
          </a:ln>
        </p:spPr>
        <p:style>
          <a:lnRef idx="0"/>
          <a:fillRef idx="0"/>
          <a:effectRef idx="0"/>
          <a:fontRef idx="minor"/>
        </p:style>
        <p:txBody>
          <a:bodyPr lIns="90000" rIns="90000" tIns="45000" bIns="45000">
            <a:spAutoFit/>
          </a:bodyPr>
          <a:p>
            <a:pPr algn="just">
              <a:lnSpc>
                <a:spcPct val="90000"/>
              </a:lnSpc>
            </a:pPr>
            <a:r>
              <a:rPr b="1" lang="ru-RU" sz="1800" spc="-1" strike="noStrike">
                <a:solidFill>
                  <a:srgbClr val="000000"/>
                </a:solidFill>
                <a:latin typeface="Calibri"/>
              </a:rPr>
              <a:t>Окрім марлевих бинтів при перев’язках також використовують бинти з </a:t>
            </a:r>
            <a:r>
              <a:rPr b="1" i="1" lang="ru-RU" sz="1800" spc="-1" strike="noStrike">
                <a:solidFill>
                  <a:srgbClr val="ff0000"/>
                </a:solidFill>
                <a:latin typeface="Calibri"/>
              </a:rPr>
              <a:t>вибіленого і суворого полотна, накрохмалені, гіпсові, еластичні, трубчасті та сітчасті бинти</a:t>
            </a:r>
            <a:r>
              <a:rPr b="1" lang="ru-RU" sz="1800" spc="-1" strike="noStrike">
                <a:solidFill>
                  <a:srgbClr val="000000"/>
                </a:solidFill>
                <a:latin typeface="Calibri"/>
              </a:rPr>
              <a:t>. </a:t>
            </a:r>
            <a:endParaRPr b="0" lang="ru-RU" sz="1800" spc="-1" strike="noStrike">
              <a:latin typeface="Arial"/>
            </a:endParaRPr>
          </a:p>
          <a:p>
            <a:pPr algn="just">
              <a:lnSpc>
                <a:spcPct val="90000"/>
              </a:lnSpc>
            </a:pPr>
            <a:r>
              <a:rPr b="1" i="1" lang="ru-RU" sz="1800" spc="-1" strike="noStrike">
                <a:solidFill>
                  <a:srgbClr val="7030a0"/>
                </a:solidFill>
                <a:latin typeface="Calibri"/>
              </a:rPr>
              <a:t>Бинти з суворого і вибіленого полотна</a:t>
            </a:r>
            <a:r>
              <a:rPr b="1" lang="ru-RU" sz="1800" spc="-1" strike="noStrike">
                <a:solidFill>
                  <a:srgbClr val="000000"/>
                </a:solidFill>
                <a:latin typeface="Calibri"/>
              </a:rPr>
              <a:t>, порівняно зі звичайними марлевими, мають більшу щільність і міцність. Зазвичай вони використовуються для тугих пов’язок у нестерильному вигляді. </a:t>
            </a:r>
            <a:endParaRPr b="0" lang="ru-RU" sz="1800" spc="-1" strike="noStrike">
              <a:latin typeface="Arial"/>
            </a:endParaRPr>
          </a:p>
          <a:p>
            <a:pPr algn="just">
              <a:lnSpc>
                <a:spcPct val="90000"/>
              </a:lnSpc>
            </a:pPr>
            <a:r>
              <a:rPr b="1" i="1" lang="ru-RU" sz="1800" spc="-1" strike="noStrike">
                <a:solidFill>
                  <a:srgbClr val="7030a0"/>
                </a:solidFill>
                <a:latin typeface="Calibri"/>
              </a:rPr>
              <a:t>Накрохмалені бинти </a:t>
            </a:r>
            <a:r>
              <a:rPr b="1" lang="ru-RU" sz="1800" spc="-1" strike="noStrike">
                <a:solidFill>
                  <a:srgbClr val="000000"/>
                </a:solidFill>
                <a:latin typeface="Calibri"/>
              </a:rPr>
              <a:t>виготовляються з накрохмаленої марлі або органді (тонка жорстка прозора матова шовкова тканина); використовуються як зміцнювальний матеріал для перев’язок, виконаних звичайними гідрофільними бинтами.  </a:t>
            </a:r>
            <a:endParaRPr b="0" lang="ru-RU" sz="1800" spc="-1" strike="noStrike">
              <a:latin typeface="Arial"/>
            </a:endParaRPr>
          </a:p>
          <a:p>
            <a:pPr algn="just">
              <a:lnSpc>
                <a:spcPct val="90000"/>
              </a:lnSpc>
            </a:pPr>
            <a:r>
              <a:rPr b="1" i="1" lang="ru-RU" sz="1800" spc="-1" strike="noStrike">
                <a:solidFill>
                  <a:srgbClr val="7030a0"/>
                </a:solidFill>
                <a:latin typeface="Calibri"/>
              </a:rPr>
              <a:t>Гіпсові бинти </a:t>
            </a:r>
            <a:r>
              <a:rPr b="1" lang="ru-RU" sz="1800" spc="-1" strike="noStrike">
                <a:solidFill>
                  <a:srgbClr val="000000"/>
                </a:solidFill>
                <a:latin typeface="Calibri"/>
              </a:rPr>
              <a:t>являють собою марлеві бинти «пересипані» медичним гіпсом. </a:t>
            </a:r>
            <a:r>
              <a:rPr b="1" i="1" lang="ru-RU" sz="1800" spc="-1" strike="noStrike">
                <a:solidFill>
                  <a:srgbClr val="7030a0"/>
                </a:solidFill>
                <a:latin typeface="Calibri"/>
              </a:rPr>
              <a:t>Медичний гіпс </a:t>
            </a:r>
            <a:r>
              <a:rPr b="1" lang="ru-RU" sz="1800" spc="-1" strike="noStrike">
                <a:solidFill>
                  <a:srgbClr val="000000"/>
                </a:solidFill>
                <a:latin typeface="Calibri"/>
              </a:rPr>
              <a:t>– напівводяна сірчанокисла сіль кальцію, випускається у вигляді порошку. При поєднанні з водою через 5-7 хв. починається процес затвердіння гіпсу, який закінчується через 10-15 хв. Повну міцність гіпс набуває після висихання всієї пов’язки. </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878</TotalTime>
  <Application>LibreOffice/6.2.2.2$Windows_X86_64 LibreOffice_project/2b840030fec2aae0fd2658d8d4f9548af4e3518d</Application>
  <Words>5738</Words>
  <Paragraphs>326</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2019-04-01T20:52:18Z</dcterms:created>
  <dc:creator>hp</dc:creator>
  <dc:description/>
  <dc:language>ru-RU</dc:language>
  <cp:lastModifiedBy/>
  <dcterms:modified xsi:type="dcterms:W3CDTF">2021-01-26T14:00:04Z</dcterms:modified>
  <cp:revision>132</cp:revision>
  <dc:subject/>
  <dc:title>ОСНОВИ МЕДИЧНИХ ЗНАНЬ</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0</vt:i4>
  </property>
  <property fmtid="{D5CDD505-2E9C-101B-9397-08002B2CF9AE}" pid="8" name="PresentationFormat">
    <vt:lpwstr>Экран (4:3)</vt:lpwstr>
  </property>
  <property fmtid="{D5CDD505-2E9C-101B-9397-08002B2CF9AE}" pid="9" name="ScaleCrop">
    <vt:bool>0</vt:bool>
  </property>
  <property fmtid="{D5CDD505-2E9C-101B-9397-08002B2CF9AE}" pid="10" name="ShareDoc">
    <vt:bool>0</vt:bool>
  </property>
  <property fmtid="{D5CDD505-2E9C-101B-9397-08002B2CF9AE}" pid="11" name="Slides">
    <vt:i4>69</vt:i4>
  </property>
</Properties>
</file>