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26140-AAEB-4C2F-B5BB-8E201FF09585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AF711-3664-4C33-B791-291DFBA126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AF711-3664-4C33-B791-291DFBA126FB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7210C4-6467-4B1E-B7AE-CBD3C0C256FC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422FBA-9174-492F-8370-BBE2540E475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080119"/>
          </a:xfrm>
        </p:spPr>
        <p:txBody>
          <a:bodyPr/>
          <a:lstStyle/>
          <a:p>
            <a:r>
              <a:rPr lang="ru-RU" b="1" dirty="0" smtClean="0"/>
              <a:t>Категория числа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404664"/>
            <a:ext cx="9073008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800" b="1" dirty="0" smtClean="0"/>
              <a:t>Категория </a:t>
            </a:r>
            <a:r>
              <a:rPr lang="ru-RU" sz="1800" b="1" dirty="0"/>
              <a:t>числа имени существительного </a:t>
            </a:r>
            <a:r>
              <a:rPr lang="ru-RU" sz="1800" dirty="0"/>
              <a:t>— выражение противопоставления одного предмета или явления раздельному множеству тех же предметов или явлений: </a:t>
            </a:r>
            <a:r>
              <a:rPr lang="ru-RU" sz="1800" i="1" dirty="0"/>
              <a:t>дом — дома, песня — песни, окно — окна. </a:t>
            </a:r>
            <a:r>
              <a:rPr lang="ru-RU" sz="1800" dirty="0"/>
              <a:t>Все существительные имеют значение либо единственного числа (один предмет) либо множественного (несколько тех же предметов). Большинство существительных в современном русском языке изменяется по числам. Существительные, имеющие формы единственного и множественного числа, называют, как правило, реальные предметы (события, факты), подвергающиеся счету, и относятся к лексико-грамматическому разряду конкретных существительных. Существительные, обозначающие предметы, понятия и явления, не имеющие противопоставления один – несколько,  по числам не изменяются, а имеют форму лишь одного числа — единственного или множественного. К словам, имеющим форму только одного числа, относятся собирательные, вещественные, абстрактные существительные и небольшая группа конкретных существительных. Парадигма таких существительных является неполной.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-180528" y="332656"/>
            <a:ext cx="9324528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1900" dirty="0" smtClean="0"/>
              <a:t>Основной </a:t>
            </a:r>
            <a:r>
              <a:rPr lang="ru-RU" sz="1900" dirty="0"/>
              <a:t>способ выражения грамматического значения числа — окончание. </a:t>
            </a:r>
            <a:r>
              <a:rPr lang="ru-RU" sz="1900" dirty="0" smtClean="0"/>
              <a:t>     Кроме </a:t>
            </a:r>
            <a:r>
              <a:rPr lang="ru-RU" sz="1900" dirty="0"/>
              <a:t>этого, значение числа может выражаться:</a:t>
            </a:r>
          </a:p>
          <a:p>
            <a:pPr>
              <a:buNone/>
            </a:pPr>
            <a:r>
              <a:rPr lang="ru-RU" sz="1900" dirty="0" smtClean="0"/>
              <a:t>       а</a:t>
            </a:r>
            <a:r>
              <a:rPr lang="ru-RU" sz="1900" dirty="0"/>
              <a:t>) при помощи суффикса -</a:t>
            </a:r>
            <a:r>
              <a:rPr lang="ru-RU" sz="1900" dirty="0" err="1"/>
              <a:t>ј</a:t>
            </a:r>
            <a:r>
              <a:rPr lang="ru-RU" sz="1900" dirty="0"/>
              <a:t>- (</a:t>
            </a:r>
            <a:r>
              <a:rPr lang="ru-RU" sz="1900" i="1" dirty="0"/>
              <a:t>брат — </a:t>
            </a:r>
            <a:r>
              <a:rPr lang="ru-RU" sz="1900" i="1" dirty="0" err="1"/>
              <a:t>брат</a:t>
            </a:r>
            <a:r>
              <a:rPr lang="ru-RU" sz="1900" dirty="0" err="1"/>
              <a:t>-</a:t>
            </a:r>
            <a:r>
              <a:rPr lang="ru-RU" sz="1900" b="1" dirty="0" err="1"/>
              <a:t>ј-</a:t>
            </a:r>
            <a:r>
              <a:rPr lang="ru-RU" sz="1900" i="1" dirty="0" err="1"/>
              <a:t>а</a:t>
            </a:r>
            <a:r>
              <a:rPr lang="ru-RU" sz="1900" i="1" dirty="0"/>
              <a:t>, колос — </a:t>
            </a:r>
            <a:r>
              <a:rPr lang="ru-RU" sz="1900" i="1" dirty="0" err="1"/>
              <a:t>колос-</a:t>
            </a:r>
            <a:r>
              <a:rPr lang="ru-RU" sz="1900" b="1" dirty="0" err="1"/>
              <a:t>ј</a:t>
            </a:r>
            <a:r>
              <a:rPr lang="ru-RU" sz="1900" i="1" dirty="0"/>
              <a:t> -а)</a:t>
            </a:r>
            <a:r>
              <a:rPr lang="ru-RU" sz="1900" dirty="0"/>
              <a:t>,</a:t>
            </a:r>
          </a:p>
          <a:p>
            <a:pPr>
              <a:buNone/>
            </a:pPr>
            <a:r>
              <a:rPr lang="ru-RU" sz="1900" dirty="0" smtClean="0"/>
              <a:t>       б</a:t>
            </a:r>
            <a:r>
              <a:rPr lang="ru-RU" sz="1900" dirty="0"/>
              <a:t>) заменой суффикса (</a:t>
            </a:r>
            <a:r>
              <a:rPr lang="ru-RU" sz="1900" i="1" dirty="0"/>
              <a:t>кот</a:t>
            </a:r>
            <a:r>
              <a:rPr lang="ru-RU" sz="1900" b="1" i="1" dirty="0"/>
              <a:t>ёнок — </a:t>
            </a:r>
            <a:r>
              <a:rPr lang="ru-RU" sz="1900" i="1" dirty="0"/>
              <a:t>кот</a:t>
            </a:r>
            <a:r>
              <a:rPr lang="ru-RU" sz="1900" b="1" i="1" dirty="0"/>
              <a:t>ят</a:t>
            </a:r>
            <a:r>
              <a:rPr lang="ru-RU" sz="1900" i="1" dirty="0"/>
              <a:t>а</a:t>
            </a:r>
            <a:r>
              <a:rPr lang="ru-RU" sz="1900" dirty="0" smtClean="0"/>
              <a:t>),</a:t>
            </a:r>
          </a:p>
          <a:p>
            <a:pPr>
              <a:buNone/>
            </a:pPr>
            <a:r>
              <a:rPr lang="ru-RU" sz="1900" dirty="0" smtClean="0"/>
              <a:t>       в</a:t>
            </a:r>
            <a:r>
              <a:rPr lang="ru-RU" sz="1900" dirty="0"/>
              <a:t>) изменением места ударения (</a:t>
            </a:r>
            <a:r>
              <a:rPr lang="ru-RU" sz="1900" i="1" dirty="0"/>
              <a:t>рук</a:t>
            </a:r>
            <a:r>
              <a:rPr lang="ru-RU" sz="1900" b="1" i="1" dirty="0"/>
              <a:t>а</a:t>
            </a:r>
            <a:r>
              <a:rPr lang="ru-RU" sz="1900" i="1" dirty="0"/>
              <a:t> — р</a:t>
            </a:r>
            <a:r>
              <a:rPr lang="ru-RU" sz="1900" b="1" i="1" dirty="0"/>
              <a:t>у</a:t>
            </a:r>
            <a:r>
              <a:rPr lang="ru-RU" sz="1900" i="1" dirty="0"/>
              <a:t>ки, в</a:t>
            </a:r>
            <a:r>
              <a:rPr lang="ru-RU" sz="1900" b="1" i="1" dirty="0"/>
              <a:t>е</a:t>
            </a:r>
            <a:r>
              <a:rPr lang="ru-RU" sz="1900" i="1" dirty="0"/>
              <a:t>к — век</a:t>
            </a:r>
            <a:r>
              <a:rPr lang="ru-RU" sz="1900" b="1" i="1" dirty="0"/>
              <a:t>а</a:t>
            </a:r>
            <a:r>
              <a:rPr lang="ru-RU" sz="1900" i="1" dirty="0"/>
              <a:t>)</a:t>
            </a:r>
            <a:r>
              <a:rPr lang="ru-RU" sz="1900" dirty="0"/>
              <a:t>,</a:t>
            </a:r>
          </a:p>
          <a:p>
            <a:pPr>
              <a:buNone/>
            </a:pPr>
            <a:r>
              <a:rPr lang="ru-RU" sz="1900" dirty="0" smtClean="0"/>
              <a:t>       г</a:t>
            </a:r>
            <a:r>
              <a:rPr lang="ru-RU" sz="1900" dirty="0"/>
              <a:t>) чередованием звуков (</a:t>
            </a:r>
            <a:r>
              <a:rPr lang="ru-RU" sz="1900" i="1" dirty="0"/>
              <a:t>дру</a:t>
            </a:r>
            <a:r>
              <a:rPr lang="ru-RU" sz="1900" b="1" i="1" dirty="0"/>
              <a:t>г</a:t>
            </a:r>
            <a:r>
              <a:rPr lang="ru-RU" sz="1900" i="1" dirty="0"/>
              <a:t> — дру</a:t>
            </a:r>
            <a:r>
              <a:rPr lang="ru-RU" sz="1900" b="1" i="1" dirty="0"/>
              <a:t>з</a:t>
            </a:r>
            <a:r>
              <a:rPr lang="ru-RU" sz="1900" i="1" dirty="0"/>
              <a:t>ья),</a:t>
            </a:r>
            <a:endParaRPr lang="ru-RU" sz="1900" dirty="0"/>
          </a:p>
          <a:p>
            <a:pPr>
              <a:buNone/>
            </a:pPr>
            <a:r>
              <a:rPr lang="ru-RU" sz="1900" dirty="0" smtClean="0"/>
              <a:t>       </a:t>
            </a:r>
            <a:r>
              <a:rPr lang="ru-RU" sz="1900" dirty="0" err="1" smtClean="0"/>
              <a:t>д</a:t>
            </a:r>
            <a:r>
              <a:rPr lang="ru-RU" sz="1900" dirty="0"/>
              <a:t>) супплетивным способом (</a:t>
            </a:r>
            <a:r>
              <a:rPr lang="ru-RU" sz="1900" i="1" dirty="0"/>
              <a:t>ребенок — дети)</a:t>
            </a:r>
            <a:r>
              <a:rPr lang="ru-RU" sz="1900" dirty="0"/>
              <a:t>.</a:t>
            </a:r>
          </a:p>
          <a:p>
            <a:pPr>
              <a:buNone/>
            </a:pPr>
            <a:r>
              <a:rPr lang="ru-RU" sz="1900" dirty="0" smtClean="0"/>
              <a:t>       В </a:t>
            </a:r>
            <a:r>
              <a:rPr lang="ru-RU" sz="1900" dirty="0"/>
              <a:t>современном языке формы множественного числа именительного падежа могут иметь окончания –</a:t>
            </a:r>
            <a:r>
              <a:rPr lang="ru-RU" sz="1900" dirty="0" err="1"/>
              <a:t>ы</a:t>
            </a:r>
            <a:r>
              <a:rPr lang="ru-RU" sz="1900" dirty="0"/>
              <a:t> (-и) (более продуктивный способ)  или –а (я) (менее продуктивный способ). Варианты окончаний закреплены нормой. </a:t>
            </a:r>
          </a:p>
          <a:p>
            <a:pPr>
              <a:buNone/>
            </a:pPr>
            <a:r>
              <a:rPr lang="ru-RU" sz="1900" dirty="0" smtClean="0"/>
              <a:t>       Некоторые </a:t>
            </a:r>
            <a:r>
              <a:rPr lang="ru-RU" sz="1900" dirty="0"/>
              <a:t>слова-омонимы имеют в именительном падеже множественного числа разные окончания в зависимости от значения: </a:t>
            </a:r>
            <a:r>
              <a:rPr lang="ru-RU" sz="1900" i="1" dirty="0"/>
              <a:t>тоны (музыкальные) — тона (цветовые), цветы (растения) — цвета (окраски), ордены (рыцарские, монашеские) – ордена (награды, знаки отличия).</a:t>
            </a:r>
            <a:endParaRPr lang="ru-RU" sz="19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b="1" dirty="0"/>
              <a:t>Существительные, употребляющиеся в форме только одного </a:t>
            </a:r>
            <a:r>
              <a:rPr lang="ru-RU" sz="2800" b="1" dirty="0" smtClean="0"/>
              <a:t>числа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507288" cy="471338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600" u="sng" dirty="0" smtClean="0"/>
              <a:t>Существительные</a:t>
            </a:r>
            <a:r>
              <a:rPr lang="ru-RU" sz="2600" u="sng" dirty="0"/>
              <a:t>, употребляющиеся только в форме единственного числа</a:t>
            </a:r>
            <a:r>
              <a:rPr lang="ru-RU" sz="2600" b="1" u="sng" dirty="0"/>
              <a:t> </a:t>
            </a:r>
            <a:r>
              <a:rPr lang="ru-RU" sz="2600" dirty="0"/>
              <a:t>–</a:t>
            </a:r>
            <a:r>
              <a:rPr lang="ru-RU" sz="2600" u="sng" dirty="0" err="1"/>
              <a:t>singulariatantum</a:t>
            </a:r>
            <a:r>
              <a:rPr lang="ru-RU" sz="2600" u="sng" dirty="0"/>
              <a:t> (</a:t>
            </a:r>
            <a:r>
              <a:rPr lang="ru-RU" sz="2600" u="sng" dirty="0" err="1"/>
              <a:t>s.t</a:t>
            </a:r>
            <a:r>
              <a:rPr lang="ru-RU" sz="2600" u="sng" dirty="0" smtClean="0"/>
              <a:t>.), </a:t>
            </a:r>
            <a:r>
              <a:rPr lang="ru-RU" sz="2600" dirty="0" smtClean="0"/>
              <a:t>обозначают </a:t>
            </a:r>
            <a:r>
              <a:rPr lang="ru-RU" sz="2600" dirty="0"/>
              <a:t>предметы, понятия, </a:t>
            </a:r>
            <a:r>
              <a:rPr lang="ru-RU" sz="2600" dirty="0" smtClean="0"/>
              <a:t>которые </a:t>
            </a:r>
            <a:r>
              <a:rPr lang="ru-RU" sz="2600" dirty="0"/>
              <a:t>нельзя сосчитать, к ним относятся:</a:t>
            </a:r>
          </a:p>
          <a:p>
            <a:pPr>
              <a:buNone/>
            </a:pPr>
            <a:r>
              <a:rPr lang="ru-RU" sz="2600" dirty="0"/>
              <a:t>1.Вещественные существительные: </a:t>
            </a:r>
            <a:r>
              <a:rPr lang="ru-RU" sz="2600" i="1" dirty="0"/>
              <a:t>аспирин, железо, кожа, молоко, ртуть.</a:t>
            </a:r>
            <a:endParaRPr lang="ru-RU" sz="2600" dirty="0"/>
          </a:p>
          <a:p>
            <a:pPr>
              <a:buNone/>
            </a:pPr>
            <a:r>
              <a:rPr lang="ru-RU" sz="2600" dirty="0"/>
              <a:t>2.Собирательные:существительные </a:t>
            </a:r>
            <a:r>
              <a:rPr lang="ru-RU" sz="2600" i="1" dirty="0"/>
              <a:t>молодежь, мошкара, периодика, сырье</a:t>
            </a:r>
            <a:r>
              <a:rPr lang="ru-RU" sz="2600" dirty="0"/>
              <a:t>.</a:t>
            </a:r>
          </a:p>
          <a:p>
            <a:pPr>
              <a:buNone/>
            </a:pPr>
            <a:r>
              <a:rPr lang="ru-RU" sz="2600" dirty="0"/>
              <a:t>3.Абстрактные (отвлеченные) существительные: </a:t>
            </a:r>
            <a:r>
              <a:rPr lang="ru-RU" sz="2600" i="1" dirty="0" err="1"/>
              <a:t>бездуховность</a:t>
            </a:r>
            <a:r>
              <a:rPr lang="ru-RU" sz="2600" i="1" dirty="0"/>
              <a:t>, волейбол, горе, желтизна</a:t>
            </a:r>
            <a:r>
              <a:rPr lang="ru-RU" sz="2600" dirty="0"/>
              <a:t>.</a:t>
            </a:r>
          </a:p>
          <a:p>
            <a:pPr>
              <a:buNone/>
            </a:pPr>
            <a:r>
              <a:rPr lang="ru-RU" sz="2600" dirty="0"/>
              <a:t>4.Имена собственные: географические наименования: </a:t>
            </a:r>
            <a:r>
              <a:rPr lang="ru-RU" sz="2600" i="1" dirty="0"/>
              <a:t>Енисей, Гродно, Монблан; </a:t>
            </a:r>
            <a:r>
              <a:rPr lang="ru-RU" sz="2600" dirty="0"/>
              <a:t>астрономические </a:t>
            </a:r>
            <a:r>
              <a:rPr lang="ru-RU" sz="2600" dirty="0" err="1"/>
              <a:t>названия:</a:t>
            </a:r>
            <a:r>
              <a:rPr lang="ru-RU" sz="2600" i="1" dirty="0" err="1"/>
              <a:t>Вернера</a:t>
            </a:r>
            <a:r>
              <a:rPr lang="ru-RU" sz="2600" i="1" dirty="0"/>
              <a:t>, Марс</a:t>
            </a:r>
            <a:r>
              <a:rPr lang="ru-RU" sz="2600" dirty="0"/>
              <a:t> и т.д.</a:t>
            </a:r>
          </a:p>
          <a:p>
            <a:pPr>
              <a:buNone/>
            </a:pPr>
            <a:r>
              <a:rPr lang="ru-RU" sz="2600" dirty="0"/>
              <a:t>5.Названия художественных произведений: </a:t>
            </a:r>
            <a:r>
              <a:rPr lang="ru-RU" sz="2600" i="1" dirty="0"/>
              <a:t>«Шинель», «Война и мир».</a:t>
            </a:r>
            <a:endParaRPr lang="ru-RU" sz="26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u="sng" dirty="0"/>
              <a:t>Существительные, употребляющиеся только в форме множественного числа — </a:t>
            </a:r>
            <a:r>
              <a:rPr lang="ru-RU" sz="2300" u="sng" dirty="0" err="1"/>
              <a:t>pluraliatantum</a:t>
            </a:r>
            <a:r>
              <a:rPr lang="ru-RU" sz="2300" dirty="0"/>
              <a:t> (</a:t>
            </a:r>
            <a:r>
              <a:rPr lang="ru-RU" sz="2300" u="sng" dirty="0" err="1"/>
              <a:t>pl.t</a:t>
            </a:r>
            <a:r>
              <a:rPr lang="ru-RU" sz="2300" u="sng" dirty="0"/>
              <a:t>.)</a:t>
            </a:r>
            <a:r>
              <a:rPr lang="ru-RU" sz="2300" dirty="0"/>
              <a:t>представлены следующими группами слов: </a:t>
            </a:r>
          </a:p>
          <a:p>
            <a:pPr>
              <a:buNone/>
            </a:pPr>
            <a:r>
              <a:rPr lang="ru-RU" sz="2300" dirty="0"/>
              <a:t>1. Вещественные существительные: </a:t>
            </a:r>
            <a:r>
              <a:rPr lang="ru-RU" sz="2300" i="1" dirty="0"/>
              <a:t>дрожжи, опилки, сливки.</a:t>
            </a:r>
            <a:endParaRPr lang="ru-RU" sz="2300" dirty="0"/>
          </a:p>
          <a:p>
            <a:pPr>
              <a:buNone/>
            </a:pPr>
            <a:r>
              <a:rPr lang="ru-RU" sz="2300" dirty="0"/>
              <a:t>2. Собирательные существительные: </a:t>
            </a:r>
            <a:r>
              <a:rPr lang="ru-RU" sz="2300" i="1" dirty="0"/>
              <a:t>деньги, джунгли, промтовары.</a:t>
            </a:r>
            <a:endParaRPr lang="ru-RU" sz="2300" dirty="0"/>
          </a:p>
          <a:p>
            <a:pPr>
              <a:buNone/>
            </a:pPr>
            <a:r>
              <a:rPr lang="ru-RU" sz="2300" dirty="0"/>
              <a:t>3. Абстрактные (отвлеченные) существительные, обозначающие сложные или многократные действия, процессы, в которых принимает участие несколько человек: </a:t>
            </a:r>
            <a:r>
              <a:rPr lang="ru-RU" sz="2300" i="1" dirty="0"/>
              <a:t>бега, выборы, переговоры; состояния природы: заморозки, сумерки.</a:t>
            </a:r>
            <a:endParaRPr lang="ru-RU" sz="2300" dirty="0"/>
          </a:p>
          <a:p>
            <a:pPr>
              <a:buNone/>
            </a:pPr>
            <a:r>
              <a:rPr lang="ru-RU" sz="2300" dirty="0"/>
              <a:t>4.Имена собственные: </a:t>
            </a:r>
            <a:r>
              <a:rPr lang="ru-RU" sz="2300" i="1" dirty="0"/>
              <a:t>Альпы, </a:t>
            </a:r>
            <a:r>
              <a:rPr lang="ru-RU" sz="2300" i="1" dirty="0" err="1"/>
              <a:t>Васюки</a:t>
            </a:r>
            <a:r>
              <a:rPr lang="ru-RU" sz="2300" i="1" dirty="0"/>
              <a:t>, Жигули</a:t>
            </a:r>
            <a:r>
              <a:rPr lang="ru-RU" sz="2300" dirty="0"/>
              <a:t>.</a:t>
            </a:r>
          </a:p>
          <a:p>
            <a:pPr>
              <a:buNone/>
            </a:pPr>
            <a:r>
              <a:rPr lang="ru-RU" sz="2300" dirty="0"/>
              <a:t>Конкретные существительные (небольшая группа), слова, типа: </a:t>
            </a:r>
            <a:r>
              <a:rPr lang="ru-RU" sz="2300" i="1" dirty="0"/>
              <a:t>сани, брюки, прятки</a:t>
            </a:r>
            <a:r>
              <a:rPr lang="ru-RU" sz="2300" dirty="0"/>
              <a:t> и.т.п.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</TotalTime>
  <Words>82</Words>
  <Application>Microsoft Office PowerPoint</Application>
  <PresentationFormat>Экран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Категория числа</vt:lpstr>
      <vt:lpstr>Презентация PowerPoint</vt:lpstr>
      <vt:lpstr>Презентация PowerPoint</vt:lpstr>
      <vt:lpstr>Существительные, употребляющиеся в форме только одного числа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Категория числа</dc:title>
  <dc:creator>Виктор</dc:creator>
  <cp:lastModifiedBy>Иван</cp:lastModifiedBy>
  <cp:revision>3</cp:revision>
  <dcterms:created xsi:type="dcterms:W3CDTF">2018-11-09T11:33:50Z</dcterms:created>
  <dcterms:modified xsi:type="dcterms:W3CDTF">2019-08-18T10:59:07Z</dcterms:modified>
</cp:coreProperties>
</file>