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39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800" dirty="0" smtClean="0"/>
              <a:t>Стилістичні аспекти етнолінгвістики та міжкультурної комунікації</a:t>
            </a:r>
            <a:endParaRPr lang="ru-RU" sz="2800" dirty="0"/>
          </a:p>
        </p:txBody>
      </p:sp>
      <p:sp>
        <p:nvSpPr>
          <p:cNvPr id="5" name="Подзаголовок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l">
              <a:buAutoNum type="arabicPeriod"/>
            </a:pPr>
            <a:r>
              <a:rPr lang="uk-UA" dirty="0" err="1" smtClean="0"/>
              <a:t>Лінгвокультурологічна</a:t>
            </a:r>
            <a:r>
              <a:rPr lang="uk-UA" dirty="0" smtClean="0"/>
              <a:t> складова стилю</a:t>
            </a:r>
          </a:p>
          <a:p>
            <a:pPr marL="342900" indent="-342900" algn="l">
              <a:buAutoNum type="arabicPeriod"/>
            </a:pPr>
            <a:r>
              <a:rPr lang="uk-UA" dirty="0" smtClean="0"/>
              <a:t>Ввічливість</a:t>
            </a:r>
          </a:p>
          <a:p>
            <a:pPr marL="342900" indent="-342900" algn="l">
              <a:buAutoNum type="arabicPeriod"/>
            </a:pPr>
            <a:r>
              <a:rPr lang="uk-UA" dirty="0" smtClean="0"/>
              <a:t>Гендерний чинник </a:t>
            </a:r>
            <a:r>
              <a:rPr lang="uk-UA" dirty="0" err="1" smtClean="0"/>
              <a:t>стилетворення</a:t>
            </a:r>
            <a:endParaRPr lang="uk-UA" dirty="0" smtClean="0"/>
          </a:p>
          <a:p>
            <a:pPr marL="342900" indent="-342900" algn="l">
              <a:buAutoNum type="arabicPeriod"/>
            </a:pPr>
            <a:r>
              <a:rPr lang="uk-UA" dirty="0" smtClean="0"/>
              <a:t>Сміхова культура</a:t>
            </a:r>
          </a:p>
          <a:p>
            <a:pPr marL="342900" indent="-342900" algn="l">
              <a:buAutoNum type="arabicPeriod"/>
            </a:pPr>
            <a:endParaRPr lang="uk-UA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133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Компліментарність мовлення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4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Vague invitations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09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Пейоративність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</a:t>
            </a:r>
            <a:r>
              <a:rPr lang="en-US" b="1" dirty="0" smtClean="0"/>
              <a:t>must</a:t>
            </a:r>
            <a:r>
              <a:rPr lang="en-US" dirty="0" smtClean="0"/>
              <a:t> have this piece of chocolate cake</a:t>
            </a:r>
            <a:r>
              <a:rPr lang="uk-UA" dirty="0" smtClean="0"/>
              <a:t> – Ви </a:t>
            </a:r>
            <a:r>
              <a:rPr lang="uk-UA" b="1" dirty="0" smtClean="0"/>
              <a:t>мусите</a:t>
            </a:r>
            <a:r>
              <a:rPr lang="uk-UA" dirty="0" smtClean="0"/>
              <a:t> скуштувати цей шоколадний торт</a:t>
            </a:r>
            <a:endParaRPr lang="en-US" dirty="0" smtClean="0"/>
          </a:p>
          <a:p>
            <a:r>
              <a:rPr lang="en-US" dirty="0" smtClean="0"/>
              <a:t>You </a:t>
            </a:r>
            <a:r>
              <a:rPr lang="en-US" b="1" dirty="0" smtClean="0"/>
              <a:t>must</a:t>
            </a:r>
            <a:r>
              <a:rPr lang="en-US" dirty="0" smtClean="0"/>
              <a:t> come round to our place some time</a:t>
            </a:r>
            <a:r>
              <a:rPr lang="uk-UA" dirty="0" smtClean="0"/>
              <a:t> – Ви </a:t>
            </a:r>
            <a:r>
              <a:rPr lang="uk-UA" b="1" dirty="0" smtClean="0"/>
              <a:t>мусите</a:t>
            </a:r>
            <a:r>
              <a:rPr lang="uk-UA" dirty="0" smtClean="0"/>
              <a:t> завітати до нас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sym typeface="Wingdings"/>
              </a:rPr>
              <a:t></a:t>
            </a:r>
            <a:r>
              <a:rPr lang="uk-UA" dirty="0" smtClean="0">
                <a:sym typeface="Wingdings"/>
              </a:rPr>
              <a:t>релігія, політика, прибутки, шкільні успіхи дітей</a:t>
            </a:r>
            <a:endParaRPr lang="en-US" dirty="0" smtClean="0"/>
          </a:p>
          <a:p>
            <a:endParaRPr lang="uk-UA" dirty="0" smtClean="0"/>
          </a:p>
          <a:p>
            <a:r>
              <a:rPr lang="fr-FR" dirty="0" smtClean="0">
                <a:sym typeface="Wingdings"/>
              </a:rPr>
              <a:t>Where do you work?</a:t>
            </a:r>
          </a:p>
          <a:p>
            <a:r>
              <a:rPr lang="uk-UA" dirty="0" smtClean="0">
                <a:sym typeface="Wingdings"/>
              </a:rPr>
              <a:t></a:t>
            </a:r>
            <a:r>
              <a:rPr lang="fr-FR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What do you do for a living?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090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звертання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Офіційне і шанобливе – </a:t>
            </a:r>
            <a:r>
              <a:rPr lang="en-US" dirty="0" smtClean="0"/>
              <a:t>Mr., Mrs., Miss, Ms.</a:t>
            </a:r>
          </a:p>
          <a:p>
            <a:r>
              <a:rPr lang="en-US" dirty="0" smtClean="0"/>
              <a:t>Minister, Mister President – </a:t>
            </a:r>
            <a:r>
              <a:rPr lang="uk-UA" dirty="0" smtClean="0"/>
              <a:t>пане Президенте, пане директоре</a:t>
            </a:r>
          </a:p>
          <a:p>
            <a:r>
              <a:rPr lang="uk-UA" dirty="0" smtClean="0"/>
              <a:t>БЕЗ </a:t>
            </a:r>
            <a:r>
              <a:rPr lang="en-US" dirty="0"/>
              <a:t>Mr., Mrs., Miss, Ms</a:t>
            </a:r>
            <a:r>
              <a:rPr lang="en-US" dirty="0" smtClean="0"/>
              <a:t>.</a:t>
            </a:r>
            <a:r>
              <a:rPr lang="uk-UA" dirty="0" smtClean="0"/>
              <a:t> – невимушені стосунки/негативні емоції, погрози:</a:t>
            </a:r>
            <a:r>
              <a:rPr lang="en-US" dirty="0" smtClean="0"/>
              <a:t> You attacked me, </a:t>
            </a:r>
            <a:r>
              <a:rPr lang="en-US" b="1" dirty="0" smtClean="0"/>
              <a:t>Dolly </a:t>
            </a:r>
            <a:r>
              <a:rPr lang="en-US" b="1" dirty="0" err="1" smtClean="0"/>
              <a:t>Talbo</a:t>
            </a:r>
            <a:r>
              <a:rPr lang="en-US" dirty="0" smtClean="0"/>
              <a:t>, don’t deny it, everyone here is a witness…</a:t>
            </a:r>
          </a:p>
          <a:p>
            <a:r>
              <a:rPr lang="en-US" dirty="0" smtClean="0"/>
              <a:t>Mister, Missis, Lady </a:t>
            </a:r>
            <a:r>
              <a:rPr lang="uk-UA" dirty="0" smtClean="0"/>
              <a:t>без прізвища – жарт або негативний відтінок</a:t>
            </a:r>
          </a:p>
          <a:p>
            <a:r>
              <a:rPr lang="en-US" dirty="0" smtClean="0"/>
              <a:t>Sir/ Madam/Ma’am/Miss – </a:t>
            </a:r>
            <a:r>
              <a:rPr lang="uk-UA" dirty="0" smtClean="0"/>
              <a:t>США, до незнайомців (~ молодий чоловіче, дівчино, жіночко)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14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звертання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Boy, girl, man, woman – </a:t>
            </a:r>
            <a:r>
              <a:rPr lang="uk-UA" dirty="0" smtClean="0"/>
              <a:t>негативне (до незнайомих) або дружнє</a:t>
            </a:r>
          </a:p>
          <a:p>
            <a:r>
              <a:rPr lang="en-US" dirty="0" smtClean="0"/>
              <a:t>Doctor </a:t>
            </a:r>
            <a:r>
              <a:rPr lang="uk-UA" dirty="0" smtClean="0"/>
              <a:t>(іноді без прізвища) ~ лікарю / ім’я та по-батькові</a:t>
            </a:r>
          </a:p>
          <a:p>
            <a:r>
              <a:rPr lang="uk-UA" dirty="0" smtClean="0"/>
              <a:t>Звертання на ім’я – студент до викладача, підлеглий до боса (США) ≠ невимушене спілкування колег, друзів, родичів (</a:t>
            </a:r>
            <a:r>
              <a:rPr lang="uk-UA" dirty="0" err="1" smtClean="0"/>
              <a:t>укр</a:t>
            </a:r>
            <a:r>
              <a:rPr lang="uk-UA" dirty="0" smtClean="0"/>
              <a:t>.)</a:t>
            </a:r>
          </a:p>
          <a:p>
            <a:r>
              <a:rPr lang="uk-UA" b="1" dirty="0" smtClean="0"/>
              <a:t>ТИ </a:t>
            </a:r>
            <a:r>
              <a:rPr lang="uk-UA" dirty="0" smtClean="0"/>
              <a:t>(</a:t>
            </a:r>
            <a:r>
              <a:rPr lang="uk-UA" dirty="0" err="1" smtClean="0"/>
              <a:t>укр</a:t>
            </a:r>
            <a:r>
              <a:rPr lang="uk-UA" dirty="0" smtClean="0"/>
              <a:t>.)</a:t>
            </a:r>
            <a:r>
              <a:rPr lang="uk-UA" b="1" dirty="0" smtClean="0"/>
              <a:t> </a:t>
            </a:r>
            <a:r>
              <a:rPr lang="uk-UA" dirty="0" smtClean="0"/>
              <a:t>≠ звертання на ім’я (</a:t>
            </a:r>
            <a:r>
              <a:rPr lang="uk-UA" dirty="0" err="1" smtClean="0"/>
              <a:t>амер</a:t>
            </a:r>
            <a:r>
              <a:rPr lang="uk-UA" dirty="0" smtClean="0"/>
              <a:t>.)</a:t>
            </a:r>
          </a:p>
          <a:p>
            <a:r>
              <a:rPr lang="fr-FR" dirty="0"/>
              <a:t> </a:t>
            </a:r>
            <a:r>
              <a:rPr lang="en-US" dirty="0" smtClean="0"/>
              <a:t>YOU and THOU/THEE</a:t>
            </a:r>
          </a:p>
          <a:p>
            <a:r>
              <a:rPr lang="en-US" dirty="0" err="1" smtClean="0"/>
              <a:t>Ms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146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звертання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Марійка, Оленка, Сергійко; сонечко, рибонько, дитинко, дорогенька</a:t>
            </a:r>
          </a:p>
          <a:p>
            <a:r>
              <a:rPr lang="fr-FR" dirty="0" smtClean="0"/>
              <a:t>Johnny</a:t>
            </a:r>
            <a:r>
              <a:rPr lang="en-US" dirty="0" smtClean="0"/>
              <a:t>; Tommy; Liz, Lizzy, Liza</a:t>
            </a:r>
          </a:p>
          <a:p>
            <a:r>
              <a:rPr lang="en-US" dirty="0" smtClean="0"/>
              <a:t>Honey, dear, darling, sweetie – </a:t>
            </a:r>
            <a:r>
              <a:rPr lang="uk-UA" dirty="0" smtClean="0"/>
              <a:t>обмежене вживання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793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Гендерний чинник </a:t>
            </a:r>
            <a:r>
              <a:rPr lang="uk-UA" dirty="0" err="1" smtClean="0"/>
              <a:t>стилетворення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Багата палітра колірних позначень </a:t>
            </a:r>
            <a:endParaRPr lang="en-US" dirty="0">
              <a:solidFill>
                <a:srgbClr val="FF0000"/>
              </a:solidFill>
            </a:endParaRPr>
          </a:p>
          <a:p>
            <a:pPr marL="114300" indent="0">
              <a:buNone/>
            </a:pPr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mber, lavender, lilac – </a:t>
            </a:r>
            <a:r>
              <a:rPr lang="uk-UA" dirty="0" smtClean="0">
                <a:solidFill>
                  <a:schemeClr val="tx1"/>
                </a:solidFill>
              </a:rPr>
              <a:t>бурштиновий, аквамариновий, кораловий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Широкий інтонаційний діапазон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Частіше використання умовного способу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Використання непрямих тверджень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Перебивання співрозмовника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Запитальні речення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Формули ввічливості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Прикметники (часто оцінні)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69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Гендерний чинник </a:t>
            </a:r>
            <a:r>
              <a:rPr lang="uk-UA" dirty="0" err="1" smtClean="0"/>
              <a:t>стилетворення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Dismissive</a:t>
            </a:r>
            <a:r>
              <a:rPr lang="en-US" dirty="0" smtClean="0"/>
              <a:t> – assertive – aggressive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2060"/>
                </a:solidFill>
              </a:rPr>
              <a:t>Bill, I am sure these contracts are not properly drawn up.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FF0000"/>
                </a:solidFill>
              </a:rPr>
              <a:t>Bill, I am </a:t>
            </a:r>
            <a:r>
              <a:rPr lang="en-US" u="sng" dirty="0" smtClean="0">
                <a:solidFill>
                  <a:srgbClr val="FF0000"/>
                </a:solidFill>
              </a:rPr>
              <a:t>not at all certain </a:t>
            </a:r>
            <a:r>
              <a:rPr lang="en-US" dirty="0" smtClean="0">
                <a:solidFill>
                  <a:srgbClr val="FF0000"/>
                </a:solidFill>
              </a:rPr>
              <a:t>that these contracts are properly drawn up. </a:t>
            </a:r>
            <a:r>
              <a:rPr lang="en-US" u="sng" dirty="0" smtClean="0">
                <a:solidFill>
                  <a:srgbClr val="FF0000"/>
                </a:solidFill>
              </a:rPr>
              <a:t>Maybe</a:t>
            </a:r>
            <a:r>
              <a:rPr lang="en-US" dirty="0" smtClean="0">
                <a:solidFill>
                  <a:srgbClr val="FF0000"/>
                </a:solidFill>
              </a:rPr>
              <a:t> we should check them.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0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Сміхова культура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Ефект невиправданого очікування</a:t>
            </a:r>
          </a:p>
          <a:p>
            <a:r>
              <a:rPr lang="uk-UA" dirty="0" smtClean="0"/>
              <a:t>Ситуаційний та словесний комізм</a:t>
            </a:r>
          </a:p>
          <a:p>
            <a:endParaRPr lang="uk-UA" dirty="0"/>
          </a:p>
          <a:p>
            <a:r>
              <a:rPr lang="uk-UA" dirty="0" smtClean="0"/>
              <a:t>Каламбур</a:t>
            </a:r>
          </a:p>
          <a:p>
            <a:r>
              <a:rPr lang="uk-UA" dirty="0" smtClean="0"/>
              <a:t>Гротеск</a:t>
            </a:r>
          </a:p>
          <a:p>
            <a:endParaRPr lang="uk-UA" dirty="0"/>
          </a:p>
          <a:p>
            <a:r>
              <a:rPr lang="uk-UA" dirty="0" err="1" smtClean="0"/>
              <a:t>Типово</a:t>
            </a:r>
            <a:r>
              <a:rPr lang="uk-UA" dirty="0" smtClean="0"/>
              <a:t> англійський гумор – гумор обігравання значень/полісемантичний гумор; </a:t>
            </a:r>
            <a:r>
              <a:rPr lang="uk-UA" dirty="0" err="1" smtClean="0"/>
              <a:t>іронія+нейтральна</a:t>
            </a:r>
            <a:r>
              <a:rPr lang="uk-UA" dirty="0" smtClean="0"/>
              <a:t> інтонація = непорозуміння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83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Сміхова культура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Практичні трюки/жарти </a:t>
            </a:r>
            <a:r>
              <a:rPr lang="en-US" dirty="0" smtClean="0"/>
              <a:t>(practical jokes)</a:t>
            </a:r>
            <a:r>
              <a:rPr lang="uk-UA" dirty="0" smtClean="0"/>
              <a:t> – дотеп-применшення</a:t>
            </a:r>
          </a:p>
          <a:p>
            <a:r>
              <a:rPr lang="uk-UA" dirty="0" smtClean="0"/>
              <a:t>Грубий фарс, фізичний гумор, </a:t>
            </a:r>
            <a:r>
              <a:rPr lang="uk-UA" dirty="0" err="1" smtClean="0"/>
              <a:t>гегг</a:t>
            </a:r>
            <a:r>
              <a:rPr lang="uk-UA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gagg</a:t>
            </a:r>
            <a:r>
              <a:rPr lang="en-US" dirty="0" smtClean="0"/>
              <a:t>)</a:t>
            </a:r>
          </a:p>
          <a:p>
            <a:r>
              <a:rPr lang="uk-UA" dirty="0" smtClean="0"/>
              <a:t>Розіграш</a:t>
            </a:r>
          </a:p>
          <a:p>
            <a:r>
              <a:rPr lang="en-US" dirty="0" smtClean="0"/>
              <a:t>One liners:  If you can read this, thank your teacher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562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err="1" smtClean="0"/>
              <a:t>Уцукусій</a:t>
            </a:r>
            <a:r>
              <a:rPr lang="uk-UA" dirty="0" smtClean="0"/>
              <a:t> </a:t>
            </a:r>
            <a:r>
              <a:rPr lang="uk-UA" dirty="0" err="1" smtClean="0"/>
              <a:t>Ніхон</a:t>
            </a:r>
            <a:r>
              <a:rPr lang="uk-UA" dirty="0" smtClean="0"/>
              <a:t> но </a:t>
            </a:r>
            <a:r>
              <a:rPr lang="uk-UA" dirty="0" err="1" smtClean="0"/>
              <a:t>ватакусі</a:t>
            </a:r>
            <a:endParaRPr lang="uk-UA" dirty="0" smtClean="0"/>
          </a:p>
          <a:p>
            <a:r>
              <a:rPr lang="uk-UA" dirty="0" smtClean="0"/>
              <a:t>Прекрасної Японії я</a:t>
            </a:r>
          </a:p>
          <a:p>
            <a:r>
              <a:rPr lang="en-US" dirty="0" smtClean="0"/>
              <a:t>Japan, the Beautiful, and Myself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471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Лінгвальний</a:t>
            </a:r>
            <a:r>
              <a:rPr lang="uk-UA" dirty="0" smtClean="0"/>
              <a:t> </a:t>
            </a:r>
            <a:r>
              <a:rPr lang="uk-UA" dirty="0" smtClean="0"/>
              <a:t>гумор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uk-UA" u="sng" dirty="0" smtClean="0"/>
              <a:t>Перша група</a:t>
            </a:r>
            <a:r>
              <a:rPr lang="uk-UA" dirty="0" smtClean="0"/>
              <a:t>: лінгвістичний релятивізм, </a:t>
            </a:r>
            <a:r>
              <a:rPr lang="uk-UA" dirty="0" err="1" smtClean="0"/>
              <a:t>дезорієнтуючі</a:t>
            </a:r>
            <a:r>
              <a:rPr lang="uk-UA" dirty="0" smtClean="0"/>
              <a:t> речення, синтаксична омонімія</a:t>
            </a:r>
          </a:p>
          <a:p>
            <a:pPr marL="114300" indent="0">
              <a:buNone/>
            </a:pPr>
            <a:r>
              <a:rPr lang="uk-UA" u="sng" dirty="0" smtClean="0"/>
              <a:t>Друга група</a:t>
            </a:r>
            <a:r>
              <a:rPr lang="uk-UA" dirty="0" smtClean="0"/>
              <a:t>: стилістичний регістр, конотативне значення слова, ненормативне використання граматичних структур; фонетичні </a:t>
            </a:r>
            <a:r>
              <a:rPr lang="uk-UA" dirty="0" err="1" smtClean="0"/>
              <a:t>перверсії</a:t>
            </a:r>
            <a:r>
              <a:rPr lang="uk-UA" dirty="0" smtClean="0"/>
              <a:t>; обігравання формальних характеристик тексту</a:t>
            </a:r>
          </a:p>
          <a:p>
            <a:pPr marL="114300" indent="0">
              <a:buNone/>
            </a:pPr>
            <a:r>
              <a:rPr lang="uk-UA" u="sng" dirty="0" smtClean="0"/>
              <a:t>Третя група</a:t>
            </a:r>
            <a:r>
              <a:rPr lang="uk-UA" dirty="0" smtClean="0"/>
              <a:t>: полісемантичний гумор/гумор обігравання значень; омонімія; фразеологія</a:t>
            </a:r>
          </a:p>
          <a:p>
            <a:pPr marL="1143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536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Лінгвальний</a:t>
            </a:r>
            <a:r>
              <a:rPr lang="uk-UA" dirty="0" smtClean="0"/>
              <a:t> </a:t>
            </a:r>
            <a:r>
              <a:rPr lang="uk-UA" dirty="0" smtClean="0"/>
              <a:t>гумор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the tires on the car all </a:t>
            </a:r>
            <a:r>
              <a:rPr lang="en-US" u="sng" dirty="0" smtClean="0"/>
              <a:t>right</a:t>
            </a:r>
            <a:r>
              <a:rPr lang="en-US" dirty="0" smtClean="0"/>
              <a:t>? – no, two of them are left.</a:t>
            </a:r>
          </a:p>
          <a:p>
            <a:r>
              <a:rPr lang="en-US" dirty="0" smtClean="0"/>
              <a:t>You </a:t>
            </a:r>
            <a:r>
              <a:rPr lang="en-US" u="sng" dirty="0" smtClean="0"/>
              <a:t>missed</a:t>
            </a:r>
            <a:r>
              <a:rPr lang="en-US" dirty="0" smtClean="0"/>
              <a:t> my class yesterday, didn’t you? – Not in the least, sir, not in the least.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101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Активність, індивідуалізм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4724297"/>
              </p:ext>
            </p:extLst>
          </p:nvPr>
        </p:nvGraphicFramePr>
        <p:xfrm>
          <a:off x="457200" y="1752600"/>
          <a:ext cx="82296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Man proposes,</a:t>
                      </a:r>
                      <a:r>
                        <a:rPr lang="en-US" baseline="0" dirty="0" smtClean="0"/>
                        <a:t> God disposes</a:t>
                      </a:r>
                    </a:p>
                    <a:p>
                      <a:r>
                        <a:rPr lang="en-US" baseline="0" dirty="0" smtClean="0"/>
                        <a:t>Chances rule men, and not men rule chances</a:t>
                      </a:r>
                    </a:p>
                    <a:p>
                      <a:r>
                        <a:rPr lang="en-US" baseline="0" dirty="0" smtClean="0"/>
                        <a:t>Duties are ours^ events are God’s</a:t>
                      </a:r>
                    </a:p>
                    <a:p>
                      <a:r>
                        <a:rPr lang="en-US" baseline="0" dirty="0" smtClean="0"/>
                        <a:t>God’s clock strikes on time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Не так сталося, як гадалося</a:t>
                      </a:r>
                    </a:p>
                    <a:p>
                      <a:r>
                        <a:rPr lang="uk-UA" dirty="0" smtClean="0"/>
                        <a:t>Не все так коїться, як бажається</a:t>
                      </a:r>
                    </a:p>
                    <a:p>
                      <a:r>
                        <a:rPr lang="uk-UA" dirty="0" smtClean="0"/>
                        <a:t>Кому як на роду написано</a:t>
                      </a:r>
                    </a:p>
                    <a:p>
                      <a:r>
                        <a:rPr lang="uk-UA" dirty="0" smtClean="0"/>
                        <a:t>Що написано на роду, того не обійдеш і на льоду</a:t>
                      </a:r>
                    </a:p>
                    <a:p>
                      <a:r>
                        <a:rPr lang="uk-UA" dirty="0" smtClean="0"/>
                        <a:t>Як судиться, то і вовк не з’їсть і не </a:t>
                      </a:r>
                      <a:r>
                        <a:rPr lang="uk-UA" dirty="0" err="1" smtClean="0"/>
                        <a:t>убудеться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Opportunity seldom kicks twice</a:t>
                      </a:r>
                    </a:p>
                    <a:p>
                      <a:r>
                        <a:rPr lang="en-US" dirty="0" smtClean="0"/>
                        <a:t>Time is a great healer</a:t>
                      </a:r>
                    </a:p>
                    <a:p>
                      <a:r>
                        <a:rPr lang="en-US" dirty="0" smtClean="0"/>
                        <a:t>Time tames the strongest grief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Лови рибу, як ловиться</a:t>
                      </a:r>
                    </a:p>
                    <a:p>
                      <a:r>
                        <a:rPr lang="uk-UA" dirty="0" smtClean="0"/>
                        <a:t>Одчиняй двері,</a:t>
                      </a:r>
                      <a:r>
                        <a:rPr lang="uk-UA" baseline="0" dirty="0" smtClean="0"/>
                        <a:t> поки одчиняються</a:t>
                      </a:r>
                    </a:p>
                    <a:p>
                      <a:r>
                        <a:rPr lang="uk-UA" baseline="0" dirty="0" err="1" smtClean="0"/>
                        <a:t>Перетреться</a:t>
                      </a:r>
                      <a:r>
                        <a:rPr lang="uk-UA" baseline="0" dirty="0" smtClean="0"/>
                        <a:t>, </a:t>
                      </a:r>
                      <a:r>
                        <a:rPr lang="uk-UA" baseline="0" dirty="0" err="1" smtClean="0"/>
                        <a:t>перемнеться</a:t>
                      </a:r>
                      <a:r>
                        <a:rPr lang="uk-UA" baseline="0" dirty="0" smtClean="0"/>
                        <a:t>, та й так </a:t>
                      </a:r>
                      <a:r>
                        <a:rPr lang="uk-UA" baseline="0" dirty="0" err="1" smtClean="0"/>
                        <a:t>минеться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729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Безособовість у розмовному мовленні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8302349"/>
              </p:ext>
            </p:extLst>
          </p:nvPr>
        </p:nvGraphicFramePr>
        <p:xfrm>
          <a:off x="457200" y="1752600"/>
          <a:ext cx="82296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Йому було байдуже</a:t>
                      </a:r>
                    </a:p>
                    <a:p>
                      <a:r>
                        <a:rPr lang="uk-UA" dirty="0" smtClean="0"/>
                        <a:t>Йому лячно</a:t>
                      </a:r>
                    </a:p>
                    <a:p>
                      <a:r>
                        <a:rPr lang="uk-UA" dirty="0" smtClean="0"/>
                        <a:t>Йому щастить</a:t>
                      </a:r>
                    </a:p>
                    <a:p>
                      <a:r>
                        <a:rPr lang="uk-UA" dirty="0" smtClean="0"/>
                        <a:t>Мені</a:t>
                      </a:r>
                      <a:r>
                        <a:rPr lang="uk-UA" baseline="0" dirty="0" smtClean="0"/>
                        <a:t> холодно</a:t>
                      </a:r>
                    </a:p>
                    <a:p>
                      <a:r>
                        <a:rPr lang="uk-UA" baseline="0" dirty="0" smtClean="0"/>
                        <a:t>Мені наснилося</a:t>
                      </a:r>
                    </a:p>
                    <a:p>
                      <a:r>
                        <a:rPr lang="uk-UA" baseline="0" dirty="0" smtClean="0"/>
                        <a:t>Мені не спиться</a:t>
                      </a:r>
                    </a:p>
                    <a:p>
                      <a:r>
                        <a:rPr lang="uk-UA" baseline="0" dirty="0" smtClean="0"/>
                        <a:t>Зрозуміло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 couldn’t care less</a:t>
                      </a:r>
                    </a:p>
                    <a:p>
                      <a:r>
                        <a:rPr lang="en-US" dirty="0" smtClean="0"/>
                        <a:t>He’s afraid</a:t>
                      </a:r>
                    </a:p>
                    <a:p>
                      <a:r>
                        <a:rPr lang="en-US" dirty="0" smtClean="0"/>
                        <a:t>He has a stroke of luck</a:t>
                      </a:r>
                    </a:p>
                    <a:p>
                      <a:r>
                        <a:rPr lang="en-US" dirty="0" smtClean="0"/>
                        <a:t>I’m cold</a:t>
                      </a:r>
                    </a:p>
                    <a:p>
                      <a:r>
                        <a:rPr lang="en-US" dirty="0" smtClean="0"/>
                        <a:t>I had a dream</a:t>
                      </a:r>
                    </a:p>
                    <a:p>
                      <a:r>
                        <a:rPr lang="en-US" dirty="0" smtClean="0"/>
                        <a:t>I’m not sleepy</a:t>
                      </a:r>
                    </a:p>
                    <a:p>
                      <a:r>
                        <a:rPr lang="en-US" dirty="0" smtClean="0"/>
                        <a:t>I see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723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Позитивний спосіб мислення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Rationalizing of the workforce</a:t>
            </a:r>
          </a:p>
          <a:p>
            <a:r>
              <a:rPr lang="en-US" dirty="0" smtClean="0"/>
              <a:t>A life-affirming experience</a:t>
            </a:r>
          </a:p>
          <a:p>
            <a:r>
              <a:rPr lang="en-US" dirty="0" smtClean="0"/>
              <a:t>Developing nation, emerging nation</a:t>
            </a:r>
          </a:p>
          <a:p>
            <a:r>
              <a:rPr lang="en-US" dirty="0" smtClean="0"/>
              <a:t>A new car alternative</a:t>
            </a:r>
          </a:p>
          <a:p>
            <a:r>
              <a:rPr lang="en-US" dirty="0" smtClean="0"/>
              <a:t>Urban camper</a:t>
            </a:r>
          </a:p>
          <a:p>
            <a:r>
              <a:rPr lang="en-US" dirty="0" smtClean="0"/>
              <a:t>Philosophically-major, owning short-life property</a:t>
            </a:r>
          </a:p>
          <a:p>
            <a:r>
              <a:rPr lang="en-US" dirty="0" smtClean="0"/>
              <a:t>Hypervigilance</a:t>
            </a:r>
          </a:p>
          <a:p>
            <a:r>
              <a:rPr lang="en-US" dirty="0" smtClean="0"/>
              <a:t>Are you OK? – </a:t>
            </a:r>
            <a:r>
              <a:rPr lang="uk-UA" dirty="0" smtClean="0"/>
              <a:t>вам погано?</a:t>
            </a:r>
          </a:p>
          <a:p>
            <a:r>
              <a:rPr lang="ru-RU" dirty="0"/>
              <a:t> </a:t>
            </a:r>
            <a:r>
              <a:rPr lang="en-US" dirty="0" smtClean="0"/>
              <a:t>Stay in </a:t>
            </a:r>
            <a:r>
              <a:rPr lang="en-US" dirty="0"/>
              <a:t>t</a:t>
            </a:r>
            <a:r>
              <a:rPr lang="en-US" dirty="0" smtClean="0"/>
              <a:t>ouch! – </a:t>
            </a:r>
            <a:r>
              <a:rPr lang="uk-UA" dirty="0" smtClean="0"/>
              <a:t>Не зникайте!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304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Retardation, suspense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But there is one way in this country in which all men are created equal – there is one human institution that makes a pauper the equal of a Rockefeller, the stupid man the equal of an Einstein, and the ignorant man the equal of any college president. That institution, gentlemen, is a court (Harper Lee)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973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Порядок слів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6828816"/>
              </p:ext>
            </p:extLst>
          </p:nvPr>
        </p:nvGraphicFramePr>
        <p:xfrm>
          <a:off x="457200" y="1752600"/>
          <a:ext cx="82296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An elderly lady came into the shop</a:t>
                      </a:r>
                    </a:p>
                    <a:p>
                      <a:r>
                        <a:rPr lang="en-US" dirty="0" smtClean="0"/>
                        <a:t>There were 350 registered participants at the conference this year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До крамниці</a:t>
                      </a:r>
                      <a:r>
                        <a:rPr lang="uk-UA" baseline="0" dirty="0" smtClean="0"/>
                        <a:t> увійшла літня жінка</a:t>
                      </a:r>
                    </a:p>
                    <a:p>
                      <a:r>
                        <a:rPr lang="uk-UA" baseline="0" dirty="0" smtClean="0"/>
                        <a:t>Цього року на конференції було зареєстровано 350 учасників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1560" y="3429000"/>
            <a:ext cx="80648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am really amazed at the professional skills of this young man – his assiduity, his tactful considerate manner, his ability to cope with such amount of documents and o work against deadlines – all this does credit to Mr. Thomson.</a:t>
            </a:r>
          </a:p>
          <a:p>
            <a:endParaRPr lang="en-US" dirty="0"/>
          </a:p>
          <a:p>
            <a:r>
              <a:rPr lang="en-US" dirty="0" err="1" smtClean="0"/>
              <a:t>Mr</a:t>
            </a:r>
            <a:r>
              <a:rPr lang="en-US" dirty="0" smtClean="0"/>
              <a:t> .Thomson is a wonderful worker. I am really amazed at his professional skills…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105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hedging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Non-committal remarks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75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Імперативність мовлення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33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116</TotalTime>
  <Words>855</Words>
  <Application>Microsoft Office PowerPoint</Application>
  <PresentationFormat>Экран (4:3)</PresentationFormat>
  <Paragraphs>123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Аптека</vt:lpstr>
      <vt:lpstr>Стилістичні аспекти етнолінгвістики та міжкультурної комунікації</vt:lpstr>
      <vt:lpstr>Презентация PowerPoint</vt:lpstr>
      <vt:lpstr>Активність, індивідуалізм</vt:lpstr>
      <vt:lpstr>Безособовість у розмовному мовленні</vt:lpstr>
      <vt:lpstr>Позитивний спосіб мислення</vt:lpstr>
      <vt:lpstr>Retardation, suspense</vt:lpstr>
      <vt:lpstr>Порядок слів</vt:lpstr>
      <vt:lpstr>hedging</vt:lpstr>
      <vt:lpstr>Імперативність мовлення</vt:lpstr>
      <vt:lpstr>Компліментарність мовлення</vt:lpstr>
      <vt:lpstr>Vague invitations</vt:lpstr>
      <vt:lpstr>Пейоративність</vt:lpstr>
      <vt:lpstr>звертання</vt:lpstr>
      <vt:lpstr>звертання</vt:lpstr>
      <vt:lpstr>звертання</vt:lpstr>
      <vt:lpstr>Гендерний чинник стилетворення</vt:lpstr>
      <vt:lpstr>Гендерний чинник стилетворення</vt:lpstr>
      <vt:lpstr>Сміхова культура</vt:lpstr>
      <vt:lpstr>Сміхова культура</vt:lpstr>
      <vt:lpstr>Лінгвальний гумор</vt:lpstr>
      <vt:lpstr>Лінгвальний гумор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Стилістичні аспекти етнолінгвістики та міжкультурної комунікації</dc:title>
  <dc:creator>Admin</dc:creator>
  <cp:lastModifiedBy>Admin</cp:lastModifiedBy>
  <cp:revision>14</cp:revision>
  <dcterms:created xsi:type="dcterms:W3CDTF">2018-11-29T04:11:09Z</dcterms:created>
  <dcterms:modified xsi:type="dcterms:W3CDTF">2021-02-01T10:13:14Z</dcterms:modified>
</cp:coreProperties>
</file>