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397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Rectangle 8"/>
          <p:cNvSpPr/>
          <p:nvPr/>
        </p:nvSpPr>
        <p:spPr>
          <a:xfrm>
            <a:off x="345440" y="2942602"/>
            <a:ext cx="7147931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572652" y="2944634"/>
            <a:ext cx="1190348" cy="2459736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7712714" y="3136658"/>
            <a:ext cx="910224" cy="2075688"/>
          </a:xfrm>
          <a:prstGeom prst="rect">
            <a:avLst/>
          </a:prstGeom>
          <a:solidFill>
            <a:schemeClr val="accent3">
              <a:alpha val="70000"/>
            </a:schemeClr>
          </a:solidFill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445483" y="3055621"/>
            <a:ext cx="6947845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86826" y="4625268"/>
            <a:ext cx="762000" cy="457200"/>
          </a:xfrm>
        </p:spPr>
        <p:txBody>
          <a:bodyPr/>
          <a:lstStyle>
            <a:lvl1pPr algn="ctr">
              <a:defRPr sz="28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11" name="Rectangle 10"/>
          <p:cNvSpPr/>
          <p:nvPr/>
        </p:nvSpPr>
        <p:spPr>
          <a:xfrm>
            <a:off x="541822" y="4559276"/>
            <a:ext cx="6755166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38971" y="3139440"/>
            <a:ext cx="6760868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2805" y="4648200"/>
            <a:ext cx="6553200" cy="457200"/>
          </a:xfrm>
        </p:spPr>
        <p:txBody>
          <a:bodyPr>
            <a:normAutofit/>
          </a:bodyPr>
          <a:lstStyle>
            <a:lvl1pPr marL="0" indent="0" algn="ctr">
              <a:buNone/>
              <a:defRPr sz="1800" cap="all" spc="300" baseline="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4705" y="3227033"/>
            <a:ext cx="6629400" cy="1219201"/>
          </a:xfrm>
        </p:spPr>
        <p:txBody>
          <a:bodyPr anchor="b" anchorCtr="0">
            <a:noAutofit/>
          </a:bodyPr>
          <a:lstStyle>
            <a:lvl1pPr>
              <a:defRPr sz="40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861702" y="228600"/>
            <a:ext cx="1859280" cy="6122634"/>
          </a:xfrm>
          <a:prstGeom prst="rect">
            <a:avLst/>
          </a:prstGeom>
          <a:solidFill>
            <a:srgbClr val="FFFFFF">
              <a:alpha val="85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955225" y="351409"/>
            <a:ext cx="1672235" cy="587701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48577" y="395427"/>
            <a:ext cx="1485531" cy="5788981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0999"/>
            <a:ext cx="6172200" cy="579120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13" name="Rectangle 12"/>
          <p:cNvSpPr/>
          <p:nvPr/>
        </p:nvSpPr>
        <p:spPr>
          <a:xfrm>
            <a:off x="451976" y="2946400"/>
            <a:ext cx="8265160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567656" y="3048000"/>
            <a:ext cx="8033800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6" y="3200399"/>
            <a:ext cx="7696200" cy="1295401"/>
          </a:xfrm>
        </p:spPr>
        <p:txBody>
          <a:bodyPr anchor="b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lang="en-US" sz="4000" kern="1200" cap="all" baseline="0" dirty="0">
                <a:solidFill>
                  <a:schemeClr val="accent1">
                    <a:lumMod val="50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675496" y="4541520"/>
            <a:ext cx="7818120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4607510"/>
            <a:ext cx="7696200" cy="523783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4" name="Rectangle 13"/>
          <p:cNvSpPr/>
          <p:nvPr/>
        </p:nvSpPr>
        <p:spPr>
          <a:xfrm>
            <a:off x="675757" y="3124200"/>
            <a:ext cx="7817599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6128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6128" y="1722438"/>
            <a:ext cx="4040188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128" y="2438400"/>
            <a:ext cx="4040188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722438"/>
            <a:ext cx="4041775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38400"/>
            <a:ext cx="4041775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1" name="Rounded Rectangle 10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2" name="Rounded Rectangle 11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685800"/>
            <a:ext cx="4572000" cy="525780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Rectangle 7"/>
          <p:cNvSpPr/>
          <p:nvPr/>
        </p:nvSpPr>
        <p:spPr>
          <a:xfrm>
            <a:off x="560034" y="1505712"/>
            <a:ext cx="2716566" cy="3523488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76690" y="1642472"/>
            <a:ext cx="2483254" cy="3234328"/>
          </a:xfrm>
          <a:prstGeom prst="rect">
            <a:avLst/>
          </a:prstGeom>
          <a:solidFill>
            <a:srgbClr val="FFFFFF"/>
          </a:solidFill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9000" y="2971800"/>
            <a:ext cx="2298634" cy="1752600"/>
          </a:xfrm>
        </p:spPr>
        <p:txBody>
          <a:bodyPr/>
          <a:lstStyle>
            <a:lvl1pPr marL="0" indent="0">
              <a:spcBef>
                <a:spcPts val="400"/>
              </a:spcBef>
              <a:buNone/>
              <a:defRPr sz="140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9000" y="1734312"/>
            <a:ext cx="2298634" cy="1191620"/>
          </a:xfrm>
        </p:spPr>
        <p:txBody>
          <a:bodyPr anchor="b">
            <a:normAutofit/>
          </a:bodyPr>
          <a:lstStyle>
            <a:lvl1pPr algn="l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5800" y="621437"/>
            <a:ext cx="7772400" cy="4331564"/>
          </a:xfrm>
          <a:solidFill>
            <a:schemeClr val="bg2"/>
          </a:solidFill>
          <a:ln>
            <a:noFill/>
          </a:ln>
          <a:effectLst>
            <a:softEdge rad="12700"/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Rectangle 9"/>
          <p:cNvSpPr/>
          <p:nvPr/>
        </p:nvSpPr>
        <p:spPr>
          <a:xfrm>
            <a:off x="685800" y="4953000"/>
            <a:ext cx="7772400" cy="13716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61999" y="5029200"/>
            <a:ext cx="7600765" cy="1202924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3" name="Rectangle 12"/>
          <p:cNvSpPr/>
          <p:nvPr/>
        </p:nvSpPr>
        <p:spPr>
          <a:xfrm>
            <a:off x="914400" y="5638800"/>
            <a:ext cx="7328514" cy="451696"/>
          </a:xfrm>
          <a:prstGeom prst="rect">
            <a:avLst/>
          </a:prstGeom>
          <a:solidFill>
            <a:schemeClr val="accent1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05589" y="5074920"/>
            <a:ext cx="7946136" cy="1097280"/>
          </a:xfrm>
          <a:prstGeom prst="rect">
            <a:avLst/>
          </a:prstGeom>
          <a:noFill/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56289" y="5656556"/>
            <a:ext cx="7244736" cy="40171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5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05400"/>
            <a:ext cx="7328514" cy="523043"/>
          </a:xfrm>
        </p:spPr>
        <p:txBody>
          <a:bodyPr anchor="ctr" anchorCtr="0"/>
          <a:lstStyle>
            <a:lvl1pPr algn="ctr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01.02.2021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sz="2800" dirty="0" smtClean="0"/>
              <a:t>Стилістичні аспекти етнолінгвістики та міжкультурної комунікації</a:t>
            </a:r>
            <a:endParaRPr lang="ru-RU" sz="2800" dirty="0"/>
          </a:p>
        </p:txBody>
      </p:sp>
      <p:sp>
        <p:nvSpPr>
          <p:cNvPr id="5" name="Подзаголовок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indent="-342900" algn="l">
              <a:buAutoNum type="arabicPeriod"/>
            </a:pPr>
            <a:r>
              <a:rPr lang="uk-UA" dirty="0" err="1" smtClean="0"/>
              <a:t>Лінгвокультурологічна</a:t>
            </a:r>
            <a:r>
              <a:rPr lang="uk-UA" dirty="0" smtClean="0"/>
              <a:t> складова стилю</a:t>
            </a:r>
          </a:p>
          <a:p>
            <a:pPr marL="342900" indent="-342900" algn="l">
              <a:buAutoNum type="arabicPeriod"/>
            </a:pPr>
            <a:r>
              <a:rPr lang="uk-UA" dirty="0" smtClean="0"/>
              <a:t>Ввічливість</a:t>
            </a:r>
          </a:p>
          <a:p>
            <a:pPr marL="342900" indent="-342900" algn="l">
              <a:buAutoNum type="arabicPeriod"/>
            </a:pPr>
            <a:r>
              <a:rPr lang="uk-UA" dirty="0" smtClean="0"/>
              <a:t>Гендерний чинник </a:t>
            </a:r>
            <a:r>
              <a:rPr lang="uk-UA" dirty="0" err="1" smtClean="0"/>
              <a:t>стилетворення</a:t>
            </a:r>
            <a:endParaRPr lang="uk-UA" dirty="0" smtClean="0"/>
          </a:p>
          <a:p>
            <a:pPr marL="342900" indent="-342900" algn="l">
              <a:buAutoNum type="arabicPeriod"/>
            </a:pPr>
            <a:r>
              <a:rPr lang="uk-UA" dirty="0" smtClean="0"/>
              <a:t>Сміхова культура</a:t>
            </a:r>
          </a:p>
          <a:p>
            <a:pPr marL="342900" indent="-342900" algn="l">
              <a:buAutoNum type="arabicPeriod"/>
            </a:pPr>
            <a:endParaRPr lang="uk-UA" dirty="0" smtClean="0"/>
          </a:p>
          <a:p>
            <a:pPr marL="342900" indent="-342900">
              <a:buAutoNum type="arabicPeriod"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013359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Компліментарність мовлення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39424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Vague invitations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650941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err="1" smtClean="0"/>
              <a:t>Пейоративність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</a:t>
            </a:r>
            <a:r>
              <a:rPr lang="en-US" b="1" dirty="0" smtClean="0"/>
              <a:t>must</a:t>
            </a:r>
            <a:r>
              <a:rPr lang="en-US" dirty="0" smtClean="0"/>
              <a:t> have this piece of chocolate cake</a:t>
            </a:r>
            <a:r>
              <a:rPr lang="uk-UA" dirty="0" smtClean="0"/>
              <a:t> – Ви </a:t>
            </a:r>
            <a:r>
              <a:rPr lang="uk-UA" b="1" dirty="0" smtClean="0"/>
              <a:t>мусите</a:t>
            </a:r>
            <a:r>
              <a:rPr lang="uk-UA" dirty="0" smtClean="0"/>
              <a:t> скуштувати цей шоколадний торт</a:t>
            </a:r>
            <a:endParaRPr lang="en-US" dirty="0" smtClean="0"/>
          </a:p>
          <a:p>
            <a:r>
              <a:rPr lang="en-US" dirty="0" smtClean="0"/>
              <a:t>You </a:t>
            </a:r>
            <a:r>
              <a:rPr lang="en-US" b="1" dirty="0" smtClean="0"/>
              <a:t>must</a:t>
            </a:r>
            <a:r>
              <a:rPr lang="en-US" dirty="0" smtClean="0"/>
              <a:t> come round to our place some time</a:t>
            </a:r>
            <a:r>
              <a:rPr lang="uk-UA" dirty="0" smtClean="0"/>
              <a:t> – Ви </a:t>
            </a:r>
            <a:r>
              <a:rPr lang="uk-UA" b="1" dirty="0" smtClean="0"/>
              <a:t>мусите</a:t>
            </a:r>
            <a:r>
              <a:rPr lang="uk-UA" dirty="0" smtClean="0"/>
              <a:t> завітати до нас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>
                <a:sym typeface="Wingdings"/>
              </a:rPr>
              <a:t></a:t>
            </a:r>
            <a:r>
              <a:rPr lang="uk-UA" dirty="0" smtClean="0">
                <a:sym typeface="Wingdings"/>
              </a:rPr>
              <a:t>релігія, політика, прибутки, шкільні успіхи дітей</a:t>
            </a:r>
            <a:endParaRPr lang="en-US" dirty="0" smtClean="0"/>
          </a:p>
          <a:p>
            <a:endParaRPr lang="uk-UA" dirty="0" smtClean="0"/>
          </a:p>
          <a:p>
            <a:r>
              <a:rPr lang="fr-FR" dirty="0" smtClean="0">
                <a:sym typeface="Wingdings"/>
              </a:rPr>
              <a:t>Where do you work?</a:t>
            </a:r>
          </a:p>
          <a:p>
            <a:r>
              <a:rPr lang="uk-UA" dirty="0" smtClean="0">
                <a:sym typeface="Wingdings"/>
              </a:rPr>
              <a:t></a:t>
            </a:r>
            <a:r>
              <a:rPr lang="fr-FR" dirty="0" smtClean="0">
                <a:sym typeface="Wingdings"/>
              </a:rPr>
              <a:t> </a:t>
            </a:r>
            <a:r>
              <a:rPr lang="en-US" dirty="0" smtClean="0">
                <a:sym typeface="Wingdings"/>
              </a:rPr>
              <a:t>What do you do for a living?</a:t>
            </a:r>
            <a:endParaRPr lang="en-US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50906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звертання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uk-UA" dirty="0" smtClean="0"/>
              <a:t>Офіційне і шанобливе – </a:t>
            </a:r>
            <a:r>
              <a:rPr lang="en-US" dirty="0" smtClean="0"/>
              <a:t>Mr., Mrs., Miss, Ms.</a:t>
            </a:r>
          </a:p>
          <a:p>
            <a:r>
              <a:rPr lang="en-US" dirty="0" smtClean="0"/>
              <a:t>Minister, Mister President – </a:t>
            </a:r>
            <a:r>
              <a:rPr lang="uk-UA" dirty="0" smtClean="0"/>
              <a:t>пане Президенте, пане директоре</a:t>
            </a:r>
          </a:p>
          <a:p>
            <a:r>
              <a:rPr lang="uk-UA" dirty="0" smtClean="0"/>
              <a:t>БЕЗ </a:t>
            </a:r>
            <a:r>
              <a:rPr lang="en-US" dirty="0"/>
              <a:t>Mr., Mrs., Miss, Ms</a:t>
            </a:r>
            <a:r>
              <a:rPr lang="en-US" dirty="0" smtClean="0"/>
              <a:t>.</a:t>
            </a:r>
            <a:r>
              <a:rPr lang="uk-UA" dirty="0" smtClean="0"/>
              <a:t> – невимушені стосунки/негативні емоції, погрози:</a:t>
            </a:r>
            <a:r>
              <a:rPr lang="en-US" dirty="0" smtClean="0"/>
              <a:t> You attacked me, </a:t>
            </a:r>
            <a:r>
              <a:rPr lang="en-US" b="1" dirty="0" smtClean="0"/>
              <a:t>Dolly </a:t>
            </a:r>
            <a:r>
              <a:rPr lang="en-US" b="1" dirty="0" err="1" smtClean="0"/>
              <a:t>Talbo</a:t>
            </a:r>
            <a:r>
              <a:rPr lang="en-US" dirty="0" smtClean="0"/>
              <a:t>, don’t deny it, everyone here is a witness…</a:t>
            </a:r>
          </a:p>
          <a:p>
            <a:r>
              <a:rPr lang="en-US" dirty="0" smtClean="0"/>
              <a:t>Mister, Missis, Lady </a:t>
            </a:r>
            <a:r>
              <a:rPr lang="uk-UA" dirty="0" smtClean="0"/>
              <a:t>без прізвища – жарт або негативний відтінок</a:t>
            </a:r>
          </a:p>
          <a:p>
            <a:r>
              <a:rPr lang="en-US" dirty="0" smtClean="0"/>
              <a:t>Sir/ Madam/Ma’am/Miss – </a:t>
            </a:r>
            <a:r>
              <a:rPr lang="uk-UA" dirty="0" smtClean="0"/>
              <a:t>США, до незнайомців (~ молодий чоловіче, дівчино, жіночко)</a:t>
            </a:r>
            <a:endParaRPr lang="en-US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811445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звертання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Boy, girl, man, woman – </a:t>
            </a:r>
            <a:r>
              <a:rPr lang="uk-UA" dirty="0" smtClean="0"/>
              <a:t>негативне (до незнайомих) або дружнє</a:t>
            </a:r>
          </a:p>
          <a:p>
            <a:r>
              <a:rPr lang="en-US" dirty="0" smtClean="0"/>
              <a:t>Doctor </a:t>
            </a:r>
            <a:r>
              <a:rPr lang="uk-UA" dirty="0" smtClean="0"/>
              <a:t>(іноді без прізвища) ~ лікарю / ім’я та по-батькові</a:t>
            </a:r>
          </a:p>
          <a:p>
            <a:r>
              <a:rPr lang="uk-UA" dirty="0" smtClean="0"/>
              <a:t>Звертання на ім’я – студент до викладача, підлеглий до боса (США) ≠ невимушене спілкування колег, друзів, родичів (</a:t>
            </a:r>
            <a:r>
              <a:rPr lang="uk-UA" dirty="0" err="1" smtClean="0"/>
              <a:t>укр</a:t>
            </a:r>
            <a:r>
              <a:rPr lang="uk-UA" dirty="0" smtClean="0"/>
              <a:t>.)</a:t>
            </a:r>
          </a:p>
          <a:p>
            <a:r>
              <a:rPr lang="uk-UA" b="1" dirty="0" smtClean="0"/>
              <a:t>ТИ </a:t>
            </a:r>
            <a:r>
              <a:rPr lang="uk-UA" dirty="0" smtClean="0"/>
              <a:t>(</a:t>
            </a:r>
            <a:r>
              <a:rPr lang="uk-UA" dirty="0" err="1" smtClean="0"/>
              <a:t>укр</a:t>
            </a:r>
            <a:r>
              <a:rPr lang="uk-UA" dirty="0" smtClean="0"/>
              <a:t>.)</a:t>
            </a:r>
            <a:r>
              <a:rPr lang="uk-UA" b="1" dirty="0" smtClean="0"/>
              <a:t> </a:t>
            </a:r>
            <a:r>
              <a:rPr lang="uk-UA" dirty="0" smtClean="0"/>
              <a:t>≠ звертання на ім’я (</a:t>
            </a:r>
            <a:r>
              <a:rPr lang="uk-UA" dirty="0" err="1" smtClean="0"/>
              <a:t>амер</a:t>
            </a:r>
            <a:r>
              <a:rPr lang="uk-UA" dirty="0" smtClean="0"/>
              <a:t>.)</a:t>
            </a:r>
          </a:p>
          <a:p>
            <a:r>
              <a:rPr lang="fr-FR" dirty="0"/>
              <a:t> </a:t>
            </a:r>
            <a:r>
              <a:rPr lang="en-US" dirty="0" smtClean="0"/>
              <a:t>YOU and THOU/THEE</a:t>
            </a:r>
          </a:p>
          <a:p>
            <a:r>
              <a:rPr lang="en-US" dirty="0" err="1" smtClean="0"/>
              <a:t>Ms</a:t>
            </a:r>
            <a:endParaRPr lang="en-US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014675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звертання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/>
              <a:t>Марійка, Оленка, Сергійко; сонечко, рибонько, дитинко, дорогенька</a:t>
            </a:r>
          </a:p>
          <a:p>
            <a:r>
              <a:rPr lang="fr-FR" dirty="0" smtClean="0"/>
              <a:t>Johnny</a:t>
            </a:r>
            <a:r>
              <a:rPr lang="en-US" dirty="0" smtClean="0"/>
              <a:t>; Tommy; Liz, Lizzy, Liza</a:t>
            </a:r>
          </a:p>
          <a:p>
            <a:r>
              <a:rPr lang="en-US" dirty="0" smtClean="0"/>
              <a:t>Honey, dear, darling, sweetie – </a:t>
            </a:r>
            <a:r>
              <a:rPr lang="uk-UA" dirty="0" smtClean="0"/>
              <a:t>обмежене вживання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27930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 smtClean="0"/>
              <a:t>Гендерний чинник </a:t>
            </a:r>
            <a:r>
              <a:rPr lang="uk-UA" dirty="0" err="1" smtClean="0"/>
              <a:t>стилетворення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>
                <a:solidFill>
                  <a:srgbClr val="FF0000"/>
                </a:solidFill>
              </a:rPr>
              <a:t>Багата палітра колірних позначень </a:t>
            </a:r>
            <a:endParaRPr lang="en-US" dirty="0">
              <a:solidFill>
                <a:srgbClr val="FF0000"/>
              </a:solidFill>
            </a:endParaRPr>
          </a:p>
          <a:p>
            <a:pPr marL="114300" indent="0">
              <a:buNone/>
            </a:pPr>
            <a:r>
              <a:rPr lang="en-US" dirty="0">
                <a:solidFill>
                  <a:schemeClr val="tx1"/>
                </a:solidFill>
              </a:rPr>
              <a:t>a</a:t>
            </a:r>
            <a:r>
              <a:rPr lang="en-US" dirty="0" smtClean="0">
                <a:solidFill>
                  <a:schemeClr val="tx1"/>
                </a:solidFill>
              </a:rPr>
              <a:t>mber, lavender, lilac – </a:t>
            </a:r>
            <a:r>
              <a:rPr lang="uk-UA" dirty="0" smtClean="0">
                <a:solidFill>
                  <a:schemeClr val="tx1"/>
                </a:solidFill>
              </a:rPr>
              <a:t>бурштиновий, аквамариновий, кораловий</a:t>
            </a:r>
            <a:endParaRPr lang="en-US" dirty="0" smtClean="0">
              <a:solidFill>
                <a:schemeClr val="tx1"/>
              </a:solidFill>
            </a:endParaRPr>
          </a:p>
          <a:p>
            <a:r>
              <a:rPr lang="uk-UA" dirty="0" smtClean="0">
                <a:solidFill>
                  <a:schemeClr val="tx1"/>
                </a:solidFill>
              </a:rPr>
              <a:t>Широкий інтонаційний діапазон</a:t>
            </a:r>
          </a:p>
          <a:p>
            <a:r>
              <a:rPr lang="uk-UA" dirty="0" smtClean="0">
                <a:solidFill>
                  <a:schemeClr val="tx1"/>
                </a:solidFill>
              </a:rPr>
              <a:t>Частіше використання умовного способу</a:t>
            </a:r>
          </a:p>
          <a:p>
            <a:r>
              <a:rPr lang="uk-UA" dirty="0" smtClean="0">
                <a:solidFill>
                  <a:schemeClr val="tx1"/>
                </a:solidFill>
              </a:rPr>
              <a:t>Використання непрямих тверджень</a:t>
            </a:r>
          </a:p>
          <a:p>
            <a:r>
              <a:rPr lang="uk-UA" dirty="0" smtClean="0">
                <a:solidFill>
                  <a:schemeClr val="tx1"/>
                </a:solidFill>
              </a:rPr>
              <a:t>Перебивання співрозмовника</a:t>
            </a:r>
          </a:p>
          <a:p>
            <a:r>
              <a:rPr lang="uk-UA" dirty="0" smtClean="0">
                <a:solidFill>
                  <a:schemeClr val="tx1"/>
                </a:solidFill>
              </a:rPr>
              <a:t>Запитальні речення</a:t>
            </a:r>
          </a:p>
          <a:p>
            <a:r>
              <a:rPr lang="uk-UA" dirty="0" smtClean="0">
                <a:solidFill>
                  <a:schemeClr val="tx1"/>
                </a:solidFill>
              </a:rPr>
              <a:t>Формули ввічливості</a:t>
            </a:r>
          </a:p>
          <a:p>
            <a:r>
              <a:rPr lang="uk-UA" dirty="0" smtClean="0">
                <a:solidFill>
                  <a:schemeClr val="tx1"/>
                </a:solidFill>
              </a:rPr>
              <a:t>Прикметники (часто оцінні)</a:t>
            </a:r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546940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 smtClean="0"/>
              <a:t>Гендерний чинник </a:t>
            </a:r>
            <a:r>
              <a:rPr lang="uk-UA" dirty="0" err="1" smtClean="0"/>
              <a:t>стилетворення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Dismissive</a:t>
            </a:r>
            <a:r>
              <a:rPr lang="en-US" dirty="0" smtClean="0"/>
              <a:t> – assertive – aggressive</a:t>
            </a:r>
          </a:p>
          <a:p>
            <a:endParaRPr lang="en-US" dirty="0" smtClean="0"/>
          </a:p>
          <a:p>
            <a:r>
              <a:rPr lang="en-US" dirty="0" smtClean="0">
                <a:solidFill>
                  <a:srgbClr val="002060"/>
                </a:solidFill>
              </a:rPr>
              <a:t>Bill, I am sure these contracts are not properly drawn up.</a:t>
            </a:r>
            <a:r>
              <a:rPr lang="en-US" dirty="0" smtClean="0"/>
              <a:t> – </a:t>
            </a:r>
            <a:r>
              <a:rPr lang="en-US" dirty="0" smtClean="0">
                <a:solidFill>
                  <a:srgbClr val="FF0000"/>
                </a:solidFill>
              </a:rPr>
              <a:t>Bill, I am </a:t>
            </a:r>
            <a:r>
              <a:rPr lang="en-US" u="sng" dirty="0" smtClean="0">
                <a:solidFill>
                  <a:srgbClr val="FF0000"/>
                </a:solidFill>
              </a:rPr>
              <a:t>not at all certain </a:t>
            </a:r>
            <a:r>
              <a:rPr lang="en-US" dirty="0" smtClean="0">
                <a:solidFill>
                  <a:srgbClr val="FF0000"/>
                </a:solidFill>
              </a:rPr>
              <a:t>that these contracts are properly drawn up. </a:t>
            </a:r>
            <a:r>
              <a:rPr lang="en-US" u="sng" dirty="0" smtClean="0">
                <a:solidFill>
                  <a:srgbClr val="FF0000"/>
                </a:solidFill>
              </a:rPr>
              <a:t>Maybe</a:t>
            </a:r>
            <a:r>
              <a:rPr lang="en-US" dirty="0" smtClean="0">
                <a:solidFill>
                  <a:srgbClr val="FF0000"/>
                </a:solidFill>
              </a:rPr>
              <a:t> we should check them.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1506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Сміхова культура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/>
              <a:t>Ефект невиправданого очікування</a:t>
            </a:r>
          </a:p>
          <a:p>
            <a:r>
              <a:rPr lang="uk-UA" dirty="0" smtClean="0"/>
              <a:t>Ситуаційний та словесний комізм</a:t>
            </a:r>
          </a:p>
          <a:p>
            <a:endParaRPr lang="uk-UA" dirty="0"/>
          </a:p>
          <a:p>
            <a:r>
              <a:rPr lang="uk-UA" dirty="0" smtClean="0"/>
              <a:t>Каламбур</a:t>
            </a:r>
          </a:p>
          <a:p>
            <a:r>
              <a:rPr lang="uk-UA" dirty="0" smtClean="0"/>
              <a:t>Гротеск</a:t>
            </a:r>
          </a:p>
          <a:p>
            <a:endParaRPr lang="uk-UA" dirty="0"/>
          </a:p>
          <a:p>
            <a:r>
              <a:rPr lang="uk-UA" dirty="0" err="1" smtClean="0"/>
              <a:t>Типово</a:t>
            </a:r>
            <a:r>
              <a:rPr lang="uk-UA" dirty="0" smtClean="0"/>
              <a:t> англійський гумор – гумор обігравання значень/полісемантичний гумор; </a:t>
            </a:r>
            <a:r>
              <a:rPr lang="uk-UA" dirty="0" err="1" smtClean="0"/>
              <a:t>іронія+нейтральна</a:t>
            </a:r>
            <a:r>
              <a:rPr lang="uk-UA" dirty="0" smtClean="0"/>
              <a:t> інтонація = непорозуміння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08334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Сміхова культура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/>
              <a:t>Практичні трюки/жарти </a:t>
            </a:r>
            <a:r>
              <a:rPr lang="en-US" dirty="0" smtClean="0"/>
              <a:t>(practical jokes)</a:t>
            </a:r>
            <a:r>
              <a:rPr lang="uk-UA" dirty="0" smtClean="0"/>
              <a:t> – дотеп-применшення</a:t>
            </a:r>
          </a:p>
          <a:p>
            <a:r>
              <a:rPr lang="uk-UA" dirty="0" smtClean="0"/>
              <a:t>Грубий фарс, фізичний гумор, </a:t>
            </a:r>
            <a:r>
              <a:rPr lang="uk-UA" dirty="0" err="1" smtClean="0"/>
              <a:t>гегг</a:t>
            </a:r>
            <a:r>
              <a:rPr lang="uk-UA" dirty="0" smtClean="0"/>
              <a:t> </a:t>
            </a:r>
            <a:r>
              <a:rPr lang="en-US" dirty="0" smtClean="0"/>
              <a:t>(</a:t>
            </a:r>
            <a:r>
              <a:rPr lang="en-US" dirty="0" err="1" smtClean="0"/>
              <a:t>gagg</a:t>
            </a:r>
            <a:r>
              <a:rPr lang="en-US" dirty="0" smtClean="0"/>
              <a:t>)</a:t>
            </a:r>
          </a:p>
          <a:p>
            <a:r>
              <a:rPr lang="uk-UA" dirty="0" smtClean="0"/>
              <a:t>Розіграш</a:t>
            </a:r>
          </a:p>
          <a:p>
            <a:r>
              <a:rPr lang="en-US" dirty="0" smtClean="0"/>
              <a:t>One liners:  If you can read this, thank your teacher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856236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err="1" smtClean="0"/>
              <a:t>Уцукусій</a:t>
            </a:r>
            <a:r>
              <a:rPr lang="uk-UA" dirty="0" smtClean="0"/>
              <a:t> </a:t>
            </a:r>
            <a:r>
              <a:rPr lang="uk-UA" dirty="0" err="1" smtClean="0"/>
              <a:t>Ніхон</a:t>
            </a:r>
            <a:r>
              <a:rPr lang="uk-UA" dirty="0" smtClean="0"/>
              <a:t> но </a:t>
            </a:r>
            <a:r>
              <a:rPr lang="uk-UA" dirty="0" err="1" smtClean="0"/>
              <a:t>ватакусі</a:t>
            </a:r>
            <a:endParaRPr lang="uk-UA" dirty="0" smtClean="0"/>
          </a:p>
          <a:p>
            <a:r>
              <a:rPr lang="uk-UA" dirty="0" smtClean="0"/>
              <a:t>Прекрасної Японії я</a:t>
            </a:r>
          </a:p>
          <a:p>
            <a:r>
              <a:rPr lang="en-US" dirty="0" smtClean="0"/>
              <a:t>Japan, the Beautiful, and Myself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647173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err="1" smtClean="0"/>
              <a:t>Лінгвальний</a:t>
            </a:r>
            <a:r>
              <a:rPr lang="uk-UA" dirty="0" smtClean="0"/>
              <a:t> </a:t>
            </a:r>
            <a:r>
              <a:rPr lang="uk-UA" dirty="0" smtClean="0"/>
              <a:t>гумор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14300" indent="0">
              <a:buNone/>
            </a:pPr>
            <a:r>
              <a:rPr lang="uk-UA" u="sng" dirty="0" smtClean="0"/>
              <a:t>Перша група</a:t>
            </a:r>
            <a:r>
              <a:rPr lang="uk-UA" dirty="0" smtClean="0"/>
              <a:t>: лінгвістичний релятивізм, </a:t>
            </a:r>
            <a:r>
              <a:rPr lang="uk-UA" dirty="0" err="1" smtClean="0"/>
              <a:t>дезорієнтуючі</a:t>
            </a:r>
            <a:r>
              <a:rPr lang="uk-UA" dirty="0" smtClean="0"/>
              <a:t> речення, синтаксична омонімія</a:t>
            </a:r>
          </a:p>
          <a:p>
            <a:pPr marL="114300" indent="0">
              <a:buNone/>
            </a:pPr>
            <a:r>
              <a:rPr lang="uk-UA" u="sng" dirty="0" smtClean="0"/>
              <a:t>Друга група</a:t>
            </a:r>
            <a:r>
              <a:rPr lang="uk-UA" dirty="0" smtClean="0"/>
              <a:t>: стилістичний регістр, конотативне значення слова, ненормативне використання граматичних структур; фонетичні </a:t>
            </a:r>
            <a:r>
              <a:rPr lang="uk-UA" dirty="0" err="1" smtClean="0"/>
              <a:t>перверсії</a:t>
            </a:r>
            <a:r>
              <a:rPr lang="uk-UA" dirty="0" smtClean="0"/>
              <a:t>; обігравання формальних характеристик тексту</a:t>
            </a:r>
          </a:p>
          <a:p>
            <a:pPr marL="114300" indent="0">
              <a:buNone/>
            </a:pPr>
            <a:r>
              <a:rPr lang="uk-UA" u="sng" dirty="0" smtClean="0"/>
              <a:t>Третя група</a:t>
            </a:r>
            <a:r>
              <a:rPr lang="uk-UA" dirty="0" smtClean="0"/>
              <a:t>: полісемантичний гумор/гумор обігравання значень; омонімія; фразеологія</a:t>
            </a:r>
          </a:p>
          <a:p>
            <a:pPr marL="11430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253609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Лінгвальний</a:t>
            </a:r>
            <a:r>
              <a:rPr lang="uk-UA" dirty="0" smtClean="0"/>
              <a:t> </a:t>
            </a:r>
            <a:r>
              <a:rPr lang="uk-UA" dirty="0" smtClean="0"/>
              <a:t>гумор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Are the tires on the car all </a:t>
            </a:r>
            <a:r>
              <a:rPr lang="en-US" u="sng" dirty="0" smtClean="0"/>
              <a:t>right</a:t>
            </a:r>
            <a:r>
              <a:rPr lang="en-US" dirty="0" smtClean="0"/>
              <a:t>? – no, two of them are left.</a:t>
            </a:r>
          </a:p>
          <a:p>
            <a:r>
              <a:rPr lang="en-US" dirty="0" smtClean="0"/>
              <a:t>You </a:t>
            </a:r>
            <a:r>
              <a:rPr lang="en-US" u="sng" dirty="0" smtClean="0"/>
              <a:t>missed</a:t>
            </a:r>
            <a:r>
              <a:rPr lang="en-US" dirty="0" smtClean="0"/>
              <a:t> my class yesterday, didn’t you? – Not in the least, sir, not in the least.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110152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Активність, індивідуалізм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54724297"/>
              </p:ext>
            </p:extLst>
          </p:nvPr>
        </p:nvGraphicFramePr>
        <p:xfrm>
          <a:off x="457200" y="1752600"/>
          <a:ext cx="8229600" cy="3200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Man proposes,</a:t>
                      </a:r>
                      <a:r>
                        <a:rPr lang="en-US" baseline="0" dirty="0" smtClean="0"/>
                        <a:t> God disposes</a:t>
                      </a:r>
                    </a:p>
                    <a:p>
                      <a:r>
                        <a:rPr lang="en-US" baseline="0" dirty="0" smtClean="0"/>
                        <a:t>Chances rule men, and not men rule chances</a:t>
                      </a:r>
                    </a:p>
                    <a:p>
                      <a:r>
                        <a:rPr lang="en-US" baseline="0" dirty="0" smtClean="0"/>
                        <a:t>Duties are ours^ events are God’s</a:t>
                      </a:r>
                    </a:p>
                    <a:p>
                      <a:r>
                        <a:rPr lang="en-US" baseline="0" dirty="0" smtClean="0"/>
                        <a:t>God’s clock strikes on time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dirty="0" smtClean="0"/>
                        <a:t>Не так сталося, як гадалося</a:t>
                      </a:r>
                    </a:p>
                    <a:p>
                      <a:r>
                        <a:rPr lang="uk-UA" dirty="0" smtClean="0"/>
                        <a:t>Не все так коїться, як бажається</a:t>
                      </a:r>
                    </a:p>
                    <a:p>
                      <a:r>
                        <a:rPr lang="uk-UA" dirty="0" smtClean="0"/>
                        <a:t>Кому як на роду написано</a:t>
                      </a:r>
                    </a:p>
                    <a:p>
                      <a:r>
                        <a:rPr lang="uk-UA" dirty="0" smtClean="0"/>
                        <a:t>Що написано на роду, того не обійдеш і на льоду</a:t>
                      </a:r>
                    </a:p>
                    <a:p>
                      <a:r>
                        <a:rPr lang="uk-UA" dirty="0" smtClean="0"/>
                        <a:t>Як судиться, то і вовк не з’їсть і не </a:t>
                      </a:r>
                      <a:r>
                        <a:rPr lang="uk-UA" dirty="0" err="1" smtClean="0"/>
                        <a:t>убудеться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Opportunity seldom kicks twice</a:t>
                      </a:r>
                    </a:p>
                    <a:p>
                      <a:r>
                        <a:rPr lang="en-US" dirty="0" smtClean="0"/>
                        <a:t>Time is a great healer</a:t>
                      </a:r>
                    </a:p>
                    <a:p>
                      <a:r>
                        <a:rPr lang="en-US" dirty="0" smtClean="0"/>
                        <a:t>Time tames the strongest grief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dirty="0" smtClean="0"/>
                        <a:t>Лови рибу, як ловиться</a:t>
                      </a:r>
                    </a:p>
                    <a:p>
                      <a:r>
                        <a:rPr lang="uk-UA" dirty="0" smtClean="0"/>
                        <a:t>Одчиняй двері,</a:t>
                      </a:r>
                      <a:r>
                        <a:rPr lang="uk-UA" baseline="0" dirty="0" smtClean="0"/>
                        <a:t> поки одчиняються</a:t>
                      </a:r>
                    </a:p>
                    <a:p>
                      <a:r>
                        <a:rPr lang="uk-UA" baseline="0" dirty="0" err="1" smtClean="0"/>
                        <a:t>Перетреться</a:t>
                      </a:r>
                      <a:r>
                        <a:rPr lang="uk-UA" baseline="0" dirty="0" smtClean="0"/>
                        <a:t>, </a:t>
                      </a:r>
                      <a:r>
                        <a:rPr lang="uk-UA" baseline="0" dirty="0" err="1" smtClean="0"/>
                        <a:t>перемнеться</a:t>
                      </a:r>
                      <a:r>
                        <a:rPr lang="uk-UA" baseline="0" dirty="0" smtClean="0"/>
                        <a:t>, та й так </a:t>
                      </a:r>
                      <a:r>
                        <a:rPr lang="uk-UA" baseline="0" dirty="0" err="1" smtClean="0"/>
                        <a:t>минеться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37294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 smtClean="0"/>
              <a:t>Безособовість у розмовному мовленні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8302349"/>
              </p:ext>
            </p:extLst>
          </p:nvPr>
        </p:nvGraphicFramePr>
        <p:xfrm>
          <a:off x="457200" y="1752600"/>
          <a:ext cx="8229600" cy="201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uk-UA" dirty="0" smtClean="0"/>
                        <a:t>Йому було байдуже</a:t>
                      </a:r>
                    </a:p>
                    <a:p>
                      <a:r>
                        <a:rPr lang="uk-UA" dirty="0" smtClean="0"/>
                        <a:t>Йому лячно</a:t>
                      </a:r>
                    </a:p>
                    <a:p>
                      <a:r>
                        <a:rPr lang="uk-UA" dirty="0" smtClean="0"/>
                        <a:t>Йому щастить</a:t>
                      </a:r>
                    </a:p>
                    <a:p>
                      <a:r>
                        <a:rPr lang="uk-UA" dirty="0" smtClean="0"/>
                        <a:t>Мені</a:t>
                      </a:r>
                      <a:r>
                        <a:rPr lang="uk-UA" baseline="0" dirty="0" smtClean="0"/>
                        <a:t> холодно</a:t>
                      </a:r>
                    </a:p>
                    <a:p>
                      <a:r>
                        <a:rPr lang="uk-UA" baseline="0" dirty="0" smtClean="0"/>
                        <a:t>Мені наснилося</a:t>
                      </a:r>
                    </a:p>
                    <a:p>
                      <a:r>
                        <a:rPr lang="uk-UA" baseline="0" dirty="0" smtClean="0"/>
                        <a:t>Мені не спиться</a:t>
                      </a:r>
                    </a:p>
                    <a:p>
                      <a:r>
                        <a:rPr lang="uk-UA" baseline="0" dirty="0" smtClean="0"/>
                        <a:t>Зрозуміло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He couldn’t care less</a:t>
                      </a:r>
                    </a:p>
                    <a:p>
                      <a:r>
                        <a:rPr lang="en-US" dirty="0" smtClean="0"/>
                        <a:t>He’s afraid</a:t>
                      </a:r>
                    </a:p>
                    <a:p>
                      <a:r>
                        <a:rPr lang="en-US" dirty="0" smtClean="0"/>
                        <a:t>He has a stroke of luck</a:t>
                      </a:r>
                    </a:p>
                    <a:p>
                      <a:r>
                        <a:rPr lang="en-US" dirty="0" smtClean="0"/>
                        <a:t>I’m cold</a:t>
                      </a:r>
                    </a:p>
                    <a:p>
                      <a:r>
                        <a:rPr lang="en-US" dirty="0" smtClean="0"/>
                        <a:t>I had a dream</a:t>
                      </a:r>
                    </a:p>
                    <a:p>
                      <a:r>
                        <a:rPr lang="en-US" dirty="0" smtClean="0"/>
                        <a:t>I’m not sleepy</a:t>
                      </a:r>
                    </a:p>
                    <a:p>
                      <a:r>
                        <a:rPr lang="en-US" dirty="0" smtClean="0"/>
                        <a:t>I see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472331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 smtClean="0"/>
              <a:t>Позитивний спосіб мислення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Rationalizing of the workforce</a:t>
            </a:r>
          </a:p>
          <a:p>
            <a:r>
              <a:rPr lang="en-US" dirty="0" smtClean="0"/>
              <a:t>A life-affirming experience</a:t>
            </a:r>
          </a:p>
          <a:p>
            <a:r>
              <a:rPr lang="en-US" dirty="0" smtClean="0"/>
              <a:t>Developing nation, emerging nation</a:t>
            </a:r>
          </a:p>
          <a:p>
            <a:r>
              <a:rPr lang="en-US" dirty="0" smtClean="0"/>
              <a:t>A new car alternative</a:t>
            </a:r>
          </a:p>
          <a:p>
            <a:r>
              <a:rPr lang="en-US" dirty="0" smtClean="0"/>
              <a:t>Urban camper</a:t>
            </a:r>
          </a:p>
          <a:p>
            <a:r>
              <a:rPr lang="en-US" dirty="0" smtClean="0"/>
              <a:t>Philosophically-major, owning short-life property</a:t>
            </a:r>
          </a:p>
          <a:p>
            <a:r>
              <a:rPr lang="en-US" dirty="0" smtClean="0"/>
              <a:t>Hypervigilance</a:t>
            </a:r>
          </a:p>
          <a:p>
            <a:r>
              <a:rPr lang="en-US" dirty="0" smtClean="0"/>
              <a:t>Are you OK? – </a:t>
            </a:r>
            <a:r>
              <a:rPr lang="uk-UA" dirty="0" smtClean="0"/>
              <a:t>вам погано?</a:t>
            </a:r>
          </a:p>
          <a:p>
            <a:r>
              <a:rPr lang="ru-RU" dirty="0"/>
              <a:t> </a:t>
            </a:r>
            <a:r>
              <a:rPr lang="en-US" dirty="0" smtClean="0"/>
              <a:t>Stay in </a:t>
            </a:r>
            <a:r>
              <a:rPr lang="en-US" dirty="0"/>
              <a:t>t</a:t>
            </a:r>
            <a:r>
              <a:rPr lang="en-US" dirty="0" smtClean="0"/>
              <a:t>ouch! – </a:t>
            </a:r>
            <a:r>
              <a:rPr lang="uk-UA" dirty="0" smtClean="0"/>
              <a:t>Не зникайте!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03042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Retardation, suspense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But there is one way in this country in which all men are created equal – there is one human institution that makes a pauper the equal of a Rockefeller, the stupid man the equal of an Einstein, and the ignorant man the equal of any college president. That institution, gentlemen, is a court (Harper Lee)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297360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Порядок слів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86828816"/>
              </p:ext>
            </p:extLst>
          </p:nvPr>
        </p:nvGraphicFramePr>
        <p:xfrm>
          <a:off x="457200" y="1752600"/>
          <a:ext cx="8229600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An elderly lady came into the shop</a:t>
                      </a:r>
                    </a:p>
                    <a:p>
                      <a:r>
                        <a:rPr lang="en-US" dirty="0" smtClean="0"/>
                        <a:t>There were 350 registered participants at the conference this year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uk-UA" dirty="0" smtClean="0"/>
                        <a:t>До крамниці</a:t>
                      </a:r>
                      <a:r>
                        <a:rPr lang="uk-UA" baseline="0" dirty="0" smtClean="0"/>
                        <a:t> увійшла літня жінка</a:t>
                      </a:r>
                    </a:p>
                    <a:p>
                      <a:r>
                        <a:rPr lang="uk-UA" baseline="0" dirty="0" smtClean="0"/>
                        <a:t>Цього року на конференції було зареєстровано 350 учасників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611560" y="3429000"/>
            <a:ext cx="8064896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 am really amazed at the professional skills of this young man – his assiduity, his tactful considerate manner, his ability to cope with such amount of documents and o work against deadlines – all this does credit to Mr. Thomson.</a:t>
            </a:r>
          </a:p>
          <a:p>
            <a:endParaRPr lang="en-US" dirty="0"/>
          </a:p>
          <a:p>
            <a:r>
              <a:rPr lang="en-US" dirty="0" err="1" smtClean="0"/>
              <a:t>Mr</a:t>
            </a:r>
            <a:r>
              <a:rPr lang="en-US" dirty="0" smtClean="0"/>
              <a:t> .Thomson is a wonderful worker. I am really amazed at his professional skills…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41055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hedging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Non-committal remarks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39752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Імперативність мовлення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893361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Аптека">
  <a:themeElements>
    <a:clrScheme name="Аптека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Аптека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Аптека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Apothecary</Template>
  <TotalTime>116</TotalTime>
  <Words>855</Words>
  <Application>Microsoft Office PowerPoint</Application>
  <PresentationFormat>Экран (4:3)</PresentationFormat>
  <Paragraphs>123</Paragraphs>
  <Slides>21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21</vt:i4>
      </vt:variant>
    </vt:vector>
  </HeadingPairs>
  <TitlesOfParts>
    <vt:vector size="22" baseType="lpstr">
      <vt:lpstr>Аптека</vt:lpstr>
      <vt:lpstr>Стилістичні аспекти етнолінгвістики та міжкультурної комунікації</vt:lpstr>
      <vt:lpstr>Презентация PowerPoint</vt:lpstr>
      <vt:lpstr>Активність, індивідуалізм</vt:lpstr>
      <vt:lpstr>Безособовість у розмовному мовленні</vt:lpstr>
      <vt:lpstr>Позитивний спосіб мислення</vt:lpstr>
      <vt:lpstr>Retardation, suspense</vt:lpstr>
      <vt:lpstr>Порядок слів</vt:lpstr>
      <vt:lpstr>hedging</vt:lpstr>
      <vt:lpstr>Імперативність мовлення</vt:lpstr>
      <vt:lpstr>Компліментарність мовлення</vt:lpstr>
      <vt:lpstr>Vague invitations</vt:lpstr>
      <vt:lpstr>Пейоративність</vt:lpstr>
      <vt:lpstr>звертання</vt:lpstr>
      <vt:lpstr>звертання</vt:lpstr>
      <vt:lpstr>звертання</vt:lpstr>
      <vt:lpstr>Гендерний чинник стилетворення</vt:lpstr>
      <vt:lpstr>Гендерний чинник стилетворення</vt:lpstr>
      <vt:lpstr>Сміхова культура</vt:lpstr>
      <vt:lpstr>Сміхова культура</vt:lpstr>
      <vt:lpstr>Лінгвальний гумор</vt:lpstr>
      <vt:lpstr>Лінгвальний гумор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Стилістичні аспекти етнолінгвістики та міжкультурної комунікації</dc:title>
  <dc:creator>Admin</dc:creator>
  <cp:lastModifiedBy>Admin</cp:lastModifiedBy>
  <cp:revision>14</cp:revision>
  <dcterms:created xsi:type="dcterms:W3CDTF">2018-11-29T04:11:09Z</dcterms:created>
  <dcterms:modified xsi:type="dcterms:W3CDTF">2021-02-01T10:13:14Z</dcterms:modified>
</cp:coreProperties>
</file>

<file path=docProps/thumbnail.jpeg>
</file>