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3" r:id="rId5"/>
    <p:sldId id="262" r:id="rId6"/>
    <p:sldId id="260" r:id="rId7"/>
    <p:sldId id="258" r:id="rId8"/>
    <p:sldId id="264" r:id="rId9"/>
    <p:sldId id="266" r:id="rId10"/>
    <p:sldId id="273" r:id="rId11"/>
    <p:sldId id="270" r:id="rId12"/>
    <p:sldId id="268" r:id="rId13"/>
    <p:sldId id="271" r:id="rId14"/>
    <p:sldId id="269" r:id="rId15"/>
  </p:sldIdLst>
  <p:sldSz cx="12192000" cy="6858000"/>
  <p:notesSz cx="6858000" cy="9144000"/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CCC2E3-EB6B-49A8-BE82-5BB6F0E5AA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9629E7F-8841-4D74-A53D-2E6D2F4C00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40AAB4-4D89-4187-BA25-CB267F4FB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A7BA-B8A5-4E13-AEC7-D8A374583A8B}" type="datetimeFigureOut">
              <a:rPr lang="ru-UA" smtClean="0"/>
              <a:t>10.11.2020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C3D612-902B-49F7-9D9D-1F7D4686B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CAE7F1-D596-4849-81B5-190229784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7B09-2E3E-4EF3-AA73-D80608240FB8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60926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9E6517-7FB4-436E-A472-B3E0C2110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2090FA7-5149-44B7-99A4-4A183DA446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AF37D3-45F8-4E5F-ABA5-F76099CCD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A7BA-B8A5-4E13-AEC7-D8A374583A8B}" type="datetimeFigureOut">
              <a:rPr lang="ru-UA" smtClean="0"/>
              <a:t>10.11.2020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32E4B4-D9D9-4100-A7B9-D1A9CBEF0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22B202-5EE2-476E-96BE-F2EDD0EFD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7B09-2E3E-4EF3-AA73-D80608240FB8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200155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E6E7ACC-22A0-435C-888A-38568CE308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F432FC5-58E0-45D9-82FB-19464E8A9B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6840B4-043F-472C-BADC-C8133BF83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A7BA-B8A5-4E13-AEC7-D8A374583A8B}" type="datetimeFigureOut">
              <a:rPr lang="ru-UA" smtClean="0"/>
              <a:t>10.11.2020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3F5222-C47D-42EC-A9F2-CDB1AAA33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593EB7-55AE-49C7-A2C3-5377188B3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7B09-2E3E-4EF3-AA73-D80608240FB8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29522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02A467-0242-49C8-9EC1-519C37B3E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E039B3-6EDE-483F-82B8-B94501BDA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088711-C548-4BDC-870F-DD70DED10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A7BA-B8A5-4E13-AEC7-D8A374583A8B}" type="datetimeFigureOut">
              <a:rPr lang="ru-UA" smtClean="0"/>
              <a:t>10.11.2020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B63C77-B91E-4D0A-8C34-536D80EDB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F02B07-56B5-4F30-B72A-6FB13D43D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7B09-2E3E-4EF3-AA73-D80608240FB8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910793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F701AD-3829-4874-A471-5E6BB38D3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9EC8AD-4A1C-4C7D-8CEE-C600ACE65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CEC5AC-30A1-44FD-9970-B58F76E3B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A7BA-B8A5-4E13-AEC7-D8A374583A8B}" type="datetimeFigureOut">
              <a:rPr lang="ru-UA" smtClean="0"/>
              <a:t>10.11.2020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C93EC1-E3F4-4A3F-B57E-60DA67902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4FA917-5F64-4A7D-9DF4-716C55564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7B09-2E3E-4EF3-AA73-D80608240FB8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12463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C49D39-3001-42F9-97A4-6FF6722EE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E49D9A-D6BF-4679-945E-CF9F009130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4AEE7E5-BBA0-4861-84A8-3E2993E44A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328AE54-0F02-4A6B-AA54-9F9487245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A7BA-B8A5-4E13-AEC7-D8A374583A8B}" type="datetimeFigureOut">
              <a:rPr lang="ru-UA" smtClean="0"/>
              <a:t>10.11.2020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07347E-FF66-49A4-B862-F9AE33887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026117-CD18-4CCA-A498-18D932D7F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7B09-2E3E-4EF3-AA73-D80608240FB8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6061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F03E8B-6549-472A-BBFC-9742653A9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7FB467E-0ABC-43CA-AB39-086293DE24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7CB0E4D-FC16-4A39-934E-5DFD401AB6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D1601F5-17F4-4845-8091-55B1EDA135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D70263A-21D8-4A59-8311-94DBF68F9E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DCB46CD-2377-4479-9CB1-D470D0DB0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A7BA-B8A5-4E13-AEC7-D8A374583A8B}" type="datetimeFigureOut">
              <a:rPr lang="ru-UA" smtClean="0"/>
              <a:t>10.11.2020</a:t>
            </a:fld>
            <a:endParaRPr lang="ru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7A81A69-E9C1-491D-B851-ACC8CA6AA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00DE5E1-7BE0-460A-ABC9-2E383D515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7B09-2E3E-4EF3-AA73-D80608240FB8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0519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158757-9CDE-4507-AF0C-A5271942B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7D0BE10-0CB9-4208-BC1B-36475CBFA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A7BA-B8A5-4E13-AEC7-D8A374583A8B}" type="datetimeFigureOut">
              <a:rPr lang="ru-UA" smtClean="0"/>
              <a:t>10.11.2020</a:t>
            </a:fld>
            <a:endParaRPr lang="ru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A4E4705-E5DE-4281-9B63-D7071E255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FB03583-6B84-4AA1-8E00-5192B7A41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7B09-2E3E-4EF3-AA73-D80608240FB8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918617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907779C-9EAE-4E77-9C54-AC3600850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A7BA-B8A5-4E13-AEC7-D8A374583A8B}" type="datetimeFigureOut">
              <a:rPr lang="ru-UA" smtClean="0"/>
              <a:t>10.11.2020</a:t>
            </a:fld>
            <a:endParaRPr lang="ru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1E1C03E-C500-4A8A-BD13-B7C6B022C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63367BF-A5CF-4AC1-8513-70C9B71E9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7B09-2E3E-4EF3-AA73-D80608240FB8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59423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9DC53E-6C07-48A1-9166-F882BBAB9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2C5C84-5007-4B51-B1A3-E722E6EC8A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0D734A1-9350-4652-A006-035574E3E2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292DF42-FFC6-4163-9881-1A8EC31F2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A7BA-B8A5-4E13-AEC7-D8A374583A8B}" type="datetimeFigureOut">
              <a:rPr lang="ru-UA" smtClean="0"/>
              <a:t>10.11.2020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F1F52DD-1F3E-4381-96A2-D2D4DBC9A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93CF90-67DA-4D1F-A3C9-697D81F26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7B09-2E3E-4EF3-AA73-D80608240FB8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68380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470E8B-9B3C-4B8C-8D2B-1AD795AAD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879B812-0B2E-4C44-94D2-32EBC69041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727A27B-BF2C-4DB7-AC7F-B01A29D1A5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5007A9-363B-407F-A75A-A8735DDAA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A7BA-B8A5-4E13-AEC7-D8A374583A8B}" type="datetimeFigureOut">
              <a:rPr lang="ru-UA" smtClean="0"/>
              <a:t>10.11.2020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39209C3-D6D3-4D98-B037-C837DE1D7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4AED904-E461-4B77-8508-3DD66A122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97B09-2E3E-4EF3-AA73-D80608240FB8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112869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BE89FD-4F04-404C-A18D-04304CE4C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13B9DC-028B-4996-9885-013CD89BA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184358-6846-4D82-AFF6-871A3D2CC6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BA7BA-B8A5-4E13-AEC7-D8A374583A8B}" type="datetimeFigureOut">
              <a:rPr lang="ru-UA" smtClean="0"/>
              <a:t>10.11.2020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F6AF02-FD92-4386-8B2C-5DAD3B9688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C6A44D-ECB8-4C13-97FC-88A3F3E6B8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97B09-2E3E-4EF3-AA73-D80608240FB8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608090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29A6E7-BCC6-45AF-9921-9F98421679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0945"/>
            <a:ext cx="9144000" cy="2271887"/>
          </a:xfrm>
        </p:spPr>
        <p:txBody>
          <a:bodyPr>
            <a:normAutofit fontScale="90000"/>
          </a:bodyPr>
          <a:lstStyle/>
          <a:p>
            <a:r>
              <a:rPr lang="uk-UA" dirty="0"/>
              <a:t>Тенденції розвитку жанрової системи літератури сучасної Франції  </a:t>
            </a:r>
            <a:endParaRPr lang="ru-UA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AC145CA-0E0B-4B97-B3B8-4872B4B107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859" y="2867799"/>
            <a:ext cx="9144000" cy="2669345"/>
          </a:xfrm>
        </p:spPr>
        <p:txBody>
          <a:bodyPr/>
          <a:lstStyle/>
          <a:p>
            <a:pPr algn="l"/>
            <a:r>
              <a:rPr lang="uk-UA" dirty="0"/>
              <a:t>1. </a:t>
            </a:r>
            <a:r>
              <a:rPr lang="uk-UA" sz="3200" dirty="0"/>
              <a:t>Характер осмислення актуальних художніх тенденцій  </a:t>
            </a:r>
          </a:p>
          <a:p>
            <a:pPr algn="l"/>
            <a:r>
              <a:rPr lang="uk-UA" sz="3200" dirty="0"/>
              <a:t>2.Шляхи трансформації традиційних жанрів </a:t>
            </a:r>
          </a:p>
          <a:p>
            <a:pPr algn="l"/>
            <a:r>
              <a:rPr lang="uk-UA" sz="3200" dirty="0"/>
              <a:t>3. </a:t>
            </a:r>
            <a:r>
              <a:rPr lang="uk-UA" sz="3200" dirty="0" err="1"/>
              <a:t>Франкофонна</a:t>
            </a:r>
            <a:r>
              <a:rPr lang="uk-UA" sz="3200" dirty="0"/>
              <a:t> література</a:t>
            </a:r>
          </a:p>
          <a:p>
            <a:pPr algn="l"/>
            <a:endParaRPr lang="ru-UA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FF0836-2D26-4B6F-902F-9FF5DE7F15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336" y="1852246"/>
            <a:ext cx="2095500" cy="24765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D9C0D30-8CEA-4675-A7CB-5329E84906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280"/>
          <a:stretch/>
        </p:blipFill>
        <p:spPr>
          <a:xfrm>
            <a:off x="9144381" y="3491886"/>
            <a:ext cx="1904238" cy="266934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C4716FB-2022-4D9B-A9A9-139BDE820F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073" y="47148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725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934AC5-ACBD-4A44-BC03-5A962F6DB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706582"/>
          </a:xfrm>
        </p:spPr>
        <p:txBody>
          <a:bodyPr/>
          <a:lstStyle/>
          <a:p>
            <a:pPr algn="ctr"/>
            <a:r>
              <a:rPr lang="uk-UA" b="1" dirty="0"/>
              <a:t>Жан </a:t>
            </a:r>
            <a:r>
              <a:rPr lang="uk-UA" b="1" dirty="0" err="1"/>
              <a:t>Ешноз</a:t>
            </a:r>
            <a:r>
              <a:rPr lang="uk-UA" b="1" dirty="0"/>
              <a:t> </a:t>
            </a:r>
            <a:endParaRPr lang="ru-UA" b="1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B024ABC-966F-4E20-BDD0-B0730D992E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818" y="34636"/>
            <a:ext cx="1847850" cy="2333625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C7FE2DFF-717F-44F0-9772-AF59D5AB96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45" y="1413163"/>
            <a:ext cx="4763369" cy="5444837"/>
          </a:xfrm>
        </p:spPr>
        <p:txBody>
          <a:bodyPr>
            <a:noAutofit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«Роман – це не письмо про пригоди, а пригоди письма».  Пригода стає головним кодом до розуміння пошуків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Ешноза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Іронічні алюзії мають ігровий характер: відбувається знецінення стереотипів того чи іншого жанру.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Розпад реалістичних умовностей традиційного роману.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Художні засоби на рівні риторики і поетики: варіативність ситуацій, їх повторюваність, симетрія, наростання алюзій, техніка кінематографічного монтажу.</a:t>
            </a:r>
            <a:endParaRPr lang="ru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58EF9FD-3E6A-40E3-80A4-0ABF92FBA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8711" y="272760"/>
            <a:ext cx="1847849" cy="266440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1128676-E12E-4C9E-A942-1545B51517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187" y="1413163"/>
            <a:ext cx="2213696" cy="329738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B83643F-C731-4AA9-9BAB-668429FBE5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663" y="2709429"/>
            <a:ext cx="2213695" cy="346969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AFFD254-6561-43A5-A313-DEAAC1B31E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9832" y="3559751"/>
            <a:ext cx="1847849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68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87B6BA-B548-4F69-B1F0-CBC002F28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5390324" cy="1152144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Жанр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конспірологічного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детективу</a:t>
            </a:r>
            <a:endParaRPr lang="ru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B5FE0FC-EE91-4411-9264-DE45BD99C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8640" y="1668845"/>
            <a:ext cx="5547360" cy="4200144"/>
          </a:xfrm>
        </p:spPr>
        <p:txBody>
          <a:bodyPr>
            <a:normAutofit fontScale="92500"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Фредерік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Трістан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«Загадка Ватикану»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Видавці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позиціонують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твір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детектив,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хоча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насправді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книга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жорсткою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сатирою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римо-католицьку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церкву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"Коду да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Вінчі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 "Загадка Ватикану"  про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безвір'я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Роман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Перший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малозначущий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Ватикану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знаходять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єретичний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рукопис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знищений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інквізицією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 легкий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детективний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сюжет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рукопис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перших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християн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8DE6C3B1-EE3C-4304-AC38-5F056E838A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28" y="2057400"/>
            <a:ext cx="2852889" cy="4010891"/>
          </a:xfrm>
        </p:spPr>
      </p:pic>
      <p:pic>
        <p:nvPicPr>
          <p:cNvPr id="12" name="Рисунок 11" descr="Изображение выглядит как еда&#10;&#10;Автоматически созданное описание">
            <a:extLst>
              <a:ext uri="{FF2B5EF4-FFF2-40B4-BE49-F238E27FC236}">
                <a16:creationId xmlns:a16="http://schemas.microsoft.com/office/drawing/2014/main" id="{6BCC2FFF-4E25-4D99-A3C3-334355D33D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2063" y="96982"/>
            <a:ext cx="2739937" cy="420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964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19C496-4B5F-4E6F-8270-4B7A26788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263236"/>
            <a:ext cx="5256211" cy="1094509"/>
          </a:xfrm>
        </p:spPr>
        <p:txBody>
          <a:bodyPr/>
          <a:lstStyle/>
          <a:p>
            <a:pPr algn="ctr"/>
            <a:r>
              <a:rPr lang="uk-UA" dirty="0"/>
              <a:t>Повернення до забутих жанрів – </a:t>
            </a:r>
            <a:r>
              <a:rPr lang="uk-UA" b="1" dirty="0"/>
              <a:t>пасторальний роман</a:t>
            </a:r>
            <a:endParaRPr lang="ru-UA" b="1" dirty="0"/>
          </a:p>
        </p:txBody>
      </p:sp>
      <p:pic>
        <p:nvPicPr>
          <p:cNvPr id="6" name="Объект 5" descr="Изображение выглядит как трава, млекопитающее, поле, знак&#10;&#10;Автоматически созданное описание">
            <a:extLst>
              <a:ext uri="{FF2B5EF4-FFF2-40B4-BE49-F238E27FC236}">
                <a16:creationId xmlns:a16="http://schemas.microsoft.com/office/drawing/2014/main" id="{253927BB-1BDE-42E5-9492-00C1E05EF8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740" y="457200"/>
            <a:ext cx="2833495" cy="4400805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DC06AD66-DF5F-4383-B54E-E7BDC73D2E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814945"/>
            <a:ext cx="6073630" cy="4054043"/>
          </a:xfrm>
        </p:spPr>
        <p:txBody>
          <a:bodyPr>
            <a:norm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Екологічні проблеми урбаністичного існування.</a:t>
            </a: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Жан-Марі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Шеврьє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«Далека Аркадія» (2011)</a:t>
            </a: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Сучасний парижанин усвідомлює потребу жити серед природи. </a:t>
            </a: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Сучасна пастораль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</a:t>
            </a:r>
            <a:endParaRPr lang="ru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376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27990E-BF02-4827-8FED-27B6073CE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5034539" cy="1048043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Романи-комікси і графічні романи – розквіт ери візуальності</a:t>
            </a:r>
            <a:endParaRPr lang="ru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4664BA7-A8C1-4D5F-B39A-F1AD4936CD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7" y="1870363"/>
            <a:ext cx="6336867" cy="4849091"/>
          </a:xfrm>
        </p:spPr>
        <p:txBody>
          <a:bodyPr>
            <a:normAutofit lnSpcReduction="10000"/>
          </a:bodyPr>
          <a:lstStyle/>
          <a:p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Ерже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(Жорж Проспер Ремі) – серія коміксів про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Тінтіна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Давид Б. (П’єр Франсуа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Бошар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 «Священна хвороба»</a:t>
            </a:r>
          </a:p>
          <a:p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Анн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Марінетті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Гільєм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Лебо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Франк «Агата Крісті. Історія життя королеви детективу».</a:t>
            </a:r>
          </a:p>
          <a:p>
            <a:r>
              <a:rPr 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оботи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Жана Жиро,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відомий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Мьобіус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філософських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неоднозначних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Вони перевернули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коміксу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вплинули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кіноіндустрію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моду.</a:t>
            </a: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пов’язано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кліповим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мисленням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результатом великого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інформаційного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потоку.</a:t>
            </a:r>
          </a:p>
          <a:p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Творці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щоразу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прагнуть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зачепити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читача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емоційністю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перфекціонізмом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оформленні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візуальними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експериментами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6CBFB882-FDCE-44C0-8604-F055C2C2D6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497" y="236526"/>
            <a:ext cx="2103634" cy="2896627"/>
          </a:xfrm>
          <a:prstGeom prst="rect">
            <a:avLst/>
          </a:prstGeom>
        </p:spPr>
      </p:pic>
      <p:pic>
        <p:nvPicPr>
          <p:cNvPr id="10" name="Рисунок 9" descr="Изображение выглядит как текст, книга&#10;&#10;Автоматически созданное описание">
            <a:extLst>
              <a:ext uri="{FF2B5EF4-FFF2-40B4-BE49-F238E27FC236}">
                <a16:creationId xmlns:a16="http://schemas.microsoft.com/office/drawing/2014/main" id="{D4E8F763-52CB-426C-8CBC-4D88EEE0D2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8" y="3669428"/>
            <a:ext cx="1743111" cy="2820935"/>
          </a:xfrm>
          <a:prstGeom prst="rect">
            <a:avLst/>
          </a:prstGeom>
        </p:spPr>
      </p:pic>
      <p:pic>
        <p:nvPicPr>
          <p:cNvPr id="14" name="Объект 13" descr="Изображение выглядит как знак, книга, сидит, стол&#10;&#10;Автоматически созданное описание">
            <a:extLst>
              <a:ext uri="{FF2B5EF4-FFF2-40B4-BE49-F238E27FC236}">
                <a16:creationId xmlns:a16="http://schemas.microsoft.com/office/drawing/2014/main" id="{FCC5B346-5DEA-4580-8D7A-3893F5292E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7" r="2869"/>
          <a:stretch/>
        </p:blipFill>
        <p:spPr>
          <a:xfrm>
            <a:off x="9949638" y="236526"/>
            <a:ext cx="2103634" cy="2820935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E927FFC-DA30-4CA0-8A82-2300C71B54A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77" b="11363"/>
          <a:stretch/>
        </p:blipFill>
        <p:spPr>
          <a:xfrm>
            <a:off x="7346497" y="3669429"/>
            <a:ext cx="2103634" cy="282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971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D2F1D3-9240-406F-BAE9-DDFBAC384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126609"/>
            <a:ext cx="7556067" cy="1743755"/>
          </a:xfrm>
        </p:spPr>
        <p:txBody>
          <a:bodyPr>
            <a:normAutofit fontScale="90000"/>
          </a:bodyPr>
          <a:lstStyle/>
          <a:p>
            <a:pPr algn="ctr"/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Франкофонія –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література французькою мовою, створена письменниками не французького походження, які живуть поза межами території Франції</a:t>
            </a:r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 descr="Изображение выглядит как женщина, фотография, носит, держит&#10;&#10;Автоматически созданное описание">
            <a:extLst>
              <a:ext uri="{FF2B5EF4-FFF2-40B4-BE49-F238E27FC236}">
                <a16:creationId xmlns:a16="http://schemas.microsoft.com/office/drawing/2014/main" id="{611E0DF3-FF0B-4CD3-8E20-26350C1A80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499" y="1028764"/>
            <a:ext cx="3352800" cy="4840224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D7A1E6DD-51D8-403C-ABEF-A112F7CB05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5841428" cy="3811588"/>
          </a:xfrm>
        </p:spPr>
        <p:txBody>
          <a:bodyPr>
            <a:normAutofit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Французька література як відкриття і спокуса для східної традиції.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Дай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Си-цзе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«Бальзак і кравчиня-китаяночка»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Двоє бідних китайських студентів відіслані до глухого китайського селища. Знаходять валізу із французькими книжками. 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Героїня під впливом етики Бальзака залишає батька і тікає до міста.</a:t>
            </a:r>
            <a:endParaRPr lang="ru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640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79604CE-6924-4E93-BD89-05ED6F78C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6320667" cy="1122218"/>
          </a:xfrm>
        </p:spPr>
        <p:txBody>
          <a:bodyPr/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ХХІ ст. - криза і смерть французької літератури?</a:t>
            </a:r>
            <a:endParaRPr lang="ru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E303D92-B244-445E-9D93-63BC2134F8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6572394" cy="3811588"/>
          </a:xfrm>
        </p:spPr>
        <p:txBody>
          <a:bodyPr>
            <a:normAutofit fontScale="92500" lnSpcReduction="20000"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Криза жанрів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французькій літературі:</a:t>
            </a:r>
          </a:p>
          <a:p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Жіль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Ліповецьки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«Ера порожнечі: есе про сучасний індивідуалізм»,</a:t>
            </a: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«Вкрадений роман» Ф.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Нурісьє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Сальв’єр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«Портрет письменника як домашньої тваринки»,</a:t>
            </a: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Анго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«Залишити місто»,</a:t>
            </a: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Дюрас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«Писати».</a:t>
            </a: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Нова міфологія творчості і міф письменника.</a:t>
            </a:r>
            <a:endParaRPr lang="ru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Объект 11" descr="Изображение выглядит как текст, доска&#10;&#10;Автоматически созданное описание">
            <a:extLst>
              <a:ext uri="{FF2B5EF4-FFF2-40B4-BE49-F238E27FC236}">
                <a16:creationId xmlns:a16="http://schemas.microsoft.com/office/drawing/2014/main" id="{E810C84D-D4ED-4435-9921-96340CB97A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3422" y="303127"/>
            <a:ext cx="2038350" cy="2955217"/>
          </a:xfr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EA4DA27-5414-487E-A5D0-45B8F9527E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366" y="1962782"/>
            <a:ext cx="2038350" cy="259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373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3C3E5D51-F8E7-4DCA-AAE7-E43895B7DF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45DAFC-A241-480D-8D1A-5681CDF4F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15" y="3930305"/>
            <a:ext cx="4007246" cy="24372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Мішель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Уельбек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(1958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–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класик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ХХІ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Один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найпопулярніших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французьких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авторів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світі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ctangle 26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8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0"/>
            <a:ext cx="11231745" cy="35578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Рисунок 11" descr="Изображение выглядит как человек, мужчина, держит, передний&#10;&#10;Автоматически созданное описание">
            <a:extLst>
              <a:ext uri="{FF2B5EF4-FFF2-40B4-BE49-F238E27FC236}">
                <a16:creationId xmlns:a16="http://schemas.microsoft.com/office/drawing/2014/main" id="{0963A9A4-3FA4-4BA9-9355-0245ECD0A3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082" y="432924"/>
            <a:ext cx="2515016" cy="2615169"/>
          </a:xfrm>
          <a:prstGeom prst="rect">
            <a:avLst/>
          </a:prstGeom>
        </p:spPr>
      </p:pic>
      <p:sp>
        <p:nvSpPr>
          <p:cNvPr id="37" name="Rectangle 30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635346" y="5126067"/>
            <a:ext cx="219456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0C822E4-D7CB-4709-A294-C575E072FD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25991" y="3496258"/>
            <a:ext cx="6823644" cy="3361742"/>
          </a:xfrm>
        </p:spPr>
        <p:txBody>
          <a:bodyPr vert="horz" lIns="91440" tIns="45720" rIns="91440" bIns="45720" rtlCol="0" anchor="ctr">
            <a:no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/>
              <a:t>      </a:t>
            </a:r>
            <a:r>
              <a:rPr lang="en-US" sz="2400" dirty="0" err="1"/>
              <a:t>Тривожне</a:t>
            </a:r>
            <a:r>
              <a:rPr lang="en-US" sz="2400" dirty="0"/>
              <a:t> </a:t>
            </a:r>
            <a:r>
              <a:rPr lang="en-US" sz="2400" dirty="0" err="1"/>
              <a:t>світовідчуття</a:t>
            </a:r>
            <a:r>
              <a:rPr lang="en-US" sz="2400" dirty="0"/>
              <a:t> </a:t>
            </a:r>
            <a:r>
              <a:rPr lang="en-US" sz="2400" dirty="0" err="1"/>
              <a:t>зближує</a:t>
            </a:r>
            <a:r>
              <a:rPr lang="en-US" sz="2400" dirty="0"/>
              <a:t> М. </a:t>
            </a:r>
            <a:r>
              <a:rPr lang="en-US" sz="2400" dirty="0" err="1"/>
              <a:t>Уельбека</a:t>
            </a:r>
            <a:r>
              <a:rPr lang="en-US" sz="2400" dirty="0"/>
              <a:t> з </a:t>
            </a:r>
            <a:r>
              <a:rPr lang="en-US" sz="2400" dirty="0" err="1"/>
              <a:t>філософєю</a:t>
            </a:r>
            <a:r>
              <a:rPr lang="en-US" sz="2400" dirty="0"/>
              <a:t> </a:t>
            </a:r>
            <a:r>
              <a:rPr lang="en-US" sz="2400" dirty="0" err="1"/>
              <a:t>екзистенціалізму</a:t>
            </a:r>
            <a:r>
              <a:rPr lang="en-US" sz="2400" dirty="0"/>
              <a:t>. У </a:t>
            </a:r>
            <a:r>
              <a:rPr lang="en-US" sz="2400" dirty="0" err="1"/>
              <a:t>творах</a:t>
            </a:r>
            <a:r>
              <a:rPr lang="en-US" sz="2400" dirty="0"/>
              <a:t> </a:t>
            </a:r>
            <a:r>
              <a:rPr lang="en-US" sz="2400" dirty="0" err="1"/>
              <a:t>простежуються</a:t>
            </a:r>
            <a:r>
              <a:rPr lang="en-US" sz="2400" dirty="0"/>
              <a:t> </a:t>
            </a:r>
            <a:r>
              <a:rPr lang="en-US" sz="2400" dirty="0" err="1"/>
              <a:t>екзистенціальні</a:t>
            </a:r>
            <a:r>
              <a:rPr lang="en-US" sz="2400" dirty="0"/>
              <a:t> </a:t>
            </a:r>
            <a:r>
              <a:rPr lang="en-US" sz="2400" dirty="0" err="1"/>
              <a:t>мотиви</a:t>
            </a:r>
            <a:r>
              <a:rPr lang="en-US" sz="2400" dirty="0"/>
              <a:t>.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/>
              <a:t>      </a:t>
            </a:r>
            <a:r>
              <a:rPr lang="en-US" sz="2400" dirty="0" err="1"/>
              <a:t>Проблеми</a:t>
            </a:r>
            <a:r>
              <a:rPr lang="en-US" sz="2400" dirty="0"/>
              <a:t> </a:t>
            </a:r>
            <a:r>
              <a:rPr lang="en-US" sz="2400" dirty="0" err="1"/>
              <a:t>людського</a:t>
            </a:r>
            <a:r>
              <a:rPr lang="en-US" sz="2400" dirty="0"/>
              <a:t> </a:t>
            </a:r>
            <a:r>
              <a:rPr lang="en-US" sz="2400" dirty="0" err="1"/>
              <a:t>буття</a:t>
            </a:r>
            <a:r>
              <a:rPr lang="en-US" sz="2400" dirty="0"/>
              <a:t> </a:t>
            </a:r>
            <a:r>
              <a:rPr lang="en-US" sz="2400" dirty="0" err="1"/>
              <a:t>знайшли</a:t>
            </a:r>
            <a:r>
              <a:rPr lang="en-US" sz="2400" dirty="0"/>
              <a:t> </a:t>
            </a:r>
            <a:r>
              <a:rPr lang="en-US" sz="2400" dirty="0" err="1"/>
              <a:t>своє</a:t>
            </a:r>
            <a:r>
              <a:rPr lang="en-US" sz="2400" dirty="0"/>
              <a:t> </a:t>
            </a:r>
            <a:r>
              <a:rPr lang="en-US" sz="2400" dirty="0" err="1"/>
              <a:t>відображення</a:t>
            </a:r>
            <a:r>
              <a:rPr lang="en-US" sz="2400" dirty="0"/>
              <a:t> в </a:t>
            </a:r>
            <a:r>
              <a:rPr lang="en-US" sz="2400" dirty="0" err="1"/>
              <a:t>роман</a:t>
            </a:r>
            <a:r>
              <a:rPr lang="uk-UA" sz="2400" dirty="0"/>
              <a:t>ах</a:t>
            </a:r>
            <a:r>
              <a:rPr lang="en-US" sz="2400" dirty="0"/>
              <a:t>.  </a:t>
            </a:r>
            <a:r>
              <a:rPr lang="en-US" sz="2400" dirty="0" err="1"/>
              <a:t>Романи</a:t>
            </a:r>
            <a:r>
              <a:rPr lang="en-US" sz="2400" dirty="0"/>
              <a:t> </a:t>
            </a:r>
            <a:r>
              <a:rPr lang="en-US" sz="2400" dirty="0" err="1"/>
              <a:t>можна</a:t>
            </a:r>
            <a:r>
              <a:rPr lang="en-US" sz="2400" dirty="0"/>
              <a:t> </a:t>
            </a:r>
            <a:r>
              <a:rPr lang="en-US" sz="2400" dirty="0" err="1"/>
              <a:t>назвати</a:t>
            </a:r>
            <a:r>
              <a:rPr lang="en-US" sz="2400" dirty="0"/>
              <a:t> </a:t>
            </a:r>
            <a:r>
              <a:rPr lang="en-US" sz="2400" dirty="0" err="1"/>
              <a:t>маніфестом</a:t>
            </a:r>
            <a:r>
              <a:rPr lang="en-US" sz="2400" dirty="0"/>
              <a:t> </a:t>
            </a:r>
            <a:r>
              <a:rPr lang="en-US" sz="2400" dirty="0" err="1"/>
              <a:t>постекзистенціалізму</a:t>
            </a:r>
            <a:r>
              <a:rPr lang="en-US" sz="2400" dirty="0"/>
              <a:t>. </a:t>
            </a:r>
            <a:r>
              <a:rPr lang="en-US" sz="2400" dirty="0" err="1"/>
              <a:t>Постекзистенціалізм</a:t>
            </a:r>
            <a:r>
              <a:rPr lang="en-US" sz="2400" dirty="0"/>
              <a:t> – </a:t>
            </a:r>
            <a:r>
              <a:rPr lang="en-US" sz="2400" dirty="0" err="1"/>
              <a:t>характеристика</a:t>
            </a:r>
            <a:r>
              <a:rPr lang="en-US" sz="2400" dirty="0"/>
              <a:t> </a:t>
            </a:r>
            <a:r>
              <a:rPr lang="en-US" sz="2400" dirty="0" err="1"/>
              <a:t>песимістичних</a:t>
            </a:r>
            <a:r>
              <a:rPr lang="en-US" sz="2400" dirty="0"/>
              <a:t> </a:t>
            </a:r>
            <a:r>
              <a:rPr lang="en-US" sz="2400" dirty="0" err="1"/>
              <a:t>умонастроїв</a:t>
            </a:r>
            <a:r>
              <a:rPr lang="en-US" sz="2400" dirty="0"/>
              <a:t> </a:t>
            </a:r>
            <a:r>
              <a:rPr lang="en-US" sz="2400" dirty="0" err="1"/>
              <a:t>покоління</a:t>
            </a:r>
            <a:r>
              <a:rPr lang="en-US" sz="2400" dirty="0"/>
              <a:t> </a:t>
            </a:r>
            <a:r>
              <a:rPr lang="en-US" sz="2400" dirty="0" err="1"/>
              <a:t>межі</a:t>
            </a:r>
            <a:r>
              <a:rPr lang="en-US" sz="2400" dirty="0"/>
              <a:t> </a:t>
            </a:r>
            <a:r>
              <a:rPr lang="en-US" sz="2400" dirty="0" err="1"/>
              <a:t>століть</a:t>
            </a:r>
            <a:r>
              <a:rPr lang="en-US" sz="2400" dirty="0"/>
              <a:t>.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A6EA2EC-4435-48FA-BE57-B044546B87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136" y="304168"/>
            <a:ext cx="1752870" cy="2869018"/>
          </a:xfrm>
          <a:prstGeom prst="rect">
            <a:avLst/>
          </a:prstGeom>
        </p:spPr>
      </p:pic>
      <p:pic>
        <p:nvPicPr>
          <p:cNvPr id="24" name="Рисунок 2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03741A2A-9DD5-46DD-938F-07310A71B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085" y="323071"/>
            <a:ext cx="2206519" cy="2869019"/>
          </a:xfrm>
          <a:prstGeom prst="rect">
            <a:avLst/>
          </a:prstGeom>
        </p:spPr>
      </p:pic>
      <p:pic>
        <p:nvPicPr>
          <p:cNvPr id="41" name="Объект 40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607B09B3-289E-4E45-B8E4-376B9F132F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58" y="323070"/>
            <a:ext cx="2027750" cy="2869017"/>
          </a:xfrm>
        </p:spPr>
      </p:pic>
    </p:spTree>
    <p:extLst>
      <p:ext uri="{BB962C8B-B14F-4D97-AF65-F5344CB8AC3E}">
        <p14:creationId xmlns:p14="http://schemas.microsoft.com/office/powerpoint/2010/main" val="357503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5B6AE7-89E2-409C-9ECD-77E9C1B36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5455504" cy="1043354"/>
          </a:xfrm>
        </p:spPr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оман "</a:t>
            </a:r>
            <a:r>
              <a:rPr lang="en-US" sz="3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Soumission</a:t>
            </a:r>
            <a:r>
              <a:rPr lang="en-US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 ("</a:t>
            </a:r>
            <a:r>
              <a:rPr lang="ru-RU" sz="3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Покора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") 2015</a:t>
            </a:r>
            <a:endParaRPr lang="ru-UA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8A1F08-1339-41E5-9B06-6F17325C93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4073" y="1676400"/>
            <a:ext cx="6059552" cy="5181600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Дія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відбувається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2022 року. За сюжетом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Партія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мусульман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Франції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закінчення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другої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каденції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Франсуа Олланда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перемагає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президентських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виборах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іслам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поширюється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всією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Європою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Наратор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романі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університетський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викладач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перед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стоїть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приймати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іслам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pPr algn="l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М.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Уельбек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повторює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роман є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художнім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текстом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романи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змінити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історії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на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відміну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есеїв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іншої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нехудожньої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літератури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». </a:t>
            </a:r>
          </a:p>
          <a:p>
            <a:endParaRPr lang="ru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3F304D5A-D0D0-4280-9CCB-B5A92A425D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625" y="3429000"/>
            <a:ext cx="2302412" cy="3330672"/>
          </a:xfrm>
        </p:spPr>
      </p:pic>
      <p:pic>
        <p:nvPicPr>
          <p:cNvPr id="12" name="Рисунок 11" descr="Изображение выглядит как текст, доска&#10;&#10;Автоматически созданное описание">
            <a:extLst>
              <a:ext uri="{FF2B5EF4-FFF2-40B4-BE49-F238E27FC236}">
                <a16:creationId xmlns:a16="http://schemas.microsoft.com/office/drawing/2014/main" id="{F0C25E09-FFBD-4C80-A5ED-2C93B83102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876" y="98328"/>
            <a:ext cx="4643823" cy="358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44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C26C0E-E88E-4CA4-AE55-BDBE5591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566" y="457200"/>
            <a:ext cx="4929969" cy="1043354"/>
          </a:xfrm>
        </p:spPr>
        <p:txBody>
          <a:bodyPr/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Уельбек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«Серотонін» (2019)</a:t>
            </a:r>
            <a:endParaRPr lang="ru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5016D0F-253C-43D7-B7E2-DC1D934904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4566" y="2057400"/>
            <a:ext cx="5511434" cy="3811588"/>
          </a:xfrm>
        </p:spPr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Montserrat"/>
              </a:rPr>
              <a:t>    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Роман про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розпад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традиційних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цінностей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жорстку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особистісну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кризу! </a:t>
            </a:r>
          </a:p>
          <a:p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немає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сенсу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рятувати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старого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самотнього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білого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чоловіка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той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приречений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історією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4DD972CF-F85B-4D58-98F7-982FC79467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21" y="3843223"/>
            <a:ext cx="4238658" cy="2826950"/>
          </a:xfrm>
        </p:spPr>
      </p:pic>
      <p:pic>
        <p:nvPicPr>
          <p:cNvPr id="13" name="Рисунок 12" descr="Изображение выглядит как внутренний, полка, книга, стол&#10;&#10;Автоматически созданное описание">
            <a:extLst>
              <a:ext uri="{FF2B5EF4-FFF2-40B4-BE49-F238E27FC236}">
                <a16:creationId xmlns:a16="http://schemas.microsoft.com/office/drawing/2014/main" id="{EACF85A3-12A6-46F4-8793-0CC4FC824F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3"/>
          <a:stretch/>
        </p:blipFill>
        <p:spPr>
          <a:xfrm>
            <a:off x="6096000" y="457200"/>
            <a:ext cx="5847471" cy="514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034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5D7C9AC-D6C6-40AF-A49A-8A7639F9E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24692"/>
            <a:ext cx="3932237" cy="1385454"/>
          </a:xfrm>
        </p:spPr>
        <p:txBody>
          <a:bodyPr>
            <a:normAutofit fontScale="90000"/>
          </a:bodyPr>
          <a:lstStyle/>
          <a:p>
            <a:r>
              <a:rPr lang="uk-UA" dirty="0"/>
              <a:t>Ф. </a:t>
            </a:r>
            <a:r>
              <a:rPr lang="uk-UA" dirty="0" err="1"/>
              <a:t>Бегбедер</a:t>
            </a:r>
            <a:r>
              <a:rPr lang="uk-UA" dirty="0"/>
              <a:t>: як пов’язати мову реклами і мову літератури</a:t>
            </a:r>
            <a:endParaRPr lang="ru-UA" dirty="0"/>
          </a:p>
        </p:txBody>
      </p:sp>
      <p:pic>
        <p:nvPicPr>
          <p:cNvPr id="8" name="Рисунок 7" descr="Изображение выглядит как человек, мужчина, знак, передний&#10;&#10;Автоматически созданное описание">
            <a:extLst>
              <a:ext uri="{FF2B5EF4-FFF2-40B4-BE49-F238E27FC236}">
                <a16:creationId xmlns:a16="http://schemas.microsoft.com/office/drawing/2014/main" id="{27D13853-93FC-4396-89A8-45EEDAC524C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6" r="7706"/>
          <a:stretch>
            <a:fillRect/>
          </a:stretch>
        </p:blipFill>
        <p:spPr>
          <a:xfrm>
            <a:off x="6096000" y="0"/>
            <a:ext cx="6009665" cy="4745286"/>
          </a:xfrm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id="{E3194F0A-579C-4FD5-BD0C-F37DC647F7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3766" y="2057400"/>
            <a:ext cx="5502234" cy="3811588"/>
          </a:xfrm>
        </p:spPr>
        <p:txBody>
          <a:bodyPr>
            <a:noAutofit/>
          </a:bodyPr>
          <a:lstStyle/>
          <a:p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«У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кожній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моїх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книг я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щось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втрачаю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„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Відпустка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комі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“ — 10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нічного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„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Кохання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триває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три роки“ — мою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колишню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дружину, „99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франків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“ — 10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реклами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Я за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літературу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„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випаленої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землі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“.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позаду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залишалися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палаючі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руїни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ментальний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стриптиз. Ось я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літературний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Чіп</a:t>
            </a:r>
            <a:r>
              <a:rPr lang="ru-RU" sz="24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і Дейл».</a:t>
            </a:r>
            <a:endParaRPr lang="ru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3821502-D6D8-4D77-8421-1E365E0487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836" y="3140011"/>
            <a:ext cx="1905000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387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33BCB327-B07F-4303-80ED-E4FC12FEF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515923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Експерименти з традиційними жанрами.</a:t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Мішель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Турньє</a:t>
            </a:r>
            <a:endParaRPr lang="ru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0D49FCB-8CCE-4519-974C-DDA29F9E9C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8090" y="243197"/>
            <a:ext cx="3333750" cy="4762500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id="{D7BD027C-1DD0-4B26-A729-EE7A3370C9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965267" cy="3811588"/>
          </a:xfrm>
        </p:spPr>
        <p:txBody>
          <a:bodyPr>
            <a:normAutofit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Одна з тенденцій постмодернізму – оновлення старих сюжетів.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Історія Робінзона Крузо осмислена в руслі сучасного ставлення до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неєвропейців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які опиняються у Європі. 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Вплив свідомості мігранта на європейський тип свідомості.</a:t>
            </a:r>
            <a:endParaRPr lang="ru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Изображение выглядит как человек, мужчина, внутренний, окно&#10;&#10;Автоматически созданное описание">
            <a:extLst>
              <a:ext uri="{FF2B5EF4-FFF2-40B4-BE49-F238E27FC236}">
                <a16:creationId xmlns:a16="http://schemas.microsoft.com/office/drawing/2014/main" id="{703B44A5-A87C-48FE-9B20-94CA414781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816114"/>
            <a:ext cx="2329552" cy="293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217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7D72AF-3312-441F-9F11-3FACAC11B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66253"/>
            <a:ext cx="5941022" cy="1122219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Крістіана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Барош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«Зима краси»</a:t>
            </a:r>
            <a:endParaRPr lang="ru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C727242-A39C-4E9C-A409-DD33A21B98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1" r="10864"/>
          <a:stretch/>
        </p:blipFill>
        <p:spPr>
          <a:xfrm>
            <a:off x="9223633" y="133348"/>
            <a:ext cx="2776362" cy="3550723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ECC44BDA-02DE-4C38-B7A0-210B6E1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9184" y="1288473"/>
            <a:ext cx="6595871" cy="4580516"/>
          </a:xfrm>
        </p:spPr>
        <p:txBody>
          <a:bodyPr>
            <a:normAutofit fontScale="77500" lnSpcReduction="20000"/>
          </a:bodyPr>
          <a:lstStyle/>
          <a:p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Продовження роману 18 ст. Ш. де </a:t>
            </a:r>
            <a:r>
              <a:rPr lang="uk-UA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Лакло</a:t>
            </a:r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«Небезпечні зв’язки».</a:t>
            </a:r>
          </a:p>
          <a:p>
            <a:r>
              <a:rPr lang="uk-U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Оповідачка – маркіза де </a:t>
            </a:r>
            <a:r>
              <a:rPr lang="uk-UA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Мертей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блискуча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злочинниця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безжально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губила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чоловіків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жінок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себе, в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фіналі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тікає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Парижа, 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прихопивши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собою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діаманти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подарунок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покійного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чоловіка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Крістіана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Барош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підстерегла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Ізабель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Мертей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воріт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Парижа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кінця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XVIII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століття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повела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батьківщину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Голландію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 та колись любила юного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Армана-Марі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ван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Хаг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якого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одружили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сестрою Мадлен;  де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саму видали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заміж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старого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розпусника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маркіза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Мертей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Отже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Ізабель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повертається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додому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Роттердам.  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Починається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друге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Ізабель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Вона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вступає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сумну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"зиму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краси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", але не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здається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відважно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бореться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суворою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своєю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долею і,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перемігши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все ж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знаходить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щастя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DA7498B-E929-4CCA-8441-65F7FF09B3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3" r="19039"/>
          <a:stretch/>
        </p:blipFill>
        <p:spPr>
          <a:xfrm>
            <a:off x="6780810" y="1758563"/>
            <a:ext cx="2577988" cy="334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704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98607C-06E8-42B8-A54D-5C2320744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5390324" cy="1054608"/>
          </a:xfrm>
        </p:spPr>
        <p:txBody>
          <a:bodyPr>
            <a:normAutofit/>
          </a:bodyPr>
          <a:lstStyle/>
          <a:p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Переосмислення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жанрового канону детективу</a:t>
            </a:r>
            <a:endParaRPr lang="ru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9FD01B5-AAFE-4429-85FA-A6EB6FD9AF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0322" y="1828800"/>
            <a:ext cx="5688913" cy="4738255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«Шерлок Холмс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таємниці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Ж.К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Болоня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Детективна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детективному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романі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нового типу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перепрочитуються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біографії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літераторві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акторів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Жан-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Патрік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Маншетт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жанр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нео-полару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Себастьян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Жапрізо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Шанталь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Пелетьє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Мартен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Вінклер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Франсуа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Нурісьє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uk-UA" dirty="0"/>
          </a:p>
          <a:p>
            <a:endParaRPr lang="ru-UA" dirty="0"/>
          </a:p>
        </p:txBody>
      </p:sp>
      <p:pic>
        <p:nvPicPr>
          <p:cNvPr id="10" name="Рисунок 9" descr="Изображение выглядит как внутренний, живой, комната, стул&#10;&#10;Автоматически созданное описание">
            <a:extLst>
              <a:ext uri="{FF2B5EF4-FFF2-40B4-BE49-F238E27FC236}">
                <a16:creationId xmlns:a16="http://schemas.microsoft.com/office/drawing/2014/main" id="{FB7EB4FF-89B9-4327-ACF4-A9CB52B328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723" y="154998"/>
            <a:ext cx="3171233" cy="4246418"/>
          </a:xfrm>
          <a:prstGeom prst="rect">
            <a:avLst/>
          </a:prstGeo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C046A60E-9F69-4BDC-9400-FF70A0C020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384" y="2231136"/>
            <a:ext cx="2930616" cy="4090000"/>
          </a:xfrm>
        </p:spPr>
      </p:pic>
    </p:spTree>
    <p:extLst>
      <p:ext uri="{BB962C8B-B14F-4D97-AF65-F5344CB8AC3E}">
        <p14:creationId xmlns:p14="http://schemas.microsoft.com/office/powerpoint/2010/main" val="18116194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1509</TotalTime>
  <Words>955</Words>
  <Application>Microsoft Office PowerPoint</Application>
  <PresentationFormat>Широкоэкранный</PresentationFormat>
  <Paragraphs>63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Montserrat</vt:lpstr>
      <vt:lpstr>Times New Roman</vt:lpstr>
      <vt:lpstr>Тема Office</vt:lpstr>
      <vt:lpstr>Тенденції розвитку жанрової системи літератури сучасної Франції  </vt:lpstr>
      <vt:lpstr>ХХІ ст. - криза і смерть французької літератури?</vt:lpstr>
      <vt:lpstr>Мішель Уельбек (1958) – класик ХХІ ст.  Один з найпопулярніших французьких авторів у світі</vt:lpstr>
      <vt:lpstr> Роман "Soumission" ("Покора") 2015</vt:lpstr>
      <vt:lpstr>М. Уельбек «Серотонін» (2019)</vt:lpstr>
      <vt:lpstr>Ф. Бегбедер: як пов’язати мову реклами і мову літератури</vt:lpstr>
      <vt:lpstr>Експерименти з традиційними жанрами. Мішель Турньє</vt:lpstr>
      <vt:lpstr>Крістіана Барош  «Зима краси»</vt:lpstr>
      <vt:lpstr>Переосмислення жанрового канону детективу</vt:lpstr>
      <vt:lpstr>Жан Ешноз </vt:lpstr>
      <vt:lpstr>Жанр конспірологічного детективу</vt:lpstr>
      <vt:lpstr>Повернення до забутих жанрів – пасторальний роман</vt:lpstr>
      <vt:lpstr>Романи-комікси і графічні романи – розквіт ери візуальності</vt:lpstr>
      <vt:lpstr> Франкофонія – література французькою мовою, створена письменниками не французького походження, які живуть поза межами території Франції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Тенденції розвитку літератури сучасної Франції</dc:title>
  <dc:creator>Lenovo</dc:creator>
  <cp:lastModifiedBy>Lenovo</cp:lastModifiedBy>
  <cp:revision>59</cp:revision>
  <dcterms:created xsi:type="dcterms:W3CDTF">2020-11-05T16:48:26Z</dcterms:created>
  <dcterms:modified xsi:type="dcterms:W3CDTF">2020-11-10T11:18:47Z</dcterms:modified>
</cp:coreProperties>
</file>