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3" r:id="rId2"/>
    <p:sldId id="275" r:id="rId3"/>
    <p:sldId id="276" r:id="rId4"/>
    <p:sldId id="277" r:id="rId5"/>
    <p:sldId id="261" r:id="rId6"/>
    <p:sldId id="274" r:id="rId7"/>
    <p:sldId id="265" r:id="rId8"/>
    <p:sldId id="287" r:id="rId9"/>
    <p:sldId id="278" r:id="rId10"/>
    <p:sldId id="269" r:id="rId11"/>
    <p:sldId id="272" r:id="rId12"/>
    <p:sldId id="279" r:id="rId13"/>
    <p:sldId id="281" r:id="rId14"/>
    <p:sldId id="280" r:id="rId15"/>
    <p:sldId id="285" r:id="rId16"/>
    <p:sldId id="282" r:id="rId17"/>
    <p:sldId id="284" r:id="rId18"/>
    <p:sldId id="286" r:id="rId19"/>
    <p:sldId id="288" r:id="rId20"/>
    <p:sldId id="289" r:id="rId21"/>
    <p:sldId id="291" r:id="rId22"/>
    <p:sldId id="292" r:id="rId23"/>
    <p:sldId id="290" r:id="rId24"/>
    <p:sldId id="29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-6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1A6E-CA57-4A05-BC39-08D391CB362E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2FEDE-FE61-41F2-8334-F45E47BB1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6634D-1D15-4E21-ADFF-186A7904CB31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37DD6-C6FC-4894-A363-B201EE806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CE5A-084A-42D5-A606-6335CD8C5AF9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71C0-DF34-42A5-B7B2-E84DF352E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482CB-366F-4978-AD46-2247BE62A6AD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55C60-D7C4-427E-A50C-C2E528CBE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08281-EB6B-41DE-92AD-FC79F6C2C261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F541C-BC5D-4C85-B3A7-B6E54093C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05A7-FA69-49BA-B8FC-AD6B097F1301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27025-5B6F-4FA7-8D09-FE81C8F77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9BD60-9F74-4CF2-8592-B26CB78E67E5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44DC5-FBCE-4530-AA07-42748A2F3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60E1B-88A2-4C65-9564-6544013A98D2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1A64D-8593-4D5A-BD98-2B5C52DD4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1F48B-E582-47A5-ADAA-570F7CEC0F35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4311-978C-49B8-B1F5-1350E84D9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C8006-4498-45BC-A7F8-FACCFADA59F0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88986-8E48-4816-9C3B-E04151342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7029-8690-4635-BF7A-834B0AAC38B9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FC9DE-8A66-416F-A02D-6A7CA90A7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3B191-C602-403F-BA28-B953A3596306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3B5B3-AFC8-44B4-B0C2-0396540C6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EEF389-DEDD-49CD-A31C-531F7562A96F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671C3A-E98D-49DE-BAD6-F7DEA4380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tionary.org/wiki/jet#%D0%90%D0%BD%D0%B3%D0%BB%D0%B8%D0%B9%D1%81%D0%BA%D0%B8%D0%B9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7%D0%B0%D1%81%D0%BE%D0%B2%D0%BE%D0%B9_%D0%BF%D0%BE%D1%8F%D1%81" TargetMode="External"/><Relationship Id="rId4" Type="http://schemas.openxmlformats.org/officeDocument/2006/relationships/hyperlink" Target="https://ru.wiktionary.org/wiki/lag#%D0%90%D0%BD%D0%B3%D0%BB%D0%B8%D0%B9%D1%81%D0%BA%D0%B8%D0%B9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1"/>
          <p:cNvSpPr>
            <a:spLocks noGrp="1"/>
          </p:cNvSpPr>
          <p:nvPr>
            <p:ph idx="4294967295"/>
          </p:nvPr>
        </p:nvSpPr>
        <p:spPr>
          <a:xfrm>
            <a:off x="611188" y="981075"/>
            <a:ext cx="8229600" cy="3271838"/>
          </a:xfrm>
        </p:spPr>
        <p:txBody>
          <a:bodyPr/>
          <a:lstStyle/>
          <a:p>
            <a:pPr marL="577850" indent="-533400" algn="ctr">
              <a:spcBef>
                <a:spcPct val="0"/>
              </a:spcBef>
              <a:buFont typeface="Arial" charset="0"/>
              <a:buNone/>
            </a:pPr>
            <a:r>
              <a:rPr lang="uk-UA" b="1" smtClean="0"/>
              <a:t>План</a:t>
            </a:r>
            <a:endParaRPr lang="ru-RU" b="1" smtClean="0"/>
          </a:p>
          <a:p>
            <a:pPr marL="577850" indent="-533400">
              <a:lnSpc>
                <a:spcPct val="75000"/>
              </a:lnSpc>
              <a:spcBef>
                <a:spcPct val="0"/>
              </a:spcBef>
              <a:buFont typeface="Arial" charset="0"/>
              <a:buAutoNum type="arabicPeriod"/>
            </a:pPr>
            <a:r>
              <a:rPr lang="uk-UA" b="1" smtClean="0"/>
              <a:t>Поняття про біологічні ритми. Передумови та причини виникнення біоритмології як науки.</a:t>
            </a:r>
          </a:p>
          <a:p>
            <a:pPr marL="577850" indent="-533400">
              <a:lnSpc>
                <a:spcPct val="75000"/>
              </a:lnSpc>
              <a:spcBef>
                <a:spcPct val="0"/>
              </a:spcBef>
              <a:buFont typeface="Arial" charset="0"/>
              <a:buAutoNum type="arabicPeriod"/>
            </a:pPr>
            <a:r>
              <a:rPr lang="uk-UA" b="1" smtClean="0"/>
              <a:t>Поняття про індивідуальний біоритмологічний тип людини (хронотип).</a:t>
            </a:r>
          </a:p>
          <a:p>
            <a:pPr marL="577850" indent="-533400">
              <a:lnSpc>
                <a:spcPct val="75000"/>
              </a:lnSpc>
              <a:spcBef>
                <a:spcPct val="0"/>
              </a:spcBef>
              <a:buFont typeface="Arial" charset="0"/>
              <a:buAutoNum type="arabicPeriod"/>
            </a:pPr>
            <a:r>
              <a:rPr lang="uk-UA" b="1" smtClean="0"/>
              <a:t>Поняття про десинхроноз як основний вид хронопатології та як медичну і гігієнічну категорію. Види десинхронозів.</a:t>
            </a:r>
          </a:p>
          <a:p>
            <a:pPr marL="577850" indent="-533400">
              <a:lnSpc>
                <a:spcPct val="75000"/>
              </a:lnSpc>
              <a:spcBef>
                <a:spcPct val="0"/>
              </a:spcBef>
              <a:buFont typeface="Arial" charset="0"/>
              <a:buAutoNum type="arabicPeriod"/>
            </a:pPr>
            <a:r>
              <a:rPr lang="uk-UA" b="1" smtClean="0"/>
              <a:t>Заходи профілактики десинхронозів.</a:t>
            </a:r>
            <a:endParaRPr lang="ru-RU" sz="2000" smtClean="0"/>
          </a:p>
        </p:txBody>
      </p:sp>
      <p:sp>
        <p:nvSpPr>
          <p:cNvPr id="1433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28650" y="227013"/>
            <a:ext cx="7886700" cy="758825"/>
          </a:xfrm>
        </p:spPr>
        <p:txBody>
          <a:bodyPr/>
          <a:lstStyle/>
          <a:p>
            <a:pPr algn="ctr"/>
            <a:r>
              <a:rPr lang="ru-RU" sz="4800" b="1" smtClean="0"/>
              <a:t>Хроногігієна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7504" y="3933056"/>
            <a:ext cx="89289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16" y="3926706"/>
            <a:ext cx="89289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16" y="3926706"/>
            <a:ext cx="89289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16" y="3926706"/>
            <a:ext cx="89289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217488" y="146050"/>
            <a:ext cx="8926512" cy="78581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2800" smtClean="0"/>
              <a:t>Центральн</a:t>
            </a:r>
            <a:r>
              <a:rPr lang="uk-UA" sz="2800" smtClean="0"/>
              <a:t>ий біологічний годинник (водій ритму) у супрахіазматичних ядрах (СХЯ) гіпоталамуса</a:t>
            </a:r>
            <a:endParaRPr lang="ru-RU" sz="2800" smtClean="0"/>
          </a:p>
        </p:txBody>
      </p:sp>
      <p:pic>
        <p:nvPicPr>
          <p:cNvPr id="23554" name="Rectangle 3"/>
          <p:cNvPicPr>
            <a:picLocks noGr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" y="930275"/>
            <a:ext cx="8843963" cy="57943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261938" y="228600"/>
            <a:ext cx="8674100" cy="71438"/>
          </a:xfrm>
        </p:spPr>
        <p:txBody>
          <a:bodyPr/>
          <a:lstStyle/>
          <a:p>
            <a:pPr>
              <a:lnSpc>
                <a:spcPct val="75000"/>
              </a:lnSpc>
            </a:pPr>
            <a:endParaRPr lang="ru-RU" sz="4000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44463" y="411163"/>
            <a:ext cx="8820150" cy="6446837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700"/>
              </a:spcBef>
              <a:defRPr/>
            </a:pPr>
            <a:r>
              <a:rPr lang="ru-RU" b="1" smtClean="0"/>
              <a:t>Світло, падаючи на сітківку ока, через зорові нерви передає збудження в один з найважливіших відділів головного мозку - гіпоталамус. </a:t>
            </a:r>
          </a:p>
          <a:p>
            <a:pPr>
              <a:lnSpc>
                <a:spcPct val="70000"/>
              </a:lnSpc>
              <a:spcBef>
                <a:spcPts val="700"/>
              </a:spcBef>
              <a:defRPr/>
            </a:pPr>
            <a:r>
              <a:rPr lang="ru-RU" b="1" smtClean="0"/>
              <a:t>Гіпоталамус - це вищий вегетативний центр, який здійснює складну координацію функцій внутрішніх органів і систем в цілісну діяльність організму. </a:t>
            </a:r>
          </a:p>
          <a:p>
            <a:pPr>
              <a:lnSpc>
                <a:spcPct val="70000"/>
              </a:lnSpc>
              <a:spcBef>
                <a:spcPts val="700"/>
              </a:spcBef>
              <a:defRPr/>
            </a:pPr>
            <a:r>
              <a:rPr lang="ru-RU" b="1" smtClean="0"/>
              <a:t>Він пов'язаний з гіпофізом - основним регулятором роботи залоз внутрішньої секреції. </a:t>
            </a:r>
            <a:endParaRPr lang="uk-UA" b="1" smtClean="0"/>
          </a:p>
          <a:p>
            <a:pPr>
              <a:lnSpc>
                <a:spcPct val="70000"/>
              </a:lnSpc>
              <a:spcBef>
                <a:spcPts val="700"/>
              </a:spcBef>
              <a:defRPr/>
            </a:pPr>
            <a:r>
              <a:rPr lang="uk-UA" b="1" smtClean="0"/>
              <a:t>Отже, </a:t>
            </a:r>
            <a:r>
              <a:rPr lang="uk-UA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гіпоталамус - гіпофіз - залози внутрішньої секреції</a:t>
            </a:r>
            <a:r>
              <a:rPr lang="uk-UA" b="1" smtClean="0"/>
              <a:t> - «робочі» органи. </a:t>
            </a:r>
          </a:p>
          <a:p>
            <a:pPr>
              <a:lnSpc>
                <a:spcPct val="70000"/>
              </a:lnSpc>
              <a:spcBef>
                <a:spcPts val="700"/>
              </a:spcBef>
              <a:buFont typeface="Arial" charset="0"/>
              <a:buNone/>
              <a:defRPr/>
            </a:pPr>
            <a:r>
              <a:rPr lang="ru-RU" b="1" smtClean="0"/>
              <a:t>В результаті роботи цього ланцюжка змінюється гормональний фон, а разом з ним і діяльність фізіологічних систем. </a:t>
            </a:r>
          </a:p>
          <a:p>
            <a:pPr>
              <a:lnSpc>
                <a:spcPct val="70000"/>
              </a:lnSpc>
              <a:spcBef>
                <a:spcPts val="700"/>
              </a:spcBef>
              <a:buFont typeface="Arial" charset="0"/>
              <a:buNone/>
              <a:defRPr/>
            </a:pPr>
            <a:r>
              <a:rPr lang="ru-RU" b="1" smtClean="0"/>
              <a:t>Стероїдні гормони безпосередньо впливають і на стан нервових клітин, змінюючи рівень їх збудливості </a:t>
            </a:r>
            <a:r>
              <a:rPr lang="ru-RU" b="1" smtClean="0">
                <a:cs typeface="Calibri" pitchFamily="34" charset="0"/>
              </a:rPr>
              <a:t>→</a:t>
            </a:r>
            <a:r>
              <a:rPr lang="ru-RU" b="1" smtClean="0"/>
              <a:t> паралельно з коливаннями гормонального рівня змінюється настрій людини. </a:t>
            </a:r>
          </a:p>
          <a:p>
            <a:pPr>
              <a:lnSpc>
                <a:spcPct val="70000"/>
              </a:lnSpc>
              <a:spcBef>
                <a:spcPts val="700"/>
              </a:spcBef>
              <a:buFont typeface="Arial" charset="0"/>
              <a:buNone/>
              <a:defRPr/>
            </a:pPr>
            <a:r>
              <a:rPr lang="ru-RU" b="1" smtClean="0"/>
              <a:t>Це визначає високий рівень функцій організму днем і низький - вночі.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 idx="4294967295"/>
          </p:nvPr>
        </p:nvSpPr>
        <p:spPr>
          <a:xfrm>
            <a:off x="628650" y="365125"/>
            <a:ext cx="7886700" cy="347663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3" y="625475"/>
            <a:ext cx="8285162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53988" y="219075"/>
            <a:ext cx="8990012" cy="15636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200" smtClean="0"/>
              <a:t>Біоритми класифікують на підставі частоти коливань (осциляцій), або періодів. Виділяють наступні основні ритми </a:t>
            </a:r>
            <a:r>
              <a:rPr lang="ru-RU" sz="2800" i="1" smtClean="0"/>
              <a:t>(за Ф.Халбергом)</a:t>
            </a:r>
            <a:r>
              <a:rPr lang="ru-RU" sz="4000" smtClean="0"/>
              <a:t> </a:t>
            </a:r>
            <a:r>
              <a:rPr lang="ru-RU" sz="3200" smtClean="0"/>
              <a:t>: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227013" y="1863725"/>
            <a:ext cx="8763000" cy="4797425"/>
          </a:xfrm>
        </p:spPr>
        <p:txBody>
          <a:bodyPr/>
          <a:lstStyle/>
          <a:p>
            <a:r>
              <a:rPr lang="ru-RU" sz="3600" b="1" smtClean="0"/>
              <a:t>ритми високої частоти (близько півгодини),</a:t>
            </a:r>
          </a:p>
          <a:p>
            <a:r>
              <a:rPr lang="ru-RU" sz="3600" b="1" smtClean="0"/>
              <a:t>ультрадіанні (0,5-20 год),</a:t>
            </a:r>
          </a:p>
          <a:p>
            <a:r>
              <a:rPr lang="ru-RU" sz="3600" b="1" smtClean="0"/>
              <a:t>циркадні (цілодобові),</a:t>
            </a:r>
          </a:p>
          <a:p>
            <a:r>
              <a:rPr lang="ru-RU" sz="3600" b="1" smtClean="0"/>
              <a:t>циркасептальні (білятижневі),</a:t>
            </a:r>
          </a:p>
          <a:p>
            <a:r>
              <a:rPr lang="ru-RU" sz="3600" b="1" smtClean="0"/>
              <a:t>циркатригінтидіанні (білямісячні),</a:t>
            </a:r>
          </a:p>
          <a:p>
            <a:r>
              <a:rPr lang="ru-RU" sz="3600" b="1" smtClean="0"/>
              <a:t>циркануальні (білярічні).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7475"/>
            <a:ext cx="9144000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28600" y="5862638"/>
            <a:ext cx="8915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У людини встановлено </a:t>
            </a:r>
            <a:r>
              <a:rPr lang="uk-UA" u="sng">
                <a:solidFill>
                  <a:schemeClr val="tx1"/>
                </a:solidFill>
              </a:rPr>
              <a:t>понад 300 процесів, що протікають в добовому біоритмі</a:t>
            </a:r>
            <a:r>
              <a:rPr lang="uk-UA">
                <a:solidFill>
                  <a:schemeClr val="tx1"/>
                </a:solidFill>
              </a:rPr>
              <a:t> і складають фізіологічну основу для раціональної організації режиму праці та відпочинку.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75" y="225425"/>
            <a:ext cx="8648700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8" y="781050"/>
            <a:ext cx="8836025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5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47675"/>
          </a:xfrm>
        </p:spPr>
        <p:txBody>
          <a:bodyPr/>
          <a:lstStyle/>
          <a:p>
            <a:pPr algn="ctr"/>
            <a:r>
              <a:rPr lang="uk-UA" sz="4000" b="1" smtClean="0"/>
              <a:t>Флісовські</a:t>
            </a:r>
            <a:endParaRPr lang="ru-RU" sz="4000" b="1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type="ctrTitle"/>
          </p:nvPr>
        </p:nvSpPr>
        <p:spPr>
          <a:xfrm>
            <a:off x="120650" y="309563"/>
            <a:ext cx="9023350" cy="273208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200" b="1" u="sng" smtClean="0"/>
              <a:t>За індивідуальними особливостями прояву добових біоритмів</a:t>
            </a:r>
            <a:r>
              <a:rPr lang="ru-RU" sz="3200" b="1" smtClean="0"/>
              <a:t> (</a:t>
            </a:r>
            <a:r>
              <a:rPr lang="ru-RU" sz="3200" b="1" i="1" smtClean="0"/>
              <a:t>генотиповими особливостями ендогенних пейсмейкерів і відмінностями реакції на дію зовнішніх чинників</a:t>
            </a:r>
            <a:r>
              <a:rPr lang="ru-RU" sz="3200" b="1" smtClean="0"/>
              <a:t>) розрізняють хронотипи людини </a:t>
            </a:r>
            <a:r>
              <a:rPr lang="ru-RU" sz="2800" b="1" smtClean="0"/>
              <a:t>(</a:t>
            </a:r>
            <a:r>
              <a:rPr lang="ru-RU" sz="2800" b="1" i="1" smtClean="0"/>
              <a:t>за Г.Хільдебрандтом</a:t>
            </a:r>
            <a:r>
              <a:rPr lang="ru-RU" sz="2800" b="1" smtClean="0"/>
              <a:t>):</a:t>
            </a:r>
          </a:p>
        </p:txBody>
      </p:sp>
      <p:sp>
        <p:nvSpPr>
          <p:cNvPr id="30722" name="Rectangle 5"/>
          <p:cNvSpPr>
            <a:spLocks noGrp="1"/>
          </p:cNvSpPr>
          <p:nvPr>
            <p:ph type="subTitle" idx="1"/>
          </p:nvPr>
        </p:nvSpPr>
        <p:spPr>
          <a:xfrm>
            <a:off x="136525" y="2808288"/>
            <a:ext cx="9007475" cy="3744912"/>
          </a:xfrm>
        </p:spPr>
        <p:txBody>
          <a:bodyPr/>
          <a:lstStyle/>
          <a:p>
            <a:pPr algn="l"/>
            <a:r>
              <a:rPr lang="ru-RU" sz="4000" b="1" smtClean="0"/>
              <a:t>**ранковий (жайворонок); </a:t>
            </a:r>
          </a:p>
          <a:p>
            <a:pPr algn="l"/>
            <a:r>
              <a:rPr lang="ru-RU" sz="4000" b="1" smtClean="0"/>
              <a:t>**денний (голуб) – 40-50%; </a:t>
            </a:r>
          </a:p>
          <a:p>
            <a:pPr algn="l"/>
            <a:r>
              <a:rPr lang="ru-RU" sz="4000" b="1" smtClean="0"/>
              <a:t>**вечірній (сова).</a:t>
            </a:r>
          </a:p>
          <a:p>
            <a:pPr algn="l">
              <a:lnSpc>
                <a:spcPct val="80000"/>
              </a:lnSpc>
              <a:spcBef>
                <a:spcPts val="800"/>
              </a:spcBef>
            </a:pPr>
            <a:r>
              <a:rPr lang="ru-RU" sz="4000" b="1" smtClean="0"/>
              <a:t> </a:t>
            </a:r>
            <a:r>
              <a:rPr lang="ru-RU" sz="2400" u="sng" smtClean="0"/>
              <a:t>У геномі людини є два варіанти гена PER3 - короткий і довгий.</a:t>
            </a:r>
            <a:r>
              <a:rPr lang="ru-RU" sz="2400" smtClean="0"/>
              <a:t> </a:t>
            </a:r>
            <a:br>
              <a:rPr lang="ru-RU" sz="2400" smtClean="0"/>
            </a:br>
            <a:r>
              <a:rPr lang="ru-RU" sz="2400" smtClean="0"/>
              <a:t>Оскільки в клітинах людини є дві копії кожного гена, то кожна людина може мати або дві копії короткого гена, або дві копії довгого, або одну довгу й одну коротку копію.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Grp="1"/>
          </p:cNvSpPr>
          <p:nvPr>
            <p:ph type="ctrTitle"/>
          </p:nvPr>
        </p:nvSpPr>
        <p:spPr>
          <a:xfrm>
            <a:off x="311150" y="274638"/>
            <a:ext cx="8832850" cy="115093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200" b="1" smtClean="0"/>
              <a:t>Майкл Бреус, клінічний психолог і експерт з медицини сну (США), пропонує поділ на </a:t>
            </a:r>
            <a:r>
              <a:rPr lang="ru-RU" sz="3200" b="1" u="sng" smtClean="0"/>
              <a:t>4 хронотипи</a:t>
            </a:r>
            <a:r>
              <a:rPr lang="ru-RU" sz="3200" b="1" smtClean="0"/>
              <a:t>:</a:t>
            </a:r>
            <a:r>
              <a:rPr lang="ru-RU" sz="3200" smtClean="0"/>
              <a:t> </a:t>
            </a:r>
          </a:p>
        </p:txBody>
      </p:sp>
      <p:sp>
        <p:nvSpPr>
          <p:cNvPr id="31746" name="Rectangle 5"/>
          <p:cNvSpPr>
            <a:spLocks noGrp="1"/>
          </p:cNvSpPr>
          <p:nvPr>
            <p:ph type="subTitle" idx="1"/>
          </p:nvPr>
        </p:nvSpPr>
        <p:spPr>
          <a:xfrm>
            <a:off x="0" y="1492250"/>
            <a:ext cx="8996363" cy="5180013"/>
          </a:xfrm>
        </p:spPr>
        <p:txBody>
          <a:bodyPr/>
          <a:lstStyle/>
          <a:p>
            <a:pPr algn="l"/>
            <a:r>
              <a:rPr lang="ru-RU" sz="3200" b="1" smtClean="0"/>
              <a:t>*</a:t>
            </a:r>
            <a:r>
              <a:rPr lang="ru-RU" sz="3200" b="1" u="sng" smtClean="0"/>
              <a:t>«дельфіни»</a:t>
            </a:r>
            <a:r>
              <a:rPr lang="ru-RU" sz="3200" b="1" smtClean="0"/>
              <a:t> (їх найменше, 3-4% населення) можуть бути активними о будь-якій порі, навіть якщо сплять 4-5 год. на добу,</a:t>
            </a:r>
          </a:p>
          <a:p>
            <a:pPr algn="l"/>
            <a:r>
              <a:rPr lang="ru-RU" sz="3200" b="1" smtClean="0"/>
              <a:t>* </a:t>
            </a:r>
            <a:r>
              <a:rPr lang="ru-RU" sz="3200" b="1" u="sng" smtClean="0"/>
              <a:t>«леви»</a:t>
            </a:r>
            <a:r>
              <a:rPr lang="ru-RU" sz="3200" b="1" smtClean="0"/>
              <a:t> </a:t>
            </a:r>
            <a:r>
              <a:rPr lang="en-US" sz="3200" b="1" smtClean="0"/>
              <a:t>(</a:t>
            </a:r>
            <a:r>
              <a:rPr lang="ru-RU" sz="3200" b="1" smtClean="0"/>
              <a:t>середня кількість год</a:t>
            </a:r>
            <a:r>
              <a:rPr lang="uk-UA" sz="3200" b="1" smtClean="0"/>
              <a:t>. </a:t>
            </a:r>
            <a:r>
              <a:rPr lang="ru-RU" sz="3200" b="1" smtClean="0"/>
              <a:t>(6-7 год) для сну, найактивніші вранці ), </a:t>
            </a:r>
          </a:p>
          <a:p>
            <a:pPr algn="l"/>
            <a:r>
              <a:rPr lang="ru-RU" sz="3200" b="1" smtClean="0"/>
              <a:t>*«</a:t>
            </a:r>
            <a:r>
              <a:rPr lang="ru-RU" sz="3200" b="1" u="sng" smtClean="0"/>
              <a:t>вовки»</a:t>
            </a:r>
            <a:r>
              <a:rPr lang="ru-RU" sz="3200" b="1" smtClean="0"/>
              <a:t> </a:t>
            </a:r>
            <a:r>
              <a:rPr lang="en-US" sz="3200" b="1" smtClean="0"/>
              <a:t>(</a:t>
            </a:r>
            <a:r>
              <a:rPr lang="ru-RU" sz="3200" b="1" smtClean="0"/>
              <a:t>середня кількість год</a:t>
            </a:r>
            <a:r>
              <a:rPr lang="uk-UA" sz="3200" b="1" smtClean="0"/>
              <a:t>. </a:t>
            </a:r>
            <a:r>
              <a:rPr lang="ru-RU" sz="3200" b="1" smtClean="0"/>
              <a:t>(6-7 год) для сну, причому ведуть переважно нічний спосіб життя), </a:t>
            </a:r>
          </a:p>
          <a:p>
            <a:pPr algn="l"/>
            <a:r>
              <a:rPr lang="ru-RU" sz="3200" b="1" smtClean="0"/>
              <a:t>*«</a:t>
            </a:r>
            <a:r>
              <a:rPr lang="ru-RU" sz="3200" b="1" u="sng" smtClean="0"/>
              <a:t>ведмеді</a:t>
            </a:r>
            <a:r>
              <a:rPr lang="ru-RU" sz="3200" b="1" smtClean="0"/>
              <a:t>» (просто необхідно багато спати - </a:t>
            </a:r>
            <a:r>
              <a:rPr lang="en-US" sz="3200" b="1" smtClean="0"/>
              <a:t>min</a:t>
            </a:r>
            <a:r>
              <a:rPr lang="ru-RU" sz="3200" b="1" smtClean="0"/>
              <a:t> 9 год. на добу</a:t>
            </a:r>
            <a:r>
              <a:rPr lang="en-US" sz="3200" b="1" smtClean="0"/>
              <a:t>)</a:t>
            </a:r>
            <a:r>
              <a:rPr lang="uk-UA" sz="3200" b="1" smtClean="0"/>
              <a:t>.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161925" y="228600"/>
            <a:ext cx="8837613" cy="8016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200" b="1" smtClean="0"/>
              <a:t>Десинхроноз </a:t>
            </a:r>
            <a:r>
              <a:rPr lang="ru-RU" sz="3200" i="1" smtClean="0"/>
              <a:t>- </a:t>
            </a:r>
            <a:r>
              <a:rPr lang="ru-RU" sz="3200" smtClean="0"/>
              <a:t>стан організму, обумовлений розугодженням біологічних ритмів 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144463" y="1241425"/>
            <a:ext cx="8809037" cy="5419725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u="sng" smtClean="0"/>
              <a:t>Соціальні чинники виникнення десинхронозів:</a:t>
            </a:r>
          </a:p>
          <a:p>
            <a:pPr>
              <a:lnSpc>
                <a:spcPct val="75000"/>
              </a:lnSpc>
              <a:spcBef>
                <a:spcPts val="700"/>
              </a:spcBef>
            </a:pPr>
            <a:r>
              <a:rPr lang="uk-UA" b="1" smtClean="0"/>
              <a:t>1. </a:t>
            </a:r>
            <a:r>
              <a:rPr lang="uk-UA" b="1" i="1" smtClean="0"/>
              <a:t>Біотропні чинники антропогенного походження</a:t>
            </a:r>
            <a:r>
              <a:rPr lang="uk-UA" b="1" smtClean="0"/>
              <a:t>: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smtClean="0"/>
              <a:t>а) токсичні речовини, наприклад, алкоголь, фізичні та інші дії;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smtClean="0"/>
              <a:t>б) сукупні соціальні стреси великих промислових міст, пов'язані з напруженою роботою або керуванням транспортом, великою кількістю інформації і т.д .;</a:t>
            </a:r>
          </a:p>
          <a:p>
            <a:pPr>
              <a:lnSpc>
                <a:spcPct val="75000"/>
              </a:lnSpc>
              <a:spcBef>
                <a:spcPts val="700"/>
              </a:spcBef>
            </a:pPr>
            <a:r>
              <a:rPr lang="uk-UA" b="1" smtClean="0"/>
              <a:t>2. </a:t>
            </a:r>
            <a:r>
              <a:rPr lang="uk-UA" b="1" i="1" smtClean="0"/>
              <a:t>Неузгодженість ритму сон-неспання при змінній і нічній роботі</a:t>
            </a:r>
            <a:r>
              <a:rPr lang="uk-UA" b="1" smtClean="0"/>
              <a:t>;</a:t>
            </a:r>
          </a:p>
          <a:p>
            <a:pPr>
              <a:lnSpc>
                <a:spcPct val="75000"/>
              </a:lnSpc>
              <a:spcBef>
                <a:spcPts val="700"/>
              </a:spcBef>
            </a:pPr>
            <a:r>
              <a:rPr lang="uk-UA" b="1" smtClean="0"/>
              <a:t>3. </a:t>
            </a:r>
            <a:r>
              <a:rPr lang="uk-UA" b="1" i="1" smtClean="0"/>
              <a:t>Неузгодженість між добовим стереотипом організму і дискретним часом</a:t>
            </a:r>
            <a:r>
              <a:rPr lang="uk-UA" b="1" smtClean="0"/>
              <a:t>, що виникає при трансмеридіональних перельотах;</a:t>
            </a:r>
          </a:p>
          <a:p>
            <a:pPr>
              <a:lnSpc>
                <a:spcPct val="75000"/>
              </a:lnSpc>
              <a:spcBef>
                <a:spcPts val="700"/>
              </a:spcBef>
            </a:pPr>
            <a:r>
              <a:rPr lang="uk-UA" b="1" smtClean="0"/>
              <a:t>4. </a:t>
            </a:r>
            <a:r>
              <a:rPr lang="uk-UA" b="1" i="1" smtClean="0"/>
              <a:t>Орбітальні та міжпланетні космічні польоти</a:t>
            </a:r>
            <a:r>
              <a:rPr lang="uk-UA" b="1" smtClean="0"/>
              <a:t>.</a:t>
            </a:r>
            <a:endParaRPr lang="ru-RU" b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09550"/>
            <a:ext cx="8229600" cy="850900"/>
          </a:xfrm>
        </p:spPr>
        <p:txBody>
          <a:bodyPr/>
          <a:lstStyle/>
          <a:p>
            <a:r>
              <a:rPr lang="uk-UA" sz="3600" b="1" u="sng" smtClean="0"/>
              <a:t>Фізіологічні основи біоритмів</a:t>
            </a:r>
            <a:endParaRPr lang="ru-RU" sz="3600" b="1" u="sng" smtClean="0"/>
          </a:p>
        </p:txBody>
      </p:sp>
      <p:sp>
        <p:nvSpPr>
          <p:cNvPr id="15362" name="Объект 2"/>
          <p:cNvSpPr>
            <a:spLocks noGrp="1"/>
          </p:cNvSpPr>
          <p:nvPr>
            <p:ph idx="4294967295"/>
          </p:nvPr>
        </p:nvSpPr>
        <p:spPr>
          <a:xfrm>
            <a:off x="457200" y="5946775"/>
            <a:ext cx="8229600" cy="69215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3200" b="1" smtClean="0"/>
              <a:t>Щороку Земля робить оберт навколо Сонця</a:t>
            </a:r>
            <a:endParaRPr lang="ru-RU" sz="3200" b="1" smtClean="0"/>
          </a:p>
        </p:txBody>
      </p:sp>
      <p:pic>
        <p:nvPicPr>
          <p:cNvPr id="15363" name="Picture 2" descr="http://allforchildren.ru/why/illustr/why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49338"/>
            <a:ext cx="9144000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574675" y="365125"/>
            <a:ext cx="8334375" cy="1325563"/>
          </a:xfrm>
        </p:spPr>
        <p:txBody>
          <a:bodyPr/>
          <a:lstStyle/>
          <a:p>
            <a:r>
              <a:rPr lang="uk-UA" sz="4000" b="1" u="sng" smtClean="0"/>
              <a:t>Природні зовнішні чинники виникнення десинхронозів:</a:t>
            </a:r>
            <a:r>
              <a:rPr lang="ru-RU" smtClean="0"/>
              <a:t> 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417513" y="1825625"/>
            <a:ext cx="8097837" cy="4351338"/>
          </a:xfrm>
        </p:spPr>
        <p:txBody>
          <a:bodyPr/>
          <a:lstStyle/>
          <a:p>
            <a:pPr marL="533400" indent="-533400"/>
            <a:r>
              <a:rPr lang="uk-UA" sz="3200" b="1" smtClean="0"/>
              <a:t>Екстремальні природні умови;</a:t>
            </a:r>
          </a:p>
          <a:p>
            <a:pPr marL="533400" indent="-533400"/>
            <a:r>
              <a:rPr lang="uk-UA" sz="3200" b="1" smtClean="0"/>
              <a:t>Зміни ритмів діючих геліо- геофізичних датчиків часу, таких як цикли сонячної активності, добові та сезонні варіації погоди, зміни клімату;</a:t>
            </a:r>
          </a:p>
          <a:p>
            <a:pPr marL="533400" indent="-533400"/>
            <a:r>
              <a:rPr lang="uk-UA" sz="3200" b="1" smtClean="0"/>
              <a:t>Ритми геомагнітного поля Землі, викликані обертанням Сонця;</a:t>
            </a:r>
          </a:p>
          <a:p>
            <a:pPr marL="533400" indent="-533400"/>
            <a:r>
              <a:rPr lang="uk-UA" sz="3200" b="1" smtClean="0"/>
              <a:t>Аперіодичні зміни геліо- геофізичних чинників, що виникають при сонячних спалахах і геомагнітних бурях.</a:t>
            </a:r>
            <a:endParaRPr lang="ru-RU" sz="3200" b="1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244475" y="365125"/>
            <a:ext cx="8691563" cy="1709738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6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Джетла́г</a:t>
            </a:r>
            <a:r>
              <a:rPr lang="ru-RU" sz="3600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  <a:r>
              <a:rPr lang="ru-RU" sz="3600" smtClean="0"/>
              <a:t>(</a:t>
            </a:r>
            <a:r>
              <a:rPr lang="ru-RU" sz="3600" smtClean="0">
                <a:hlinkClick r:id="rId2" tooltip="Английский язык"/>
              </a:rPr>
              <a:t>англ.</a:t>
            </a:r>
            <a:r>
              <a:rPr lang="ru-RU" sz="3600" smtClean="0"/>
              <a:t> </a:t>
            </a:r>
            <a:r>
              <a:rPr lang="ru-RU" sz="3600" i="1" smtClean="0"/>
              <a:t>jet lag: </a:t>
            </a:r>
            <a:r>
              <a:rPr lang="ru-RU" sz="3600" i="1" smtClean="0">
                <a:hlinkClick r:id="rId3" tooltip="wikt:jet"/>
              </a:rPr>
              <a:t>jet</a:t>
            </a:r>
            <a:r>
              <a:rPr lang="ru-RU" sz="3600" smtClean="0"/>
              <a:t> «реактивний літак» + </a:t>
            </a:r>
            <a:r>
              <a:rPr lang="ru-RU" sz="3600" i="1" smtClean="0">
                <a:hlinkClick r:id="rId4" tooltip="wikt:lag"/>
              </a:rPr>
              <a:t>lag</a:t>
            </a:r>
            <a:r>
              <a:rPr lang="ru-RU" sz="3600" smtClean="0"/>
              <a:t> «запізнення») - </a:t>
            </a:r>
            <a:r>
              <a:rPr lang="ru-RU" sz="3600" b="1" smtClean="0"/>
              <a:t>синдром зміни </a:t>
            </a:r>
            <a:r>
              <a:rPr lang="ru-RU" sz="3600" b="1" smtClean="0">
                <a:hlinkClick r:id="rId5" tooltip="Часовой пояс"/>
              </a:rPr>
              <a:t>годинного поясу</a:t>
            </a:r>
            <a:r>
              <a:rPr lang="ru-RU" sz="3600" b="1" smtClean="0"/>
              <a:t>.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200025" y="2311400"/>
            <a:ext cx="8943975" cy="4330700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700"/>
              </a:spcBef>
              <a:buFont typeface="Arial" charset="0"/>
              <a:buNone/>
            </a:pPr>
            <a:r>
              <a:rPr lang="ru-RU" sz="3600" b="1" smtClean="0"/>
              <a:t>Симптоми можуть відрізнятися у залежності від числа подоланих годинних поясів:</a:t>
            </a:r>
            <a:r>
              <a:rPr lang="ru-RU" b="1" smtClean="0"/>
              <a:t> </a:t>
            </a:r>
          </a:p>
          <a:p>
            <a:pPr>
              <a:lnSpc>
                <a:spcPct val="70000"/>
              </a:lnSpc>
              <a:spcBef>
                <a:spcPts val="700"/>
              </a:spcBef>
            </a:pPr>
            <a:r>
              <a:rPr lang="ru-RU" sz="3600" b="1" smtClean="0"/>
              <a:t>порушення травлення;</a:t>
            </a:r>
          </a:p>
          <a:p>
            <a:pPr>
              <a:lnSpc>
                <a:spcPct val="70000"/>
              </a:lnSpc>
              <a:spcBef>
                <a:spcPts val="700"/>
              </a:spcBef>
            </a:pPr>
            <a:r>
              <a:rPr lang="ru-RU" sz="3600" b="1" smtClean="0"/>
              <a:t>головні болі;</a:t>
            </a:r>
          </a:p>
          <a:p>
            <a:pPr>
              <a:lnSpc>
                <a:spcPct val="70000"/>
              </a:lnSpc>
              <a:spcBef>
                <a:spcPts val="700"/>
              </a:spcBef>
            </a:pPr>
            <a:r>
              <a:rPr lang="ru-RU" sz="3600" b="1" smtClean="0"/>
              <a:t>втома, порушення сну, безсоння;</a:t>
            </a:r>
          </a:p>
          <a:p>
            <a:pPr>
              <a:lnSpc>
                <a:spcPct val="70000"/>
              </a:lnSpc>
              <a:spcBef>
                <a:spcPts val="700"/>
              </a:spcBef>
            </a:pPr>
            <a:r>
              <a:rPr lang="ru-RU" sz="3600" b="1" smtClean="0"/>
              <a:t>дезорієнтація, дратівливість;</a:t>
            </a:r>
          </a:p>
          <a:p>
            <a:pPr>
              <a:lnSpc>
                <a:spcPct val="70000"/>
              </a:lnSpc>
              <a:spcBef>
                <a:spcPts val="700"/>
              </a:spcBef>
            </a:pPr>
            <a:r>
              <a:rPr lang="ru-RU" sz="3600" b="1" smtClean="0"/>
              <a:t>депресія.</a:t>
            </a:r>
          </a:p>
          <a:p>
            <a:pPr>
              <a:buFont typeface="Arial" charset="0"/>
              <a:buNone/>
            </a:pPr>
            <a:endParaRPr lang="ru-RU" sz="36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319088" y="163513"/>
            <a:ext cx="8824912" cy="225107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sz="3200" b="1" smtClean="0"/>
              <a:t>За твердженням В. М. Платонова, </a:t>
            </a:r>
            <a:r>
              <a:rPr lang="uk-UA" sz="3200" b="1" u="sng" smtClean="0"/>
              <a:t>тривалість десинхронізації ритмів</a:t>
            </a:r>
            <a:r>
              <a:rPr lang="uk-UA" sz="3200" b="1" smtClean="0"/>
              <a:t> організму після дальніх перельотів може коливатися у широкому діапазоні </a:t>
            </a:r>
            <a:r>
              <a:rPr lang="uk-UA" sz="3200" b="1" smtClean="0">
                <a:sym typeface="Symbol" pitchFamily="18" charset="2"/>
              </a:rPr>
              <a:t></a:t>
            </a:r>
            <a:r>
              <a:rPr lang="uk-UA" sz="3200" b="1" smtClean="0"/>
              <a:t> від 2 до 7-10 днів і більше, що зумовлено такими </a:t>
            </a:r>
            <a:r>
              <a:rPr lang="uk-UA" sz="3200" b="1" u="sng" smtClean="0"/>
              <a:t>причинами</a:t>
            </a:r>
            <a:r>
              <a:rPr lang="uk-UA" sz="3200" b="1" smtClean="0"/>
              <a:t>:</a:t>
            </a:r>
            <a:r>
              <a:rPr lang="uk-UA" sz="3200" smtClean="0"/>
              <a:t> </a:t>
            </a:r>
            <a:endParaRPr lang="ru-RU" sz="3200" smtClean="0"/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128588" y="2501900"/>
            <a:ext cx="9015412" cy="4356100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mtClean="0">
                <a:sym typeface="Symbol" pitchFamily="18" charset="2"/>
              </a:rPr>
              <a:t></a:t>
            </a:r>
            <a:r>
              <a:rPr lang="uk-UA" smtClean="0"/>
              <a:t> </a:t>
            </a:r>
            <a:r>
              <a:rPr lang="uk-UA" sz="3200" b="1" smtClean="0"/>
              <a:t>дальністю перельоту (</a:t>
            </a:r>
            <a:r>
              <a:rPr lang="uk-UA" sz="3200" b="1" i="1" smtClean="0"/>
              <a:t>чим довший переліт, тим очевидніші реакції організму</a:t>
            </a:r>
            <a:r>
              <a:rPr lang="uk-UA" sz="3200" b="1" smtClean="0"/>
              <a:t>); </a:t>
            </a:r>
            <a:endParaRPr lang="uk-UA" sz="3200" b="1" smtClean="0">
              <a:sym typeface="Symbol" pitchFamily="18" charset="2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smtClean="0">
                <a:sym typeface="Symbol" pitchFamily="18" charset="2"/>
              </a:rPr>
              <a:t></a:t>
            </a:r>
            <a:r>
              <a:rPr lang="uk-UA" sz="3200" b="1" smtClean="0"/>
              <a:t> напрямом перельоту (</a:t>
            </a:r>
            <a:r>
              <a:rPr lang="uk-UA" sz="3200" b="1" i="1" smtClean="0"/>
              <a:t>переліт на захід переноситься легше, ніж на схід</a:t>
            </a:r>
            <a:r>
              <a:rPr lang="uk-UA" sz="3200" b="1" smtClean="0"/>
              <a:t>); </a:t>
            </a:r>
            <a:endParaRPr lang="uk-UA" sz="3200" b="1" smtClean="0">
              <a:sym typeface="Symbol" pitchFamily="18" charset="2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smtClean="0">
                <a:sym typeface="Symbol" pitchFamily="18" charset="2"/>
              </a:rPr>
              <a:t></a:t>
            </a:r>
            <a:r>
              <a:rPr lang="uk-UA" sz="3200" b="1" smtClean="0"/>
              <a:t> режимом протягом декількох днів перед перельотом; </a:t>
            </a:r>
            <a:endParaRPr lang="uk-UA" sz="3200" b="1" smtClean="0">
              <a:sym typeface="Symbol" pitchFamily="18" charset="2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smtClean="0">
                <a:sym typeface="Symbol" pitchFamily="18" charset="2"/>
              </a:rPr>
              <a:t></a:t>
            </a:r>
            <a:r>
              <a:rPr lang="uk-UA" sz="3200" b="1" smtClean="0"/>
              <a:t> раціональним харчуванням перед перельотом; </a:t>
            </a:r>
            <a:endParaRPr lang="uk-UA" sz="3200" b="1" smtClean="0">
              <a:sym typeface="Symbol" pitchFamily="18" charset="2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smtClean="0">
                <a:sym typeface="Symbol" pitchFamily="18" charset="2"/>
              </a:rPr>
              <a:t></a:t>
            </a:r>
            <a:r>
              <a:rPr lang="uk-UA" sz="3200" b="1" smtClean="0"/>
              <a:t> використанням спеціальних засобів і процедур; </a:t>
            </a:r>
            <a:endParaRPr lang="uk-UA" sz="3200" b="1" smtClean="0">
              <a:sym typeface="Symbol" pitchFamily="18" charset="2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smtClean="0">
                <a:sym typeface="Symbol" pitchFamily="18" charset="2"/>
              </a:rPr>
              <a:t></a:t>
            </a:r>
            <a:r>
              <a:rPr lang="uk-UA" sz="3200" b="1" smtClean="0"/>
              <a:t> специфікою виду діяльності. </a:t>
            </a:r>
            <a:endParaRPr lang="ru-RU" sz="3200" b="1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192088" y="180975"/>
            <a:ext cx="8951912" cy="654685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200" smtClean="0"/>
              <a:t/>
            </a:r>
            <a:br>
              <a:rPr lang="ru-RU" sz="3200" smtClean="0"/>
            </a:br>
            <a:r>
              <a:rPr lang="uk-UA" sz="2800" b="1" smtClean="0"/>
              <a:t>Для </a:t>
            </a:r>
            <a:r>
              <a:rPr lang="uk-UA" sz="2800" b="1" u="sng" smtClean="0"/>
              <a:t>пом’якшення та прискорення</a:t>
            </a:r>
            <a:r>
              <a:rPr lang="uk-UA" sz="2800" b="1" smtClean="0"/>
              <a:t> процесу поясо-кліматичної </a:t>
            </a:r>
            <a:r>
              <a:rPr lang="uk-UA" sz="2800" b="1" u="sng" smtClean="0"/>
              <a:t>адаптації</a:t>
            </a:r>
            <a:r>
              <a:rPr lang="uk-UA" sz="2800" b="1" smtClean="0"/>
              <a:t> дослідники пропонують використовувати певні </a:t>
            </a:r>
            <a:r>
              <a:rPr lang="uk-UA" sz="2800" b="1" u="sng" smtClean="0"/>
              <a:t>заходи</a:t>
            </a:r>
            <a:r>
              <a:rPr lang="uk-UA" sz="2800" b="1" smtClean="0"/>
              <a:t>:</a:t>
            </a:r>
            <a:br>
              <a:rPr lang="uk-UA" sz="2800" b="1" smtClean="0"/>
            </a:br>
            <a:r>
              <a:rPr lang="uk-UA" sz="2800" b="1" smtClean="0"/>
              <a:t/>
            </a:r>
            <a:br>
              <a:rPr lang="uk-UA" sz="2800" b="1" smtClean="0"/>
            </a:br>
            <a:r>
              <a:rPr lang="uk-UA" sz="2800" b="1" smtClean="0"/>
              <a:t>**перед перельотом необхідно завчасно переходити на новий режим дня;</a:t>
            </a:r>
            <a:br>
              <a:rPr lang="uk-UA" sz="2800" b="1" smtClean="0"/>
            </a:br>
            <a:r>
              <a:rPr lang="uk-UA" sz="2800" b="1" smtClean="0"/>
              <a:t/>
            </a:r>
            <a:br>
              <a:rPr lang="uk-UA" sz="2800" b="1" smtClean="0"/>
            </a:br>
            <a:r>
              <a:rPr lang="uk-UA" sz="2800" b="1" smtClean="0"/>
              <a:t>**використовувати спеціальні засоби і процедури (препарати від безсоння, яскраве світло, відновлювальні процедури і т.д.);</a:t>
            </a:r>
            <a:br>
              <a:rPr lang="uk-UA" sz="2800" b="1" smtClean="0"/>
            </a:br>
            <a:r>
              <a:rPr lang="uk-UA" sz="2800" b="1" smtClean="0"/>
              <a:t/>
            </a:r>
            <a:br>
              <a:rPr lang="uk-UA" sz="2800" b="1" smtClean="0"/>
            </a:br>
            <a:r>
              <a:rPr lang="uk-UA" sz="2800" b="1" smtClean="0"/>
              <a:t>**необхідно внести корективи в харчування (перед перельотом, під час і після нього); </a:t>
            </a:r>
            <a:r>
              <a:rPr lang="uk-UA" sz="2400" b="1" smtClean="0"/>
              <a:t>Достатньо ефективною може бути спеціальна </a:t>
            </a:r>
            <a:r>
              <a:rPr lang="uk-UA" sz="2400" b="1" i="1" smtClean="0"/>
              <a:t>дієта на основі білків чи вуглеводів</a:t>
            </a:r>
            <a:r>
              <a:rPr lang="uk-UA" sz="2400" b="1" smtClean="0"/>
              <a:t>: харчування з високим вмістом вуглеводів і низьким вмістом білків може викликати сонливість, а дієта з високим вмістом білків сприяє процесам збудження.</a:t>
            </a:r>
            <a:r>
              <a:rPr lang="ru-RU" sz="2400" b="1" smtClean="0"/>
              <a:t> </a:t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 flipV="1">
            <a:off x="198438" y="6858000"/>
            <a:ext cx="8820150" cy="42863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endParaRPr lang="ru-RU" sz="800" b="1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2550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628650" y="498475"/>
            <a:ext cx="7886700" cy="56784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200" b="1" smtClean="0"/>
              <a:t>*</a:t>
            </a:r>
            <a:r>
              <a:rPr lang="ru-RU" sz="3200" b="1" smtClean="0"/>
              <a:t>Вважається, що відновлення зі швидкістю 2/3 дня при переміщенні на один часовий пояс на схід та 0,5 днів на 1 часовий пояс на захід є прийнятним.</a:t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*</a:t>
            </a:r>
            <a:r>
              <a:rPr lang="uk-UA" sz="3200" b="1" smtClean="0"/>
              <a:t>Синхронізація циркулярних ритмів після перельоту на захід відбувається зі швидкістю 32 хв/добу, а на схід – 57 хв. </a:t>
            </a:r>
            <a:br>
              <a:rPr lang="uk-UA" sz="3200" b="1" smtClean="0"/>
            </a:br>
            <a:r>
              <a:rPr lang="uk-UA" sz="3200" b="1" smtClean="0"/>
              <a:t/>
            </a:r>
            <a:br>
              <a:rPr lang="uk-UA" sz="3200" b="1" smtClean="0"/>
            </a:br>
            <a:r>
              <a:rPr lang="uk-UA" sz="3200" b="1" smtClean="0"/>
              <a:t>*При раціональному режимі роботи і відпочинку стан організму при перельоті з півночі на південь і з півдня на північ може нормалізуватися протягом 1-2 днів.</a:t>
            </a:r>
            <a:endParaRPr lang="ru-RU" sz="3200" b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4294967295"/>
          </p:nvPr>
        </p:nvSpPr>
        <p:spPr>
          <a:xfrm>
            <a:off x="236538" y="5910263"/>
            <a:ext cx="8670925" cy="609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3200" b="1" smtClean="0"/>
              <a:t>Щомісяця Місяць робить оберт навколо Землі</a:t>
            </a:r>
            <a:endParaRPr lang="ru-RU" sz="3200" b="1" smtClean="0"/>
          </a:p>
        </p:txBody>
      </p:sp>
      <p:pic>
        <p:nvPicPr>
          <p:cNvPr id="16386" name="Picture 2" descr="http://astronomy.net.ua/uploads/posts/2012-02/1329295224_20120212_moonr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266700"/>
            <a:ext cx="8521700" cy="557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4294967295"/>
          </p:nvPr>
        </p:nvSpPr>
        <p:spPr>
          <a:xfrm>
            <a:off x="201613" y="5791200"/>
            <a:ext cx="8786812" cy="7651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3600" b="1" smtClean="0"/>
              <a:t>Щодня Земля робить оберт навколо себе</a:t>
            </a:r>
            <a:endParaRPr lang="ru-RU" sz="3600" b="1" smtClean="0"/>
          </a:p>
        </p:txBody>
      </p:sp>
      <p:pic>
        <p:nvPicPr>
          <p:cNvPr id="17410" name="Picture 2" descr="http://gifsla.ru/images/11/animacionnaja-kartinka5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569325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228600" y="127000"/>
            <a:ext cx="8915400" cy="69532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sz="2800" b="1" smtClean="0"/>
              <a:t>Щоб вижити, усі організми пристосовували свої функції до природних ритмів</a:t>
            </a:r>
            <a:endParaRPr lang="ru-RU" sz="2800" b="1" smtClean="0"/>
          </a:p>
        </p:txBody>
      </p:sp>
      <p:pic>
        <p:nvPicPr>
          <p:cNvPr id="18434" name="Picture 4" descr="1069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25488"/>
            <a:ext cx="9144000" cy="613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Grp="1"/>
          </p:cNvSpPr>
          <p:nvPr>
            <p:ph type="ctrTitle"/>
          </p:nvPr>
        </p:nvSpPr>
        <p:spPr>
          <a:xfrm>
            <a:off x="127000" y="173038"/>
            <a:ext cx="9017000" cy="150812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sz="2800" smtClean="0"/>
              <a:t>“Рух по послідовним фазам, які ритмічно повторюються, є універсальним законом, який визначає основну організацію живих істот на нашій планеті“ (П.К. Анохін)</a:t>
            </a:r>
            <a:r>
              <a:rPr lang="ru-RU" sz="3200" smtClean="0"/>
              <a:t> </a:t>
            </a:r>
          </a:p>
        </p:txBody>
      </p:sp>
      <p:sp>
        <p:nvSpPr>
          <p:cNvPr id="21510" name="Rectangle 6"/>
          <p:cNvSpPr>
            <a:spLocks noGrp="1"/>
          </p:cNvSpPr>
          <p:nvPr>
            <p:ph type="subTitle" idx="1"/>
          </p:nvPr>
        </p:nvSpPr>
        <p:spPr>
          <a:xfrm>
            <a:off x="119063" y="1692275"/>
            <a:ext cx="8877300" cy="5045075"/>
          </a:xfrm>
        </p:spPr>
        <p:txBody>
          <a:bodyPr/>
          <a:lstStyle/>
          <a:p>
            <a:pPr algn="l">
              <a:lnSpc>
                <a:spcPct val="75000"/>
              </a:lnSpc>
              <a:defRPr/>
            </a:pPr>
            <a:r>
              <a:rPr lang="uk-UA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Ритм</a:t>
            </a:r>
            <a:r>
              <a:rPr lang="uk-UA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b="1" i="1" smtClean="0"/>
              <a:t>(грец. Rtythmos від rheo - течу</a:t>
            </a:r>
            <a:r>
              <a:rPr lang="uk-UA" b="1" smtClean="0"/>
              <a:t>) або періодичність</a:t>
            </a:r>
            <a:r>
              <a:rPr lang="uk-UA" b="1" u="sng" smtClean="0"/>
              <a:t> </a:t>
            </a:r>
            <a:r>
              <a:rPr lang="uk-UA" b="1" smtClean="0"/>
              <a:t>- багаторазове чергування стану, явища, події, функції, акту, що відбувається з певною послідовністю.</a:t>
            </a:r>
            <a:endParaRPr lang="uk-UA" b="1" u="sng" smtClean="0"/>
          </a:p>
          <a:p>
            <a:pPr algn="l">
              <a:lnSpc>
                <a:spcPct val="75000"/>
              </a:lnSpc>
              <a:defRPr/>
            </a:pPr>
            <a:r>
              <a:rPr lang="uk-UA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Біологічний ритм</a:t>
            </a:r>
            <a:r>
              <a:rPr lang="uk-UA" b="1" smtClean="0"/>
              <a:t> - це періодична зміна певної події в біологічній системі через більш-менш регулярні проміжки часу. </a:t>
            </a:r>
          </a:p>
          <a:p>
            <a:pPr algn="l">
              <a:lnSpc>
                <a:spcPct val="75000"/>
              </a:lnSpc>
              <a:defRPr/>
            </a:pPr>
            <a:r>
              <a:rPr lang="ru-RU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Біологічний ритм</a:t>
            </a:r>
            <a:r>
              <a:rPr lang="ru-RU" b="1" smtClean="0"/>
              <a:t> - закономірне відтворення через певні приблизно рівні проміжки часу функціонального стану організму.</a:t>
            </a:r>
          </a:p>
          <a:p>
            <a:pPr algn="l">
              <a:lnSpc>
                <a:spcPct val="75000"/>
              </a:lnSpc>
              <a:defRPr/>
            </a:pPr>
            <a:r>
              <a:rPr lang="uk-UA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Біоритм</a:t>
            </a:r>
            <a:r>
              <a:rPr lang="uk-UA" b="1" smtClean="0"/>
              <a:t> - не просто повторюваний, але і самопідтримуючий і самовідтворюючий в будь-яких умовах процес, в якому для початку одного циклу завжди необхідний один і той же час.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300038" y="180975"/>
            <a:ext cx="8507412" cy="143351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u="sng" smtClean="0"/>
              <a:t>У біоритмі завжди присутні 2 компоненти:</a:t>
            </a:r>
            <a:r>
              <a:rPr lang="ru-RU" smtClean="0"/>
              <a:t>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207963" y="1689100"/>
            <a:ext cx="8672512" cy="4751388"/>
          </a:xfrm>
        </p:spPr>
        <p:txBody>
          <a:bodyPr/>
          <a:lstStyle/>
          <a:p>
            <a:r>
              <a:rPr lang="uk-UA" sz="3600" b="1" i="1" smtClean="0"/>
              <a:t>екзогенний</a:t>
            </a:r>
            <a:r>
              <a:rPr lang="uk-UA" sz="3600" b="1" smtClean="0"/>
              <a:t> (вплив на організм будь-якого зовнішнього фактора);</a:t>
            </a:r>
          </a:p>
          <a:p>
            <a:r>
              <a:rPr lang="uk-UA" sz="3600" b="1" i="1" smtClean="0"/>
              <a:t>ендогенний</a:t>
            </a:r>
            <a:r>
              <a:rPr lang="uk-UA" sz="3600" b="1" smtClean="0"/>
              <a:t> (обумовлена ритмічними процесами всередині організму і визначається генетичною програмою організму, яка реалізується через нервовий і гуморальний механізми).</a:t>
            </a:r>
            <a:endParaRPr lang="ru-RU" sz="36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Grp="1"/>
          </p:cNvSpPr>
          <p:nvPr>
            <p:ph type="ctrTitle"/>
          </p:nvPr>
        </p:nvSpPr>
        <p:spPr>
          <a:xfrm>
            <a:off x="685800" y="182563"/>
            <a:ext cx="7772400" cy="42862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39942" name="Rectangle 6"/>
          <p:cNvSpPr>
            <a:spLocks noGrp="1"/>
          </p:cNvSpPr>
          <p:nvPr>
            <p:ph type="subTitle" idx="1"/>
          </p:nvPr>
        </p:nvSpPr>
        <p:spPr>
          <a:xfrm>
            <a:off x="109538" y="155575"/>
            <a:ext cx="9034462" cy="6702425"/>
          </a:xfrm>
        </p:spPr>
        <p:txBody>
          <a:bodyPr/>
          <a:lstStyle/>
          <a:p>
            <a:pPr algn="l">
              <a:lnSpc>
                <a:spcPct val="70000"/>
              </a:lnSpc>
              <a:spcBef>
                <a:spcPts val="600"/>
              </a:spcBef>
              <a:defRPr/>
            </a:pPr>
            <a:r>
              <a:rPr lang="ru-RU" b="1" smtClean="0"/>
              <a:t>	Безліч добових ритмів біохімічних процесів і фізіологічних функцій строго взаємно організовано ( 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синхронізація біоритмів</a:t>
            </a:r>
            <a:r>
              <a:rPr lang="ru-RU" b="1" smtClean="0"/>
              <a:t> </a:t>
            </a:r>
            <a:r>
              <a:rPr lang="uk-UA" b="1" smtClean="0"/>
              <a:t>(ї</a:t>
            </a:r>
            <a:r>
              <a:rPr lang="ru-RU" b="1" smtClean="0"/>
              <a:t>х узгодженість у часі</a:t>
            </a:r>
            <a:r>
              <a:rPr lang="uk-UA" b="1" smtClean="0"/>
              <a:t>))</a:t>
            </a:r>
            <a:r>
              <a:rPr lang="ru-RU" b="1" smtClean="0"/>
              <a:t>. Так, наприклад, частота серцевих скорочень (ЧСС) і частота дихання відноситься як 4: 1 (72:18, 80:20). Саме це </a:t>
            </a:r>
            <a:r>
              <a:rPr lang="uk-UA" b="1" smtClean="0"/>
              <a:t>співвіднош</a:t>
            </a:r>
            <a:r>
              <a:rPr lang="ru-RU" b="1" smtClean="0"/>
              <a:t>ення забезпечує оптимальне постачання тканин О</a:t>
            </a:r>
            <a:r>
              <a:rPr lang="ru-RU" sz="2000" b="1" smtClean="0"/>
              <a:t>2</a:t>
            </a:r>
            <a:r>
              <a:rPr lang="ru-RU" b="1" smtClean="0"/>
              <a:t>. У свою чергу, це відношення узгоджується з ритмами обміну речовин.</a:t>
            </a:r>
            <a:r>
              <a:rPr lang="ru-RU" smtClean="0"/>
              <a:t> 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defRPr/>
            </a:pPr>
            <a:r>
              <a:rPr lang="ru-RU" b="1" smtClean="0"/>
              <a:t>	Відповідно, в організмі існує безліч водіїв ритму - </a:t>
            </a:r>
            <a:r>
              <a:rPr lang="ru-RU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пейсмейкерів</a:t>
            </a:r>
            <a:r>
              <a:rPr lang="ru-RU" b="1" smtClean="0"/>
              <a:t> </a:t>
            </a:r>
            <a:r>
              <a:rPr lang="ru-RU" b="1" i="1" smtClean="0"/>
              <a:t>(англ. </a:t>
            </a:r>
            <a:r>
              <a:rPr lang="uk-UA" b="1" i="1" smtClean="0"/>
              <a:t>р</a:t>
            </a:r>
            <a:r>
              <a:rPr lang="ru-RU" b="1" i="1" smtClean="0"/>
              <a:t>ас</a:t>
            </a:r>
            <a:r>
              <a:rPr lang="uk-UA" b="1" i="1" smtClean="0"/>
              <a:t>е</a:t>
            </a:r>
            <a:r>
              <a:rPr lang="ru-RU" b="1" i="1" smtClean="0"/>
              <a:t> - швидкість, темп, make - робити</a:t>
            </a:r>
            <a:r>
              <a:rPr lang="ru-RU" b="1" smtClean="0"/>
              <a:t>). Вони генерують коливання, </a:t>
            </a:r>
            <a:r>
              <a:rPr lang="uk-UA" b="1" smtClean="0"/>
              <a:t>є</a:t>
            </a:r>
            <a:r>
              <a:rPr lang="ru-RU" b="1" smtClean="0"/>
              <a:t> осцилляторами.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defRPr/>
            </a:pPr>
            <a:r>
              <a:rPr lang="ru-RU" b="1" smtClean="0"/>
              <a:t>    Ці пейсмейкер</a:t>
            </a:r>
            <a:r>
              <a:rPr lang="uk-UA" b="1" smtClean="0"/>
              <a:t>и</a:t>
            </a:r>
            <a:r>
              <a:rPr lang="ru-RU" b="1" smtClean="0"/>
              <a:t> можуть перебувати безпосередньо в клітинах органів, н</a:t>
            </a:r>
            <a:r>
              <a:rPr lang="uk-UA" b="1" smtClean="0"/>
              <a:t>-</a:t>
            </a:r>
            <a:r>
              <a:rPr lang="ru-RU" b="1" smtClean="0"/>
              <a:t>д, </a:t>
            </a:r>
            <a:r>
              <a:rPr lang="uk-UA" b="1" smtClean="0"/>
              <a:t>у</a:t>
            </a:r>
            <a:r>
              <a:rPr lang="ru-RU" b="1" smtClean="0"/>
              <a:t> серці. В інших випадках - поза функціонуючих клітин. </a:t>
            </a:r>
            <a:r>
              <a:rPr lang="ru-RU" b="1" smtClean="0">
                <a:cs typeface="Calibri" pitchFamily="34" charset="0"/>
              </a:rPr>
              <a:t>→</a:t>
            </a:r>
            <a:r>
              <a:rPr lang="ru-RU" b="1" smtClean="0"/>
              <a:t> Існують множинні внутрішні механізми біологічного годинника, які об'єднуються в окремі групи, відносно незалежні один від одного.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defRPr/>
            </a:pPr>
            <a:r>
              <a:rPr lang="ru-RU" b="1" smtClean="0"/>
              <a:t>    </a:t>
            </a:r>
            <a:r>
              <a:rPr lang="ru-RU" b="1" u="sng" smtClean="0"/>
              <a:t>Загальна синхронізація здійснюється зовнішніми факторами</a:t>
            </a:r>
            <a:r>
              <a:rPr lang="ru-RU" b="1" smtClean="0"/>
              <a:t>.</a:t>
            </a:r>
            <a:r>
              <a:rPr lang="uk-UA" b="1" smtClean="0"/>
              <a:t> </a:t>
            </a:r>
            <a:r>
              <a:rPr lang="ru-RU" b="1" smtClean="0"/>
              <a:t>Перш за все, до них відносяться геофізичні фактори: </a:t>
            </a:r>
            <a:r>
              <a:rPr lang="uk-UA" b="1" smtClean="0"/>
              <a:t>ф</a:t>
            </a:r>
            <a:r>
              <a:rPr lang="ru-RU" b="1" smtClean="0"/>
              <a:t>отоперіод (день-ніч), коливання геомагнітного поля Землі, значні зміни температури середовища і ін.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209550"/>
            <a:ext cx="8718550" cy="653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998</Words>
  <Application>Microsoft Office PowerPoint</Application>
  <PresentationFormat>Экран (4:3)</PresentationFormat>
  <Paragraphs>79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 Light</vt:lpstr>
      <vt:lpstr>Calibri</vt:lpstr>
      <vt:lpstr>Symbol</vt:lpstr>
      <vt:lpstr>Тема Office</vt:lpstr>
      <vt:lpstr>Хроногігієна</vt:lpstr>
      <vt:lpstr>Фізіологічні основи біоритмів</vt:lpstr>
      <vt:lpstr>Слайд 3</vt:lpstr>
      <vt:lpstr>Слайд 4</vt:lpstr>
      <vt:lpstr>Щоб вижити, усі організми пристосовували свої функції до природних ритмів</vt:lpstr>
      <vt:lpstr>“Рух по послідовним фазам, які ритмічно повторюються, є універсальним законом, який визначає основну організацію живих істот на нашій планеті“ (П.К. Анохін) </vt:lpstr>
      <vt:lpstr>У біоритмі завжди присутні 2 компоненти: </vt:lpstr>
      <vt:lpstr>Слайд 8</vt:lpstr>
      <vt:lpstr>Слайд 9</vt:lpstr>
      <vt:lpstr>Центральний біологічний годинник (водій ритму) у супрахіазматичних ядрах (СХЯ) гіпоталамуса</vt:lpstr>
      <vt:lpstr>Слайд 11</vt:lpstr>
      <vt:lpstr>Слайд 12</vt:lpstr>
      <vt:lpstr>Біоритми класифікують на підставі частоти коливань (осциляцій), або періодів. Виділяють наступні основні ритми (за Ф.Халбергом) :</vt:lpstr>
      <vt:lpstr>Слайд 14</vt:lpstr>
      <vt:lpstr>Слайд 15</vt:lpstr>
      <vt:lpstr>Флісовські</vt:lpstr>
      <vt:lpstr>За індивідуальними особливостями прояву добових біоритмів (генотиповими особливостями ендогенних пейсмейкерів і відмінностями реакції на дію зовнішніх чинників) розрізняють хронотипи людини (за Г.Хільдебрандтом):</vt:lpstr>
      <vt:lpstr>Майкл Бреус, клінічний психолог і експерт з медицини сну (США), пропонує поділ на 4 хронотипи: </vt:lpstr>
      <vt:lpstr>Десинхроноз - стан організму, обумовлений розугодженням біологічних ритмів </vt:lpstr>
      <vt:lpstr>Природні зовнішні чинники виникнення десинхронозів: </vt:lpstr>
      <vt:lpstr>Джетла́г (англ. jet lag: jet «реактивний літак» + lag «запізнення») - синдром зміни годинного поясу.</vt:lpstr>
      <vt:lpstr>За твердженням В. М. Платонова, тривалість десинхронізації ритмів організму після дальніх перельотів може коливатися у широкому діапазоні  від 2 до 7-10 днів і більше, що зумовлено такими причинами: </vt:lpstr>
      <vt:lpstr> Для пом’якшення та прискорення процесу поясо-кліматичної адаптації дослідники пропонують використовувати певні заходи:  **перед перельотом необхідно завчасно переходити на новий режим дня;  **використовувати спеціальні засоби і процедури (препарати від безсоння, яскраве світло, відновлювальні процедури і т.д.);  **необхідно внести корективи в харчування (перед перельотом, під час і після нього); Достатньо ефективною може бути спеціальна дієта на основі білків чи вуглеводів: харчування з високим вмістом вуглеводів і низьким вмістом білків може викликати сонливість, а дієта з високим вмістом білків сприяє процесам збудження.  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1</cp:lastModifiedBy>
  <cp:revision>28</cp:revision>
  <dcterms:created xsi:type="dcterms:W3CDTF">2016-11-12T15:02:45Z</dcterms:created>
  <dcterms:modified xsi:type="dcterms:W3CDTF">2020-02-26T20:37:29Z</dcterms:modified>
</cp:coreProperties>
</file>