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1" r:id="rId2"/>
    <p:sldId id="257" r:id="rId3"/>
    <p:sldId id="282" r:id="rId4"/>
    <p:sldId id="258" r:id="rId5"/>
    <p:sldId id="259" r:id="rId6"/>
    <p:sldId id="260" r:id="rId7"/>
    <p:sldId id="261" r:id="rId8"/>
    <p:sldId id="262" r:id="rId9"/>
    <p:sldId id="263" r:id="rId10"/>
    <p:sldId id="264" r:id="rId11"/>
    <p:sldId id="265" r:id="rId12"/>
    <p:sldId id="283" r:id="rId13"/>
    <p:sldId id="266" r:id="rId14"/>
    <p:sldId id="267" r:id="rId15"/>
    <p:sldId id="268" r:id="rId16"/>
    <p:sldId id="276" r:id="rId17"/>
    <p:sldId id="277" r:id="rId18"/>
    <p:sldId id="278" r:id="rId19"/>
    <p:sldId id="279" r:id="rId20"/>
    <p:sldId id="280" r:id="rId21"/>
    <p:sldId id="269" r:id="rId22"/>
    <p:sldId id="270" r:id="rId23"/>
    <p:sldId id="271" r:id="rId24"/>
    <p:sldId id="272" r:id="rId25"/>
    <p:sldId id="27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565"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313F41-CD7B-4E67-903A-D97CE8243514}" type="datetimeFigureOut">
              <a:rPr lang="ru-RU" smtClean="0"/>
              <a:pPr/>
              <a:t>09.09.2020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F4236C-CB6E-49B5-ACD3-D89DDC694449}" type="slidenum">
              <a:rPr lang="ru-RU" smtClean="0"/>
              <a:pPr/>
              <a:t>‹#›</a:t>
            </a:fld>
            <a:endParaRPr lang="ru-RU"/>
          </a:p>
        </p:txBody>
      </p:sp>
    </p:spTree>
    <p:extLst>
      <p:ext uri="{BB962C8B-B14F-4D97-AF65-F5344CB8AC3E}">
        <p14:creationId xmlns="" xmlns:p14="http://schemas.microsoft.com/office/powerpoint/2010/main" val="679934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2F4236C-CB6E-49B5-ACD3-D89DDC694449}" type="slidenum">
              <a:rPr lang="ru-RU" smtClean="0"/>
              <a:pPr/>
              <a:t>25</a:t>
            </a:fld>
            <a:endParaRPr lang="ru-RU"/>
          </a:p>
        </p:txBody>
      </p:sp>
    </p:spTree>
    <p:extLst>
      <p:ext uri="{BB962C8B-B14F-4D97-AF65-F5344CB8AC3E}">
        <p14:creationId xmlns="" xmlns:p14="http://schemas.microsoft.com/office/powerpoint/2010/main" val="3352994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9C85F5AD-A4D5-4E7A-9F16-496C83596AE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85F5AD-A4D5-4E7A-9F16-496C83596AE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85F5AD-A4D5-4E7A-9F16-496C83596AE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11EED385-93EF-4E6E-AD31-CD05FD1670C4}" type="datetimeFigureOut">
              <a:rPr lang="ru-RU" smtClean="0"/>
              <a:pPr/>
              <a:t>09.09.2020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9C85F5AD-A4D5-4E7A-9F16-496C83596AE4}" type="slidenum">
              <a:rPr lang="ru-RU" smtClean="0"/>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1EED385-93EF-4E6E-AD31-CD05FD1670C4}" type="datetimeFigureOut">
              <a:rPr lang="ru-RU" smtClean="0"/>
              <a:pPr/>
              <a:t>09.09.2020</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85F5AD-A4D5-4E7A-9F16-496C83596AE4}" type="slidenum">
              <a:rPr lang="ru-RU" smtClean="0"/>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990600"/>
            <a:ext cx="7572374" cy="3200400"/>
          </a:xfrm>
        </p:spPr>
        <p:txBody>
          <a:bodyPr>
            <a:normAutofit/>
          </a:bodyPr>
          <a:lstStyle/>
          <a:p>
            <a:pPr algn="ctr" fontAlgn="auto">
              <a:spcAft>
                <a:spcPts val="0"/>
              </a:spcAft>
              <a:defRPr/>
            </a:pPr>
            <a:r>
              <a:rPr lang="ru-RU" sz="3000" i="1" dirty="0" smtClean="0"/>
              <a:t> </a:t>
            </a:r>
            <a:r>
              <a:rPr lang="uk-UA" sz="4800" i="1" dirty="0" smtClean="0"/>
              <a:t>Клінічний реабілітаційний менеджмент в неврології</a:t>
            </a:r>
            <a:r>
              <a:rPr lang="ru-RU" sz="3000" dirty="0" smtClean="0"/>
              <a:t/>
            </a:r>
            <a:br>
              <a:rPr lang="ru-RU" sz="3000" dirty="0" smtClean="0"/>
            </a:br>
            <a:endParaRPr lang="en-US" sz="3000" dirty="0"/>
          </a:p>
        </p:txBody>
      </p:sp>
      <p:sp>
        <p:nvSpPr>
          <p:cNvPr id="3" name="Content Placeholder 2"/>
          <p:cNvSpPr>
            <a:spLocks noGrp="1"/>
          </p:cNvSpPr>
          <p:nvPr>
            <p:ph idx="1"/>
          </p:nvPr>
        </p:nvSpPr>
        <p:spPr>
          <a:xfrm>
            <a:off x="1066800" y="5410200"/>
            <a:ext cx="7862918" cy="914400"/>
          </a:xfrm>
        </p:spPr>
        <p:txBody>
          <a:bodyPr>
            <a:normAutofit/>
          </a:bodyPr>
          <a:lstStyle/>
          <a:p>
            <a:pPr marL="457200" lvl="1" indent="0">
              <a:buNone/>
              <a:defRPr/>
            </a:pPr>
            <a:r>
              <a:rPr lang="uk-UA" dirty="0" smtClean="0"/>
              <a:t>Викладач: доцент І.В. Кальонова</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980728"/>
            <a:ext cx="8291264" cy="5343872"/>
          </a:xfrm>
        </p:spPr>
        <p:txBody>
          <a:bodyPr>
            <a:normAutofit fontScale="70000" lnSpcReduction="20000"/>
          </a:bodyPr>
          <a:lstStyle/>
          <a:p>
            <a:pPr>
              <a:lnSpc>
                <a:spcPct val="115000"/>
              </a:lnSpc>
              <a:spcAft>
                <a:spcPts val="1000"/>
              </a:spcAft>
            </a:pPr>
            <a:r>
              <a:rPr lang="ru-RU" sz="2800" dirty="0">
                <a:latin typeface="Calibri"/>
                <a:ea typeface="Calibri"/>
                <a:cs typeface="Times New Roman"/>
              </a:rPr>
              <a:t>1. Необходимость раннего начала реабилитации у больных первой группы определяется тем, что в остром периоде возникает ряд осложнений, во многом обусловленных гипокинезией (тромбофлебит нижних конечностей с последующей тромбоэмболией легочной артерии, застойные явления в легких, пролежни и др.), а также существует опасность развития и прогрессирования вторичных патологических состояний (таких как, например, спастические контрактуры </a:t>
            </a:r>
            <a:r>
              <a:rPr lang="ru-RU" sz="2800" dirty="0" err="1">
                <a:latin typeface="Calibri"/>
                <a:ea typeface="Calibri"/>
                <a:cs typeface="Times New Roman"/>
              </a:rPr>
              <a:t>паретичных</a:t>
            </a:r>
            <a:r>
              <a:rPr lang="ru-RU" sz="2800" dirty="0">
                <a:latin typeface="Calibri"/>
                <a:ea typeface="Calibri"/>
                <a:cs typeface="Times New Roman"/>
              </a:rPr>
              <a:t> конечностей, патологические двигательные стереотипы, «телеграфный стиль» при моторной афазии). Раннее начало реабилитации способствует более полному и более быстрому восстановлению нарушенных функций. Ранняя реабилитация препятствует развитию социальной и психической </a:t>
            </a:r>
            <a:r>
              <a:rPr lang="ru-RU" sz="2800" dirty="0" err="1">
                <a:latin typeface="Calibri"/>
                <a:ea typeface="Calibri"/>
                <a:cs typeface="Times New Roman"/>
              </a:rPr>
              <a:t>дезадаптации</a:t>
            </a:r>
            <a:r>
              <a:rPr lang="ru-RU" sz="2800" dirty="0">
                <a:latin typeface="Calibri"/>
                <a:ea typeface="Calibri"/>
                <a:cs typeface="Times New Roman"/>
              </a:rPr>
              <a:t>, возникновению и прогрессированию </a:t>
            </a:r>
            <a:r>
              <a:rPr lang="ru-RU" sz="2800" dirty="0" err="1">
                <a:latin typeface="Calibri"/>
                <a:ea typeface="Calibri"/>
                <a:cs typeface="Times New Roman"/>
              </a:rPr>
              <a:t>астено</a:t>
            </a:r>
            <a:r>
              <a:rPr lang="ru-RU" sz="2800" dirty="0">
                <a:latin typeface="Calibri"/>
                <a:ea typeface="Calibri"/>
                <a:cs typeface="Times New Roman"/>
              </a:rPr>
              <a:t>-депрессивных и невротических состояний. На значение ранней реабилитации указывает большинство исследований (</a:t>
            </a:r>
            <a:r>
              <a:rPr lang="ru-RU" sz="2800" dirty="0" err="1">
                <a:latin typeface="Calibri"/>
                <a:ea typeface="Calibri"/>
                <a:cs typeface="Times New Roman"/>
              </a:rPr>
              <a:t>Столярова</a:t>
            </a:r>
            <a:r>
              <a:rPr lang="ru-RU" sz="2800" dirty="0">
                <a:latin typeface="Calibri"/>
                <a:ea typeface="Calibri"/>
                <a:cs typeface="Times New Roman"/>
              </a:rPr>
              <a:t> Л.Г., Ткачева Г.Р., 1978; </a:t>
            </a:r>
            <a:r>
              <a:rPr lang="ru-RU" sz="2800" dirty="0" err="1">
                <a:latin typeface="Calibri"/>
                <a:ea typeface="Calibri"/>
                <a:cs typeface="Times New Roman"/>
              </a:rPr>
              <a:t>Бейн</a:t>
            </a:r>
            <a:r>
              <a:rPr lang="ru-RU" sz="2800" dirty="0">
                <a:latin typeface="Calibri"/>
                <a:ea typeface="Calibri"/>
                <a:cs typeface="Times New Roman"/>
              </a:rPr>
              <a:t> Э.С. и др. </a:t>
            </a:r>
            <a:endParaRPr lang="ru-RU" sz="2800" dirty="0">
              <a:effectLst/>
              <a:latin typeface="Calibri"/>
              <a:ea typeface="Calibri"/>
              <a:cs typeface="Times New Roman"/>
            </a:endParaRPr>
          </a:p>
        </p:txBody>
      </p:sp>
    </p:spTree>
    <p:extLst>
      <p:ext uri="{BB962C8B-B14F-4D97-AF65-F5344CB8AC3E}">
        <p14:creationId xmlns="" xmlns:p14="http://schemas.microsoft.com/office/powerpoint/2010/main" val="1514314307"/>
      </p:ext>
    </p:extLst>
  </p:cSld>
  <p:clrMapOvr>
    <a:masterClrMapping/>
  </p:clrMapOvr>
  <mc:AlternateContent xmlns:mc="http://schemas.openxmlformats.org/markup-compatibility/2006">
    <mc:Choice xmlns=""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363272" cy="6264696"/>
          </a:xfrm>
        </p:spPr>
        <p:txBody>
          <a:bodyPr>
            <a:normAutofit fontScale="55000" lnSpcReduction="20000"/>
          </a:bodyPr>
          <a:lstStyle/>
          <a:p>
            <a:pPr>
              <a:lnSpc>
                <a:spcPct val="115000"/>
              </a:lnSpc>
              <a:spcAft>
                <a:spcPts val="1000"/>
              </a:spcAft>
            </a:pPr>
            <a:r>
              <a:rPr lang="ru-RU" sz="2800" dirty="0">
                <a:latin typeface="Calibri"/>
                <a:ea typeface="Calibri"/>
                <a:cs typeface="Times New Roman"/>
              </a:rPr>
              <a:t>2. Систематичность и длительность активной реабилитации у больных первой группы в основном определяется периодом восстановления функций. Восстановление объема движений и силы в </a:t>
            </a:r>
            <a:r>
              <a:rPr lang="ru-RU" sz="2800" dirty="0" err="1">
                <a:latin typeface="Calibri"/>
                <a:ea typeface="Calibri"/>
                <a:cs typeface="Times New Roman"/>
              </a:rPr>
              <a:t>паретичных</a:t>
            </a:r>
            <a:r>
              <a:rPr lang="ru-RU" sz="2800" dirty="0">
                <a:latin typeface="Calibri"/>
                <a:ea typeface="Calibri"/>
                <a:cs typeface="Times New Roman"/>
              </a:rPr>
              <a:t> конечностях происходит в основном в 1-3 месяца после инсульта (Кадыков А.С., 1992, 1997, 2003, </a:t>
            </a:r>
            <a:r>
              <a:rPr lang="ru-RU" sz="2800" dirty="0" err="1">
                <a:latin typeface="Calibri"/>
                <a:ea typeface="Calibri"/>
                <a:cs typeface="Times New Roman"/>
              </a:rPr>
              <a:t>Kelly-Haues</a:t>
            </a:r>
            <a:r>
              <a:rPr lang="ru-RU" sz="2800" dirty="0">
                <a:latin typeface="Calibri"/>
                <a:ea typeface="Calibri"/>
                <a:cs typeface="Times New Roman"/>
              </a:rPr>
              <a:t> </a:t>
            </a:r>
            <a:r>
              <a:rPr lang="ru-RU" sz="2800" dirty="0" err="1">
                <a:latin typeface="Calibri"/>
                <a:ea typeface="Calibri"/>
                <a:cs typeface="Times New Roman"/>
              </a:rPr>
              <a:t>M.e.a</a:t>
            </a:r>
            <a:r>
              <a:rPr lang="ru-RU" sz="2800" dirty="0">
                <a:latin typeface="Calibri"/>
                <a:ea typeface="Calibri"/>
                <a:cs typeface="Times New Roman"/>
              </a:rPr>
              <a:t>, 1989). Спонтанное восстановление наиболее активно проходит в первые 30 дней, в дальнейшем восстановление в значительной степени связано с реабилитационными мероприятиями (</a:t>
            </a:r>
            <a:r>
              <a:rPr lang="ru-RU" sz="2800" dirty="0" err="1">
                <a:latin typeface="Calibri"/>
                <a:ea typeface="Calibri"/>
                <a:cs typeface="Times New Roman"/>
              </a:rPr>
              <a:t>Duncan</a:t>
            </a:r>
            <a:r>
              <a:rPr lang="ru-RU" sz="2800" dirty="0">
                <a:latin typeface="Calibri"/>
                <a:ea typeface="Calibri"/>
                <a:cs typeface="Times New Roman"/>
              </a:rPr>
              <a:t> P.W. </a:t>
            </a:r>
            <a:r>
              <a:rPr lang="ru-RU" sz="2800" dirty="0" err="1">
                <a:latin typeface="Calibri"/>
                <a:ea typeface="Calibri"/>
                <a:cs typeface="Times New Roman"/>
              </a:rPr>
              <a:t>e.a</a:t>
            </a:r>
            <a:r>
              <a:rPr lang="ru-RU" sz="2800" dirty="0">
                <a:latin typeface="Calibri"/>
                <a:ea typeface="Calibri"/>
                <a:cs typeface="Times New Roman"/>
              </a:rPr>
              <a:t>., 1992). Восстановление ходьбы, самообслуживание, сложных бытовых навыков может продолжаться в течение года (</a:t>
            </a:r>
            <a:r>
              <a:rPr lang="ru-RU" sz="2800" dirty="0" err="1">
                <a:latin typeface="Calibri"/>
                <a:ea typeface="Calibri"/>
                <a:cs typeface="Times New Roman"/>
              </a:rPr>
              <a:t>Duncan</a:t>
            </a:r>
            <a:r>
              <a:rPr lang="ru-RU" sz="2800" dirty="0">
                <a:latin typeface="Calibri"/>
                <a:ea typeface="Calibri"/>
                <a:cs typeface="Times New Roman"/>
              </a:rPr>
              <a:t> P.W. </a:t>
            </a:r>
            <a:r>
              <a:rPr lang="ru-RU" sz="2800" dirty="0" err="1">
                <a:latin typeface="Calibri"/>
                <a:ea typeface="Calibri"/>
                <a:cs typeface="Times New Roman"/>
              </a:rPr>
              <a:t>e.a</a:t>
            </a:r>
            <a:r>
              <a:rPr lang="ru-RU" sz="2800" dirty="0">
                <a:latin typeface="Calibri"/>
                <a:ea typeface="Calibri"/>
                <a:cs typeface="Times New Roman"/>
              </a:rPr>
              <a:t>., 1992), речи, трудоспособности, статики (при постинсультной атаксии) наблюдается и после года (Кадыков А.С. и др., 1992). Систематичность реабилитации может быть обеспечена только хорошо организованным поэтапным построением реабилитационного процесса. «Идеальная» модель реабилитации больных с острыми заболеваниями головного мозга включает:</a:t>
            </a:r>
          </a:p>
          <a:p>
            <a:pPr>
              <a:lnSpc>
                <a:spcPct val="115000"/>
              </a:lnSpc>
              <a:spcAft>
                <a:spcPts val="1000"/>
              </a:spcAft>
            </a:pPr>
            <a:r>
              <a:rPr lang="ru-RU" sz="2800" dirty="0">
                <a:latin typeface="Calibri"/>
                <a:ea typeface="Calibri"/>
                <a:cs typeface="Times New Roman"/>
              </a:rPr>
              <a:t>1 этап – реабилитация начинается в неврологическом (</a:t>
            </a:r>
            <a:r>
              <a:rPr lang="ru-RU" sz="2800" dirty="0" err="1">
                <a:latin typeface="Calibri"/>
                <a:ea typeface="Calibri"/>
                <a:cs typeface="Times New Roman"/>
              </a:rPr>
              <a:t>ангионеврологическом</a:t>
            </a:r>
            <a:r>
              <a:rPr lang="ru-RU" sz="2800" dirty="0">
                <a:latin typeface="Calibri"/>
                <a:ea typeface="Calibri"/>
                <a:cs typeface="Times New Roman"/>
              </a:rPr>
              <a:t>) или нейрохирургическом отделении, куда больной доставляется машиной скорой помощи (в случае инсульта или черепно-мозговой травмы) или поступает в плановом порядке (в случае доброкачественной опухоли мозга).</a:t>
            </a:r>
          </a:p>
          <a:p>
            <a:pPr>
              <a:lnSpc>
                <a:spcPct val="115000"/>
              </a:lnSpc>
              <a:spcAft>
                <a:spcPts val="1000"/>
              </a:spcAft>
            </a:pPr>
            <a:r>
              <a:rPr lang="ru-RU" sz="2800" dirty="0">
                <a:latin typeface="Calibri"/>
                <a:ea typeface="Calibri"/>
                <a:cs typeface="Times New Roman"/>
              </a:rPr>
              <a:t>2 этап – реабилитация в специализированных реабилитационных стационарах, куда больной переводится через 3-4 недели после инсульта, черепно-мозговой травмы, операции удаления гематомы, доброкачественной опухоли, абсцесса, аневризмы</a:t>
            </a:r>
            <a:r>
              <a:rPr lang="ru-RU" sz="2800" dirty="0" smtClean="0">
                <a:latin typeface="Calibri"/>
                <a:ea typeface="Calibri"/>
                <a:cs typeface="Times New Roman"/>
              </a:rPr>
              <a:t>;</a:t>
            </a:r>
          </a:p>
          <a:p>
            <a:pPr>
              <a:lnSpc>
                <a:spcPct val="115000"/>
              </a:lnSpc>
              <a:spcAft>
                <a:spcPts val="1000"/>
              </a:spcAft>
            </a:pPr>
            <a:endParaRPr lang="ru-RU" sz="2800" dirty="0" smtClean="0">
              <a:latin typeface="Calibri"/>
              <a:ea typeface="Calibri"/>
              <a:cs typeface="Times New Roman"/>
            </a:endParaRPr>
          </a:p>
          <a:p>
            <a:pPr>
              <a:lnSpc>
                <a:spcPct val="115000"/>
              </a:lnSpc>
              <a:spcAft>
                <a:spcPts val="1000"/>
              </a:spcAft>
            </a:pPr>
            <a:endParaRPr lang="ru-RU" sz="2800" dirty="0">
              <a:latin typeface="Calibri"/>
              <a:ea typeface="Calibri"/>
              <a:cs typeface="Times New Roman"/>
            </a:endParaRPr>
          </a:p>
          <a:p>
            <a:endParaRPr lang="ru-RU" dirty="0"/>
          </a:p>
        </p:txBody>
      </p:sp>
    </p:spTree>
    <p:extLst>
      <p:ext uri="{BB962C8B-B14F-4D97-AF65-F5344CB8AC3E}">
        <p14:creationId xmlns="" xmlns:p14="http://schemas.microsoft.com/office/powerpoint/2010/main" val="4290982673"/>
      </p:ext>
    </p:extLst>
  </p:cSld>
  <p:clrMapOvr>
    <a:masterClrMapping/>
  </p:clrMapOvr>
  <mc:AlternateContent xmlns:mc="http://schemas.openxmlformats.org/markup-compatibility/2006">
    <mc:Choice xmlns=""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a:t>
            </a:r>
            <a:endParaRPr lang="en-US" dirty="0"/>
          </a:p>
        </p:txBody>
      </p:sp>
      <p:sp>
        <p:nvSpPr>
          <p:cNvPr id="3" name="Content Placeholder 2"/>
          <p:cNvSpPr>
            <a:spLocks noGrp="1"/>
          </p:cNvSpPr>
          <p:nvPr>
            <p:ph idx="1"/>
          </p:nvPr>
        </p:nvSpPr>
        <p:spPr>
          <a:xfrm>
            <a:off x="457200" y="0"/>
            <a:ext cx="8229600" cy="5715000"/>
          </a:xfrm>
        </p:spPr>
        <p:txBody>
          <a:bodyPr>
            <a:noAutofit/>
          </a:bodyPr>
          <a:lstStyle/>
          <a:p>
            <a:pPr>
              <a:lnSpc>
                <a:spcPct val="115000"/>
              </a:lnSpc>
              <a:spcAft>
                <a:spcPts val="1000"/>
              </a:spcAft>
            </a:pPr>
            <a:r>
              <a:rPr lang="ru-RU" sz="1600" dirty="0" smtClean="0">
                <a:latin typeface="Calibri"/>
                <a:ea typeface="Calibri"/>
                <a:cs typeface="Times New Roman"/>
              </a:rPr>
              <a:t> 2-й этап может иметь разные варианты в зависимости от тяжести состояния больного:</a:t>
            </a:r>
          </a:p>
          <a:p>
            <a:pPr>
              <a:lnSpc>
                <a:spcPct val="115000"/>
              </a:lnSpc>
              <a:spcAft>
                <a:spcPts val="1000"/>
              </a:spcAft>
            </a:pPr>
            <a:r>
              <a:rPr lang="ru-RU" sz="1600" dirty="0" smtClean="0">
                <a:latin typeface="Calibri"/>
                <a:ea typeface="Calibri"/>
                <a:cs typeface="Times New Roman"/>
              </a:rPr>
              <a:t>Первый вариант – больной с полным восстановлением функции выписывается на амбулаторное долечивание или в реабилитационный санаторий.</a:t>
            </a:r>
          </a:p>
          <a:p>
            <a:pPr>
              <a:lnSpc>
                <a:spcPct val="115000"/>
              </a:lnSpc>
              <a:spcAft>
                <a:spcPts val="1000"/>
              </a:spcAft>
            </a:pPr>
            <a:r>
              <a:rPr lang="ru-RU" sz="1600" dirty="0" smtClean="0">
                <a:latin typeface="Calibri"/>
                <a:ea typeface="Calibri"/>
                <a:cs typeface="Times New Roman"/>
              </a:rPr>
              <a:t>Второй вариант – больные с выраженным двигательным дефектом, которые к концу острого периода не могут самостоятельно передвигаться и элементарно обслуживать себя, переводятся в нейрореабилитационное отделение (отделение ранней реабилитации) той же больницы, куда потупил больной, или в нейрореабилитационное отделение крупной городской или областной больницы.</a:t>
            </a:r>
          </a:p>
          <a:p>
            <a:pPr>
              <a:lnSpc>
                <a:spcPct val="115000"/>
              </a:lnSpc>
              <a:spcAft>
                <a:spcPts val="1000"/>
              </a:spcAft>
            </a:pPr>
            <a:r>
              <a:rPr lang="ru-RU" sz="1600" dirty="0" smtClean="0">
                <a:latin typeface="Calibri"/>
                <a:ea typeface="Calibri"/>
                <a:cs typeface="Times New Roman"/>
              </a:rPr>
              <a:t>Третий вариант – больные с двигательными дефектами, которые могут самостоятельно передвигаться и элементарно обслуживать себя переводятся из неврологического или нейрохирургического отделения в Реабилитационный центр. Сюда же переводятся больные из нейрореабилитационного отделения (отделения ранней реабилитации) больницы по мере восстановления возможности самостоятельного передвижения. Больные с преимущественно речевой патологией могут быть переведены в Центры патологии речи и нейрореабилитации.</a:t>
            </a:r>
            <a:endParaRPr lang="en-US" sz="1600" dirty="0" smtClean="0">
              <a:latin typeface="Calibri"/>
              <a:ea typeface="Calibri"/>
              <a:cs typeface="Times New Roman"/>
            </a:endParaRPr>
          </a:p>
          <a:p>
            <a:pPr>
              <a:lnSpc>
                <a:spcPct val="115000"/>
              </a:lnSpc>
              <a:spcAft>
                <a:spcPts val="1000"/>
              </a:spcAft>
            </a:pPr>
            <a:r>
              <a:rPr lang="ru-RU" sz="1600" dirty="0" smtClean="0">
                <a:latin typeface="Calibri"/>
                <a:ea typeface="Calibri"/>
                <a:cs typeface="Times New Roman"/>
              </a:rPr>
              <a:t>3 этап – амбулаторная реабилитация в условиях районного или межрайонного поликлинического реабилитационного центра или реабилитационных отделений поликлиники или восстановительных кабинетов поликлиники. Возможны такие формы амбулаторной реабилитации как «дневной стационар», а для тяжелых плохо ходящих больных – реабилитация на дому.</a:t>
            </a:r>
          </a:p>
          <a:p>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219256" cy="5847928"/>
          </a:xfrm>
        </p:spPr>
        <p:txBody>
          <a:bodyPr>
            <a:normAutofit fontScale="62500" lnSpcReduction="20000"/>
          </a:bodyPr>
          <a:lstStyle/>
          <a:p>
            <a:pPr>
              <a:lnSpc>
                <a:spcPct val="115000"/>
              </a:lnSpc>
              <a:spcAft>
                <a:spcPts val="1000"/>
              </a:spcAft>
            </a:pPr>
            <a:r>
              <a:rPr lang="ru-RU" sz="2800" dirty="0">
                <a:latin typeface="Calibri"/>
                <a:ea typeface="Calibri"/>
                <a:cs typeface="Times New Roman"/>
              </a:rPr>
              <a:t>Для больных с хроническими прогрессирующими заболеваниями нервной системы систематичность и длительность реабилитации означает создание условий для проведения практически постепенных  реабилитационных мероприятий, что особенно важно с учетом прогрессирующего характера болезни. Несомненно, здесь неприемлем четкий этапный принцип проведения реабилитации, необходимый для больных с острыми заболеваниями мозга. Стационарная реабилитация требуется лишь при ухудшении состояния, основной упор делается на различные виды амбулаторной реабилитации (в восстановительных отделениях или кабинетах поликлиник, в форме «дневных стационаров», реабилитации на дому). По опыту зарубежных коллег, определенное место должна занять реабилитация в условиях специализированных санаториев.</a:t>
            </a:r>
          </a:p>
          <a:p>
            <a:pPr>
              <a:lnSpc>
                <a:spcPct val="115000"/>
              </a:lnSpc>
              <a:spcAft>
                <a:spcPts val="1000"/>
              </a:spcAft>
            </a:pPr>
            <a:r>
              <a:rPr lang="ru-RU" sz="2800" dirty="0">
                <a:latin typeface="Calibri"/>
                <a:ea typeface="Calibri"/>
                <a:cs typeface="Times New Roman"/>
              </a:rPr>
              <a:t>Многие положения «идеальной» модели реабилитации учтены в Приказе Минздрава </a:t>
            </a:r>
            <a:r>
              <a:rPr lang="ru-RU" sz="2800" dirty="0" smtClean="0">
                <a:latin typeface="Calibri"/>
                <a:ea typeface="Calibri"/>
                <a:cs typeface="Times New Roman"/>
              </a:rPr>
              <a:t>от </a:t>
            </a:r>
            <a:r>
              <a:rPr lang="ru-RU" sz="2800" dirty="0">
                <a:latin typeface="Calibri"/>
                <a:ea typeface="Calibri"/>
                <a:cs typeface="Times New Roman"/>
              </a:rPr>
              <a:t>25.01.99г. №25 «О мерах по улучшению помощи больным с нарушениями мозгового кровообращения» и изложены в книге «Инсульт. Принципы деятельности и профилактики. Под ред. </a:t>
            </a:r>
            <a:r>
              <a:rPr lang="ru-RU" sz="2800" dirty="0" err="1">
                <a:latin typeface="Calibri"/>
                <a:ea typeface="Calibri"/>
                <a:cs typeface="Times New Roman"/>
              </a:rPr>
              <a:t>Н.В.Верещагина</a:t>
            </a:r>
            <a:r>
              <a:rPr lang="ru-RU" sz="2800" dirty="0">
                <a:latin typeface="Calibri"/>
                <a:ea typeface="Calibri"/>
                <a:cs typeface="Times New Roman"/>
              </a:rPr>
              <a:t>, </a:t>
            </a:r>
            <a:r>
              <a:rPr lang="ru-RU" sz="2800" dirty="0" err="1">
                <a:latin typeface="Calibri"/>
                <a:ea typeface="Calibri"/>
                <a:cs typeface="Times New Roman"/>
              </a:rPr>
              <a:t>М.А.Пирадова</a:t>
            </a:r>
            <a:r>
              <a:rPr lang="ru-RU" sz="2800" dirty="0">
                <a:latin typeface="Calibri"/>
                <a:ea typeface="Calibri"/>
                <a:cs typeface="Times New Roman"/>
              </a:rPr>
              <a:t>, </a:t>
            </a:r>
            <a:r>
              <a:rPr lang="ru-RU" sz="2800" dirty="0" err="1">
                <a:latin typeface="Calibri"/>
                <a:ea typeface="Calibri"/>
                <a:cs typeface="Times New Roman"/>
              </a:rPr>
              <a:t>З.А.Суслиной</a:t>
            </a:r>
            <a:r>
              <a:rPr lang="ru-RU" sz="2800" dirty="0">
                <a:latin typeface="Calibri"/>
                <a:ea typeface="Calibri"/>
                <a:cs typeface="Times New Roman"/>
              </a:rPr>
              <a:t>, 2002».</a:t>
            </a:r>
          </a:p>
          <a:p>
            <a:pPr>
              <a:lnSpc>
                <a:spcPct val="115000"/>
              </a:lnSpc>
              <a:spcAft>
                <a:spcPts val="1000"/>
              </a:spcAft>
            </a:pPr>
            <a:r>
              <a:rPr lang="ru-RU" sz="2800" dirty="0">
                <a:latin typeface="Calibri"/>
                <a:ea typeface="Calibri"/>
                <a:cs typeface="Times New Roman"/>
              </a:rPr>
              <a:t>Изложенные в приказе №25 принципы оказания помощи больным с инсультом соответствуют рекомендациям по ведению больных инсультом Европейской «Инсульт-инициативе» (</a:t>
            </a:r>
            <a:r>
              <a:rPr lang="ru-RU" sz="2800" dirty="0" err="1">
                <a:latin typeface="Calibri"/>
                <a:ea typeface="Calibri"/>
                <a:cs typeface="Times New Roman"/>
              </a:rPr>
              <a:t>Виленский</a:t>
            </a:r>
            <a:r>
              <a:rPr lang="ru-RU" sz="2800" dirty="0">
                <a:latin typeface="Calibri"/>
                <a:ea typeface="Calibri"/>
                <a:cs typeface="Times New Roman"/>
              </a:rPr>
              <a:t> Б.С., Кузнецов А.Н.,2004).</a:t>
            </a:r>
          </a:p>
          <a:p>
            <a:endParaRPr lang="ru-RU" dirty="0"/>
          </a:p>
        </p:txBody>
      </p:sp>
    </p:spTree>
    <p:extLst>
      <p:ext uri="{BB962C8B-B14F-4D97-AF65-F5344CB8AC3E}">
        <p14:creationId xmlns="" xmlns:p14="http://schemas.microsoft.com/office/powerpoint/2010/main" val="4174116159"/>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6632"/>
            <a:ext cx="5760640" cy="6624736"/>
          </a:xfrm>
        </p:spPr>
        <p:txBody>
          <a:bodyPr>
            <a:normAutofit fontScale="47500" lnSpcReduction="20000"/>
          </a:bodyPr>
          <a:lstStyle/>
          <a:p>
            <a:pPr>
              <a:lnSpc>
                <a:spcPct val="115000"/>
              </a:lnSpc>
              <a:spcAft>
                <a:spcPts val="1000"/>
              </a:spcAft>
            </a:pPr>
            <a:r>
              <a:rPr lang="ru-RU" sz="2800" dirty="0">
                <a:latin typeface="Calibri"/>
                <a:ea typeface="Calibri"/>
                <a:cs typeface="Times New Roman"/>
              </a:rPr>
              <a:t>3. Комплексность </a:t>
            </a:r>
            <a:r>
              <a:rPr lang="ru-RU" sz="2800" dirty="0" smtClean="0">
                <a:latin typeface="Calibri"/>
                <a:ea typeface="Calibri"/>
                <a:cs typeface="Times New Roman"/>
              </a:rPr>
              <a:t>реабилитации</a:t>
            </a:r>
            <a:endParaRPr lang="ru-RU" sz="2800" dirty="0">
              <a:latin typeface="Calibri"/>
              <a:ea typeface="Calibri"/>
              <a:cs typeface="Times New Roman"/>
            </a:endParaRPr>
          </a:p>
          <a:p>
            <a:pPr>
              <a:lnSpc>
                <a:spcPct val="115000"/>
              </a:lnSpc>
              <a:spcAft>
                <a:spcPts val="1000"/>
              </a:spcAft>
            </a:pPr>
            <a:r>
              <a:rPr lang="ru-RU" sz="2800" dirty="0">
                <a:latin typeface="Calibri"/>
                <a:ea typeface="Calibri"/>
                <a:cs typeface="Times New Roman"/>
              </a:rPr>
              <a:t>Комплексность реабилитации определяется многообразием последствий острого поражения головного мозга, при котором, как правило, страдает не одна, а несколько функций. Реабилитация двигательных нарушений может включать следующие методы:</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Кинезотерапию</a:t>
            </a:r>
            <a:r>
              <a:rPr lang="ru-RU" sz="2800" dirty="0">
                <a:latin typeface="Calibri"/>
                <a:ea typeface="Calibri"/>
                <a:cs typeface="Times New Roman"/>
              </a:rPr>
              <a:t> (лечебную физкультуру);</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Биоуправление</a:t>
            </a:r>
            <a:r>
              <a:rPr lang="ru-RU" sz="2800" dirty="0">
                <a:latin typeface="Calibri"/>
                <a:ea typeface="Calibri"/>
                <a:cs typeface="Times New Roman"/>
              </a:rPr>
              <a:t> с обратной связью;</a:t>
            </a:r>
          </a:p>
          <a:p>
            <a:pPr>
              <a:lnSpc>
                <a:spcPct val="115000"/>
              </a:lnSpc>
              <a:spcAft>
                <a:spcPts val="1000"/>
              </a:spcAft>
            </a:pPr>
            <a:r>
              <a:rPr lang="ru-RU" sz="2800" dirty="0">
                <a:latin typeface="Calibri"/>
                <a:ea typeface="Calibri"/>
                <a:cs typeface="Times New Roman"/>
              </a:rPr>
              <a:t>·Лечебный массаж;</a:t>
            </a:r>
          </a:p>
          <a:p>
            <a:pPr>
              <a:lnSpc>
                <a:spcPct val="115000"/>
              </a:lnSpc>
              <a:spcAft>
                <a:spcPts val="1000"/>
              </a:spcAft>
            </a:pPr>
            <a:r>
              <a:rPr lang="ru-RU" sz="2800" dirty="0">
                <a:latin typeface="Calibri"/>
                <a:ea typeface="Calibri"/>
                <a:cs typeface="Times New Roman"/>
              </a:rPr>
              <a:t>·Лечение положением;</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Нервноомышечную</a:t>
            </a:r>
            <a:r>
              <a:rPr lang="ru-RU" sz="2800" dirty="0">
                <a:latin typeface="Calibri"/>
                <a:ea typeface="Calibri"/>
                <a:cs typeface="Times New Roman"/>
              </a:rPr>
              <a:t> электростимуляцию;</a:t>
            </a:r>
          </a:p>
          <a:p>
            <a:pPr>
              <a:lnSpc>
                <a:spcPct val="115000"/>
              </a:lnSpc>
              <a:spcAft>
                <a:spcPts val="1000"/>
              </a:spcAft>
            </a:pPr>
            <a:r>
              <a:rPr lang="ru-RU" sz="2800" dirty="0">
                <a:latin typeface="Calibri"/>
                <a:ea typeface="Calibri"/>
                <a:cs typeface="Times New Roman"/>
              </a:rPr>
              <a:t>·Физиотерапевтические методы (включая иглорефлексотерапию) при </a:t>
            </a:r>
            <a:r>
              <a:rPr lang="ru-RU" sz="2800" dirty="0" err="1">
                <a:latin typeface="Calibri"/>
                <a:ea typeface="Calibri"/>
                <a:cs typeface="Times New Roman"/>
              </a:rPr>
              <a:t>спастичности</a:t>
            </a:r>
            <a:r>
              <a:rPr lang="ru-RU" sz="2800" dirty="0">
                <a:latin typeface="Calibri"/>
                <a:ea typeface="Calibri"/>
                <a:cs typeface="Times New Roman"/>
              </a:rPr>
              <a:t>, </a:t>
            </a:r>
            <a:r>
              <a:rPr lang="ru-RU" sz="2800" dirty="0" err="1">
                <a:latin typeface="Calibri"/>
                <a:ea typeface="Calibri"/>
                <a:cs typeface="Times New Roman"/>
              </a:rPr>
              <a:t>артропатиях</a:t>
            </a:r>
            <a:r>
              <a:rPr lang="ru-RU" sz="2800" dirty="0">
                <a:latin typeface="Calibri"/>
                <a:ea typeface="Calibri"/>
                <a:cs typeface="Times New Roman"/>
              </a:rPr>
              <a:t>, болевых синдромах;</a:t>
            </a:r>
          </a:p>
          <a:p>
            <a:pPr>
              <a:lnSpc>
                <a:spcPct val="115000"/>
              </a:lnSpc>
              <a:spcAft>
                <a:spcPts val="1000"/>
              </a:spcAft>
            </a:pPr>
            <a:r>
              <a:rPr lang="ru-RU" sz="2800" dirty="0">
                <a:latin typeface="Calibri"/>
                <a:ea typeface="Calibri"/>
                <a:cs typeface="Times New Roman"/>
              </a:rPr>
              <a:t>·Бытовую реабилитацию с элементами трудотерапии (за рубежом – </a:t>
            </a:r>
            <a:r>
              <a:rPr lang="ru-RU" sz="2800" dirty="0" err="1">
                <a:latin typeface="Calibri"/>
                <a:ea typeface="Calibri"/>
                <a:cs typeface="Times New Roman"/>
              </a:rPr>
              <a:t>occupational</a:t>
            </a:r>
            <a:r>
              <a:rPr lang="ru-RU" sz="2800" dirty="0">
                <a:latin typeface="Calibri"/>
                <a:ea typeface="Calibri"/>
                <a:cs typeface="Times New Roman"/>
              </a:rPr>
              <a:t> </a:t>
            </a:r>
            <a:r>
              <a:rPr lang="ru-RU" sz="2800" dirty="0" err="1">
                <a:latin typeface="Calibri"/>
                <a:ea typeface="Calibri"/>
                <a:cs typeface="Times New Roman"/>
              </a:rPr>
              <a:t>therapy</a:t>
            </a:r>
            <a:r>
              <a:rPr lang="ru-RU" sz="2800" dirty="0">
                <a:latin typeface="Calibri"/>
                <a:ea typeface="Calibri"/>
                <a:cs typeface="Times New Roman"/>
              </a:rPr>
              <a:t>, </a:t>
            </a:r>
            <a:r>
              <a:rPr lang="ru-RU" sz="2800" dirty="0" err="1">
                <a:latin typeface="Calibri"/>
                <a:ea typeface="Calibri"/>
                <a:cs typeface="Times New Roman"/>
              </a:rPr>
              <a:t>эрготерапия</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·При необходимости ортопедические мероприятия.</a:t>
            </a:r>
          </a:p>
          <a:p>
            <a:pPr>
              <a:lnSpc>
                <a:spcPct val="115000"/>
              </a:lnSpc>
              <a:spcAft>
                <a:spcPts val="1000"/>
              </a:spcAft>
            </a:pPr>
            <a:r>
              <a:rPr lang="ru-RU" sz="2800" dirty="0">
                <a:latin typeface="Calibri"/>
                <a:ea typeface="Calibri"/>
                <a:cs typeface="Times New Roman"/>
              </a:rPr>
              <a:t>Реабилитация больных с нарушением речи включает психолого-педагогические занятия, проводимые специалистом по восстановлению речи, чтения, письма и счета, в роли которых в нашей стране обычно выступают логопеды-</a:t>
            </a:r>
            <a:r>
              <a:rPr lang="ru-RU" sz="2800" dirty="0" err="1">
                <a:latin typeface="Calibri"/>
                <a:ea typeface="Calibri"/>
                <a:cs typeface="Times New Roman"/>
              </a:rPr>
              <a:t>афазиологи</a:t>
            </a:r>
            <a:r>
              <a:rPr lang="ru-RU" sz="2800" dirty="0">
                <a:latin typeface="Calibri"/>
                <a:ea typeface="Calibri"/>
                <a:cs typeface="Times New Roman"/>
              </a:rPr>
              <a:t>, реже – </a:t>
            </a:r>
            <a:r>
              <a:rPr lang="ru-RU" sz="2800" dirty="0" err="1">
                <a:latin typeface="Calibri"/>
                <a:ea typeface="Calibri"/>
                <a:cs typeface="Times New Roman"/>
              </a:rPr>
              <a:t>нейропсихологи</a:t>
            </a:r>
            <a:r>
              <a:rPr lang="ru-RU" sz="2800" dirty="0">
                <a:latin typeface="Calibri"/>
                <a:ea typeface="Calibri"/>
                <a:cs typeface="Times New Roman"/>
              </a:rPr>
              <a:t>. Помощь психологов требуется при реабилитации больных с эмоциональными, когнитивными нарушениями, больным с постинсультными и посттравматическими </a:t>
            </a:r>
            <a:r>
              <a:rPr lang="ru-RU" sz="2800" dirty="0" err="1">
                <a:latin typeface="Calibri"/>
                <a:ea typeface="Calibri"/>
                <a:cs typeface="Times New Roman"/>
              </a:rPr>
              <a:t>нейропсихопатическими</a:t>
            </a:r>
            <a:r>
              <a:rPr lang="ru-RU" sz="2800" dirty="0">
                <a:latin typeface="Calibri"/>
                <a:ea typeface="Calibri"/>
                <a:cs typeface="Times New Roman"/>
              </a:rPr>
              <a:t> синдромами. Реабилитация должна проводится на фоне адекватной медикаментозной терапии, в назначении которой при необходимости участвуют терапевт, кардиолог, психиатр, уролог.</a:t>
            </a:r>
          </a:p>
          <a:p>
            <a:endParaRPr lang="ru-RU"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28184" y="260648"/>
            <a:ext cx="2600325" cy="1762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97231" y="2204864"/>
            <a:ext cx="1838325" cy="24860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228184" y="4690889"/>
            <a:ext cx="2619375" cy="17430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191700669"/>
      </p:ext>
    </p:extLst>
  </p:cSld>
  <p:clrMapOvr>
    <a:masterClrMapping/>
  </p:clrMapOvr>
  <mc:AlternateContent xmlns:mc="http://schemas.openxmlformats.org/markup-compatibility/2006">
    <mc:Choice xmlns=""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6480720" cy="6264696"/>
          </a:xfrm>
        </p:spPr>
        <p:txBody>
          <a:bodyPr>
            <a:normAutofit fontScale="40000" lnSpcReduction="20000"/>
          </a:bodyPr>
          <a:lstStyle/>
          <a:p>
            <a:pPr>
              <a:lnSpc>
                <a:spcPct val="115000"/>
              </a:lnSpc>
              <a:spcAft>
                <a:spcPts val="1000"/>
              </a:spcAft>
            </a:pPr>
            <a:r>
              <a:rPr lang="ru-RU" sz="2800" dirty="0">
                <a:latin typeface="Calibri"/>
                <a:ea typeface="Calibri"/>
                <a:cs typeface="Times New Roman"/>
              </a:rPr>
              <a:t>4. Все это обуславливает </a:t>
            </a:r>
            <a:r>
              <a:rPr lang="ru-RU" sz="2800" dirty="0" err="1">
                <a:latin typeface="Calibri"/>
                <a:ea typeface="Calibri"/>
                <a:cs typeface="Times New Roman"/>
              </a:rPr>
              <a:t>мультидисциплинарность</a:t>
            </a:r>
            <a:r>
              <a:rPr lang="ru-RU" sz="2800" dirty="0">
                <a:latin typeface="Calibri"/>
                <a:ea typeface="Calibri"/>
                <a:cs typeface="Times New Roman"/>
              </a:rPr>
              <a:t> – участие в реабилитационном процессе наряду с неврологом специалистов разного профиля, в том числе:</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Кинезитерапевта</a:t>
            </a:r>
            <a:r>
              <a:rPr lang="ru-RU" sz="2800" dirty="0">
                <a:latin typeface="Calibri"/>
                <a:ea typeface="Calibri"/>
                <a:cs typeface="Times New Roman"/>
              </a:rPr>
              <a:t> (специалиста по лечебной гимнастике);</a:t>
            </a:r>
          </a:p>
          <a:p>
            <a:pPr>
              <a:lnSpc>
                <a:spcPct val="115000"/>
              </a:lnSpc>
              <a:spcAft>
                <a:spcPts val="1000"/>
              </a:spcAft>
            </a:pPr>
            <a:r>
              <a:rPr lang="ru-RU" sz="2800" dirty="0">
                <a:latin typeface="Calibri"/>
                <a:ea typeface="Calibri"/>
                <a:cs typeface="Times New Roman"/>
              </a:rPr>
              <a:t>·Специалиста по </a:t>
            </a:r>
            <a:r>
              <a:rPr lang="ru-RU" sz="2800" dirty="0" err="1">
                <a:latin typeface="Calibri"/>
                <a:ea typeface="Calibri"/>
                <a:cs typeface="Times New Roman"/>
              </a:rPr>
              <a:t>биоуправлению</a:t>
            </a:r>
            <a:r>
              <a:rPr lang="ru-RU" sz="2800" dirty="0">
                <a:latin typeface="Calibri"/>
                <a:ea typeface="Calibri"/>
                <a:cs typeface="Times New Roman"/>
              </a:rPr>
              <a:t> с обратной связью;</a:t>
            </a:r>
          </a:p>
          <a:p>
            <a:pPr>
              <a:lnSpc>
                <a:spcPct val="115000"/>
              </a:lnSpc>
              <a:spcAft>
                <a:spcPts val="1000"/>
              </a:spcAft>
            </a:pPr>
            <a:r>
              <a:rPr lang="ru-RU" sz="2800" dirty="0">
                <a:latin typeface="Calibri"/>
                <a:ea typeface="Calibri"/>
                <a:cs typeface="Times New Roman"/>
              </a:rPr>
              <a:t>·Массажиста;</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Иглорефлексотерапевта</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·Инструктора по бытовой реабилитации (</a:t>
            </a:r>
            <a:r>
              <a:rPr lang="ru-RU" sz="2800" dirty="0" err="1">
                <a:latin typeface="Calibri"/>
                <a:ea typeface="Calibri"/>
                <a:cs typeface="Times New Roman"/>
              </a:rPr>
              <a:t>эрготерапевта</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·Логопеда-</a:t>
            </a:r>
            <a:r>
              <a:rPr lang="ru-RU" sz="2800" dirty="0" err="1">
                <a:latin typeface="Calibri"/>
                <a:ea typeface="Calibri"/>
                <a:cs typeface="Times New Roman"/>
              </a:rPr>
              <a:t>афазиолога</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·Психолога;</a:t>
            </a:r>
          </a:p>
          <a:p>
            <a:pPr>
              <a:lnSpc>
                <a:spcPct val="115000"/>
              </a:lnSpc>
              <a:spcAft>
                <a:spcPts val="1000"/>
              </a:spcAft>
            </a:pPr>
            <a:r>
              <a:rPr lang="ru-RU" sz="2800" dirty="0">
                <a:latin typeface="Calibri"/>
                <a:ea typeface="Calibri"/>
                <a:cs typeface="Times New Roman"/>
              </a:rPr>
              <a:t>·Психотерапевта (психиатр);</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Нейроуролога</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·Социолога;</a:t>
            </a:r>
          </a:p>
          <a:p>
            <a:pPr>
              <a:lnSpc>
                <a:spcPct val="115000"/>
              </a:lnSpc>
              <a:spcAft>
                <a:spcPts val="1000"/>
              </a:spcAft>
            </a:pPr>
            <a:r>
              <a:rPr lang="ru-RU" sz="2800" dirty="0">
                <a:latin typeface="Calibri"/>
                <a:ea typeface="Calibri"/>
                <a:cs typeface="Times New Roman"/>
              </a:rPr>
              <a:t>·Реабилитационную медсестру.</a:t>
            </a:r>
          </a:p>
          <a:p>
            <a:pPr>
              <a:lnSpc>
                <a:spcPct val="115000"/>
              </a:lnSpc>
              <a:spcAft>
                <a:spcPts val="1000"/>
              </a:spcAft>
            </a:pPr>
            <a:r>
              <a:rPr lang="ru-RU" sz="2800" dirty="0">
                <a:latin typeface="Calibri"/>
                <a:ea typeface="Calibri"/>
                <a:cs typeface="Times New Roman"/>
              </a:rPr>
              <a:t>Реабилитационные учреждения (стационарные и амбулаторные) должны иметь в своем составе следующие функциональные подразделения:</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Кинезотерапии</a:t>
            </a:r>
            <a:r>
              <a:rPr lang="ru-RU" sz="2800" dirty="0">
                <a:latin typeface="Calibri"/>
                <a:ea typeface="Calibri"/>
                <a:cs typeface="Times New Roman"/>
              </a:rPr>
              <a:t> (отделение или группа в составе физиотерапевтического отделения) с физкультурным залом, желательно с кабинетами для </a:t>
            </a:r>
            <a:r>
              <a:rPr lang="ru-RU" sz="2800" dirty="0" err="1">
                <a:latin typeface="Calibri"/>
                <a:ea typeface="Calibri"/>
                <a:cs typeface="Times New Roman"/>
              </a:rPr>
              <a:t>биоуправления</a:t>
            </a:r>
            <a:r>
              <a:rPr lang="ru-RU" sz="2800" dirty="0">
                <a:latin typeface="Calibri"/>
                <a:ea typeface="Calibri"/>
                <a:cs typeface="Times New Roman"/>
              </a:rPr>
              <a:t> и бытовой реабилитации;</a:t>
            </a:r>
          </a:p>
          <a:p>
            <a:pPr>
              <a:lnSpc>
                <a:spcPct val="115000"/>
              </a:lnSpc>
              <a:spcAft>
                <a:spcPts val="1000"/>
              </a:spcAft>
            </a:pPr>
            <a:r>
              <a:rPr lang="ru-RU" sz="2800" dirty="0">
                <a:latin typeface="Calibri"/>
                <a:ea typeface="Calibri"/>
                <a:cs typeface="Times New Roman"/>
              </a:rPr>
              <a:t>·Физиотерапевтическое отделение с кабинетами для лечебного массажа, электростимуляции и иглорефлексотерапии;</a:t>
            </a:r>
          </a:p>
          <a:p>
            <a:pPr>
              <a:lnSpc>
                <a:spcPct val="115000"/>
              </a:lnSpc>
              <a:spcAft>
                <a:spcPts val="1000"/>
              </a:spcAft>
            </a:pPr>
            <a:r>
              <a:rPr lang="ru-RU" sz="2800" dirty="0">
                <a:latin typeface="Calibri"/>
                <a:ea typeface="Calibri"/>
                <a:cs typeface="Times New Roman"/>
              </a:rPr>
              <a:t>·Кабинеты логопедов-</a:t>
            </a:r>
            <a:r>
              <a:rPr lang="ru-RU" sz="2800" dirty="0" err="1">
                <a:latin typeface="Calibri"/>
                <a:ea typeface="Calibri"/>
                <a:cs typeface="Times New Roman"/>
              </a:rPr>
              <a:t>афазиологов</a:t>
            </a:r>
            <a:r>
              <a:rPr lang="ru-RU" sz="2800" dirty="0">
                <a:latin typeface="Calibri"/>
                <a:ea typeface="Calibri"/>
                <a:cs typeface="Times New Roman"/>
              </a:rPr>
              <a:t> и психологов;</a:t>
            </a:r>
          </a:p>
          <a:p>
            <a:pPr>
              <a:lnSpc>
                <a:spcPct val="115000"/>
              </a:lnSpc>
              <a:spcAft>
                <a:spcPts val="1000"/>
              </a:spcAft>
            </a:pPr>
            <a:r>
              <a:rPr lang="ru-RU" sz="2800" dirty="0">
                <a:latin typeface="Calibri"/>
                <a:ea typeface="Calibri"/>
                <a:cs typeface="Times New Roman"/>
              </a:rPr>
              <a:t>·Кабинеты функциональной диагностики.</a:t>
            </a:r>
          </a:p>
          <a:p>
            <a:endParaRPr lang="ru-RU" dirty="0"/>
          </a:p>
        </p:txBody>
      </p:sp>
      <p:pic>
        <p:nvPicPr>
          <p:cNvPr id="717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00192" y="620688"/>
            <a:ext cx="2619375" cy="17430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16216" y="2514600"/>
            <a:ext cx="2495550" cy="1828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500825" y="4725144"/>
            <a:ext cx="2615952" cy="19619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056873" y="2363763"/>
            <a:ext cx="2053580" cy="17602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54554723"/>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44624"/>
            <a:ext cx="8507288" cy="6552728"/>
          </a:xfrm>
        </p:spPr>
        <p:txBody>
          <a:bodyPr>
            <a:normAutofit fontScale="77500" lnSpcReduction="20000"/>
          </a:bodyPr>
          <a:lstStyle/>
          <a:p>
            <a:r>
              <a:rPr lang="ru-RU" b="1" i="1" dirty="0"/>
              <a:t>Лечебная физкультура</a:t>
            </a:r>
            <a:r>
              <a:rPr lang="ru-RU" b="1" dirty="0"/>
              <a:t> </a:t>
            </a:r>
            <a:r>
              <a:rPr lang="ru-RU" dirty="0"/>
              <a:t>(ЛФК) является одним </a:t>
            </a:r>
            <a:r>
              <a:rPr lang="ru-RU" dirty="0" err="1"/>
              <a:t>ииз</a:t>
            </a:r>
            <a:r>
              <a:rPr lang="ru-RU" dirty="0"/>
              <a:t> наиболее важных и действенных методов медицинской реабилитации, который находит самое широкое применение при заболеваниях нервной системы различной этиологии с многообразными клиническими синдромами как в неврологической, так и нейрохирургической практике (</a:t>
            </a:r>
            <a:r>
              <a:rPr lang="ru-RU" dirty="0" err="1"/>
              <a:t>Курелла</a:t>
            </a:r>
            <a:r>
              <a:rPr lang="ru-RU" dirty="0"/>
              <a:t> М В, 1962; </a:t>
            </a:r>
            <a:r>
              <a:rPr lang="ru-RU" dirty="0" err="1"/>
              <a:t>Каптелин</a:t>
            </a:r>
            <a:r>
              <a:rPr lang="ru-RU" dirty="0"/>
              <a:t> А Ф, 1969; Мошков В Н, 1972, 1982; </a:t>
            </a:r>
            <a:r>
              <a:rPr lang="ru-RU" dirty="0" err="1"/>
              <a:t>Найдин</a:t>
            </a:r>
            <a:r>
              <a:rPr lang="ru-RU" dirty="0"/>
              <a:t> В Л, 1972; </a:t>
            </a:r>
            <a:r>
              <a:rPr lang="ru-RU" dirty="0" err="1"/>
              <a:t>Семёнова</a:t>
            </a:r>
            <a:r>
              <a:rPr lang="ru-RU" dirty="0"/>
              <a:t> К А и др. 1972; </a:t>
            </a:r>
            <a:r>
              <a:rPr lang="ru-RU" dirty="0" err="1"/>
              <a:t>Штеренгерц</a:t>
            </a:r>
            <a:r>
              <a:rPr lang="ru-RU" dirty="0"/>
              <a:t> А Е, 1972; Марков Д А, 1973; </a:t>
            </a:r>
            <a:r>
              <a:rPr lang="ru-RU" dirty="0" err="1"/>
              <a:t>Тыкочинская</a:t>
            </a:r>
            <a:r>
              <a:rPr lang="ru-RU" dirty="0"/>
              <a:t> Э.Д. и др.1973; Белая Н А, 1974; и т. д.) Это определяется, с одной стороны широтой воздействия лечебных физических упражнений на различные функциональные системы организма — сердечнососудистую, дыхательную, опорно-двигательную, нервную, эндокринную, а с другой стороны, тренирующим и </a:t>
            </a:r>
            <a:r>
              <a:rPr lang="ru-RU" dirty="0" err="1"/>
              <a:t>восстанавительным</a:t>
            </a:r>
            <a:r>
              <a:rPr lang="ru-RU" dirty="0"/>
              <a:t> эффектом этих упражнений при </a:t>
            </a:r>
            <a:r>
              <a:rPr lang="ru-RU" dirty="0" err="1"/>
              <a:t>дифицитарности</a:t>
            </a:r>
            <a:r>
              <a:rPr lang="ru-RU" dirty="0"/>
              <a:t> или недостаточности различных функций организма. Современные теоретические и практические аспекты лечебной физкультуры позволяют сформулировать наиболее общие принципы применения этого метода медицинской реабилитации в неврологической и нейрохирургической клиниках. 1. Целенаправленность методик ЛФК, предопределяемая конкретным функциональным дефицитом в двигательной, чувствительной, вегетативно- трофической сфере, в сердечно-сосудистой, дыхательной деятельности. 2. </a:t>
            </a:r>
            <a:r>
              <a:rPr lang="ru-RU" dirty="0" err="1"/>
              <a:t>Дифференцированность</a:t>
            </a:r>
            <a:r>
              <a:rPr lang="ru-RU" dirty="0"/>
              <a:t> методик ЛФК в зависимости от типологии функционального дефицита, а также степени его выраженности. 3. Адекватность нагрузки лечебной </a:t>
            </a:r>
            <a:r>
              <a:rPr lang="ru-RU" dirty="0" smtClean="0"/>
              <a:t>физкультурой</a:t>
            </a:r>
            <a:endParaRPr lang="ru-RU" dirty="0"/>
          </a:p>
        </p:txBody>
      </p:sp>
    </p:spTree>
    <p:extLst>
      <p:ext uri="{BB962C8B-B14F-4D97-AF65-F5344CB8AC3E}">
        <p14:creationId xmlns="" xmlns:p14="http://schemas.microsoft.com/office/powerpoint/2010/main" val="788160765"/>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88640"/>
            <a:ext cx="8579296" cy="6135960"/>
          </a:xfrm>
        </p:spPr>
        <p:txBody>
          <a:bodyPr>
            <a:normAutofit fontScale="70000" lnSpcReduction="20000"/>
          </a:bodyPr>
          <a:lstStyle/>
          <a:p>
            <a:r>
              <a:rPr lang="ru-RU" b="1" i="1" dirty="0"/>
              <a:t>Массаж</a:t>
            </a:r>
            <a:r>
              <a:rPr lang="ru-RU" dirty="0"/>
              <a:t> является одним из древнейших способов физического воздействия на организм больного человека. Ему </a:t>
            </a:r>
            <a:r>
              <a:rPr lang="ru-RU" dirty="0" err="1"/>
              <a:t>посвященны</a:t>
            </a:r>
            <a:r>
              <a:rPr lang="ru-RU" dirty="0"/>
              <a:t> многие руководства и монографии, в которых описаны техника, тактика и особенности различных видов массажа (Фёдоров В Л, 1971; Белая Н А, 1974; </a:t>
            </a:r>
            <a:r>
              <a:rPr lang="ru-RU" dirty="0" err="1"/>
              <a:t>Куничев</a:t>
            </a:r>
            <a:r>
              <a:rPr lang="ru-RU" dirty="0"/>
              <a:t> Л А, 1979; </a:t>
            </a:r>
            <a:r>
              <a:rPr lang="ru-RU" dirty="0" err="1"/>
              <a:t>Glaser</a:t>
            </a:r>
            <a:r>
              <a:rPr lang="ru-RU" dirty="0"/>
              <a:t> O </a:t>
            </a:r>
            <a:r>
              <a:rPr lang="ru-RU" dirty="0" err="1"/>
              <a:t>et</a:t>
            </a:r>
            <a:r>
              <a:rPr lang="ru-RU" dirty="0"/>
              <a:t> </a:t>
            </a:r>
            <a:r>
              <a:rPr lang="ru-RU" dirty="0" err="1"/>
              <a:t>al</a:t>
            </a:r>
            <a:r>
              <a:rPr lang="ru-RU" dirty="0"/>
              <a:t>., 1962; Дунаев И В, 1988; </a:t>
            </a:r>
            <a:r>
              <a:rPr lang="ru-RU" dirty="0" err="1"/>
              <a:t>Васичкин</a:t>
            </a:r>
            <a:r>
              <a:rPr lang="ru-RU" dirty="0"/>
              <a:t> В И, 1990 - 1995). Важными задачами, которые решаются с помощью массажа, являются: 1. Общетонизирующее воздействие — путём усиления </a:t>
            </a:r>
            <a:r>
              <a:rPr lang="ru-RU" dirty="0" err="1"/>
              <a:t>крово</a:t>
            </a:r>
            <a:r>
              <a:rPr lang="ru-RU" dirty="0"/>
              <a:t>- и </a:t>
            </a:r>
            <a:r>
              <a:rPr lang="ru-RU" dirty="0" err="1"/>
              <a:t>лимфообращения</a:t>
            </a:r>
            <a:r>
              <a:rPr lang="ru-RU" dirty="0"/>
              <a:t>, а также неспецифического стимулирования </a:t>
            </a:r>
            <a:r>
              <a:rPr lang="ru-RU" dirty="0" err="1"/>
              <a:t>экстероцептивной</a:t>
            </a:r>
            <a:r>
              <a:rPr lang="ru-RU" dirty="0"/>
              <a:t> и </a:t>
            </a:r>
            <a:r>
              <a:rPr lang="ru-RU" dirty="0" err="1"/>
              <a:t>проприоцептивной</a:t>
            </a:r>
            <a:r>
              <a:rPr lang="ru-RU" dirty="0"/>
              <a:t> чувствительности (классический, сегментарный, точечный массаж); 2. Регионарно-тоническое воздействие на </a:t>
            </a:r>
            <a:r>
              <a:rPr lang="ru-RU" dirty="0" err="1"/>
              <a:t>вялопаретичные</a:t>
            </a:r>
            <a:r>
              <a:rPr lang="ru-RU" dirty="0"/>
              <a:t> мышцы — достигается применением различных способов классического массажа в большом объёме, с достаточной силой, а также специального массажа типа </a:t>
            </a:r>
            <a:r>
              <a:rPr lang="ru-RU" dirty="0" err="1"/>
              <a:t>реедукации</a:t>
            </a:r>
            <a:r>
              <a:rPr lang="ru-RU" dirty="0"/>
              <a:t> (</a:t>
            </a:r>
            <a:r>
              <a:rPr lang="ru-RU" dirty="0" err="1"/>
              <a:t>Pokorny</a:t>
            </a:r>
            <a:r>
              <a:rPr lang="ru-RU" dirty="0"/>
              <a:t> F. </a:t>
            </a:r>
            <a:r>
              <a:rPr lang="ru-RU" dirty="0" err="1"/>
              <a:t>Malkova</a:t>
            </a:r>
            <a:r>
              <a:rPr lang="ru-RU" dirty="0"/>
              <a:t> N. 1955) с экстерорецептивным облегчением, благодаря продольному растиранию и разминанию брюшка мышцы при различных её состояниях (расслаблении или разной степени напряжения) и последующему потряхиванию, мелкоточечной вибрации и кратковременному до болевого ощущения прижатию мышцы; 3. Расслабляющее воздействие на </a:t>
            </a:r>
            <a:r>
              <a:rPr lang="ru-RU" dirty="0" err="1"/>
              <a:t>регидные</a:t>
            </a:r>
            <a:r>
              <a:rPr lang="ru-RU" dirty="0"/>
              <a:t>, </a:t>
            </a:r>
            <a:r>
              <a:rPr lang="ru-RU" dirty="0" err="1"/>
              <a:t>спастичные</a:t>
            </a:r>
            <a:r>
              <a:rPr lang="ru-RU" dirty="0"/>
              <a:t> и локально- </a:t>
            </a:r>
            <a:r>
              <a:rPr lang="ru-RU" dirty="0" err="1"/>
              <a:t>спазмированные</a:t>
            </a:r>
            <a:r>
              <a:rPr lang="ru-RU" dirty="0"/>
              <a:t> мышцы, осуществляемое с помощью общих расслабляющих приёмов классического массажа (поглаживания, потряхивания, мелкой вибрации), выполняемых в медленном темпе с обязательными паузами между приёмами, а также с помощью точечного и сегментарного массажа определённых точек и зон; 4. Противоболевое воздействие достигается </a:t>
            </a:r>
            <a:r>
              <a:rPr lang="ru-RU" dirty="0" smtClean="0"/>
              <a:t>рефлекторным</a:t>
            </a:r>
            <a:endParaRPr lang="ru-RU" dirty="0"/>
          </a:p>
        </p:txBody>
      </p:sp>
    </p:spTree>
    <p:extLst>
      <p:ext uri="{BB962C8B-B14F-4D97-AF65-F5344CB8AC3E}">
        <p14:creationId xmlns="" xmlns:p14="http://schemas.microsoft.com/office/powerpoint/2010/main" val="1876110245"/>
      </p:ext>
    </p:extLst>
  </p:cSld>
  <p:clrMapOvr>
    <a:masterClrMapping/>
  </p:clrMapOvr>
  <mc:AlternateContent xmlns:mc="http://schemas.openxmlformats.org/markup-compatibility/2006">
    <mc:Choice xmlns=""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404664"/>
            <a:ext cx="8507288" cy="6279976"/>
          </a:xfrm>
        </p:spPr>
        <p:txBody>
          <a:bodyPr>
            <a:normAutofit fontScale="62500" lnSpcReduction="20000"/>
          </a:bodyPr>
          <a:lstStyle/>
          <a:p>
            <a:r>
              <a:rPr lang="ru-RU" b="1" i="1" dirty="0"/>
              <a:t>Физиотерапия. </a:t>
            </a:r>
            <a:r>
              <a:rPr lang="ru-RU" dirty="0"/>
              <a:t>В комплексной реабилитации больных применяются различные виды физиотерапевтических процедур. Все они решают практически одни задачи: снижение активности воспалительного процесса, активизация </a:t>
            </a:r>
            <a:r>
              <a:rPr lang="ru-RU" dirty="0" err="1"/>
              <a:t>репаративных</a:t>
            </a:r>
            <a:r>
              <a:rPr lang="ru-RU" dirty="0"/>
              <a:t> процессов, уменьшение болевого синдрома, улучшение </a:t>
            </a:r>
            <a:r>
              <a:rPr lang="ru-RU" dirty="0" err="1"/>
              <a:t>крово</a:t>
            </a:r>
            <a:r>
              <a:rPr lang="ru-RU" dirty="0"/>
              <a:t> и </a:t>
            </a:r>
            <a:r>
              <a:rPr lang="ru-RU" dirty="0" err="1"/>
              <a:t>лимфообращения</a:t>
            </a:r>
            <a:r>
              <a:rPr lang="ru-RU" dirty="0"/>
              <a:t>, а также трофики тканей, предупреждение и устранение контрактур, восстановление важнейших </a:t>
            </a:r>
            <a:r>
              <a:rPr lang="ru-RU" dirty="0" err="1"/>
              <a:t>иммунно</a:t>
            </a:r>
            <a:r>
              <a:rPr lang="ru-RU" dirty="0"/>
              <a:t>-адаптационных систем организма. Принципами физиотерапии являются своевременное использование физических факторов, правильное их сочетание, преемственность в лечении. Существует несколько групп искусственно получаемых и естественных лечебных физических факторов. Дадим характеристику наиболее распространённым из них, использующихся при поражениях опорно-двигательного аппарата. Это токи низкого (гальванизация, лекарственный электрофорез, импульсные токи постоянного и переменного направления) и высокого напряжения. Гальванизация и лекарственный электрофорез основаны на использовании непрерывного постоянного тока, получаемого с помощью настенных аппаратов АГН- 1, АГН-2, портативных ГВП-3, АГП-33 и аппарата “Поток-1”. Гальванический ток, оказывая влияние на функциональное состояние важнейших систем организма, является стимулятором его биологических и физических функций. Под его действием в тканях, расположенных в межэлектродном пространстве и даже во всём организме усиливается кровообращение и </a:t>
            </a:r>
            <a:r>
              <a:rPr lang="ru-RU" dirty="0" err="1"/>
              <a:t>лимфообращение</a:t>
            </a:r>
            <a:r>
              <a:rPr lang="ru-RU" dirty="0"/>
              <a:t>, повышается </a:t>
            </a:r>
            <a:r>
              <a:rPr lang="ru-RU" dirty="0" err="1"/>
              <a:t>резорбционная</a:t>
            </a:r>
            <a:r>
              <a:rPr lang="ru-RU" dirty="0"/>
              <a:t> способность тканей, стимулируются обменно-трофические процессы, повышается секреторная функция желёз, проявляется болеутоляющее действие. При гальванизации и лекарственном электрофорезе силу гальванического тока выбирают в пределах от 0,01 до 0,2 мА/кв. см. влажной прокладки электрода, а продолжительность процедуры находится в пределах 10-20 мин. Максимальная плотность тока при лечении детей в возрасте 1 года — 0,03 мА/ кв. см., у подростков она достигает 0,08 мА/кв. см. Продолжительность процедуры 10-15 мин. </a:t>
            </a:r>
          </a:p>
        </p:txBody>
      </p:sp>
    </p:spTree>
    <p:extLst>
      <p:ext uri="{BB962C8B-B14F-4D97-AF65-F5344CB8AC3E}">
        <p14:creationId xmlns="" xmlns:p14="http://schemas.microsoft.com/office/powerpoint/2010/main" val="3616816985"/>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363272" cy="5991944"/>
          </a:xfrm>
        </p:spPr>
        <p:txBody>
          <a:bodyPr>
            <a:normAutofit fontScale="77500" lnSpcReduction="20000"/>
          </a:bodyPr>
          <a:lstStyle/>
          <a:p>
            <a:r>
              <a:rPr lang="ru-RU" dirty="0"/>
              <a:t>Под электродиагностикой понимают метод определения функционального состояния органа или системы по реакции на дозированное воздействие электрическим током. Её применяют не только для диагностики, в том числе дифференциальной, но и для постановки прогноза, определения оптимальных параметров импульсного тока для электростимуляции. Электродиагностику проводят аппаратами АСМ-3, УЭН-1, КЭД-5 и др. При классической электродиагностике определяют реакцию мышцы при воздействии на неё или иннервирующий её нерв прерывистым гальваническим и </a:t>
            </a:r>
            <a:r>
              <a:rPr lang="ru-RU" dirty="0" err="1"/>
              <a:t>тетанизирующим</a:t>
            </a:r>
            <a:r>
              <a:rPr lang="ru-RU" dirty="0"/>
              <a:t> токами. Для этого один электрод диаметром 10 мм устанавливают на двигательную точку соответствующего нерва или мышцы, второй площадью — 150 кв. см. по средней линии тела, чаще в области позвоночника, и, пропуская ток, оценивают реакцию и требующуюся для её выявления пороговую силу тока. При поражении двигательного нерва наблюдают отсутствие двигательной реакции на </a:t>
            </a:r>
            <a:r>
              <a:rPr lang="ru-RU" dirty="0" err="1"/>
              <a:t>тетанизирующий</a:t>
            </a:r>
            <a:r>
              <a:rPr lang="ru-RU" dirty="0"/>
              <a:t> ток (длительность импульсов 1-2мс, частота 100 Гц), медленное и вялое сокращение при замыканиях и </a:t>
            </a:r>
            <a:r>
              <a:rPr lang="ru-RU" dirty="0" err="1"/>
              <a:t>размыканиях</a:t>
            </a:r>
            <a:r>
              <a:rPr lang="ru-RU" dirty="0"/>
              <a:t> гальванического тока, повышение порога гальванической возбудимости на аноде. Количественные изменения </a:t>
            </a:r>
            <a:r>
              <a:rPr lang="ru-RU" dirty="0" err="1"/>
              <a:t>электровозбудимости</a:t>
            </a:r>
            <a:r>
              <a:rPr lang="ru-RU" dirty="0"/>
              <a:t> — это повышение или понижение пороговой силы тока. Повышение </a:t>
            </a:r>
            <a:r>
              <a:rPr lang="ru-RU" dirty="0" err="1"/>
              <a:t>электровозбудимости</a:t>
            </a:r>
            <a:r>
              <a:rPr lang="ru-RU" dirty="0"/>
              <a:t> модно наблюдать при спазмофилии и тетании, понижение — при миопатии, атрофии мышц, полиомиелите. Миотоническая реакция проявляется значительным </a:t>
            </a:r>
            <a:r>
              <a:rPr lang="ru-RU" dirty="0" smtClean="0"/>
              <a:t>повышением</a:t>
            </a:r>
            <a:endParaRPr lang="ru-RU" dirty="0"/>
          </a:p>
        </p:txBody>
      </p:sp>
    </p:spTree>
    <p:extLst>
      <p:ext uri="{BB962C8B-B14F-4D97-AF65-F5344CB8AC3E}">
        <p14:creationId xmlns="" xmlns:p14="http://schemas.microsoft.com/office/powerpoint/2010/main" val="88575447"/>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19256" cy="648072"/>
          </a:xfrm>
        </p:spPr>
        <p:txBody>
          <a:bodyPr>
            <a:normAutofit fontScale="90000"/>
          </a:bodyPr>
          <a:lstStyle/>
          <a:p>
            <a:pPr marL="274320" lvl="0" indent="-274320">
              <a:lnSpc>
                <a:spcPct val="115000"/>
              </a:lnSpc>
              <a:spcBef>
                <a:spcPct val="20000"/>
              </a:spcBef>
              <a:spcAft>
                <a:spcPts val="1000"/>
              </a:spcAft>
            </a:pPr>
            <a:r>
              <a:rPr lang="ru-RU" sz="3100" b="1" dirty="0">
                <a:solidFill>
                  <a:prstClr val="black"/>
                </a:solidFill>
                <a:ea typeface="Calibri"/>
                <a:cs typeface="Times New Roman"/>
              </a:rPr>
              <a:t>Реабилитация неврологических больных</a:t>
            </a:r>
            <a:r>
              <a:rPr lang="ru-RU" sz="1100" dirty="0">
                <a:solidFill>
                  <a:prstClr val="black"/>
                </a:solidFill>
                <a:ea typeface="Calibri"/>
                <a:cs typeface="Times New Roman"/>
              </a:rPr>
              <a:t/>
            </a:r>
            <a:br>
              <a:rPr lang="ru-RU" sz="1100" dirty="0">
                <a:solidFill>
                  <a:prstClr val="black"/>
                </a:solidFill>
                <a:ea typeface="Calibri"/>
                <a:cs typeface="Times New Roman"/>
              </a:rPr>
            </a:br>
            <a:endParaRPr lang="ru-RU" dirty="0"/>
          </a:p>
        </p:txBody>
      </p:sp>
      <p:sp>
        <p:nvSpPr>
          <p:cNvPr id="3" name="Объект 2"/>
          <p:cNvSpPr>
            <a:spLocks noGrp="1"/>
          </p:cNvSpPr>
          <p:nvPr>
            <p:ph idx="1"/>
          </p:nvPr>
        </p:nvSpPr>
        <p:spPr>
          <a:xfrm>
            <a:off x="179512" y="1196752"/>
            <a:ext cx="8507288" cy="5127848"/>
          </a:xfrm>
        </p:spPr>
        <p:txBody>
          <a:bodyPr>
            <a:normAutofit fontScale="70000" lnSpcReduction="20000"/>
          </a:bodyPr>
          <a:lstStyle/>
          <a:p>
            <a:pPr>
              <a:lnSpc>
                <a:spcPct val="115000"/>
              </a:lnSpc>
              <a:spcAft>
                <a:spcPts val="1000"/>
              </a:spcAft>
            </a:pPr>
            <a:r>
              <a:rPr lang="ru-RU" sz="2800" dirty="0" smtClean="0">
                <a:latin typeface="Calibri"/>
                <a:ea typeface="Calibri"/>
                <a:cs typeface="Times New Roman"/>
              </a:rPr>
              <a:t>Под </a:t>
            </a:r>
            <a:r>
              <a:rPr lang="ru-RU" sz="2800" dirty="0">
                <a:latin typeface="Calibri"/>
                <a:ea typeface="Calibri"/>
                <a:cs typeface="Times New Roman"/>
              </a:rPr>
              <a:t>медицинской реабилитацией подразумевается система государственных, социально-экономических, профессиональных, педагогических, психологических и других мероприятий, направленных на предупреждение развития патологических процессов, приводящих к временной или стойкой утрате трудоспособности, и на эффективное и раннее возвращение больных и инвалидов в общество и к общественно полезному труду. По определению комитета экспертов ВОЗ (1980) медицинская реабилитация это активный процесс, целью которого является достижение полного восстановления нарушенных вследствие заболевания или травмы функций, либо, если это нереально – оптимальная реализация физического, психического и социального потенциала инвалида, наиболее адекватная интеграция его в обществе (</a:t>
            </a:r>
            <a:r>
              <a:rPr lang="ru-RU" sz="2800" dirty="0" err="1">
                <a:latin typeface="Calibri"/>
                <a:ea typeface="Calibri"/>
                <a:cs typeface="Times New Roman"/>
              </a:rPr>
              <a:t>McLellan</a:t>
            </a:r>
            <a:r>
              <a:rPr lang="ru-RU" sz="2800" dirty="0">
                <a:latin typeface="Calibri"/>
                <a:ea typeface="Calibri"/>
                <a:cs typeface="Times New Roman"/>
              </a:rPr>
              <a:t> DL., 1997; </a:t>
            </a:r>
            <a:r>
              <a:rPr lang="ru-RU" sz="2800" dirty="0" err="1">
                <a:latin typeface="Calibri"/>
                <a:ea typeface="Calibri"/>
                <a:cs typeface="Times New Roman"/>
              </a:rPr>
              <a:t>Wade</a:t>
            </a:r>
            <a:r>
              <a:rPr lang="ru-RU" sz="2800" dirty="0">
                <a:latin typeface="Calibri"/>
                <a:ea typeface="Calibri"/>
                <a:cs typeface="Times New Roman"/>
              </a:rPr>
              <a:t> D.Б 1992).   Реабилитация как самостоятельная отрасль медицины стала бурно развиваться после Второй мировой войны, при которой </a:t>
            </a:r>
            <a:r>
              <a:rPr lang="ru-RU" sz="2800" dirty="0" err="1">
                <a:latin typeface="Calibri"/>
                <a:ea typeface="Calibri"/>
                <a:cs typeface="Times New Roman"/>
              </a:rPr>
              <a:t>инвалидизация</a:t>
            </a:r>
            <a:r>
              <a:rPr lang="ru-RU" sz="2800" dirty="0">
                <a:latin typeface="Calibri"/>
                <a:ea typeface="Calibri"/>
                <a:cs typeface="Times New Roman"/>
              </a:rPr>
              <a:t> населения достигла небывалых размеров.</a:t>
            </a:r>
          </a:p>
          <a:p>
            <a:endParaRPr lang="ru-RU" dirty="0"/>
          </a:p>
        </p:txBody>
      </p:sp>
    </p:spTree>
    <p:extLst>
      <p:ext uri="{BB962C8B-B14F-4D97-AF65-F5344CB8AC3E}">
        <p14:creationId xmlns="" xmlns:p14="http://schemas.microsoft.com/office/powerpoint/2010/main" val="2919832446"/>
      </p:ext>
    </p:extLst>
  </p:cSld>
  <p:clrMapOvr>
    <a:masterClrMapping/>
  </p:clrMapOvr>
  <p:transition spd="slow">
    <p:wheel spokes="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260648"/>
            <a:ext cx="8507288" cy="6063952"/>
          </a:xfrm>
        </p:spPr>
        <p:txBody>
          <a:bodyPr>
            <a:normAutofit fontScale="77500" lnSpcReduction="20000"/>
          </a:bodyPr>
          <a:lstStyle/>
          <a:p>
            <a:r>
              <a:rPr lang="ru-RU" b="1" i="1" dirty="0"/>
              <a:t>Механотерапия</a:t>
            </a:r>
            <a:r>
              <a:rPr lang="ru-RU" b="1" dirty="0"/>
              <a:t> </a:t>
            </a:r>
            <a:r>
              <a:rPr lang="ru-RU" dirty="0"/>
              <a:t>представляет собой систему функционального лечения с помощью различных устройств и снарядов, применяемую в комплексе с другими средствами и методами современной медицинской реабилитации больных. По своей эффективности аппараты механотерапии могут быть подразделены на следующие группы: 1. “Диагностические” аппараты, помогающие учитывать и точно оценивать эффект двигательного восстановления; 2. Поддерживающие, фиксирующие аппараты — помогающие выделять отдельные фазы произвольных движений; 3. Тренировочные аппараты, помогающие дозировать механическую нагрузку при движениях; 4. Комбинированные аппараты из первых трёх групп. В настоящее время в практике восстановительного лечения широко используются следующие группы аппаратов механотерапии: 1. Аппараты, основанные на принципе блока (функциональный механотерапевтический стол, блоковая установка стационарного типа, портативная блоковая установка), предназначенные для дозированного укрепления различных мышечных групп верхних и нижних конечностей; 2. Аппараты, основанные на принципе маятника, для восстановления подвижности и увеличения объёма движений в различных суставах верхних и нижних конечностей и аппараты для повышения общей работоспособности (тренажёры). Маятниковые аппараты надёжны в эксплуатации. Стойки допускают изменение высоты крепления аппарата. </a:t>
            </a:r>
          </a:p>
        </p:txBody>
      </p:sp>
    </p:spTree>
    <p:extLst>
      <p:ext uri="{BB962C8B-B14F-4D97-AF65-F5344CB8AC3E}">
        <p14:creationId xmlns="" xmlns:p14="http://schemas.microsoft.com/office/powerpoint/2010/main" val="2485524512"/>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92696"/>
            <a:ext cx="8435280" cy="5631904"/>
          </a:xfrm>
        </p:spPr>
        <p:txBody>
          <a:bodyPr>
            <a:normAutofit fontScale="55000" lnSpcReduction="20000"/>
          </a:bodyPr>
          <a:lstStyle/>
          <a:p>
            <a:pPr>
              <a:lnSpc>
                <a:spcPct val="115000"/>
              </a:lnSpc>
              <a:spcAft>
                <a:spcPts val="1000"/>
              </a:spcAft>
            </a:pPr>
            <a:r>
              <a:rPr lang="ru-RU" sz="2800" dirty="0">
                <a:latin typeface="Calibri"/>
                <a:ea typeface="Calibri"/>
                <a:cs typeface="Times New Roman"/>
              </a:rPr>
              <a:t>5. Адекватность реабилитации предполагает составление индивидуальных реабилитационных программ с учетом:</a:t>
            </a:r>
          </a:p>
          <a:p>
            <a:pPr>
              <a:lnSpc>
                <a:spcPct val="115000"/>
              </a:lnSpc>
              <a:spcAft>
                <a:spcPts val="1000"/>
              </a:spcAft>
            </a:pPr>
            <a:r>
              <a:rPr lang="ru-RU" sz="2800" dirty="0">
                <a:latin typeface="Calibri"/>
                <a:ea typeface="Calibri"/>
                <a:cs typeface="Times New Roman"/>
              </a:rPr>
              <a:t>·синдромов, на которые направлены реабилитационные программы, их выраженности и индивидуальных особенностей;</a:t>
            </a:r>
          </a:p>
          <a:p>
            <a:pPr>
              <a:lnSpc>
                <a:spcPct val="115000"/>
              </a:lnSpc>
              <a:spcAft>
                <a:spcPts val="1000"/>
              </a:spcAft>
            </a:pPr>
            <a:r>
              <a:rPr lang="ru-RU" sz="2800" dirty="0">
                <a:latin typeface="Calibri"/>
                <a:ea typeface="Calibri"/>
                <a:cs typeface="Times New Roman"/>
              </a:rPr>
              <a:t>·этапа реабилитации;</a:t>
            </a:r>
          </a:p>
          <a:p>
            <a:pPr>
              <a:lnSpc>
                <a:spcPct val="115000"/>
              </a:lnSpc>
              <a:spcAft>
                <a:spcPts val="1000"/>
              </a:spcAft>
            </a:pPr>
            <a:r>
              <a:rPr lang="ru-RU" sz="2800" dirty="0">
                <a:latin typeface="Calibri"/>
                <a:ea typeface="Calibri"/>
                <a:cs typeface="Times New Roman"/>
              </a:rPr>
              <a:t>·перспективы восстановления функций;</a:t>
            </a:r>
          </a:p>
          <a:p>
            <a:pPr>
              <a:lnSpc>
                <a:spcPct val="115000"/>
              </a:lnSpc>
              <a:spcAft>
                <a:spcPts val="1000"/>
              </a:spcAft>
            </a:pPr>
            <a:r>
              <a:rPr lang="ru-RU" sz="2800" dirty="0">
                <a:latin typeface="Calibri"/>
                <a:ea typeface="Calibri"/>
                <a:cs typeface="Times New Roman"/>
              </a:rPr>
              <a:t>·состояния соматической сферы и, прежде всего, сердечно-сосудистой системы;</a:t>
            </a:r>
          </a:p>
          <a:p>
            <a:pPr>
              <a:lnSpc>
                <a:spcPct val="115000"/>
              </a:lnSpc>
              <a:spcAft>
                <a:spcPts val="1000"/>
              </a:spcAft>
            </a:pPr>
            <a:r>
              <a:rPr lang="ru-RU" sz="2800" dirty="0">
                <a:latin typeface="Calibri"/>
                <a:ea typeface="Calibri"/>
                <a:cs typeface="Times New Roman"/>
              </a:rPr>
              <a:t>·возраста;</a:t>
            </a:r>
          </a:p>
          <a:p>
            <a:pPr>
              <a:lnSpc>
                <a:spcPct val="115000"/>
              </a:lnSpc>
              <a:spcAft>
                <a:spcPts val="1000"/>
              </a:spcAft>
            </a:pPr>
            <a:r>
              <a:rPr lang="ru-RU" sz="2800" dirty="0">
                <a:latin typeface="Calibri"/>
                <a:ea typeface="Calibri"/>
                <a:cs typeface="Times New Roman"/>
              </a:rPr>
              <a:t>·состояния эмоциональной и когнитивной сферы, психологических особенностей больного, его семейного и социального статуса.</a:t>
            </a:r>
          </a:p>
          <a:p>
            <a:pPr>
              <a:lnSpc>
                <a:spcPct val="115000"/>
              </a:lnSpc>
              <a:spcAft>
                <a:spcPts val="1000"/>
              </a:spcAft>
            </a:pPr>
            <a:r>
              <a:rPr lang="ru-RU" sz="2800" dirty="0">
                <a:latin typeface="Calibri"/>
                <a:ea typeface="Calibri"/>
                <a:cs typeface="Times New Roman"/>
              </a:rPr>
              <a:t>Рекомендуется создание реабилитационных бригад, в которые входят невролог-</a:t>
            </a:r>
            <a:r>
              <a:rPr lang="ru-RU" sz="2800" dirty="0" err="1">
                <a:latin typeface="Calibri"/>
                <a:ea typeface="Calibri"/>
                <a:cs typeface="Times New Roman"/>
              </a:rPr>
              <a:t>реабилитолог</a:t>
            </a:r>
            <a:r>
              <a:rPr lang="ru-RU" sz="2800" dirty="0">
                <a:latin typeface="Calibri"/>
                <a:ea typeface="Calibri"/>
                <a:cs typeface="Times New Roman"/>
              </a:rPr>
              <a:t>, специалисты по </a:t>
            </a:r>
            <a:r>
              <a:rPr lang="ru-RU" sz="2800" dirty="0" err="1">
                <a:latin typeface="Calibri"/>
                <a:ea typeface="Calibri"/>
                <a:cs typeface="Times New Roman"/>
              </a:rPr>
              <a:t>кинезотерапии</a:t>
            </a:r>
            <a:r>
              <a:rPr lang="ru-RU" sz="2800" dirty="0">
                <a:latin typeface="Calibri"/>
                <a:ea typeface="Calibri"/>
                <a:cs typeface="Times New Roman"/>
              </a:rPr>
              <a:t> и физиотерапии, реабилитационная медицинская сестра и, по мере необходимости, специалисты других профессий (</a:t>
            </a:r>
            <a:r>
              <a:rPr lang="ru-RU" sz="2800" dirty="0" err="1">
                <a:latin typeface="Calibri"/>
                <a:ea typeface="Calibri"/>
                <a:cs typeface="Times New Roman"/>
              </a:rPr>
              <a:t>афазиолог</a:t>
            </a:r>
            <a:r>
              <a:rPr lang="ru-RU" sz="2800" dirty="0">
                <a:latin typeface="Calibri"/>
                <a:ea typeface="Calibri"/>
                <a:cs typeface="Times New Roman"/>
              </a:rPr>
              <a:t>, психолог, психиатр, </a:t>
            </a:r>
            <a:r>
              <a:rPr lang="ru-RU" sz="2800" dirty="0" err="1">
                <a:latin typeface="Calibri"/>
                <a:ea typeface="Calibri"/>
                <a:cs typeface="Times New Roman"/>
              </a:rPr>
              <a:t>эрготерапевт</a:t>
            </a:r>
            <a:r>
              <a:rPr lang="ru-RU" sz="2800" dirty="0">
                <a:latin typeface="Calibri"/>
                <a:ea typeface="Calibri"/>
                <a:cs typeface="Times New Roman"/>
              </a:rPr>
              <a:t>, терапевт, уролог и т.д.), которые разрабатывают индивидуальную программу реабилитации и  осуществляют контроль за ходом ее выполнения.</a:t>
            </a:r>
          </a:p>
          <a:p>
            <a:pPr>
              <a:lnSpc>
                <a:spcPct val="115000"/>
              </a:lnSpc>
              <a:spcAft>
                <a:spcPts val="1000"/>
              </a:spcAft>
            </a:pPr>
            <a:r>
              <a:rPr lang="ru-RU" sz="2800" dirty="0">
                <a:latin typeface="Calibri"/>
                <a:ea typeface="Calibri"/>
                <a:cs typeface="Times New Roman"/>
              </a:rPr>
              <a:t>Как и в случаях реабилитации больных с острой патологией мозга при реабилитации больных с хроническими заболеваниями должен соблюдаться принцип комплексности, </a:t>
            </a:r>
            <a:r>
              <a:rPr lang="ru-RU" sz="2800" dirty="0" err="1">
                <a:latin typeface="Calibri"/>
                <a:ea typeface="Calibri"/>
                <a:cs typeface="Times New Roman"/>
              </a:rPr>
              <a:t>мультидисциплинарности</a:t>
            </a:r>
            <a:r>
              <a:rPr lang="ru-RU" sz="2800" dirty="0">
                <a:latin typeface="Calibri"/>
                <a:ea typeface="Calibri"/>
                <a:cs typeface="Times New Roman"/>
              </a:rPr>
              <a:t> и адекватности (индивидуализации реабилитационных программ).</a:t>
            </a:r>
          </a:p>
          <a:p>
            <a:endParaRPr lang="ru-RU" dirty="0"/>
          </a:p>
        </p:txBody>
      </p:sp>
    </p:spTree>
    <p:extLst>
      <p:ext uri="{BB962C8B-B14F-4D97-AF65-F5344CB8AC3E}">
        <p14:creationId xmlns="" xmlns:p14="http://schemas.microsoft.com/office/powerpoint/2010/main" val="1694888233"/>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332656"/>
            <a:ext cx="8507288" cy="5991944"/>
          </a:xfrm>
        </p:spPr>
        <p:txBody>
          <a:bodyPr>
            <a:normAutofit fontScale="47500" lnSpcReduction="20000"/>
          </a:bodyPr>
          <a:lstStyle/>
          <a:p>
            <a:pPr>
              <a:lnSpc>
                <a:spcPct val="115000"/>
              </a:lnSpc>
              <a:spcAft>
                <a:spcPts val="1000"/>
              </a:spcAft>
            </a:pPr>
            <a:r>
              <a:rPr lang="ru-RU" sz="2800" dirty="0">
                <a:latin typeface="Calibri"/>
                <a:ea typeface="Calibri"/>
                <a:cs typeface="Times New Roman"/>
              </a:rPr>
              <a:t>6. Активное участие больного, его родных и близких в реабилитационном процессе.</a:t>
            </a:r>
          </a:p>
          <a:p>
            <a:pPr>
              <a:lnSpc>
                <a:spcPct val="115000"/>
              </a:lnSpc>
              <a:spcAft>
                <a:spcPts val="1000"/>
              </a:spcAft>
            </a:pPr>
            <a:r>
              <a:rPr lang="ru-RU" sz="2800" dirty="0">
                <a:latin typeface="Calibri"/>
                <a:ea typeface="Calibri"/>
                <a:cs typeface="Times New Roman"/>
              </a:rPr>
              <a:t>Клинический опыт показывает, что в тех случаях, когда активен сам больной, активно участвуют в реабилитационном процессе его родные и близкие, восстановление нарушенных функций происходит быстрее и в более полном объеме. Это объясняется в значительной степени тем, что занятия </a:t>
            </a:r>
            <a:r>
              <a:rPr lang="ru-RU" sz="2800" dirty="0" err="1">
                <a:latin typeface="Calibri"/>
                <a:ea typeface="Calibri"/>
                <a:cs typeface="Times New Roman"/>
              </a:rPr>
              <a:t>кинезотерапией</a:t>
            </a:r>
            <a:r>
              <a:rPr lang="ru-RU" sz="2800" dirty="0">
                <a:latin typeface="Calibri"/>
                <a:ea typeface="Calibri"/>
                <a:cs typeface="Times New Roman"/>
              </a:rPr>
              <a:t> и бытовой реабилитацией, занятия по восстановлению речи происходят в достаточно ограниченном временном промежутке: 1 раз в день по 40-60 минут и обычно только в рабочие дни (т.е. 5 раз в неделю). Методисты ЛФК, логопеды, </a:t>
            </a:r>
            <a:r>
              <a:rPr lang="ru-RU" sz="2800" dirty="0" err="1">
                <a:latin typeface="Calibri"/>
                <a:ea typeface="Calibri"/>
                <a:cs typeface="Times New Roman"/>
              </a:rPr>
              <a:t>эрготерапевты</a:t>
            </a:r>
            <a:r>
              <a:rPr lang="ru-RU" sz="2800" dirty="0">
                <a:latin typeface="Calibri"/>
                <a:ea typeface="Calibri"/>
                <a:cs typeface="Times New Roman"/>
              </a:rPr>
              <a:t> дают задания «на дом» и от активности больного, его родных (или сиделок) во многом зависит качество их выполнения.</a:t>
            </a:r>
          </a:p>
          <a:p>
            <a:pPr>
              <a:lnSpc>
                <a:spcPct val="115000"/>
              </a:lnSpc>
              <a:spcAft>
                <a:spcPts val="1000"/>
              </a:spcAft>
            </a:pPr>
            <a:r>
              <a:rPr lang="ru-RU" sz="2800" dirty="0">
                <a:latin typeface="Calibri"/>
                <a:ea typeface="Calibri"/>
                <a:cs typeface="Times New Roman"/>
              </a:rPr>
              <a:t>Необходимо, чтобы специалисты по </a:t>
            </a:r>
            <a:r>
              <a:rPr lang="ru-RU" sz="2800" dirty="0" err="1">
                <a:latin typeface="Calibri"/>
                <a:ea typeface="Calibri"/>
                <a:cs typeface="Times New Roman"/>
              </a:rPr>
              <a:t>кинезотерапии</a:t>
            </a:r>
            <a:r>
              <a:rPr lang="ru-RU" sz="2800" dirty="0">
                <a:latin typeface="Calibri"/>
                <a:ea typeface="Calibri"/>
                <a:cs typeface="Times New Roman"/>
              </a:rPr>
              <a:t>, бытовой реабилитации, восстановлению речи объясняли ухаживающим за больным лицам цель и методику занятий, разъясняли необходимость таких дополнительных занятий во вторую половину рабочего дня и в выходные дни.</a:t>
            </a:r>
          </a:p>
          <a:p>
            <a:pPr>
              <a:lnSpc>
                <a:spcPct val="115000"/>
              </a:lnSpc>
              <a:spcAft>
                <a:spcPts val="1000"/>
              </a:spcAft>
            </a:pPr>
            <a:r>
              <a:rPr lang="ru-RU" sz="2800" dirty="0">
                <a:latin typeface="Calibri"/>
                <a:ea typeface="Calibri"/>
                <a:cs typeface="Times New Roman"/>
              </a:rPr>
              <a:t>Снижение активности, нередко наблюдающееся у больных, перенесших острые поражения головного мозга, связано с развитием различных патологических синдромов, к которым относятся:</a:t>
            </a:r>
          </a:p>
          <a:p>
            <a:pPr>
              <a:lnSpc>
                <a:spcPct val="115000"/>
              </a:lnSpc>
              <a:spcAft>
                <a:spcPts val="1000"/>
              </a:spcAft>
            </a:pPr>
            <a:r>
              <a:rPr lang="ru-RU" sz="2800" dirty="0">
                <a:latin typeface="Calibri"/>
                <a:ea typeface="Calibri"/>
                <a:cs typeface="Times New Roman"/>
              </a:rPr>
              <a:t>·апатия, встречающаяся у более 20% больных (</a:t>
            </a:r>
            <a:r>
              <a:rPr lang="ru-RU" sz="2800" dirty="0" err="1">
                <a:latin typeface="Calibri"/>
                <a:ea typeface="Calibri"/>
                <a:cs typeface="Times New Roman"/>
              </a:rPr>
              <a:t>Starkstein</a:t>
            </a:r>
            <a:r>
              <a:rPr lang="ru-RU" sz="2800" dirty="0">
                <a:latin typeface="Calibri"/>
                <a:ea typeface="Calibri"/>
                <a:cs typeface="Times New Roman"/>
              </a:rPr>
              <a:t> e.a,1993) и связанная с эмоционально-волевыми и когнитивными нарушениями;</a:t>
            </a:r>
          </a:p>
          <a:p>
            <a:pPr>
              <a:lnSpc>
                <a:spcPct val="115000"/>
              </a:lnSpc>
              <a:spcAft>
                <a:spcPts val="1000"/>
              </a:spcAft>
            </a:pPr>
            <a:r>
              <a:rPr lang="ru-RU" sz="2800" dirty="0">
                <a:latin typeface="Calibri"/>
                <a:ea typeface="Calibri"/>
                <a:cs typeface="Times New Roman"/>
              </a:rPr>
              <a:t>·выраженные клинические нарушения (вплоть до деменции), </a:t>
            </a:r>
            <a:r>
              <a:rPr lang="ru-RU" sz="2800" dirty="0" err="1">
                <a:latin typeface="Calibri"/>
                <a:ea typeface="Calibri"/>
                <a:cs typeface="Times New Roman"/>
              </a:rPr>
              <a:t>развившиеся</a:t>
            </a:r>
            <a:r>
              <a:rPr lang="ru-RU" sz="2800" dirty="0">
                <a:latin typeface="Calibri"/>
                <a:ea typeface="Calibri"/>
                <a:cs typeface="Times New Roman"/>
              </a:rPr>
              <a:t> на фоне тяжелого поражения мозга;</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нейропсихопатические</a:t>
            </a:r>
            <a:r>
              <a:rPr lang="ru-RU" sz="2800" dirty="0">
                <a:latin typeface="Calibri"/>
                <a:ea typeface="Calibri"/>
                <a:cs typeface="Times New Roman"/>
              </a:rPr>
              <a:t> синдромы – «лобный» и «правополушарный» синдром со снижением активности вплоть до </a:t>
            </a:r>
            <a:r>
              <a:rPr lang="ru-RU" sz="2800" dirty="0" err="1">
                <a:latin typeface="Calibri"/>
                <a:ea typeface="Calibri"/>
                <a:cs typeface="Times New Roman"/>
              </a:rPr>
              <a:t>аспонтанности</a:t>
            </a:r>
            <a:r>
              <a:rPr lang="ru-RU" sz="2800" dirty="0">
                <a:latin typeface="Calibri"/>
                <a:ea typeface="Calibri"/>
                <a:cs typeface="Times New Roman"/>
              </a:rPr>
              <a:t> с </a:t>
            </a:r>
            <a:r>
              <a:rPr lang="ru-RU" sz="2800" dirty="0" err="1">
                <a:latin typeface="Calibri"/>
                <a:ea typeface="Calibri"/>
                <a:cs typeface="Times New Roman"/>
              </a:rPr>
              <a:t>анозогнозией</a:t>
            </a:r>
            <a:r>
              <a:rPr lang="ru-RU" sz="2800" dirty="0">
                <a:latin typeface="Calibri"/>
                <a:ea typeface="Calibri"/>
                <a:cs typeface="Times New Roman"/>
              </a:rPr>
              <a:t> (недооценка или отрицание дефекта);</a:t>
            </a:r>
          </a:p>
          <a:p>
            <a:pPr>
              <a:lnSpc>
                <a:spcPct val="115000"/>
              </a:lnSpc>
              <a:spcAft>
                <a:spcPts val="1000"/>
              </a:spcAft>
            </a:pPr>
            <a:r>
              <a:rPr lang="ru-RU" sz="2800" dirty="0">
                <a:latin typeface="Calibri"/>
                <a:ea typeface="Calibri"/>
                <a:cs typeface="Times New Roman"/>
              </a:rPr>
              <a:t>·астенический синдром;</a:t>
            </a:r>
          </a:p>
          <a:p>
            <a:pPr>
              <a:lnSpc>
                <a:spcPct val="115000"/>
              </a:lnSpc>
              <a:spcAft>
                <a:spcPts val="1000"/>
              </a:spcAft>
            </a:pPr>
            <a:r>
              <a:rPr lang="ru-RU" sz="2800" dirty="0">
                <a:latin typeface="Calibri"/>
                <a:ea typeface="Calibri"/>
                <a:cs typeface="Times New Roman"/>
              </a:rPr>
              <a:t>·негативизм</a:t>
            </a:r>
            <a:r>
              <a:rPr lang="ru-RU" sz="2800" dirty="0" smtClean="0">
                <a:latin typeface="Calibri"/>
                <a:ea typeface="Calibri"/>
                <a:cs typeface="Times New Roman"/>
              </a:rPr>
              <a:t>.</a:t>
            </a:r>
            <a:endParaRPr lang="ru-RU" sz="2800" dirty="0">
              <a:latin typeface="Calibri"/>
              <a:ea typeface="Calibri"/>
              <a:cs typeface="Times New Roman"/>
            </a:endParaRPr>
          </a:p>
        </p:txBody>
      </p:sp>
    </p:spTree>
    <p:extLst>
      <p:ext uri="{BB962C8B-B14F-4D97-AF65-F5344CB8AC3E}">
        <p14:creationId xmlns="" xmlns:p14="http://schemas.microsoft.com/office/powerpoint/2010/main" val="2945061926"/>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363272" cy="6669360"/>
          </a:xfrm>
        </p:spPr>
        <p:txBody>
          <a:bodyPr>
            <a:normAutofit/>
          </a:bodyPr>
          <a:lstStyle/>
          <a:p>
            <a:pPr lvl="0">
              <a:lnSpc>
                <a:spcPct val="115000"/>
              </a:lnSpc>
              <a:spcAft>
                <a:spcPts val="1000"/>
              </a:spcAft>
              <a:buClr>
                <a:srgbClr val="0BD0D9"/>
              </a:buClr>
            </a:pPr>
            <a:r>
              <a:rPr lang="ru-RU" sz="1100" dirty="0">
                <a:solidFill>
                  <a:prstClr val="black"/>
                </a:solidFill>
                <a:latin typeface="Calibri"/>
                <a:ea typeface="Calibri"/>
                <a:cs typeface="Times New Roman"/>
              </a:rPr>
              <a:t>Наряду с психотерапевтическими и медикаментозными мероприятиями большую роль в преодолении </a:t>
            </a:r>
            <a:r>
              <a:rPr lang="ru-RU" sz="1100" dirty="0" err="1">
                <a:solidFill>
                  <a:prstClr val="black"/>
                </a:solidFill>
                <a:latin typeface="Calibri"/>
                <a:ea typeface="Calibri"/>
                <a:cs typeface="Times New Roman"/>
              </a:rPr>
              <a:t>гипоактивности</a:t>
            </a:r>
            <a:r>
              <a:rPr lang="ru-RU" sz="1100" dirty="0">
                <a:solidFill>
                  <a:prstClr val="black"/>
                </a:solidFill>
                <a:latin typeface="Calibri"/>
                <a:ea typeface="Calibri"/>
                <a:cs typeface="Times New Roman"/>
              </a:rPr>
              <a:t> имеют родные и близкие больного. Кроме дополнительных занятий </a:t>
            </a:r>
            <a:r>
              <a:rPr lang="ru-RU" sz="1100" dirty="0" err="1">
                <a:solidFill>
                  <a:prstClr val="black"/>
                </a:solidFill>
                <a:latin typeface="Calibri"/>
                <a:ea typeface="Calibri"/>
                <a:cs typeface="Times New Roman"/>
              </a:rPr>
              <a:t>кинезотерапией</a:t>
            </a:r>
            <a:r>
              <a:rPr lang="ru-RU" sz="1100" dirty="0">
                <a:solidFill>
                  <a:prstClr val="black"/>
                </a:solidFill>
                <a:latin typeface="Calibri"/>
                <a:ea typeface="Calibri"/>
                <a:cs typeface="Times New Roman"/>
              </a:rPr>
              <a:t> и восстановлением речи уже на самых ранних этапах велика роль семьи в обучении навыкам самообслуживания (если они потеряны): принятию пищи, личной гигиене, пользованию туалетом, одевании. Вместе с тем, со стороны родных и близких нередко встречается неадекватная реакция  по отношению к больному: в одних случаях наблюдается </a:t>
            </a:r>
            <a:r>
              <a:rPr lang="ru-RU" sz="1100" dirty="0" err="1">
                <a:solidFill>
                  <a:prstClr val="black"/>
                </a:solidFill>
                <a:latin typeface="Calibri"/>
                <a:ea typeface="Calibri"/>
                <a:cs typeface="Times New Roman"/>
              </a:rPr>
              <a:t>гиперопека</a:t>
            </a:r>
            <a:r>
              <a:rPr lang="ru-RU" sz="1100" dirty="0">
                <a:solidFill>
                  <a:prstClr val="black"/>
                </a:solidFill>
                <a:latin typeface="Calibri"/>
                <a:ea typeface="Calibri"/>
                <a:cs typeface="Times New Roman"/>
              </a:rPr>
              <a:t>, предупреждение каждого шага больного, что делает его пассивным, а не активным участником восстановительного процесса, снижает его самооценку, в других случаях можно встретить негативное пессимистическое отношение со стороны родных к возможностям реабилитации, что легко «усваивается» и самим больным.</a:t>
            </a:r>
          </a:p>
          <a:p>
            <a:pPr lvl="0">
              <a:lnSpc>
                <a:spcPct val="115000"/>
              </a:lnSpc>
              <a:spcAft>
                <a:spcPts val="1000"/>
              </a:spcAft>
              <a:buClr>
                <a:srgbClr val="0BD0D9"/>
              </a:buClr>
            </a:pPr>
            <a:r>
              <a:rPr lang="ru-RU" sz="1100" dirty="0">
                <a:solidFill>
                  <a:prstClr val="black"/>
                </a:solidFill>
                <a:latin typeface="Calibri"/>
                <a:ea typeface="Calibri"/>
                <a:cs typeface="Times New Roman"/>
              </a:rPr>
              <a:t>Вот почему работа с семьей является важным звеном в реабилитации больных. </a:t>
            </a:r>
          </a:p>
          <a:p>
            <a:pPr lvl="0">
              <a:lnSpc>
                <a:spcPct val="115000"/>
              </a:lnSpc>
              <a:spcAft>
                <a:spcPts val="1000"/>
              </a:spcAft>
              <a:buClr>
                <a:srgbClr val="0BD0D9"/>
              </a:buClr>
            </a:pPr>
            <a:r>
              <a:rPr lang="ru-RU" sz="1100" dirty="0">
                <a:solidFill>
                  <a:prstClr val="black"/>
                </a:solidFill>
                <a:latin typeface="Calibri"/>
                <a:ea typeface="Calibri"/>
                <a:cs typeface="Times New Roman"/>
              </a:rPr>
              <a:t>Она должна :</a:t>
            </a:r>
          </a:p>
          <a:p>
            <a:pPr lvl="0">
              <a:lnSpc>
                <a:spcPct val="115000"/>
              </a:lnSpc>
              <a:spcAft>
                <a:spcPts val="1000"/>
              </a:spcAft>
              <a:buClr>
                <a:srgbClr val="0BD0D9"/>
              </a:buClr>
            </a:pPr>
            <a:r>
              <a:rPr lang="ru-RU" sz="1100" dirty="0">
                <a:solidFill>
                  <a:prstClr val="black"/>
                </a:solidFill>
                <a:latin typeface="Calibri"/>
                <a:ea typeface="Calibri"/>
                <a:cs typeface="Times New Roman"/>
              </a:rPr>
              <a:t>·корригировать взаимоотношения родственников с больным;</a:t>
            </a:r>
          </a:p>
          <a:p>
            <a:pPr lvl="0">
              <a:lnSpc>
                <a:spcPct val="115000"/>
              </a:lnSpc>
              <a:spcAft>
                <a:spcPts val="1000"/>
              </a:spcAft>
              <a:buClr>
                <a:srgbClr val="0BD0D9"/>
              </a:buClr>
            </a:pPr>
            <a:r>
              <a:rPr lang="ru-RU" sz="1100" dirty="0">
                <a:solidFill>
                  <a:prstClr val="black"/>
                </a:solidFill>
                <a:latin typeface="Calibri"/>
                <a:ea typeface="Calibri"/>
                <a:cs typeface="Times New Roman"/>
              </a:rPr>
              <a:t>·способствовать тому, чтобы в изменившейся ситуации больной  смог занять достойное место в семье;</a:t>
            </a:r>
          </a:p>
          <a:p>
            <a:pPr lvl="0">
              <a:lnSpc>
                <a:spcPct val="115000"/>
              </a:lnSpc>
              <a:spcAft>
                <a:spcPts val="1000"/>
              </a:spcAft>
              <a:buClr>
                <a:srgbClr val="0BD0D9"/>
              </a:buClr>
            </a:pPr>
            <a:r>
              <a:rPr lang="ru-RU" sz="1100" dirty="0">
                <a:solidFill>
                  <a:prstClr val="black"/>
                </a:solidFill>
                <a:latin typeface="Calibri"/>
                <a:ea typeface="Calibri"/>
                <a:cs typeface="Times New Roman"/>
              </a:rPr>
              <a:t>·заинтересовывать членов семьи к участию в реабилитационном процессе.</a:t>
            </a:r>
          </a:p>
          <a:p>
            <a:pPr lvl="0">
              <a:lnSpc>
                <a:spcPct val="115000"/>
              </a:lnSpc>
              <a:spcAft>
                <a:spcPts val="1000"/>
              </a:spcAft>
              <a:buClr>
                <a:srgbClr val="0BD0D9"/>
              </a:buClr>
            </a:pPr>
            <a:r>
              <a:rPr lang="ru-RU" sz="1100" dirty="0" err="1">
                <a:solidFill>
                  <a:prstClr val="black"/>
                </a:solidFill>
                <a:latin typeface="Calibri"/>
                <a:ea typeface="Calibri"/>
                <a:cs typeface="Times New Roman"/>
              </a:rPr>
              <a:t>Реабилитологи</a:t>
            </a:r>
            <a:r>
              <a:rPr lang="ru-RU" sz="1100" dirty="0">
                <a:solidFill>
                  <a:prstClr val="black"/>
                </a:solidFill>
                <a:latin typeface="Calibri"/>
                <a:ea typeface="Calibri"/>
                <a:cs typeface="Times New Roman"/>
              </a:rPr>
              <a:t> должны разъяснять родным и близким больного необходимость:</a:t>
            </a:r>
          </a:p>
          <a:p>
            <a:pPr lvl="0">
              <a:lnSpc>
                <a:spcPct val="115000"/>
              </a:lnSpc>
              <a:spcAft>
                <a:spcPts val="1000"/>
              </a:spcAft>
              <a:buClr>
                <a:srgbClr val="0BD0D9"/>
              </a:buClr>
            </a:pPr>
            <a:r>
              <a:rPr lang="ru-RU" sz="1100" dirty="0">
                <a:solidFill>
                  <a:prstClr val="black"/>
                </a:solidFill>
                <a:latin typeface="Calibri"/>
                <a:ea typeface="Calibri"/>
                <a:cs typeface="Times New Roman"/>
              </a:rPr>
              <a:t>·привлечения больного к посильной для него работе по дому;</a:t>
            </a:r>
          </a:p>
          <a:p>
            <a:pPr lvl="0">
              <a:lnSpc>
                <a:spcPct val="115000"/>
              </a:lnSpc>
              <a:spcAft>
                <a:spcPts val="1000"/>
              </a:spcAft>
              <a:buClr>
                <a:srgbClr val="0BD0D9"/>
              </a:buClr>
            </a:pPr>
            <a:r>
              <a:rPr lang="ru-RU" sz="1100" dirty="0">
                <a:solidFill>
                  <a:prstClr val="black"/>
                </a:solidFill>
                <a:latin typeface="Calibri"/>
                <a:ea typeface="Calibri"/>
                <a:cs typeface="Times New Roman"/>
              </a:rPr>
              <a:t>·в создании условий для различных занятий (терапия занятостью), для восстановления старых и развития новых увлечений (хобби), т.к. вынужденное безделье тяготит больного, усиливает депрессию, апатию и негативизм.</a:t>
            </a:r>
          </a:p>
          <a:p>
            <a:pPr lvl="0">
              <a:lnSpc>
                <a:spcPct val="115000"/>
              </a:lnSpc>
              <a:spcAft>
                <a:spcPts val="1000"/>
              </a:spcAft>
              <a:buClr>
                <a:srgbClr val="0BD0D9"/>
              </a:buClr>
            </a:pPr>
            <a:r>
              <a:rPr lang="ru-RU" sz="1100" dirty="0">
                <a:solidFill>
                  <a:prstClr val="black"/>
                </a:solidFill>
                <a:latin typeface="Calibri"/>
                <a:ea typeface="Calibri"/>
                <a:cs typeface="Times New Roman"/>
              </a:rPr>
              <a:t>Задачей </a:t>
            </a:r>
            <a:r>
              <a:rPr lang="ru-RU" sz="1100" dirty="0" err="1">
                <a:solidFill>
                  <a:prstClr val="black"/>
                </a:solidFill>
                <a:latin typeface="Calibri"/>
                <a:ea typeface="Calibri"/>
                <a:cs typeface="Times New Roman"/>
              </a:rPr>
              <a:t>реабилитологов</a:t>
            </a:r>
            <a:r>
              <a:rPr lang="ru-RU" sz="1100" dirty="0">
                <a:solidFill>
                  <a:prstClr val="black"/>
                </a:solidFill>
                <a:latin typeface="Calibri"/>
                <a:ea typeface="Calibri"/>
                <a:cs typeface="Times New Roman"/>
              </a:rPr>
              <a:t> является полное и подробное информирование членов семьи о перспективах восстановления и их роли в реабилитации больного.</a:t>
            </a:r>
          </a:p>
          <a:p>
            <a:pPr lvl="0">
              <a:lnSpc>
                <a:spcPct val="115000"/>
              </a:lnSpc>
              <a:spcAft>
                <a:spcPts val="1000"/>
              </a:spcAft>
              <a:buClr>
                <a:srgbClr val="0BD0D9"/>
              </a:buClr>
            </a:pPr>
            <a:r>
              <a:rPr lang="ru-RU" sz="1100" dirty="0">
                <a:solidFill>
                  <a:prstClr val="black"/>
                </a:solidFill>
                <a:latin typeface="Calibri"/>
                <a:ea typeface="Calibri"/>
                <a:cs typeface="Times New Roman"/>
              </a:rPr>
              <a:t>Не менее важен и принцип активного участия больного и членов его семьи в реабилитационном процессе и для больных второй группы, учитывая, что астения, психическая и двигательная </a:t>
            </a:r>
            <a:r>
              <a:rPr lang="ru-RU" sz="1100" dirty="0" err="1">
                <a:solidFill>
                  <a:prstClr val="black"/>
                </a:solidFill>
                <a:latin typeface="Calibri"/>
                <a:ea typeface="Calibri"/>
                <a:cs typeface="Times New Roman"/>
              </a:rPr>
              <a:t>гипоактивность</a:t>
            </a:r>
            <a:r>
              <a:rPr lang="ru-RU" sz="1100" dirty="0">
                <a:solidFill>
                  <a:prstClr val="black"/>
                </a:solidFill>
                <a:latin typeface="Calibri"/>
                <a:ea typeface="Calibri"/>
                <a:cs typeface="Times New Roman"/>
              </a:rPr>
              <a:t> характерны для большинства больных с хронической патологией мозга, особенно по мере их прогрессирования.</a:t>
            </a:r>
          </a:p>
          <a:p>
            <a:pPr lvl="0">
              <a:buClr>
                <a:srgbClr val="0BD0D9"/>
              </a:buClr>
            </a:pPr>
            <a:endParaRPr lang="ru-RU" sz="1100" dirty="0">
              <a:solidFill>
                <a:prstClr val="black"/>
              </a:solidFill>
            </a:endParaRPr>
          </a:p>
          <a:p>
            <a:endParaRPr lang="ru-RU" sz="1100" dirty="0"/>
          </a:p>
        </p:txBody>
      </p:sp>
    </p:spTree>
    <p:extLst>
      <p:ext uri="{BB962C8B-B14F-4D97-AF65-F5344CB8AC3E}">
        <p14:creationId xmlns="" xmlns:p14="http://schemas.microsoft.com/office/powerpoint/2010/main" val="14225821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88640"/>
            <a:ext cx="5616624" cy="6351984"/>
          </a:xfrm>
        </p:spPr>
        <p:txBody>
          <a:bodyPr>
            <a:normAutofit fontScale="70000" lnSpcReduction="20000"/>
          </a:bodyPr>
          <a:lstStyle/>
          <a:p>
            <a:pPr>
              <a:lnSpc>
                <a:spcPct val="115000"/>
              </a:lnSpc>
              <a:spcAft>
                <a:spcPts val="1000"/>
              </a:spcAft>
            </a:pPr>
            <a:r>
              <a:rPr lang="ru-RU" sz="2800" dirty="0">
                <a:latin typeface="Calibri"/>
                <a:ea typeface="Calibri"/>
                <a:cs typeface="Times New Roman"/>
              </a:rPr>
              <a:t>7. Использование методов контроля адекватности нагрузок и эффективности реабилитации.</a:t>
            </a:r>
          </a:p>
          <a:p>
            <a:pPr>
              <a:lnSpc>
                <a:spcPct val="115000"/>
              </a:lnSpc>
              <a:spcAft>
                <a:spcPts val="1000"/>
              </a:spcAft>
            </a:pPr>
            <a:r>
              <a:rPr lang="ru-RU" sz="2800" dirty="0">
                <a:latin typeface="Calibri"/>
                <a:ea typeface="Calibri"/>
                <a:cs typeface="Times New Roman"/>
              </a:rPr>
              <a:t>Для оценки каждого из уровней последствий (нарушения собственно функции, функциональных ограничений, нарушения бытовой и социальной активности) заболевания  у больных с разными неврологическими формами используется множество различных шкал и опросников. И одна из проблем заключается в стандартизации этих оценочных шкал, определении их надежности, </a:t>
            </a:r>
            <a:r>
              <a:rPr lang="ru-RU" sz="2800" dirty="0" err="1">
                <a:latin typeface="Calibri"/>
                <a:ea typeface="Calibri"/>
                <a:cs typeface="Times New Roman"/>
              </a:rPr>
              <a:t>валидности</a:t>
            </a:r>
            <a:r>
              <a:rPr lang="ru-RU" sz="2800" dirty="0">
                <a:latin typeface="Calibri"/>
                <a:ea typeface="Calibri"/>
                <a:cs typeface="Times New Roman"/>
              </a:rPr>
              <a:t> и чувствительности поскольку, только применяя адекватные меры оценки, можно оценить эффективность применяемых реабилитационных мероприятий.</a:t>
            </a:r>
          </a:p>
          <a:p>
            <a:endParaRPr lang="ru-RU" dirty="0"/>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08104" y="191360"/>
            <a:ext cx="3389362" cy="263014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639399" y="3212976"/>
            <a:ext cx="3258067" cy="21602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529346200"/>
      </p:ext>
    </p:extLst>
  </p:cSld>
  <p:clrMapOvr>
    <a:masterClrMapping/>
  </p:clrMapOvr>
  <mc:AlternateContent xmlns:mc="http://schemas.openxmlformats.org/markup-compatibility/2006">
    <mc:Choice xmlns=""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363272" cy="564672"/>
          </a:xfrm>
        </p:spPr>
        <p:txBody>
          <a:bodyPr>
            <a:normAutofit/>
          </a:bodyPr>
          <a:lstStyle/>
          <a:p>
            <a:r>
              <a:rPr lang="ru-RU" sz="2800" b="1" dirty="0">
                <a:solidFill>
                  <a:prstClr val="black"/>
                </a:solidFill>
                <a:latin typeface="Constantia"/>
              </a:rPr>
              <a:t>Заключение.</a:t>
            </a:r>
            <a:endParaRPr lang="ru-RU" sz="2800" dirty="0"/>
          </a:p>
        </p:txBody>
      </p:sp>
      <p:sp>
        <p:nvSpPr>
          <p:cNvPr id="3" name="Объект 2"/>
          <p:cNvSpPr>
            <a:spLocks noGrp="1"/>
          </p:cNvSpPr>
          <p:nvPr>
            <p:ph idx="1"/>
          </p:nvPr>
        </p:nvSpPr>
        <p:spPr>
          <a:xfrm>
            <a:off x="467544" y="609600"/>
            <a:ext cx="8363272" cy="5483696"/>
          </a:xfrm>
        </p:spPr>
        <p:txBody>
          <a:bodyPr>
            <a:noAutofit/>
          </a:bodyPr>
          <a:lstStyle/>
          <a:p>
            <a:r>
              <a:rPr lang="ru-RU" sz="1700" dirty="0" smtClean="0"/>
              <a:t>Таким </a:t>
            </a:r>
            <a:r>
              <a:rPr lang="ru-RU" sz="1700" dirty="0"/>
              <a:t>образом, восстановление и компенсация двигательных функций у нейрохирургических больных (больных ЧМТ), являясь одним из основных слагаемых общего процесса реабилитации, могут быть эффективными только при условии тщательного клинико-физиологического обоснования и с учетом нейрохирургической специфики. Клиническое определение синдрома двигательных нарушений, их сочетаний и преобладаний в каждом отдельном случае, выявление степени двигательного расстройства и его зависимости от характера оперативного вмешательства, оценка динамики восстановления и различные сроки после операции — все это ложиться в основу клинического обоснования индивидуального восстановительно- компенсаторного лечения. Физиологический анализ двигательного дефекта, выявление конкретных компонентов двигательной недостаточности и их классификация с последующим рассмотрением с точки зрения сложной иерархии двигательных уровней и возможностей восстановления или замещения нарушенных движений, т.е. использования пластичности нервной системы, — составляют теоретическую базу направленного процесса реабилитации. При этом особо выделяется роль целевого воздействия на один из основных факторов регуляции двигательного акта - </a:t>
            </a:r>
            <a:r>
              <a:rPr lang="ru-RU" sz="1700" dirty="0" err="1"/>
              <a:t>проприоцепцию</a:t>
            </a:r>
            <a:r>
              <a:rPr lang="ru-RU" sz="1700" dirty="0"/>
              <a:t>, нарушения которой, независимо от их глубины, приводят к тем или иным расстройствам двигательной функции больного, заключающимся, главным образом, в рассогласовании межсуставного взаимодействия по силовым, пространственным и временным величинам. Динамичное и разнообразное использование клинических и физиологических данных позволяют разработать обширный, </a:t>
            </a:r>
          </a:p>
        </p:txBody>
      </p:sp>
    </p:spTree>
    <p:extLst>
      <p:ext uri="{BB962C8B-B14F-4D97-AF65-F5344CB8AC3E}">
        <p14:creationId xmlns="" xmlns:p14="http://schemas.microsoft.com/office/powerpoint/2010/main" val="2028981056"/>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a:t>
            </a:r>
            <a:endParaRPr lang="en-US" dirty="0"/>
          </a:p>
        </p:txBody>
      </p:sp>
      <p:sp>
        <p:nvSpPr>
          <p:cNvPr id="3" name="Content Placeholder 2"/>
          <p:cNvSpPr>
            <a:spLocks noGrp="1"/>
          </p:cNvSpPr>
          <p:nvPr>
            <p:ph idx="1"/>
          </p:nvPr>
        </p:nvSpPr>
        <p:spPr>
          <a:xfrm>
            <a:off x="457200" y="685800"/>
            <a:ext cx="8229600" cy="5638800"/>
          </a:xfrm>
        </p:spPr>
        <p:txBody>
          <a:bodyPr>
            <a:normAutofit fontScale="85000" lnSpcReduction="20000"/>
          </a:bodyPr>
          <a:lstStyle/>
          <a:p>
            <a:pPr>
              <a:lnSpc>
                <a:spcPct val="115000"/>
              </a:lnSpc>
              <a:spcAft>
                <a:spcPts val="1000"/>
              </a:spcAft>
            </a:pPr>
            <a:r>
              <a:rPr lang="ru-RU" sz="2400" dirty="0" smtClean="0">
                <a:latin typeface="Calibri"/>
                <a:ea typeface="Calibri"/>
                <a:cs typeface="Times New Roman"/>
              </a:rPr>
              <a:t>Нейрореабилитация, или реабилитация больных неврологического профиля, является собственно разделом медицинской реабилитации, который как отрасль науки сформировался относительно недавно. Первое в нашей стране нейрореабилитационное (восстановительное) отделение создано в 1964 г. В НИИ Неврологии АМН СССР (в настоящее время НИИ Неврологии РАМН) по инициативе руководителей института академиков Н.В.Коновалова и Е.В.Шмитда. Во главе службы реабилитации института встали выдающиеся специалисты: проф. Л.Г.Столярова, Э.С.Бейн, Г.Р.Ткачева.</a:t>
            </a:r>
          </a:p>
          <a:p>
            <a:pPr>
              <a:lnSpc>
                <a:spcPct val="115000"/>
              </a:lnSpc>
              <a:spcAft>
                <a:spcPts val="1000"/>
              </a:spcAft>
            </a:pPr>
            <a:r>
              <a:rPr lang="ru-RU" sz="2400" dirty="0" smtClean="0">
                <a:latin typeface="Calibri"/>
                <a:ea typeface="Calibri"/>
                <a:cs typeface="Times New Roman"/>
              </a:rPr>
              <a:t>           Только в 1996 г. в Ньюкасле (Англии) состоялся первый всемирный конгресс по неврологической реабилитации. В настоящее время эти конгрессы проводятся регулярно каждые три года. В апреле 1999 в Торонто (Канаде) состоялся второй и третий в апреле 2002 г.  в Венеции, четвертый в феврале 2006 в Гонконге. Эти конгрессы проходят под эгидой американского общества нейрореабилитации, всемирного форума неврологической реабилитации и немецкого общества неврологической реабилитации.</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445624" cy="5616624"/>
          </a:xfrm>
        </p:spPr>
        <p:txBody>
          <a:bodyPr>
            <a:normAutofit fontScale="70000" lnSpcReduction="20000"/>
          </a:bodyPr>
          <a:lstStyle/>
          <a:p>
            <a:pPr>
              <a:lnSpc>
                <a:spcPct val="115000"/>
              </a:lnSpc>
              <a:spcAft>
                <a:spcPts val="1000"/>
              </a:spcAft>
            </a:pPr>
            <a:r>
              <a:rPr lang="ru-RU" sz="2800" dirty="0">
                <a:latin typeface="Calibri"/>
                <a:ea typeface="Calibri"/>
                <a:cs typeface="Times New Roman"/>
              </a:rPr>
              <a:t>           Однозначного ответа, какие контингенты больных и инвалидов нуждаются в физической </a:t>
            </a:r>
            <a:r>
              <a:rPr lang="ru-RU" sz="2800" dirty="0" err="1">
                <a:latin typeface="Calibri"/>
                <a:ea typeface="Calibri"/>
                <a:cs typeface="Times New Roman"/>
              </a:rPr>
              <a:t>нейрореабилитации</a:t>
            </a:r>
            <a:r>
              <a:rPr lang="ru-RU" sz="2800" dirty="0">
                <a:latin typeface="Calibri"/>
                <a:ea typeface="Calibri"/>
                <a:cs typeface="Times New Roman"/>
              </a:rPr>
              <a:t> в литературе не существуют (Черникова Л.А., 2003). Одни авторы полагают, что медицинская реабилитация, должна быть частью лечебного процесса для всех больных, которым угрожает длительная нетрудоспособность, другие – считают, что реабилитацию следует применять только для инвалидов.</a:t>
            </a:r>
          </a:p>
          <a:p>
            <a:pPr>
              <a:lnSpc>
                <a:spcPct val="115000"/>
              </a:lnSpc>
              <a:spcAft>
                <a:spcPts val="1000"/>
              </a:spcAft>
            </a:pPr>
            <a:r>
              <a:rPr lang="ru-RU" sz="2800" dirty="0">
                <a:latin typeface="Calibri"/>
                <a:ea typeface="Calibri"/>
                <a:cs typeface="Times New Roman"/>
              </a:rPr>
              <a:t>           В нашей стране традиционно к основным заболеваниям нервной системы, нуждающимся в реабилитации, относили:</a:t>
            </a:r>
          </a:p>
          <a:p>
            <a:pPr>
              <a:lnSpc>
                <a:spcPct val="115000"/>
              </a:lnSpc>
              <a:spcAft>
                <a:spcPts val="1000"/>
              </a:spcAft>
            </a:pPr>
            <a:r>
              <a:rPr lang="ru-RU" sz="2800" dirty="0">
                <a:latin typeface="Calibri"/>
                <a:ea typeface="Calibri"/>
                <a:cs typeface="Times New Roman"/>
              </a:rPr>
              <a:t>·инсульт,</a:t>
            </a:r>
          </a:p>
          <a:p>
            <a:pPr>
              <a:lnSpc>
                <a:spcPct val="115000"/>
              </a:lnSpc>
              <a:spcAft>
                <a:spcPts val="1000"/>
              </a:spcAft>
            </a:pPr>
            <a:r>
              <a:rPr lang="ru-RU" sz="2800" dirty="0">
                <a:latin typeface="Calibri"/>
                <a:ea typeface="Calibri"/>
                <a:cs typeface="Times New Roman"/>
              </a:rPr>
              <a:t>·травматические повреждения головного и спинного мозга,</a:t>
            </a:r>
          </a:p>
          <a:p>
            <a:pPr>
              <a:lnSpc>
                <a:spcPct val="115000"/>
              </a:lnSpc>
              <a:spcAft>
                <a:spcPts val="1000"/>
              </a:spcAft>
            </a:pPr>
            <a:r>
              <a:rPr lang="ru-RU" sz="2800" dirty="0">
                <a:latin typeface="Calibri"/>
                <a:ea typeface="Calibri"/>
                <a:cs typeface="Times New Roman"/>
              </a:rPr>
              <a:t>·периферические </a:t>
            </a:r>
            <a:r>
              <a:rPr lang="ru-RU" sz="2800" dirty="0" err="1">
                <a:latin typeface="Calibri"/>
                <a:ea typeface="Calibri"/>
                <a:cs typeface="Times New Roman"/>
              </a:rPr>
              <a:t>нейропатии</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вертеброгенные</a:t>
            </a:r>
            <a:r>
              <a:rPr lang="ru-RU" sz="2800" dirty="0">
                <a:latin typeface="Calibri"/>
                <a:ea typeface="Calibri"/>
                <a:cs typeface="Times New Roman"/>
              </a:rPr>
              <a:t> неврологические синдромы,</a:t>
            </a:r>
          </a:p>
          <a:p>
            <a:pPr>
              <a:lnSpc>
                <a:spcPct val="115000"/>
              </a:lnSpc>
              <a:spcAft>
                <a:spcPts val="1000"/>
              </a:spcAft>
            </a:pPr>
            <a:r>
              <a:rPr lang="ru-RU" sz="2800" dirty="0">
                <a:latin typeface="Calibri"/>
                <a:ea typeface="Calibri"/>
                <a:cs typeface="Times New Roman"/>
              </a:rPr>
              <a:t>·детский церебральный паралич.</a:t>
            </a:r>
          </a:p>
          <a:p>
            <a:pPr marL="0" indent="0">
              <a:lnSpc>
                <a:spcPct val="115000"/>
              </a:lnSpc>
              <a:spcAft>
                <a:spcPts val="1000"/>
              </a:spcAft>
              <a:buNone/>
            </a:pPr>
            <a:endParaRPr lang="ru-RU"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92280" y="3501008"/>
            <a:ext cx="1905000" cy="28194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950314326"/>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44624"/>
            <a:ext cx="5688632" cy="6279976"/>
          </a:xfrm>
        </p:spPr>
        <p:txBody>
          <a:bodyPr>
            <a:normAutofit/>
          </a:bodyPr>
          <a:lstStyle/>
          <a:p>
            <a:pPr lvl="0">
              <a:lnSpc>
                <a:spcPct val="115000"/>
              </a:lnSpc>
              <a:spcAft>
                <a:spcPts val="1000"/>
              </a:spcAft>
              <a:buClr>
                <a:srgbClr val="0BD0D9"/>
              </a:buClr>
            </a:pPr>
            <a:r>
              <a:rPr lang="ru-RU" sz="1000" dirty="0">
                <a:solidFill>
                  <a:prstClr val="black"/>
                </a:solidFill>
                <a:latin typeface="Calibri"/>
                <a:ea typeface="Calibri"/>
                <a:cs typeface="Times New Roman"/>
              </a:rPr>
              <a:t>  </a:t>
            </a:r>
            <a:r>
              <a:rPr lang="ru-RU" sz="1200" dirty="0">
                <a:solidFill>
                  <a:prstClr val="black"/>
                </a:solidFill>
                <a:latin typeface="Calibri"/>
                <a:ea typeface="Calibri"/>
                <a:cs typeface="Times New Roman"/>
              </a:rPr>
              <a:t>   Показания к реабилитации </a:t>
            </a:r>
            <a:r>
              <a:rPr lang="ru-RU" sz="1200" dirty="0" err="1">
                <a:solidFill>
                  <a:prstClr val="black"/>
                </a:solidFill>
                <a:latin typeface="Calibri"/>
                <a:ea typeface="Calibri"/>
                <a:cs typeface="Times New Roman"/>
              </a:rPr>
              <a:t>демиелинизирующих</a:t>
            </a:r>
            <a:r>
              <a:rPr lang="ru-RU" sz="1200" dirty="0">
                <a:solidFill>
                  <a:prstClr val="black"/>
                </a:solidFill>
                <a:latin typeface="Calibri"/>
                <a:ea typeface="Calibri"/>
                <a:cs typeface="Times New Roman"/>
              </a:rPr>
              <a:t> и дегенеративных заболеваний считались спорными. К настоящему времени  определился основной список нозологических форм, при которых должна использоваться физическая реабилитация. К ним относятся:</a:t>
            </a:r>
          </a:p>
          <a:p>
            <a:pPr lvl="0">
              <a:lnSpc>
                <a:spcPct val="115000"/>
              </a:lnSpc>
              <a:spcAft>
                <a:spcPts val="1000"/>
              </a:spcAft>
              <a:buClr>
                <a:srgbClr val="0BD0D9"/>
              </a:buClr>
            </a:pPr>
            <a:r>
              <a:rPr lang="ru-RU" sz="1200" dirty="0">
                <a:solidFill>
                  <a:prstClr val="black"/>
                </a:solidFill>
                <a:latin typeface="Calibri"/>
                <a:ea typeface="Calibri"/>
                <a:cs typeface="Times New Roman"/>
              </a:rPr>
              <a:t>·инсульт,</a:t>
            </a:r>
          </a:p>
          <a:p>
            <a:pPr lvl="0">
              <a:lnSpc>
                <a:spcPct val="115000"/>
              </a:lnSpc>
              <a:spcAft>
                <a:spcPts val="1000"/>
              </a:spcAft>
              <a:buClr>
                <a:srgbClr val="0BD0D9"/>
              </a:buClr>
            </a:pPr>
            <a:r>
              <a:rPr lang="ru-RU" sz="1200" dirty="0">
                <a:solidFill>
                  <a:prstClr val="black"/>
                </a:solidFill>
                <a:latin typeface="Calibri"/>
                <a:ea typeface="Calibri"/>
                <a:cs typeface="Times New Roman"/>
              </a:rPr>
              <a:t>·травма головного и спинного мозга,</a:t>
            </a:r>
          </a:p>
          <a:p>
            <a:pPr lvl="0">
              <a:lnSpc>
                <a:spcPct val="115000"/>
              </a:lnSpc>
              <a:spcAft>
                <a:spcPts val="1000"/>
              </a:spcAft>
              <a:buClr>
                <a:srgbClr val="0BD0D9"/>
              </a:buClr>
            </a:pPr>
            <a:r>
              <a:rPr lang="ru-RU" sz="1200" dirty="0">
                <a:solidFill>
                  <a:prstClr val="black"/>
                </a:solidFill>
                <a:latin typeface="Calibri"/>
                <a:ea typeface="Calibri"/>
                <a:cs typeface="Times New Roman"/>
              </a:rPr>
              <a:t>·повреждения периферических нервов,</a:t>
            </a:r>
          </a:p>
          <a:p>
            <a:pPr lvl="0">
              <a:lnSpc>
                <a:spcPct val="115000"/>
              </a:lnSpc>
              <a:spcAft>
                <a:spcPts val="1000"/>
              </a:spcAft>
              <a:buClr>
                <a:srgbClr val="0BD0D9"/>
              </a:buClr>
            </a:pPr>
            <a:r>
              <a:rPr lang="ru-RU" sz="1200" dirty="0">
                <a:solidFill>
                  <a:prstClr val="black"/>
                </a:solidFill>
                <a:latin typeface="Calibri"/>
                <a:ea typeface="Calibri"/>
                <a:cs typeface="Times New Roman"/>
              </a:rPr>
              <a:t>·детский церебральный паралич,</a:t>
            </a:r>
          </a:p>
          <a:p>
            <a:pPr lvl="0">
              <a:lnSpc>
                <a:spcPct val="115000"/>
              </a:lnSpc>
              <a:spcAft>
                <a:spcPts val="1000"/>
              </a:spcAft>
              <a:buClr>
                <a:srgbClr val="0BD0D9"/>
              </a:buClr>
            </a:pPr>
            <a:r>
              <a:rPr lang="ru-RU" sz="1200" dirty="0">
                <a:solidFill>
                  <a:prstClr val="black"/>
                </a:solidFill>
                <a:latin typeface="Calibri"/>
                <a:ea typeface="Calibri"/>
                <a:cs typeface="Times New Roman"/>
              </a:rPr>
              <a:t>·рассеянный склероз,</a:t>
            </a:r>
          </a:p>
          <a:p>
            <a:pPr lvl="0">
              <a:lnSpc>
                <a:spcPct val="115000"/>
              </a:lnSpc>
              <a:spcAft>
                <a:spcPts val="1000"/>
              </a:spcAft>
              <a:buClr>
                <a:srgbClr val="0BD0D9"/>
              </a:buClr>
            </a:pPr>
            <a:r>
              <a:rPr lang="ru-RU" sz="1200" dirty="0">
                <a:solidFill>
                  <a:prstClr val="black"/>
                </a:solidFill>
                <a:latin typeface="Calibri"/>
                <a:ea typeface="Calibri"/>
                <a:cs typeface="Times New Roman"/>
              </a:rPr>
              <a:t>·болезнь Паркинсона,</a:t>
            </a:r>
          </a:p>
          <a:p>
            <a:pPr lvl="0">
              <a:lnSpc>
                <a:spcPct val="115000"/>
              </a:lnSpc>
              <a:spcAft>
                <a:spcPts val="1000"/>
              </a:spcAft>
              <a:buClr>
                <a:srgbClr val="0BD0D9"/>
              </a:buClr>
            </a:pPr>
            <a:r>
              <a:rPr lang="ru-RU" sz="1200" dirty="0">
                <a:solidFill>
                  <a:prstClr val="black"/>
                </a:solidFill>
                <a:latin typeface="Calibri"/>
                <a:ea typeface="Calibri"/>
                <a:cs typeface="Times New Roman"/>
              </a:rPr>
              <a:t>·болезнь </a:t>
            </a:r>
            <a:r>
              <a:rPr lang="ru-RU" sz="1200" dirty="0" err="1">
                <a:solidFill>
                  <a:prstClr val="black"/>
                </a:solidFill>
                <a:latin typeface="Calibri"/>
                <a:ea typeface="Calibri"/>
                <a:cs typeface="Times New Roman"/>
              </a:rPr>
              <a:t>Гентингтона</a:t>
            </a:r>
            <a:r>
              <a:rPr lang="ru-RU" sz="1200" dirty="0">
                <a:solidFill>
                  <a:prstClr val="black"/>
                </a:solidFill>
                <a:latin typeface="Calibri"/>
                <a:ea typeface="Calibri"/>
                <a:cs typeface="Times New Roman"/>
              </a:rPr>
              <a:t>,</a:t>
            </a:r>
          </a:p>
          <a:p>
            <a:pPr lvl="0">
              <a:lnSpc>
                <a:spcPct val="115000"/>
              </a:lnSpc>
              <a:spcAft>
                <a:spcPts val="1000"/>
              </a:spcAft>
              <a:buClr>
                <a:srgbClr val="0BD0D9"/>
              </a:buClr>
            </a:pPr>
            <a:r>
              <a:rPr lang="ru-RU" sz="1200" dirty="0">
                <a:solidFill>
                  <a:prstClr val="black"/>
                </a:solidFill>
                <a:latin typeface="Calibri"/>
                <a:ea typeface="Calibri"/>
                <a:cs typeface="Times New Roman"/>
              </a:rPr>
              <a:t>·заболевания двигательного нейрона (боковой амиотрофический склероз, прогрессирующий бульбарный паралич, прогрессивная мышечная атрофия),</a:t>
            </a:r>
          </a:p>
          <a:p>
            <a:pPr lvl="0">
              <a:lnSpc>
                <a:spcPct val="115000"/>
              </a:lnSpc>
              <a:spcAft>
                <a:spcPts val="1000"/>
              </a:spcAft>
              <a:buClr>
                <a:srgbClr val="0BD0D9"/>
              </a:buClr>
            </a:pPr>
            <a:r>
              <a:rPr lang="ru-RU" sz="1200" dirty="0">
                <a:solidFill>
                  <a:prstClr val="black"/>
                </a:solidFill>
                <a:latin typeface="Calibri"/>
                <a:ea typeface="Calibri"/>
                <a:cs typeface="Times New Roman"/>
              </a:rPr>
              <a:t>·наследственные заболевания нервной системы (</a:t>
            </a:r>
            <a:r>
              <a:rPr lang="ru-RU" sz="1200" dirty="0" err="1">
                <a:solidFill>
                  <a:prstClr val="black"/>
                </a:solidFill>
                <a:latin typeface="Calibri"/>
                <a:ea typeface="Calibri"/>
                <a:cs typeface="Times New Roman"/>
              </a:rPr>
              <a:t>торзионная</a:t>
            </a:r>
            <a:r>
              <a:rPr lang="ru-RU" sz="1200" dirty="0">
                <a:solidFill>
                  <a:prstClr val="black"/>
                </a:solidFill>
                <a:latin typeface="Calibri"/>
                <a:ea typeface="Calibri"/>
                <a:cs typeface="Times New Roman"/>
              </a:rPr>
              <a:t> дистония, мозжечковые атаксии),</a:t>
            </a:r>
          </a:p>
          <a:p>
            <a:pPr lvl="0">
              <a:lnSpc>
                <a:spcPct val="115000"/>
              </a:lnSpc>
              <a:spcAft>
                <a:spcPts val="1000"/>
              </a:spcAft>
              <a:buClr>
                <a:srgbClr val="0BD0D9"/>
              </a:buClr>
            </a:pPr>
            <a:r>
              <a:rPr lang="ru-RU" sz="1200" dirty="0">
                <a:solidFill>
                  <a:prstClr val="black"/>
                </a:solidFill>
                <a:latin typeface="Calibri"/>
                <a:ea typeface="Calibri"/>
                <a:cs typeface="Times New Roman"/>
              </a:rPr>
              <a:t>·</a:t>
            </a:r>
            <a:r>
              <a:rPr lang="ru-RU" sz="1200" dirty="0" err="1">
                <a:solidFill>
                  <a:prstClr val="black"/>
                </a:solidFill>
                <a:latin typeface="Calibri"/>
                <a:ea typeface="Calibri"/>
                <a:cs typeface="Times New Roman"/>
              </a:rPr>
              <a:t>полинейропатии</a:t>
            </a:r>
            <a:r>
              <a:rPr lang="ru-RU" sz="1200" dirty="0">
                <a:solidFill>
                  <a:prstClr val="black"/>
                </a:solidFill>
                <a:latin typeface="Calibri"/>
                <a:ea typeface="Calibri"/>
                <a:cs typeface="Times New Roman"/>
              </a:rPr>
              <a:t>,</a:t>
            </a:r>
          </a:p>
          <a:p>
            <a:pPr lvl="0">
              <a:lnSpc>
                <a:spcPct val="115000"/>
              </a:lnSpc>
              <a:spcAft>
                <a:spcPts val="1000"/>
              </a:spcAft>
              <a:buClr>
                <a:srgbClr val="0BD0D9"/>
              </a:buClr>
            </a:pPr>
            <a:r>
              <a:rPr lang="ru-RU" sz="1200" dirty="0">
                <a:solidFill>
                  <a:prstClr val="black"/>
                </a:solidFill>
                <a:latin typeface="Calibri"/>
                <a:ea typeface="Calibri"/>
                <a:cs typeface="Times New Roman"/>
              </a:rPr>
              <a:t>·заболевания мышц,</a:t>
            </a:r>
          </a:p>
          <a:p>
            <a:pPr lvl="0">
              <a:lnSpc>
                <a:spcPct val="115000"/>
              </a:lnSpc>
              <a:spcAft>
                <a:spcPts val="1000"/>
              </a:spcAft>
              <a:buClr>
                <a:srgbClr val="0BD0D9"/>
              </a:buClr>
            </a:pPr>
            <a:r>
              <a:rPr lang="ru-RU" sz="1200" dirty="0">
                <a:solidFill>
                  <a:prstClr val="black"/>
                </a:solidFill>
                <a:latin typeface="Calibri"/>
                <a:ea typeface="Calibri"/>
                <a:cs typeface="Times New Roman"/>
              </a:rPr>
              <a:t> ·</a:t>
            </a:r>
            <a:r>
              <a:rPr lang="ru-RU" sz="1200" dirty="0" err="1">
                <a:solidFill>
                  <a:prstClr val="black"/>
                </a:solidFill>
                <a:latin typeface="Calibri"/>
                <a:ea typeface="Calibri"/>
                <a:cs typeface="Times New Roman"/>
              </a:rPr>
              <a:t>вертеброгенные</a:t>
            </a:r>
            <a:r>
              <a:rPr lang="ru-RU" sz="1200" dirty="0">
                <a:solidFill>
                  <a:prstClr val="black"/>
                </a:solidFill>
                <a:latin typeface="Calibri"/>
                <a:ea typeface="Calibri"/>
                <a:cs typeface="Times New Roman"/>
              </a:rPr>
              <a:t> неврологические синдромы.</a:t>
            </a:r>
          </a:p>
          <a:p>
            <a:pPr lvl="0">
              <a:buClr>
                <a:srgbClr val="0BD0D9"/>
              </a:buClr>
            </a:pPr>
            <a:endParaRPr lang="ru-RU" sz="1000" dirty="0">
              <a:solidFill>
                <a:prstClr val="black"/>
              </a:solidFill>
            </a:endParaRPr>
          </a:p>
          <a:p>
            <a:endParaRPr lang="ru-RU"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72200" y="4293096"/>
            <a:ext cx="1850504" cy="213964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939318" y="116632"/>
            <a:ext cx="2981800" cy="39604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29392" y="1556792"/>
            <a:ext cx="2619375" cy="1638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984546264"/>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92696"/>
            <a:ext cx="8435280" cy="5631904"/>
          </a:xfrm>
        </p:spPr>
        <p:txBody>
          <a:bodyPr>
            <a:normAutofit fontScale="55000" lnSpcReduction="20000"/>
          </a:bodyPr>
          <a:lstStyle/>
          <a:p>
            <a:pPr>
              <a:lnSpc>
                <a:spcPct val="115000"/>
              </a:lnSpc>
              <a:spcAft>
                <a:spcPts val="1000"/>
              </a:spcAft>
            </a:pPr>
            <a:r>
              <a:rPr lang="ru-RU" sz="2800" dirty="0">
                <a:latin typeface="Calibri"/>
                <a:ea typeface="Calibri"/>
                <a:cs typeface="Times New Roman"/>
              </a:rPr>
              <a:t>Безусловно, цели и задачи физической </a:t>
            </a:r>
            <a:r>
              <a:rPr lang="ru-RU" sz="2800" dirty="0" err="1">
                <a:latin typeface="Calibri"/>
                <a:ea typeface="Calibri"/>
                <a:cs typeface="Times New Roman"/>
              </a:rPr>
              <a:t>нейрореабилитации</a:t>
            </a:r>
            <a:r>
              <a:rPr lang="ru-RU" sz="2800" dirty="0">
                <a:latin typeface="Calibri"/>
                <a:ea typeface="Calibri"/>
                <a:cs typeface="Times New Roman"/>
              </a:rPr>
              <a:t> для заболеваний, при которых имеется сформировавшийся неврологический дефект (как, например, инсульт, травмы головного и спинного мозга) и для прогрессирующих дегенеративных и наследственных заболеваний (болезнь Паркинсона, болезни двигательного нейрона и т.д.) различны.</a:t>
            </a:r>
          </a:p>
          <a:p>
            <a:pPr>
              <a:lnSpc>
                <a:spcPct val="115000"/>
              </a:lnSpc>
              <a:spcAft>
                <a:spcPts val="1000"/>
              </a:spcAft>
            </a:pPr>
            <a:r>
              <a:rPr lang="ru-RU" sz="2800" dirty="0">
                <a:latin typeface="Calibri"/>
                <a:ea typeface="Calibri"/>
                <a:cs typeface="Times New Roman"/>
              </a:rPr>
              <a:t>Так, для первой группы заболеваний, к которым относят инсульт, травму головного и спинного мозга, периферические </a:t>
            </a:r>
            <a:r>
              <a:rPr lang="ru-RU" sz="2800" dirty="0" err="1">
                <a:latin typeface="Calibri"/>
                <a:ea typeface="Calibri"/>
                <a:cs typeface="Times New Roman"/>
              </a:rPr>
              <a:t>нейропатии</a:t>
            </a:r>
            <a:r>
              <a:rPr lang="ru-RU" sz="2800" dirty="0">
                <a:latin typeface="Calibri"/>
                <a:ea typeface="Calibri"/>
                <a:cs typeface="Times New Roman"/>
              </a:rPr>
              <a:t> и </a:t>
            </a:r>
            <a:r>
              <a:rPr lang="ru-RU" sz="2800" dirty="0" err="1">
                <a:latin typeface="Calibri"/>
                <a:ea typeface="Calibri"/>
                <a:cs typeface="Times New Roman"/>
              </a:rPr>
              <a:t>плексопатии</a:t>
            </a:r>
            <a:r>
              <a:rPr lang="ru-RU" sz="2800" dirty="0">
                <a:latin typeface="Calibri"/>
                <a:ea typeface="Calibri"/>
                <a:cs typeface="Times New Roman"/>
              </a:rPr>
              <a:t>, </a:t>
            </a:r>
            <a:r>
              <a:rPr lang="ru-RU" sz="2800" dirty="0" err="1">
                <a:latin typeface="Calibri"/>
                <a:ea typeface="Calibri"/>
                <a:cs typeface="Times New Roman"/>
              </a:rPr>
              <a:t>вертеброгенные</a:t>
            </a:r>
            <a:r>
              <a:rPr lang="ru-RU" sz="2800" dirty="0">
                <a:latin typeface="Calibri"/>
                <a:ea typeface="Calibri"/>
                <a:cs typeface="Times New Roman"/>
              </a:rPr>
              <a:t> корешковые и спинальные синдромы, детский церебральный паралич,  основная цель реабилитации заключается в достижении полного восстановления нарушенных вследствие заболевания или травмы функций, либо, если это нереально, оптимальная реализация физического, психического и социального потенциала инвалида, наиболее адекватная интеграция его в общество, профилактика осложнений острого и восстановительного периодов, профилактика повторного заболевания (в основном это касается профилактики повторных инсультов).</a:t>
            </a:r>
          </a:p>
          <a:p>
            <a:pPr>
              <a:lnSpc>
                <a:spcPct val="115000"/>
              </a:lnSpc>
              <a:spcAft>
                <a:spcPts val="1000"/>
              </a:spcAft>
            </a:pPr>
            <a:r>
              <a:rPr lang="ru-RU" sz="2800" dirty="0">
                <a:latin typeface="Calibri"/>
                <a:ea typeface="Calibri"/>
                <a:cs typeface="Times New Roman"/>
              </a:rPr>
              <a:t>Для больных второй группы заболеваний, к которым относят прогрессирующие дегенеративные и наследственные заболевания нервной системы, цель реабилитации заключается в уменьшении основных симптомов заболевания, профилактике и лечении осложнений, связанных со снижением двигательной активности, коррекции функциональных нарушений, приспособлении к имеющемуся неврологическому дефициту, повышении толерантности к физическим нагрузкам, улучшении качества жизни, увеличении социальной  активности, замедлении (реже приостановлении) прогрессирования патологического процесса.</a:t>
            </a:r>
          </a:p>
          <a:p>
            <a:endParaRPr lang="ru-RU" dirty="0"/>
          </a:p>
        </p:txBody>
      </p:sp>
    </p:spTree>
    <p:extLst>
      <p:ext uri="{BB962C8B-B14F-4D97-AF65-F5344CB8AC3E}">
        <p14:creationId xmlns="" xmlns:p14="http://schemas.microsoft.com/office/powerpoint/2010/main" val="2348395293"/>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625" y="260648"/>
            <a:ext cx="6408712" cy="6324600"/>
          </a:xfrm>
        </p:spPr>
        <p:txBody>
          <a:bodyPr>
            <a:normAutofit fontScale="55000" lnSpcReduction="20000"/>
          </a:bodyPr>
          <a:lstStyle/>
          <a:p>
            <a:pPr>
              <a:lnSpc>
                <a:spcPct val="115000"/>
              </a:lnSpc>
              <a:spcAft>
                <a:spcPts val="1000"/>
              </a:spcAft>
            </a:pPr>
            <a:r>
              <a:rPr lang="ru-RU" sz="2800" dirty="0">
                <a:latin typeface="Calibri"/>
                <a:ea typeface="Calibri"/>
                <a:cs typeface="Times New Roman"/>
              </a:rPr>
              <a:t>             Одним из важных вопросов, который широко обсуждается в современной литературе, является вопрос оценки эффективности применения </a:t>
            </a:r>
            <a:r>
              <a:rPr lang="ru-RU" sz="2800" dirty="0" err="1">
                <a:latin typeface="Calibri"/>
                <a:ea typeface="Calibri"/>
                <a:cs typeface="Times New Roman"/>
              </a:rPr>
              <a:t>нейрореабилитации</a:t>
            </a:r>
            <a:r>
              <a:rPr lang="ru-RU" sz="2800" dirty="0">
                <a:latin typeface="Calibri"/>
                <a:ea typeface="Calibri"/>
                <a:cs typeface="Times New Roman"/>
              </a:rPr>
              <a:t>.</a:t>
            </a:r>
          </a:p>
          <a:p>
            <a:pPr>
              <a:lnSpc>
                <a:spcPct val="115000"/>
              </a:lnSpc>
              <a:spcAft>
                <a:spcPts val="1000"/>
              </a:spcAft>
            </a:pPr>
            <a:r>
              <a:rPr lang="ru-RU" sz="2800" dirty="0">
                <a:latin typeface="Calibri"/>
                <a:ea typeface="Calibri"/>
                <a:cs typeface="Times New Roman"/>
              </a:rPr>
              <a:t>              Для того, чтобы ответить на этот вопрос, прежде всего, необходимо правильно оценить уровень последствия болезни или травмы, с тем чтобы разработать адекватную реабилитационную программу.</a:t>
            </a:r>
          </a:p>
          <a:p>
            <a:pPr>
              <a:lnSpc>
                <a:spcPct val="115000"/>
              </a:lnSpc>
              <a:spcAft>
                <a:spcPts val="1000"/>
              </a:spcAft>
            </a:pPr>
            <a:r>
              <a:rPr lang="ru-RU" sz="2800" dirty="0">
                <a:latin typeface="Calibri"/>
                <a:ea typeface="Calibri"/>
                <a:cs typeface="Times New Roman"/>
              </a:rPr>
              <a:t>               Согласно рекомендациям ВОЗ от 1980 г (</a:t>
            </a:r>
            <a:r>
              <a:rPr lang="ru-RU" sz="2800" dirty="0" err="1">
                <a:latin typeface="Calibri"/>
                <a:ea typeface="Calibri"/>
                <a:cs typeface="Times New Roman"/>
              </a:rPr>
              <a:t>World</a:t>
            </a:r>
            <a:r>
              <a:rPr lang="ru-RU" sz="2800" dirty="0">
                <a:latin typeface="Calibri"/>
                <a:ea typeface="Calibri"/>
                <a:cs typeface="Times New Roman"/>
              </a:rPr>
              <a:t> </a:t>
            </a:r>
            <a:r>
              <a:rPr lang="ru-RU" sz="2800" dirty="0" err="1">
                <a:latin typeface="Calibri"/>
                <a:ea typeface="Calibri"/>
                <a:cs typeface="Times New Roman"/>
              </a:rPr>
              <a:t>Health</a:t>
            </a:r>
            <a:r>
              <a:rPr lang="ru-RU" sz="2800" dirty="0">
                <a:latin typeface="Calibri"/>
                <a:ea typeface="Calibri"/>
                <a:cs typeface="Times New Roman"/>
              </a:rPr>
              <a:t> </a:t>
            </a:r>
            <a:r>
              <a:rPr lang="ru-RU" sz="2800" dirty="0" err="1">
                <a:latin typeface="Calibri"/>
                <a:ea typeface="Calibri"/>
                <a:cs typeface="Times New Roman"/>
              </a:rPr>
              <a:t>Organisation</a:t>
            </a:r>
            <a:r>
              <a:rPr lang="ru-RU" sz="2800" dirty="0">
                <a:latin typeface="Calibri"/>
                <a:ea typeface="Calibri"/>
                <a:cs typeface="Times New Roman"/>
              </a:rPr>
              <a:t>, 1980; </a:t>
            </a:r>
            <a:r>
              <a:rPr lang="ru-RU" sz="2800" dirty="0" err="1">
                <a:latin typeface="Calibri"/>
                <a:ea typeface="Calibri"/>
                <a:cs typeface="Times New Roman"/>
              </a:rPr>
              <a:t>McLellan</a:t>
            </a:r>
            <a:r>
              <a:rPr lang="ru-RU" sz="2800" dirty="0">
                <a:latin typeface="Calibri"/>
                <a:ea typeface="Calibri"/>
                <a:cs typeface="Times New Roman"/>
              </a:rPr>
              <a:t> DL., 1997; </a:t>
            </a:r>
            <a:r>
              <a:rPr lang="ru-RU" sz="2800" dirty="0" err="1">
                <a:latin typeface="Calibri"/>
                <a:ea typeface="Calibri"/>
                <a:cs typeface="Times New Roman"/>
              </a:rPr>
              <a:t>Wade</a:t>
            </a:r>
            <a:r>
              <a:rPr lang="ru-RU" sz="2800" dirty="0">
                <a:latin typeface="Calibri"/>
                <a:ea typeface="Calibri"/>
                <a:cs typeface="Times New Roman"/>
              </a:rPr>
              <a:t> D.Б 1992) у всех больных, в том числе и неврологических, выделяют три уровня последствий заболевания или травмы:</a:t>
            </a:r>
          </a:p>
          <a:p>
            <a:pPr>
              <a:lnSpc>
                <a:spcPct val="115000"/>
              </a:lnSpc>
              <a:spcAft>
                <a:spcPts val="1000"/>
              </a:spcAft>
            </a:pPr>
            <a:r>
              <a:rPr lang="ru-RU" sz="2800" dirty="0">
                <a:latin typeface="Calibri"/>
                <a:ea typeface="Calibri"/>
                <a:cs typeface="Times New Roman"/>
              </a:rPr>
              <a:t> Первый – это уровень неврологических повреждений (</a:t>
            </a:r>
            <a:r>
              <a:rPr lang="ru-RU" sz="2800" dirty="0" err="1">
                <a:latin typeface="Calibri"/>
                <a:ea typeface="Calibri"/>
                <a:cs typeface="Times New Roman"/>
              </a:rPr>
              <a:t>defect</a:t>
            </a:r>
            <a:r>
              <a:rPr lang="ru-RU" sz="2800" dirty="0">
                <a:latin typeface="Calibri"/>
                <a:ea typeface="Calibri"/>
                <a:cs typeface="Times New Roman"/>
              </a:rPr>
              <a:t>), таких как двигательные, чувствительные, тонические, психологические нарушения, которые выявляются в клинической картине заболевания больного.</a:t>
            </a:r>
          </a:p>
          <a:p>
            <a:pPr>
              <a:lnSpc>
                <a:spcPct val="115000"/>
              </a:lnSpc>
              <a:spcAft>
                <a:spcPts val="1000"/>
              </a:spcAft>
            </a:pPr>
            <a:r>
              <a:rPr lang="ru-RU" sz="2800" dirty="0">
                <a:latin typeface="Calibri"/>
                <a:ea typeface="Calibri"/>
                <a:cs typeface="Times New Roman"/>
              </a:rPr>
              <a:t>Второй уровень - это нарушения функции (</a:t>
            </a:r>
            <a:r>
              <a:rPr lang="ru-RU" sz="2800" dirty="0" err="1">
                <a:latin typeface="Calibri"/>
                <a:ea typeface="Calibri"/>
                <a:cs typeface="Times New Roman"/>
              </a:rPr>
              <a:t>disability</a:t>
            </a:r>
            <a:r>
              <a:rPr lang="ru-RU" sz="2800" dirty="0">
                <a:latin typeface="Calibri"/>
                <a:ea typeface="Calibri"/>
                <a:cs typeface="Times New Roman"/>
              </a:rPr>
              <a:t>), к которым могут привести неврологические повреждения, например, нарушения ходьбы, самообслуживания.</a:t>
            </a:r>
          </a:p>
          <a:p>
            <a:pPr>
              <a:lnSpc>
                <a:spcPct val="115000"/>
              </a:lnSpc>
              <a:spcAft>
                <a:spcPts val="1000"/>
              </a:spcAft>
            </a:pPr>
            <a:r>
              <a:rPr lang="ru-RU" sz="2800" dirty="0">
                <a:latin typeface="Calibri"/>
                <a:ea typeface="Calibri"/>
                <a:cs typeface="Times New Roman"/>
              </a:rPr>
              <a:t>Третий уровень последствий (</a:t>
            </a:r>
            <a:r>
              <a:rPr lang="ru-RU" sz="2800" dirty="0" err="1">
                <a:latin typeface="Calibri"/>
                <a:ea typeface="Calibri"/>
                <a:cs typeface="Times New Roman"/>
              </a:rPr>
              <a:t>handicap</a:t>
            </a:r>
            <a:r>
              <a:rPr lang="ru-RU" sz="2800" dirty="0">
                <a:latin typeface="Calibri"/>
                <a:ea typeface="Calibri"/>
                <a:cs typeface="Times New Roman"/>
              </a:rPr>
              <a:t>), включает нарушения бытовой и социальной активности, которые возникают в результате неврологических повреждений и нарушений функций. </a:t>
            </a:r>
          </a:p>
          <a:p>
            <a:endParaRPr lang="ru-RU"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72200" y="188640"/>
            <a:ext cx="2114550" cy="21621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124" name="Picture 4" descr="http://biblioteka.ws/wp-content/uploads/2013/05/reabilitacia.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16216" y="2492896"/>
            <a:ext cx="2042542" cy="2042542"/>
          </a:xfrm>
          <a:prstGeom prst="rect">
            <a:avLst/>
          </a:prstGeom>
          <a:noFill/>
          <a:extLst>
            <a:ext uri="{909E8E84-426E-40DD-AFC4-6F175D3DCCD1}">
              <a14:hiddenFill xmlns="" xmlns:a14="http://schemas.microsoft.com/office/drawing/2010/main">
                <a:solidFill>
                  <a:srgbClr val="FFFFFF"/>
                </a:solidFill>
              </a14:hiddenFill>
            </a:ext>
          </a:extLst>
        </p:spPr>
      </p:pic>
      <p:pic>
        <p:nvPicPr>
          <p:cNvPr id="5125"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430904" y="4653136"/>
            <a:ext cx="2466975" cy="18478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437309724"/>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548680"/>
            <a:ext cx="8291264" cy="5775920"/>
          </a:xfrm>
        </p:spPr>
        <p:txBody>
          <a:bodyPr>
            <a:normAutofit fontScale="70000" lnSpcReduction="20000"/>
          </a:bodyPr>
          <a:lstStyle/>
          <a:p>
            <a:pPr>
              <a:lnSpc>
                <a:spcPct val="115000"/>
              </a:lnSpc>
              <a:spcAft>
                <a:spcPts val="1000"/>
              </a:spcAft>
            </a:pPr>
            <a:r>
              <a:rPr lang="ru-RU" sz="2800" dirty="0">
                <a:latin typeface="Calibri"/>
                <a:ea typeface="Calibri"/>
                <a:cs typeface="Times New Roman"/>
              </a:rPr>
              <a:t>              В последние годы в  </a:t>
            </a:r>
            <a:r>
              <a:rPr lang="ru-RU" sz="2800" dirty="0" err="1">
                <a:latin typeface="Calibri"/>
                <a:ea typeface="Calibri"/>
                <a:cs typeface="Times New Roman"/>
              </a:rPr>
              <a:t>реабилитологию</a:t>
            </a:r>
            <a:r>
              <a:rPr lang="ru-RU" sz="2800" dirty="0">
                <a:latin typeface="Calibri"/>
                <a:ea typeface="Calibri"/>
                <a:cs typeface="Times New Roman"/>
              </a:rPr>
              <a:t> введено также понятие «качество жизни, связанное со здоровьем». Некоторые авторы считают, что именно на этот показатель надо ориентироваться при оценке эффективности реабилитации больных. Безусловно, наиболее оптимальным является восстановление неврологического повреждения, однако, к сожалению, в клинике нервных болезней это наблюдается не очень часто. Если реабилитация больных с уже закончившимся патологическим процессом (инсульт, травма, инфекция) в большинстве случаев оказывается достаточно эффективной, то при прогрессирующих заболеваниях ЦНС её эффективность зависит не только от характера и интенсивности реабилитационных мероприятий, но в значительной мере от степени и темпа прогрессирования болезни и от возможностей патогенетической медикаментозной терапии. Поэтому основные восстановительные мероприятия должны быть направлены на восстановление нарушенных функций и приспособление больного к жизнедеятельности в новых условиях. Для неврологических больных особенно актуальным является обучение ходьбе и навыкам самообслуживания.</a:t>
            </a:r>
          </a:p>
          <a:p>
            <a:endParaRPr lang="ru-RU" dirty="0"/>
          </a:p>
        </p:txBody>
      </p:sp>
    </p:spTree>
    <p:extLst>
      <p:ext uri="{BB962C8B-B14F-4D97-AF65-F5344CB8AC3E}">
        <p14:creationId xmlns="" xmlns:p14="http://schemas.microsoft.com/office/powerpoint/2010/main" val="1640811515"/>
      </p:ext>
    </p:extLst>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49288"/>
            <a:ext cx="8424936" cy="5716016"/>
          </a:xfrm>
        </p:spPr>
        <p:txBody>
          <a:bodyPr>
            <a:normAutofit fontScale="55000" lnSpcReduction="20000"/>
          </a:bodyPr>
          <a:lstStyle/>
          <a:p>
            <a:pPr>
              <a:lnSpc>
                <a:spcPct val="115000"/>
              </a:lnSpc>
              <a:spcAft>
                <a:spcPts val="1000"/>
              </a:spcAft>
            </a:pPr>
            <a:r>
              <a:rPr lang="ru-RU" sz="2800" dirty="0">
                <a:latin typeface="Calibri"/>
                <a:ea typeface="Calibri"/>
                <a:cs typeface="Times New Roman"/>
              </a:rPr>
              <a:t>              Однако, независимо от нозологической формы заболевания </a:t>
            </a:r>
            <a:r>
              <a:rPr lang="ru-RU" sz="2800" dirty="0" err="1">
                <a:latin typeface="Calibri"/>
                <a:ea typeface="Calibri"/>
                <a:cs typeface="Times New Roman"/>
              </a:rPr>
              <a:t>нейрореабилитация</a:t>
            </a:r>
            <a:r>
              <a:rPr lang="ru-RU" sz="2800" dirty="0">
                <a:latin typeface="Calibri"/>
                <a:ea typeface="Calibri"/>
                <a:cs typeface="Times New Roman"/>
              </a:rPr>
              <a:t> строится на основании принципов, общих для всех больных, нуждающихся в реабилитации.</a:t>
            </a:r>
          </a:p>
          <a:p>
            <a:pPr>
              <a:lnSpc>
                <a:spcPct val="115000"/>
              </a:lnSpc>
              <a:spcAft>
                <a:spcPts val="1000"/>
              </a:spcAft>
            </a:pPr>
            <a:r>
              <a:rPr lang="ru-RU" sz="2800" dirty="0">
                <a:latin typeface="Calibri"/>
                <a:ea typeface="Calibri"/>
                <a:cs typeface="Times New Roman"/>
              </a:rPr>
              <a:t>К таким принципам относятся (</a:t>
            </a:r>
            <a:r>
              <a:rPr lang="ru-RU" sz="2800" dirty="0" err="1">
                <a:latin typeface="Calibri"/>
                <a:ea typeface="Calibri"/>
                <a:cs typeface="Times New Roman"/>
              </a:rPr>
              <a:t>Столярова</a:t>
            </a:r>
            <a:r>
              <a:rPr lang="ru-RU" sz="2800" dirty="0">
                <a:latin typeface="Calibri"/>
                <a:ea typeface="Calibri"/>
                <a:cs typeface="Times New Roman"/>
              </a:rPr>
              <a:t> Л.Г., Ткачева Г.Р., 1978; Кадыков А.С., 2003):</a:t>
            </a:r>
          </a:p>
          <a:p>
            <a:pPr>
              <a:lnSpc>
                <a:spcPct val="115000"/>
              </a:lnSpc>
              <a:spcAft>
                <a:spcPts val="1000"/>
              </a:spcAft>
            </a:pPr>
            <a:r>
              <a:rPr lang="ru-RU" sz="2800" dirty="0">
                <a:latin typeface="Calibri"/>
                <a:ea typeface="Calibri"/>
                <a:cs typeface="Times New Roman"/>
              </a:rPr>
              <a:t>·раннее начало реабилитационных мероприятий, позволяющее снизить или предотвратить ряд осложнений раннего периода и способствующее более полному и быстрому восстановлению нарушенных функций;</a:t>
            </a:r>
          </a:p>
          <a:p>
            <a:pPr>
              <a:lnSpc>
                <a:spcPct val="115000"/>
              </a:lnSpc>
              <a:spcAft>
                <a:spcPts val="1000"/>
              </a:spcAft>
            </a:pPr>
            <a:r>
              <a:rPr lang="ru-RU" sz="2800" dirty="0">
                <a:latin typeface="Calibri"/>
                <a:ea typeface="Calibri"/>
                <a:cs typeface="Times New Roman"/>
              </a:rPr>
              <a:t>·систематичность и длительность, что возможно лишь при хорошо организованном поэтапном построении реабилитации;</a:t>
            </a:r>
          </a:p>
          <a:p>
            <a:pPr>
              <a:lnSpc>
                <a:spcPct val="115000"/>
              </a:lnSpc>
              <a:spcAft>
                <a:spcPts val="1000"/>
              </a:spcAft>
            </a:pPr>
            <a:r>
              <a:rPr lang="ru-RU" sz="2800" dirty="0">
                <a:latin typeface="Calibri"/>
                <a:ea typeface="Calibri"/>
                <a:cs typeface="Times New Roman"/>
              </a:rPr>
              <a:t>·комплексность (применения всех доступных и необходимых реабилитационных мероприятий);</a:t>
            </a:r>
          </a:p>
          <a:p>
            <a:pPr>
              <a:lnSpc>
                <a:spcPct val="115000"/>
              </a:lnSpc>
              <a:spcAft>
                <a:spcPts val="1000"/>
              </a:spcAft>
            </a:pPr>
            <a:r>
              <a:rPr lang="ru-RU" sz="2800" dirty="0">
                <a:latin typeface="Calibri"/>
                <a:ea typeface="Calibri"/>
                <a:cs typeface="Times New Roman"/>
              </a:rPr>
              <a:t>·</a:t>
            </a:r>
            <a:r>
              <a:rPr lang="ru-RU" sz="2800" dirty="0" err="1">
                <a:latin typeface="Calibri"/>
                <a:ea typeface="Calibri"/>
                <a:cs typeface="Times New Roman"/>
              </a:rPr>
              <a:t>мультидисциплинарность</a:t>
            </a:r>
            <a:r>
              <a:rPr lang="ru-RU" sz="2800" dirty="0">
                <a:latin typeface="Calibri"/>
                <a:ea typeface="Calibri"/>
                <a:cs typeface="Times New Roman"/>
              </a:rPr>
              <a:t> (включение в реабилитационный процесс специалистов разного профиля);</a:t>
            </a:r>
          </a:p>
          <a:p>
            <a:pPr>
              <a:lnSpc>
                <a:spcPct val="115000"/>
              </a:lnSpc>
              <a:spcAft>
                <a:spcPts val="1000"/>
              </a:spcAft>
            </a:pPr>
            <a:r>
              <a:rPr lang="ru-RU" sz="2800" dirty="0">
                <a:latin typeface="Calibri"/>
                <a:ea typeface="Calibri"/>
                <a:cs typeface="Times New Roman"/>
              </a:rPr>
              <a:t>·адекватность (индивидуализация программы реабилитации);</a:t>
            </a:r>
          </a:p>
          <a:p>
            <a:pPr>
              <a:lnSpc>
                <a:spcPct val="115000"/>
              </a:lnSpc>
              <a:spcAft>
                <a:spcPts val="1000"/>
              </a:spcAft>
            </a:pPr>
            <a:r>
              <a:rPr lang="ru-RU" sz="2800" dirty="0">
                <a:latin typeface="Calibri"/>
                <a:ea typeface="Calibri"/>
                <a:cs typeface="Times New Roman"/>
              </a:rPr>
              <a:t>·социальная направленность;</a:t>
            </a:r>
          </a:p>
          <a:p>
            <a:pPr>
              <a:lnSpc>
                <a:spcPct val="115000"/>
              </a:lnSpc>
              <a:spcAft>
                <a:spcPts val="1000"/>
              </a:spcAft>
            </a:pPr>
            <a:r>
              <a:rPr lang="ru-RU" sz="2800" dirty="0">
                <a:latin typeface="Calibri"/>
                <a:ea typeface="Calibri"/>
                <a:cs typeface="Times New Roman"/>
              </a:rPr>
              <a:t>·активное участие в реабилитационном процессе самого больного, его родных и близких.</a:t>
            </a:r>
          </a:p>
          <a:p>
            <a:pPr>
              <a:lnSpc>
                <a:spcPct val="115000"/>
              </a:lnSpc>
              <a:spcAft>
                <a:spcPts val="1000"/>
              </a:spcAft>
            </a:pPr>
            <a:r>
              <a:rPr lang="ru-RU" sz="2800" dirty="0">
                <a:latin typeface="Calibri"/>
                <a:ea typeface="Calibri"/>
                <a:cs typeface="Times New Roman"/>
              </a:rPr>
              <a:t>·использование методов контроля адекватности нагрузок и эффективности реабилитации.</a:t>
            </a:r>
          </a:p>
          <a:p>
            <a:pPr marL="0" indent="0">
              <a:lnSpc>
                <a:spcPct val="115000"/>
              </a:lnSpc>
              <a:spcAft>
                <a:spcPts val="1000"/>
              </a:spcAft>
              <a:buNone/>
            </a:pPr>
            <a:r>
              <a:rPr lang="ru-RU" sz="2800" dirty="0">
                <a:latin typeface="Calibri"/>
                <a:ea typeface="Calibri"/>
                <a:cs typeface="Times New Roman"/>
              </a:rPr>
              <a:t> </a:t>
            </a:r>
          </a:p>
          <a:p>
            <a:endParaRPr lang="ru-RU" dirty="0"/>
          </a:p>
        </p:txBody>
      </p:sp>
    </p:spTree>
    <p:extLst>
      <p:ext uri="{BB962C8B-B14F-4D97-AF65-F5344CB8AC3E}">
        <p14:creationId xmlns="" xmlns:p14="http://schemas.microsoft.com/office/powerpoint/2010/main" val="3125779944"/>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95</TotalTime>
  <Words>2924</Words>
  <Application>Microsoft Office PowerPoint</Application>
  <PresentationFormat>Экран (4:3)</PresentationFormat>
  <Paragraphs>129</Paragraphs>
  <Slides>25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Поток</vt:lpstr>
      <vt:lpstr> Клінічний реабілітаційний менеджмент в неврології </vt:lpstr>
      <vt:lpstr>Реабилитация неврологических больных </vt:lpstr>
      <vt:lpstr>.</vt:lpstr>
      <vt:lpstr>Слайд 4</vt:lpstr>
      <vt:lpstr>Слайд 5</vt:lpstr>
      <vt:lpstr>Слайд 6</vt:lpstr>
      <vt:lpstr>Слайд 7</vt:lpstr>
      <vt:lpstr>Слайд 8</vt:lpstr>
      <vt:lpstr>Слайд 9</vt:lpstr>
      <vt:lpstr>Слайд 10</vt:lpstr>
      <vt:lpstr>Слайд 11</vt:lpstr>
      <vt:lpstr>.</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Арсен</dc:creator>
  <cp:lastModifiedBy>Home</cp:lastModifiedBy>
  <cp:revision>11</cp:revision>
  <dcterms:created xsi:type="dcterms:W3CDTF">2014-12-03T15:38:42Z</dcterms:created>
  <dcterms:modified xsi:type="dcterms:W3CDTF">2020-09-09T07:13:16Z</dcterms:modified>
</cp:coreProperties>
</file>