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6" r:id="rId6"/>
    <p:sldId id="265" r:id="rId7"/>
    <p:sldId id="264" r:id="rId8"/>
    <p:sldId id="260" r:id="rId9"/>
    <p:sldId id="262" r:id="rId10"/>
    <p:sldId id="263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397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#2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312A1B-E4BD-4545-BDAD-E7EB3F2930A8}" type="doc">
      <dgm:prSet loTypeId="urn:microsoft.com/office/officeart/2005/8/layout/vList5" loCatId="list" qsTypeId="urn:microsoft.com/office/officeart/2005/8/quickstyle/3d3" qsCatId="3D" csTypeId="urn:microsoft.com/office/officeart/2005/8/colors/colorful1#1" csCatId="colorful" phldr="1"/>
      <dgm:spPr/>
      <dgm:t>
        <a:bodyPr/>
        <a:lstStyle/>
        <a:p>
          <a:endParaRPr lang="ru-RU"/>
        </a:p>
      </dgm:t>
    </dgm:pt>
    <dgm:pt modelId="{B47D4959-86A4-4845-986F-51FF726A978C}">
      <dgm:prSet phldrT="[Текст]"/>
      <dgm:spPr/>
      <dgm:t>
        <a:bodyPr/>
        <a:lstStyle/>
        <a:p>
          <a:r>
            <a:rPr lang="uk-UA" noProof="0" dirty="0" smtClean="0"/>
            <a:t>Мовні</a:t>
          </a:r>
          <a:r>
            <a:rPr lang="uk-UA" dirty="0" smtClean="0"/>
            <a:t> елементи різних рівнів, які є стилістично маркованими в межах  цього мовного рівня</a:t>
          </a:r>
          <a:endParaRPr lang="ru-RU" dirty="0"/>
        </a:p>
      </dgm:t>
    </dgm:pt>
    <dgm:pt modelId="{2D40AA4D-ACAF-4C1F-A79C-33378FF5CA02}" type="parTrans" cxnId="{1E3C4DDF-B03E-4744-81D6-274A44B8F7AF}">
      <dgm:prSet/>
      <dgm:spPr/>
      <dgm:t>
        <a:bodyPr/>
        <a:lstStyle/>
        <a:p>
          <a:endParaRPr lang="ru-RU"/>
        </a:p>
      </dgm:t>
    </dgm:pt>
    <dgm:pt modelId="{56C66552-EE89-4E9C-B886-CE01B9C03322}" type="sibTrans" cxnId="{1E3C4DDF-B03E-4744-81D6-274A44B8F7AF}">
      <dgm:prSet/>
      <dgm:spPr/>
      <dgm:t>
        <a:bodyPr/>
        <a:lstStyle/>
        <a:p>
          <a:endParaRPr lang="ru-RU"/>
        </a:p>
      </dgm:t>
    </dgm:pt>
    <dgm:pt modelId="{7F91EDD2-158D-4DFB-82A8-37E7840210E5}">
      <dgm:prSet phldrT="[Текст]"/>
      <dgm:spPr/>
      <dgm:t>
        <a:bodyPr/>
        <a:lstStyle/>
        <a:p>
          <a:r>
            <a:rPr lang="uk-UA" dirty="0" smtClean="0"/>
            <a:t>Стилістичне значення узуально закріплене за виражальним засобом</a:t>
          </a:r>
          <a:endParaRPr lang="ru-RU" dirty="0"/>
        </a:p>
      </dgm:t>
    </dgm:pt>
    <dgm:pt modelId="{400BA28F-D46C-4B6D-B921-EE0F93F1DBCE}" type="parTrans" cxnId="{9FFA3BA9-2496-4CB3-BDEC-D5A0F5BE617A}">
      <dgm:prSet/>
      <dgm:spPr/>
      <dgm:t>
        <a:bodyPr/>
        <a:lstStyle/>
        <a:p>
          <a:endParaRPr lang="ru-RU"/>
        </a:p>
      </dgm:t>
    </dgm:pt>
    <dgm:pt modelId="{E5FA1B5C-00F6-4D2A-ABA5-FB0F06E1E968}" type="sibTrans" cxnId="{9FFA3BA9-2496-4CB3-BDEC-D5A0F5BE617A}">
      <dgm:prSet/>
      <dgm:spPr/>
      <dgm:t>
        <a:bodyPr/>
        <a:lstStyle/>
        <a:p>
          <a:endParaRPr lang="ru-RU"/>
        </a:p>
      </dgm:t>
    </dgm:pt>
    <dgm:pt modelId="{890AEB8E-6F2C-4105-AD0C-70CBF86B3CEA}">
      <dgm:prSet phldrT="[Текст]"/>
      <dgm:spPr/>
      <dgm:t>
        <a:bodyPr/>
        <a:lstStyle/>
        <a:p>
          <a:r>
            <a:rPr lang="uk-UA" dirty="0" smtClean="0"/>
            <a:t>Стилістичне значення обумовлене парадигматичними відношеннями одиниць одного рівня</a:t>
          </a:r>
          <a:endParaRPr lang="ru-RU" dirty="0"/>
        </a:p>
      </dgm:t>
    </dgm:pt>
    <dgm:pt modelId="{8FFE4C2B-1F8F-423C-8E91-CE3697529744}" type="parTrans" cxnId="{DDEBE31D-DBF0-4E00-A409-A98AD449B652}">
      <dgm:prSet/>
      <dgm:spPr/>
      <dgm:t>
        <a:bodyPr/>
        <a:lstStyle/>
        <a:p>
          <a:endParaRPr lang="ru-RU"/>
        </a:p>
      </dgm:t>
    </dgm:pt>
    <dgm:pt modelId="{94FC645A-3539-4AC1-882C-1207EB86F3E0}" type="sibTrans" cxnId="{DDEBE31D-DBF0-4E00-A409-A98AD449B652}">
      <dgm:prSet/>
      <dgm:spPr/>
      <dgm:t>
        <a:bodyPr/>
        <a:lstStyle/>
        <a:p>
          <a:endParaRPr lang="ru-RU"/>
        </a:p>
      </dgm:t>
    </dgm:pt>
    <dgm:pt modelId="{2A1E7F9B-7638-4103-A037-B35E66115F95}" type="pres">
      <dgm:prSet presAssocID="{F8312A1B-E4BD-4545-BDAD-E7EB3F2930A8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6F45698A-C577-48C7-AB68-6FC8C83A4CD8}" type="pres">
      <dgm:prSet presAssocID="{B47D4959-86A4-4845-986F-51FF726A978C}" presName="linNode" presStyleCnt="0"/>
      <dgm:spPr/>
    </dgm:pt>
    <dgm:pt modelId="{4FB2B853-0D19-4076-96A9-BF984FE7A697}" type="pres">
      <dgm:prSet presAssocID="{B47D4959-86A4-4845-986F-51FF726A978C}" presName="parentText" presStyleLbl="node1" presStyleIdx="0" presStyleCnt="3" custScaleX="276349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B783DA8-398F-43B3-9A1E-58BCB570D54A}" type="pres">
      <dgm:prSet presAssocID="{56C66552-EE89-4E9C-B886-CE01B9C03322}" presName="sp" presStyleCnt="0"/>
      <dgm:spPr/>
    </dgm:pt>
    <dgm:pt modelId="{100A390A-753C-4293-BFA9-2C130B06D90C}" type="pres">
      <dgm:prSet presAssocID="{7F91EDD2-158D-4DFB-82A8-37E7840210E5}" presName="linNode" presStyleCnt="0"/>
      <dgm:spPr/>
    </dgm:pt>
    <dgm:pt modelId="{D697DA5A-B921-44CB-9CB1-F9C01B7E888C}" type="pres">
      <dgm:prSet presAssocID="{7F91EDD2-158D-4DFB-82A8-37E7840210E5}" presName="parentText" presStyleLbl="node1" presStyleIdx="1" presStyleCnt="3" custScaleX="277778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700696D-BDF9-451D-BA8A-92EF76C717B0}" type="pres">
      <dgm:prSet presAssocID="{E5FA1B5C-00F6-4D2A-ABA5-FB0F06E1E968}" presName="sp" presStyleCnt="0"/>
      <dgm:spPr/>
    </dgm:pt>
    <dgm:pt modelId="{A70EDF80-4ED2-4ED6-BAD3-2BC3632241AE}" type="pres">
      <dgm:prSet presAssocID="{890AEB8E-6F2C-4105-AD0C-70CBF86B3CEA}" presName="linNode" presStyleCnt="0"/>
      <dgm:spPr/>
    </dgm:pt>
    <dgm:pt modelId="{77CE8A81-C8C8-4154-B987-5F81FD061A65}" type="pres">
      <dgm:prSet presAssocID="{890AEB8E-6F2C-4105-AD0C-70CBF86B3CEA}" presName="parentText" presStyleLbl="node1" presStyleIdx="2" presStyleCnt="3" custScaleX="277778" custLinFactNeighborX="-5113" custLinFactNeighborY="1627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63FD223A-4422-4798-85C3-B42D0163374D}" type="presOf" srcId="{7F91EDD2-158D-4DFB-82A8-37E7840210E5}" destId="{D697DA5A-B921-44CB-9CB1-F9C01B7E888C}" srcOrd="0" destOrd="0" presId="urn:microsoft.com/office/officeart/2005/8/layout/vList5"/>
    <dgm:cxn modelId="{8127E132-6232-4C09-B43A-1982440F2E75}" type="presOf" srcId="{B47D4959-86A4-4845-986F-51FF726A978C}" destId="{4FB2B853-0D19-4076-96A9-BF984FE7A697}" srcOrd="0" destOrd="0" presId="urn:microsoft.com/office/officeart/2005/8/layout/vList5"/>
    <dgm:cxn modelId="{80E4600D-82C4-4339-9B7C-C2904974FF49}" type="presOf" srcId="{F8312A1B-E4BD-4545-BDAD-E7EB3F2930A8}" destId="{2A1E7F9B-7638-4103-A037-B35E66115F95}" srcOrd="0" destOrd="0" presId="urn:microsoft.com/office/officeart/2005/8/layout/vList5"/>
    <dgm:cxn modelId="{9FFA3BA9-2496-4CB3-BDEC-D5A0F5BE617A}" srcId="{F8312A1B-E4BD-4545-BDAD-E7EB3F2930A8}" destId="{7F91EDD2-158D-4DFB-82A8-37E7840210E5}" srcOrd="1" destOrd="0" parTransId="{400BA28F-D46C-4B6D-B921-EE0F93F1DBCE}" sibTransId="{E5FA1B5C-00F6-4D2A-ABA5-FB0F06E1E968}"/>
    <dgm:cxn modelId="{1E3C4DDF-B03E-4744-81D6-274A44B8F7AF}" srcId="{F8312A1B-E4BD-4545-BDAD-E7EB3F2930A8}" destId="{B47D4959-86A4-4845-986F-51FF726A978C}" srcOrd="0" destOrd="0" parTransId="{2D40AA4D-ACAF-4C1F-A79C-33378FF5CA02}" sibTransId="{56C66552-EE89-4E9C-B886-CE01B9C03322}"/>
    <dgm:cxn modelId="{F7E72F47-71B1-4AC4-8E99-86F77E2D484E}" type="presOf" srcId="{890AEB8E-6F2C-4105-AD0C-70CBF86B3CEA}" destId="{77CE8A81-C8C8-4154-B987-5F81FD061A65}" srcOrd="0" destOrd="0" presId="urn:microsoft.com/office/officeart/2005/8/layout/vList5"/>
    <dgm:cxn modelId="{DDEBE31D-DBF0-4E00-A409-A98AD449B652}" srcId="{F8312A1B-E4BD-4545-BDAD-E7EB3F2930A8}" destId="{890AEB8E-6F2C-4105-AD0C-70CBF86B3CEA}" srcOrd="2" destOrd="0" parTransId="{8FFE4C2B-1F8F-423C-8E91-CE3697529744}" sibTransId="{94FC645A-3539-4AC1-882C-1207EB86F3E0}"/>
    <dgm:cxn modelId="{4FB3F51D-371C-4CF6-AE97-9BB5026716C5}" type="presParOf" srcId="{2A1E7F9B-7638-4103-A037-B35E66115F95}" destId="{6F45698A-C577-48C7-AB68-6FC8C83A4CD8}" srcOrd="0" destOrd="0" presId="urn:microsoft.com/office/officeart/2005/8/layout/vList5"/>
    <dgm:cxn modelId="{4D19266D-099F-4A45-9191-4FE9C1262166}" type="presParOf" srcId="{6F45698A-C577-48C7-AB68-6FC8C83A4CD8}" destId="{4FB2B853-0D19-4076-96A9-BF984FE7A697}" srcOrd="0" destOrd="0" presId="urn:microsoft.com/office/officeart/2005/8/layout/vList5"/>
    <dgm:cxn modelId="{FACF26DF-C77A-4B0E-A529-21FA571831CE}" type="presParOf" srcId="{2A1E7F9B-7638-4103-A037-B35E66115F95}" destId="{4B783DA8-398F-43B3-9A1E-58BCB570D54A}" srcOrd="1" destOrd="0" presId="urn:microsoft.com/office/officeart/2005/8/layout/vList5"/>
    <dgm:cxn modelId="{C97D0EEE-B8B1-4660-8777-0026AA859C93}" type="presParOf" srcId="{2A1E7F9B-7638-4103-A037-B35E66115F95}" destId="{100A390A-753C-4293-BFA9-2C130B06D90C}" srcOrd="2" destOrd="0" presId="urn:microsoft.com/office/officeart/2005/8/layout/vList5"/>
    <dgm:cxn modelId="{D28EFFBA-82F1-4201-9C7B-2C9A2B2F7E69}" type="presParOf" srcId="{100A390A-753C-4293-BFA9-2C130B06D90C}" destId="{D697DA5A-B921-44CB-9CB1-F9C01B7E888C}" srcOrd="0" destOrd="0" presId="urn:microsoft.com/office/officeart/2005/8/layout/vList5"/>
    <dgm:cxn modelId="{FD980B55-1C3D-4286-9FB3-473156D82F6C}" type="presParOf" srcId="{2A1E7F9B-7638-4103-A037-B35E66115F95}" destId="{C700696D-BDF9-451D-BA8A-92EF76C717B0}" srcOrd="3" destOrd="0" presId="urn:microsoft.com/office/officeart/2005/8/layout/vList5"/>
    <dgm:cxn modelId="{92541D62-F4E9-438E-AAF6-BC88E09BA023}" type="presParOf" srcId="{2A1E7F9B-7638-4103-A037-B35E66115F95}" destId="{A70EDF80-4ED2-4ED6-BAD3-2BC3632241AE}" srcOrd="4" destOrd="0" presId="urn:microsoft.com/office/officeart/2005/8/layout/vList5"/>
    <dgm:cxn modelId="{0F457404-B794-4475-97C4-0DC37DB6FE52}" type="presParOf" srcId="{A70EDF80-4ED2-4ED6-BAD3-2BC3632241AE}" destId="{77CE8A81-C8C8-4154-B987-5F81FD061A65}" srcOrd="0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0104902D-CC98-4BDE-BB02-976EBC8C0395}" type="doc">
      <dgm:prSet loTypeId="urn:microsoft.com/office/officeart/2005/8/layout/vList5" loCatId="list" qsTypeId="urn:microsoft.com/office/officeart/2005/8/quickstyle/3d3" qsCatId="3D" csTypeId="urn:microsoft.com/office/officeart/2005/8/colors/colorful1#2" csCatId="colorful" phldr="1"/>
      <dgm:spPr/>
      <dgm:t>
        <a:bodyPr/>
        <a:lstStyle/>
        <a:p>
          <a:endParaRPr lang="ru-RU"/>
        </a:p>
      </dgm:t>
    </dgm:pt>
    <dgm:pt modelId="{6EABACA4-F7C1-44A4-B5BC-AFD197BF178B}">
      <dgm:prSet phldrT="[Текст]"/>
      <dgm:spPr/>
      <dgm:t>
        <a:bodyPr/>
        <a:lstStyle/>
        <a:p>
          <a:r>
            <a:rPr lang="uk-UA" dirty="0" smtClean="0"/>
            <a:t>Способи комбінації мовленнєвих одиниць нижчого рівня у межах одиниці вищого рівня</a:t>
          </a:r>
          <a:endParaRPr lang="ru-RU" dirty="0"/>
        </a:p>
      </dgm:t>
    </dgm:pt>
    <dgm:pt modelId="{996175F1-CD4E-4687-A594-67E8D028332B}" type="parTrans" cxnId="{1B4093A7-A0AA-4981-B560-641A826C953E}">
      <dgm:prSet/>
      <dgm:spPr/>
      <dgm:t>
        <a:bodyPr/>
        <a:lstStyle/>
        <a:p>
          <a:endParaRPr lang="ru-RU"/>
        </a:p>
      </dgm:t>
    </dgm:pt>
    <dgm:pt modelId="{B1BDAFDA-E9A2-4902-9C5F-007180986F01}" type="sibTrans" cxnId="{1B4093A7-A0AA-4981-B560-641A826C953E}">
      <dgm:prSet/>
      <dgm:spPr/>
      <dgm:t>
        <a:bodyPr/>
        <a:lstStyle/>
        <a:p>
          <a:endParaRPr lang="ru-RU"/>
        </a:p>
      </dgm:t>
    </dgm:pt>
    <dgm:pt modelId="{F9CF2FAC-1981-4A0F-A4B9-49449BB72760}">
      <dgm:prSet phldrT="[Текст]"/>
      <dgm:spPr/>
      <dgm:t>
        <a:bodyPr/>
        <a:lstStyle/>
        <a:p>
          <a:r>
            <a:rPr lang="uk-UA" dirty="0" smtClean="0"/>
            <a:t>Стилістичне значення виникає у контексті певної мовленнєвої одиниці</a:t>
          </a:r>
          <a:endParaRPr lang="ru-RU" dirty="0"/>
        </a:p>
      </dgm:t>
    </dgm:pt>
    <dgm:pt modelId="{ED2C3FD0-3933-4C92-B99A-A3CF9702A748}" type="parTrans" cxnId="{CA865220-6472-4FBC-A2D6-B8D51409159B}">
      <dgm:prSet/>
      <dgm:spPr/>
      <dgm:t>
        <a:bodyPr/>
        <a:lstStyle/>
        <a:p>
          <a:endParaRPr lang="ru-RU"/>
        </a:p>
      </dgm:t>
    </dgm:pt>
    <dgm:pt modelId="{B5AEB95A-458B-40F7-BF33-05999EAE2ADB}" type="sibTrans" cxnId="{CA865220-6472-4FBC-A2D6-B8D51409159B}">
      <dgm:prSet/>
      <dgm:spPr/>
      <dgm:t>
        <a:bodyPr/>
        <a:lstStyle/>
        <a:p>
          <a:endParaRPr lang="ru-RU"/>
        </a:p>
      </dgm:t>
    </dgm:pt>
    <dgm:pt modelId="{F1BC8937-CA96-420E-AC5F-07941F8777EA}">
      <dgm:prSet phldrT="[Текст]"/>
      <dgm:spPr/>
      <dgm:t>
        <a:bodyPr/>
        <a:lstStyle/>
        <a:p>
          <a:r>
            <a:rPr lang="uk-UA" dirty="0" smtClean="0"/>
            <a:t>Стилістичне значення обумовлене синтагматичними відношеннями між одиницями одного або різних рівнів</a:t>
          </a:r>
          <a:endParaRPr lang="ru-RU" dirty="0"/>
        </a:p>
      </dgm:t>
    </dgm:pt>
    <dgm:pt modelId="{E7E05532-ECCB-4122-9E6D-1BE4A07C12D7}" type="parTrans" cxnId="{D9032F05-039F-46B5-8D3B-A88FB47CB576}">
      <dgm:prSet/>
      <dgm:spPr/>
      <dgm:t>
        <a:bodyPr/>
        <a:lstStyle/>
        <a:p>
          <a:endParaRPr lang="ru-RU"/>
        </a:p>
      </dgm:t>
    </dgm:pt>
    <dgm:pt modelId="{1E850FFE-C40A-46DA-832A-435FFC5EB45F}" type="sibTrans" cxnId="{D9032F05-039F-46B5-8D3B-A88FB47CB576}">
      <dgm:prSet/>
      <dgm:spPr/>
      <dgm:t>
        <a:bodyPr/>
        <a:lstStyle/>
        <a:p>
          <a:endParaRPr lang="ru-RU"/>
        </a:p>
      </dgm:t>
    </dgm:pt>
    <dgm:pt modelId="{35E8A9E4-1E68-4571-92E6-27C5CF0CFC11}" type="pres">
      <dgm:prSet presAssocID="{0104902D-CC98-4BDE-BB02-976EBC8C0395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ACDB352D-1E62-4B7E-B33E-BEAC9D1CE62E}" type="pres">
      <dgm:prSet presAssocID="{6EABACA4-F7C1-44A4-B5BC-AFD197BF178B}" presName="linNode" presStyleCnt="0"/>
      <dgm:spPr/>
    </dgm:pt>
    <dgm:pt modelId="{EBA87FE3-FBE4-4CC8-921F-CC61F234BDC3}" type="pres">
      <dgm:prSet presAssocID="{6EABACA4-F7C1-44A4-B5BC-AFD197BF178B}" presName="parentText" presStyleLbl="node1" presStyleIdx="0" presStyleCnt="3" custScaleX="2000000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AE4456F-15AD-4651-BB3A-6C9870B2B8B1}" type="pres">
      <dgm:prSet presAssocID="{B1BDAFDA-E9A2-4902-9C5F-007180986F01}" presName="sp" presStyleCnt="0"/>
      <dgm:spPr/>
    </dgm:pt>
    <dgm:pt modelId="{9E518F3C-87F3-4984-AF7E-D0BE055E095C}" type="pres">
      <dgm:prSet presAssocID="{F9CF2FAC-1981-4A0F-A4B9-49449BB72760}" presName="linNode" presStyleCnt="0"/>
      <dgm:spPr/>
    </dgm:pt>
    <dgm:pt modelId="{F664008D-149A-48CF-9520-B6B283F19E1D}" type="pres">
      <dgm:prSet presAssocID="{F9CF2FAC-1981-4A0F-A4B9-49449BB72760}" presName="parentText" presStyleLbl="node1" presStyleIdx="1" presStyleCnt="3" custScaleX="277778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F7773D1-F46E-4E96-84CC-D5944842C558}" type="pres">
      <dgm:prSet presAssocID="{B5AEB95A-458B-40F7-BF33-05999EAE2ADB}" presName="sp" presStyleCnt="0"/>
      <dgm:spPr/>
    </dgm:pt>
    <dgm:pt modelId="{EACA0B84-5D9E-42E9-B172-6CE7F13C73B8}" type="pres">
      <dgm:prSet presAssocID="{F1BC8937-CA96-420E-AC5F-07941F8777EA}" presName="linNode" presStyleCnt="0"/>
      <dgm:spPr/>
    </dgm:pt>
    <dgm:pt modelId="{48E008B5-375C-48F4-AE8A-BCDAC6546CD0}" type="pres">
      <dgm:prSet presAssocID="{F1BC8937-CA96-420E-AC5F-07941F8777EA}" presName="parentText" presStyleLbl="node1" presStyleIdx="2" presStyleCnt="3" custScaleX="277778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99DA8323-6993-4C75-B6EC-F36190F916B0}" type="presOf" srcId="{6EABACA4-F7C1-44A4-B5BC-AFD197BF178B}" destId="{EBA87FE3-FBE4-4CC8-921F-CC61F234BDC3}" srcOrd="0" destOrd="0" presId="urn:microsoft.com/office/officeart/2005/8/layout/vList5"/>
    <dgm:cxn modelId="{1B4093A7-A0AA-4981-B560-641A826C953E}" srcId="{0104902D-CC98-4BDE-BB02-976EBC8C0395}" destId="{6EABACA4-F7C1-44A4-B5BC-AFD197BF178B}" srcOrd="0" destOrd="0" parTransId="{996175F1-CD4E-4687-A594-67E8D028332B}" sibTransId="{B1BDAFDA-E9A2-4902-9C5F-007180986F01}"/>
    <dgm:cxn modelId="{41E9FB35-475E-4999-A89C-98C1CB72CBC8}" type="presOf" srcId="{F1BC8937-CA96-420E-AC5F-07941F8777EA}" destId="{48E008B5-375C-48F4-AE8A-BCDAC6546CD0}" srcOrd="0" destOrd="0" presId="urn:microsoft.com/office/officeart/2005/8/layout/vList5"/>
    <dgm:cxn modelId="{D9032F05-039F-46B5-8D3B-A88FB47CB576}" srcId="{0104902D-CC98-4BDE-BB02-976EBC8C0395}" destId="{F1BC8937-CA96-420E-AC5F-07941F8777EA}" srcOrd="2" destOrd="0" parTransId="{E7E05532-ECCB-4122-9E6D-1BE4A07C12D7}" sibTransId="{1E850FFE-C40A-46DA-832A-435FFC5EB45F}"/>
    <dgm:cxn modelId="{AFF53659-8651-46EF-8E0E-4DC5D61C4A40}" type="presOf" srcId="{0104902D-CC98-4BDE-BB02-976EBC8C0395}" destId="{35E8A9E4-1E68-4571-92E6-27C5CF0CFC11}" srcOrd="0" destOrd="0" presId="urn:microsoft.com/office/officeart/2005/8/layout/vList5"/>
    <dgm:cxn modelId="{89FBE7DF-517E-4C07-84AC-2CC726B67DB8}" type="presOf" srcId="{F9CF2FAC-1981-4A0F-A4B9-49449BB72760}" destId="{F664008D-149A-48CF-9520-B6B283F19E1D}" srcOrd="0" destOrd="0" presId="urn:microsoft.com/office/officeart/2005/8/layout/vList5"/>
    <dgm:cxn modelId="{CA865220-6472-4FBC-A2D6-B8D51409159B}" srcId="{0104902D-CC98-4BDE-BB02-976EBC8C0395}" destId="{F9CF2FAC-1981-4A0F-A4B9-49449BB72760}" srcOrd="1" destOrd="0" parTransId="{ED2C3FD0-3933-4C92-B99A-A3CF9702A748}" sibTransId="{B5AEB95A-458B-40F7-BF33-05999EAE2ADB}"/>
    <dgm:cxn modelId="{0FBFB033-10C7-4361-81CF-ADA5FBD30D1A}" type="presParOf" srcId="{35E8A9E4-1E68-4571-92E6-27C5CF0CFC11}" destId="{ACDB352D-1E62-4B7E-B33E-BEAC9D1CE62E}" srcOrd="0" destOrd="0" presId="urn:microsoft.com/office/officeart/2005/8/layout/vList5"/>
    <dgm:cxn modelId="{1A6CC668-F12F-4B52-A15F-610DD187B14A}" type="presParOf" srcId="{ACDB352D-1E62-4B7E-B33E-BEAC9D1CE62E}" destId="{EBA87FE3-FBE4-4CC8-921F-CC61F234BDC3}" srcOrd="0" destOrd="0" presId="urn:microsoft.com/office/officeart/2005/8/layout/vList5"/>
    <dgm:cxn modelId="{E17015A3-1804-46B9-96F1-04F707419146}" type="presParOf" srcId="{35E8A9E4-1E68-4571-92E6-27C5CF0CFC11}" destId="{4AE4456F-15AD-4651-BB3A-6C9870B2B8B1}" srcOrd="1" destOrd="0" presId="urn:microsoft.com/office/officeart/2005/8/layout/vList5"/>
    <dgm:cxn modelId="{BC9A1D63-A355-4814-BF5F-BE12F4AA5140}" type="presParOf" srcId="{35E8A9E4-1E68-4571-92E6-27C5CF0CFC11}" destId="{9E518F3C-87F3-4984-AF7E-D0BE055E095C}" srcOrd="2" destOrd="0" presId="urn:microsoft.com/office/officeart/2005/8/layout/vList5"/>
    <dgm:cxn modelId="{4F3C1163-9D63-4691-A468-82059DD72DB0}" type="presParOf" srcId="{9E518F3C-87F3-4984-AF7E-D0BE055E095C}" destId="{F664008D-149A-48CF-9520-B6B283F19E1D}" srcOrd="0" destOrd="0" presId="urn:microsoft.com/office/officeart/2005/8/layout/vList5"/>
    <dgm:cxn modelId="{394670AA-7404-4CF6-B8A0-C61E027B828B}" type="presParOf" srcId="{35E8A9E4-1E68-4571-92E6-27C5CF0CFC11}" destId="{AF7773D1-F46E-4E96-84CC-D5944842C558}" srcOrd="3" destOrd="0" presId="urn:microsoft.com/office/officeart/2005/8/layout/vList5"/>
    <dgm:cxn modelId="{05506B85-A51A-4A2E-9180-D600C027B2AF}" type="presParOf" srcId="{35E8A9E4-1E68-4571-92E6-27C5CF0CFC11}" destId="{EACA0B84-5D9E-42E9-B172-6CE7F13C73B8}" srcOrd="4" destOrd="0" presId="urn:microsoft.com/office/officeart/2005/8/layout/vList5"/>
    <dgm:cxn modelId="{C9644762-BDB4-449D-B061-8C59A362DE63}" type="presParOf" srcId="{EACA0B84-5D9E-42E9-B172-6CE7F13C73B8}" destId="{48E008B5-375C-48F4-AE8A-BCDAC6546CD0}" srcOrd="0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12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FB2B853-0D19-4076-96A9-BF984FE7A697}">
      <dsp:nvSpPr>
        <dsp:cNvPr id="0" name=""/>
        <dsp:cNvSpPr/>
      </dsp:nvSpPr>
      <dsp:spPr>
        <a:xfrm>
          <a:off x="1962" y="2009"/>
          <a:ext cx="4002033" cy="1326058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noProof="0" dirty="0" smtClean="0"/>
            <a:t>Мовні</a:t>
          </a:r>
          <a:r>
            <a:rPr lang="uk-UA" sz="1900" kern="1200" dirty="0" smtClean="0"/>
            <a:t> елементи різних рівнів, які є стилістично маркованими в межах  цього мовного рівня</a:t>
          </a:r>
          <a:endParaRPr lang="ru-RU" sz="1900" kern="1200" dirty="0"/>
        </a:p>
      </dsp:txBody>
      <dsp:txXfrm>
        <a:off x="66695" y="66742"/>
        <a:ext cx="3872567" cy="1196592"/>
      </dsp:txXfrm>
    </dsp:sp>
    <dsp:sp modelId="{D697DA5A-B921-44CB-9CB1-F9C01B7E888C}">
      <dsp:nvSpPr>
        <dsp:cNvPr id="0" name=""/>
        <dsp:cNvSpPr/>
      </dsp:nvSpPr>
      <dsp:spPr>
        <a:xfrm>
          <a:off x="1962" y="1394370"/>
          <a:ext cx="4018799" cy="1326058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Стилістичне значення узуально закріплене за виражальним засобом</a:t>
          </a:r>
          <a:endParaRPr lang="ru-RU" sz="1900" kern="1200" dirty="0"/>
        </a:p>
      </dsp:txBody>
      <dsp:txXfrm>
        <a:off x="66695" y="1459103"/>
        <a:ext cx="3889333" cy="1196592"/>
      </dsp:txXfrm>
    </dsp:sp>
    <dsp:sp modelId="{77CE8A81-C8C8-4154-B987-5F81FD061A65}">
      <dsp:nvSpPr>
        <dsp:cNvPr id="0" name=""/>
        <dsp:cNvSpPr/>
      </dsp:nvSpPr>
      <dsp:spPr>
        <a:xfrm>
          <a:off x="0" y="2788741"/>
          <a:ext cx="4018799" cy="1326058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2390" tIns="36195" rIns="72390" bIns="36195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1900" kern="1200" dirty="0" smtClean="0"/>
            <a:t>Стилістичне значення обумовлене парадигматичними відношеннями одиниць одного рівня</a:t>
          </a:r>
          <a:endParaRPr lang="ru-RU" sz="1900" kern="1200" dirty="0"/>
        </a:p>
      </dsp:txBody>
      <dsp:txXfrm>
        <a:off x="64733" y="2853474"/>
        <a:ext cx="3889333" cy="119659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BA87FE3-FBE4-4CC8-921F-CC61F234BDC3}">
      <dsp:nvSpPr>
        <dsp:cNvPr id="0" name=""/>
        <dsp:cNvSpPr/>
      </dsp:nvSpPr>
      <dsp:spPr>
        <a:xfrm>
          <a:off x="1962" y="2009"/>
          <a:ext cx="4016439" cy="1326058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000" kern="1200" dirty="0" smtClean="0"/>
            <a:t>Способи комбінації мовленнєвих одиниць нижчого рівня у межах одиниці вищого рівня</a:t>
          </a:r>
          <a:endParaRPr lang="ru-RU" sz="2000" kern="1200" dirty="0"/>
        </a:p>
      </dsp:txBody>
      <dsp:txXfrm>
        <a:off x="66695" y="66742"/>
        <a:ext cx="3886973" cy="1196592"/>
      </dsp:txXfrm>
    </dsp:sp>
    <dsp:sp modelId="{F664008D-149A-48CF-9520-B6B283F19E1D}">
      <dsp:nvSpPr>
        <dsp:cNvPr id="0" name=""/>
        <dsp:cNvSpPr/>
      </dsp:nvSpPr>
      <dsp:spPr>
        <a:xfrm>
          <a:off x="1962" y="1394370"/>
          <a:ext cx="4018799" cy="1326058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000" kern="1200" dirty="0" smtClean="0"/>
            <a:t>Стилістичне значення виникає у контексті певної мовленнєвої одиниці</a:t>
          </a:r>
          <a:endParaRPr lang="ru-RU" sz="2000" kern="1200" dirty="0"/>
        </a:p>
      </dsp:txBody>
      <dsp:txXfrm>
        <a:off x="66695" y="1459103"/>
        <a:ext cx="3889333" cy="1196592"/>
      </dsp:txXfrm>
    </dsp:sp>
    <dsp:sp modelId="{48E008B5-375C-48F4-AE8A-BCDAC6546CD0}">
      <dsp:nvSpPr>
        <dsp:cNvPr id="0" name=""/>
        <dsp:cNvSpPr/>
      </dsp:nvSpPr>
      <dsp:spPr>
        <a:xfrm>
          <a:off x="1962" y="2786732"/>
          <a:ext cx="4018799" cy="1326058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63500" dist="25400" dir="5400000" rotWithShape="0">
            <a:srgbClr val="000000">
              <a:alpha val="43137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uk-UA" sz="2000" kern="1200" dirty="0" smtClean="0"/>
            <a:t>Стилістичне значення обумовлене синтагматичними відношеннями між одиницями одного або різних рівнів</a:t>
          </a:r>
          <a:endParaRPr lang="ru-RU" sz="2000" kern="1200" dirty="0"/>
        </a:p>
      </dsp:txBody>
      <dsp:txXfrm>
        <a:off x="66695" y="2851465"/>
        <a:ext cx="3889333" cy="119659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D0C774-5695-435D-BD19-AF427866A8CD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08500A-938C-4895-8ACE-2E81546C9DA5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997868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10</a:t>
            </a:fld>
            <a:endParaRPr 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2</a:t>
            </a:fld>
            <a:endParaRPr lang="ru-R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3</a:t>
            </a:fld>
            <a:endParaRPr lang="ru-R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4</a:t>
            </a:fld>
            <a:endParaRPr lang="ru-RU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5</a:t>
            </a:fld>
            <a:endParaRPr lang="ru-RU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6</a:t>
            </a:fld>
            <a:endParaRPr lang="ru-RU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7</a:t>
            </a:fld>
            <a:endParaRPr lang="ru-RU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8</a:t>
            </a:fld>
            <a:endParaRPr lang="ru-RU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08500A-938C-4895-8ACE-2E81546C9DA5}" type="slidenum">
              <a:rPr lang="ru-RU" smtClean="0"/>
              <a:pPr/>
              <a:t>9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5B106E36-FD25-4E2D-B0AA-010F637433A0}" type="datetimeFigureOut">
              <a:rPr lang="ru-RU" smtClean="0"/>
              <a:pPr/>
              <a:t>05.11.2020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0" Type="http://schemas.openxmlformats.org/officeDocument/2006/relationships/diagramQuickStyle" Target="../diagrams/quickStyle2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uk-UA" smtClean="0"/>
              <a:t>ІНСТРУМЕНТАРІЙ </a:t>
            </a:r>
            <a:r>
              <a:rPr lang="uk-UA" dirty="0" smtClean="0"/>
              <a:t>СТИЛІСТИЧНИХ ДОСЛІДЖЕНЬ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uk-UA" dirty="0" smtClean="0"/>
              <a:t> 1. Загальнонаукові основи стилістики</a:t>
            </a:r>
            <a:endParaRPr lang="ru-RU" dirty="0" smtClean="0"/>
          </a:p>
          <a:p>
            <a:r>
              <a:rPr lang="uk-UA" dirty="0" smtClean="0"/>
              <a:t>2. Вихідні поняття стилістики</a:t>
            </a:r>
            <a:endParaRPr lang="ru-RU" dirty="0" smtClean="0"/>
          </a:p>
          <a:p>
            <a:r>
              <a:rPr lang="uk-UA" dirty="0" smtClean="0"/>
              <a:t>3. Основні поняття стилістики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29600" cy="1143000"/>
          </a:xfrm>
        </p:spPr>
        <p:txBody>
          <a:bodyPr>
            <a:noAutofit/>
          </a:bodyPr>
          <a:lstStyle/>
          <a:p>
            <a:r>
              <a:rPr lang="uk-UA" sz="3200" dirty="0" smtClean="0"/>
              <a:t>Основні характеристики виражальних засобів та стилістичних прийомів: порівняння</a:t>
            </a:r>
            <a:endParaRPr lang="ru-RU" sz="3200" dirty="0"/>
          </a:p>
        </p:txBody>
      </p:sp>
      <p:sp>
        <p:nvSpPr>
          <p:cNvPr id="6" name="Текст 5"/>
          <p:cNvSpPr>
            <a:spLocks noGrp="1"/>
          </p:cNvSpPr>
          <p:nvPr>
            <p:ph type="body" idx="1"/>
          </p:nvPr>
        </p:nvSpPr>
        <p:spPr>
          <a:xfrm>
            <a:off x="395536" y="1628800"/>
            <a:ext cx="4023360" cy="640080"/>
          </a:xfrm>
          <a:solidFill>
            <a:schemeClr val="bg2"/>
          </a:solidFill>
        </p:spPr>
        <p:txBody>
          <a:bodyPr/>
          <a:lstStyle/>
          <a:p>
            <a:r>
              <a:rPr lang="uk-UA" dirty="0" smtClean="0"/>
              <a:t>ВИРАЖАЛЬНИЙ ЗАСІБ</a:t>
            </a:r>
            <a:endParaRPr lang="ru-RU" dirty="0"/>
          </a:p>
        </p:txBody>
      </p:sp>
      <p:sp>
        <p:nvSpPr>
          <p:cNvPr id="8" name="Текст 7"/>
          <p:cNvSpPr>
            <a:spLocks noGrp="1"/>
          </p:cNvSpPr>
          <p:nvPr>
            <p:ph type="body" sz="half" idx="3"/>
          </p:nvPr>
        </p:nvSpPr>
        <p:spPr>
          <a:xfrm>
            <a:off x="4716016" y="1628800"/>
            <a:ext cx="4023360" cy="640080"/>
          </a:xfrm>
          <a:solidFill>
            <a:schemeClr val="bg2"/>
          </a:solidFill>
        </p:spPr>
        <p:txBody>
          <a:bodyPr/>
          <a:lstStyle/>
          <a:p>
            <a:r>
              <a:rPr lang="uk-UA" dirty="0" smtClean="0"/>
              <a:t>СТИЛІСТИЧНИЙ ПРИЙОМ</a:t>
            </a:r>
            <a:endParaRPr lang="ru-RU" dirty="0"/>
          </a:p>
        </p:txBody>
      </p:sp>
      <p:graphicFrame>
        <p:nvGraphicFramePr>
          <p:cNvPr id="10" name="Содержимое 9"/>
          <p:cNvGraphicFramePr>
            <a:graphicFrameLocks noGrp="1"/>
          </p:cNvGraphicFramePr>
          <p:nvPr>
            <p:ph sz="quarter" idx="2"/>
          </p:nvPr>
        </p:nvGraphicFramePr>
        <p:xfrm>
          <a:off x="395536" y="2348880"/>
          <a:ext cx="4022725" cy="4114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graphicFrame>
        <p:nvGraphicFramePr>
          <p:cNvPr id="11" name="Содержимое 10"/>
          <p:cNvGraphicFramePr>
            <a:graphicFrameLocks noGrp="1"/>
          </p:cNvGraphicFramePr>
          <p:nvPr>
            <p:ph sz="quarter" idx="4"/>
          </p:nvPr>
        </p:nvGraphicFramePr>
        <p:xfrm>
          <a:off x="4644008" y="2348880"/>
          <a:ext cx="4022725" cy="4114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Схема передачі інформації</a:t>
            </a:r>
            <a:endParaRPr lang="ru-RU" dirty="0"/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xfrm>
            <a:off x="323528" y="1447800"/>
            <a:ext cx="8610160" cy="4800600"/>
          </a:xfrm>
          <a:ln>
            <a:noFill/>
          </a:ln>
        </p:spPr>
        <p:txBody>
          <a:bodyPr/>
          <a:lstStyle/>
          <a:p>
            <a:endParaRPr lang="ru-RU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251520" y="2924944"/>
            <a:ext cx="1584176" cy="144016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Відправник повідомлення</a:t>
            </a:r>
            <a:endParaRPr lang="uk-UA" dirty="0" smtClean="0"/>
          </a:p>
          <a:p>
            <a:pPr algn="ctr"/>
            <a:r>
              <a:rPr lang="uk-UA" dirty="0" smtClean="0">
                <a:solidFill>
                  <a:schemeClr val="tx1"/>
                </a:solidFill>
              </a:rPr>
              <a:t>Тезаурус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7164288" y="2924944"/>
            <a:ext cx="1728192" cy="136815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Одержувач повідомлення</a:t>
            </a:r>
          </a:p>
          <a:p>
            <a:pPr algn="ctr"/>
            <a:r>
              <a:rPr lang="uk-UA" dirty="0" smtClean="0">
                <a:solidFill>
                  <a:schemeClr val="tx1"/>
                </a:solidFill>
              </a:rPr>
              <a:t>Тезаурус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3347864" y="5301208"/>
            <a:ext cx="2808312" cy="914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16" name="Прямая со стрелкой 15"/>
          <p:cNvCxnSpPr>
            <a:stCxn id="6" idx="3"/>
          </p:cNvCxnSpPr>
          <p:nvPr/>
        </p:nvCxnSpPr>
        <p:spPr>
          <a:xfrm flipV="1">
            <a:off x="1835696" y="3598168"/>
            <a:ext cx="504056" cy="468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>
            <a:off x="3491880" y="3645024"/>
            <a:ext cx="648072" cy="251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Прямая со стрелкой 18"/>
          <p:cNvCxnSpPr>
            <a:endCxn id="7" idx="1"/>
          </p:cNvCxnSpPr>
          <p:nvPr/>
        </p:nvCxnSpPr>
        <p:spPr>
          <a:xfrm>
            <a:off x="6710536" y="3598168"/>
            <a:ext cx="453752" cy="108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Прямая со стрелкой 19"/>
          <p:cNvCxnSpPr/>
          <p:nvPr/>
        </p:nvCxnSpPr>
        <p:spPr>
          <a:xfrm flipV="1">
            <a:off x="5054352" y="3645024"/>
            <a:ext cx="453752" cy="251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Прямая со стрелкой 29"/>
          <p:cNvCxnSpPr/>
          <p:nvPr/>
        </p:nvCxnSpPr>
        <p:spPr>
          <a:xfrm flipH="1">
            <a:off x="2051720" y="2636912"/>
            <a:ext cx="288032" cy="93610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Прямая со стрелкой 36"/>
          <p:cNvCxnSpPr/>
          <p:nvPr/>
        </p:nvCxnSpPr>
        <p:spPr>
          <a:xfrm>
            <a:off x="6948264" y="2708920"/>
            <a:ext cx="0" cy="8640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Прямая со стрелкой 41"/>
          <p:cNvCxnSpPr/>
          <p:nvPr/>
        </p:nvCxnSpPr>
        <p:spPr>
          <a:xfrm>
            <a:off x="4813176" y="2780928"/>
            <a:ext cx="478904" cy="8640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Прямая со стрелкой 45"/>
          <p:cNvCxnSpPr/>
          <p:nvPr/>
        </p:nvCxnSpPr>
        <p:spPr>
          <a:xfrm flipH="1">
            <a:off x="3707904" y="2780928"/>
            <a:ext cx="1105272" cy="7920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единительная линия 49"/>
          <p:cNvCxnSpPr/>
          <p:nvPr/>
        </p:nvCxnSpPr>
        <p:spPr>
          <a:xfrm>
            <a:off x="1115616" y="5013176"/>
            <a:ext cx="6912768" cy="72008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Прямая со стрелкой 53"/>
          <p:cNvCxnSpPr/>
          <p:nvPr/>
        </p:nvCxnSpPr>
        <p:spPr>
          <a:xfrm flipV="1">
            <a:off x="1115616" y="4653136"/>
            <a:ext cx="0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Прямая со стрелкой 54"/>
          <p:cNvCxnSpPr/>
          <p:nvPr/>
        </p:nvCxnSpPr>
        <p:spPr>
          <a:xfrm flipV="1">
            <a:off x="7884368" y="4653136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Прямая со стрелкой 55"/>
          <p:cNvCxnSpPr/>
          <p:nvPr/>
        </p:nvCxnSpPr>
        <p:spPr>
          <a:xfrm flipV="1">
            <a:off x="4499992" y="4581128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/>
          <p:cNvSpPr txBox="1"/>
          <p:nvPr/>
        </p:nvSpPr>
        <p:spPr>
          <a:xfrm>
            <a:off x="3635896" y="5517232"/>
            <a:ext cx="21602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uk-UA" dirty="0" smtClean="0"/>
              <a:t>завади, перешкоди</a:t>
            </a:r>
            <a:endParaRPr lang="ru-RU" dirty="0"/>
          </a:p>
        </p:txBody>
      </p:sp>
      <p:sp>
        <p:nvSpPr>
          <p:cNvPr id="66" name="TextBox 65"/>
          <p:cNvSpPr txBox="1"/>
          <p:nvPr/>
        </p:nvSpPr>
        <p:spPr>
          <a:xfrm>
            <a:off x="1619672" y="2276872"/>
            <a:ext cx="17281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Повідомлення</a:t>
            </a:r>
            <a:endParaRPr lang="ru-RU" dirty="0"/>
          </a:p>
        </p:txBody>
      </p:sp>
      <p:sp>
        <p:nvSpPr>
          <p:cNvPr id="67" name="TextBox 66"/>
          <p:cNvSpPr txBox="1"/>
          <p:nvPr/>
        </p:nvSpPr>
        <p:spPr>
          <a:xfrm>
            <a:off x="4283968" y="2420888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Сигнал</a:t>
            </a:r>
            <a:endParaRPr lang="ru-RU" dirty="0"/>
          </a:p>
        </p:txBody>
      </p:sp>
      <p:sp>
        <p:nvSpPr>
          <p:cNvPr id="68" name="TextBox 67"/>
          <p:cNvSpPr txBox="1"/>
          <p:nvPr/>
        </p:nvSpPr>
        <p:spPr>
          <a:xfrm>
            <a:off x="6228184" y="2348880"/>
            <a:ext cx="1800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Повідомлення</a:t>
            </a:r>
            <a:endParaRPr lang="ru-RU" dirty="0"/>
          </a:p>
        </p:txBody>
      </p:sp>
      <p:sp>
        <p:nvSpPr>
          <p:cNvPr id="69" name="TextBox 68"/>
          <p:cNvSpPr txBox="1"/>
          <p:nvPr/>
        </p:nvSpPr>
        <p:spPr>
          <a:xfrm>
            <a:off x="2339752" y="3429000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err="1" smtClean="0"/>
              <a:t>Кодувач</a:t>
            </a:r>
            <a:endParaRPr lang="ru-RU" dirty="0"/>
          </a:p>
        </p:txBody>
      </p:sp>
      <p:sp>
        <p:nvSpPr>
          <p:cNvPr id="70" name="TextBox 69"/>
          <p:cNvSpPr txBox="1"/>
          <p:nvPr/>
        </p:nvSpPr>
        <p:spPr>
          <a:xfrm>
            <a:off x="4139952" y="3501008"/>
            <a:ext cx="9361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Канал </a:t>
            </a:r>
            <a:r>
              <a:rPr lang="uk-UA" dirty="0" err="1" smtClean="0"/>
              <a:t>зв</a:t>
            </a:r>
            <a:r>
              <a:rPr lang="en-US" dirty="0" smtClean="0"/>
              <a:t>’</a:t>
            </a:r>
            <a:r>
              <a:rPr lang="uk-UA" dirty="0" err="1" smtClean="0"/>
              <a:t>язку</a:t>
            </a:r>
            <a:endParaRPr lang="ru-RU" dirty="0"/>
          </a:p>
        </p:txBody>
      </p:sp>
      <p:sp>
        <p:nvSpPr>
          <p:cNvPr id="71" name="TextBox 70"/>
          <p:cNvSpPr txBox="1"/>
          <p:nvPr/>
        </p:nvSpPr>
        <p:spPr>
          <a:xfrm>
            <a:off x="5508104" y="3356992"/>
            <a:ext cx="14401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err="1" smtClean="0"/>
              <a:t>Декодувач</a:t>
            </a:r>
            <a:r>
              <a:rPr lang="uk-UA" dirty="0" smtClean="0"/>
              <a:t>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87624" y="0"/>
            <a:ext cx="129614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Сукупність одиниць мовлення</a:t>
            </a:r>
            <a:endParaRPr lang="ru-RU" dirty="0"/>
          </a:p>
        </p:txBody>
      </p:sp>
      <p:sp>
        <p:nvSpPr>
          <p:cNvPr id="5" name="TextBox 4"/>
          <p:cNvSpPr txBox="1"/>
          <p:nvPr/>
        </p:nvSpPr>
        <p:spPr>
          <a:xfrm>
            <a:off x="7092280" y="0"/>
            <a:ext cx="17281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Сукупність елементів мови</a:t>
            </a:r>
            <a:endParaRPr lang="ru-RU" dirty="0"/>
          </a:p>
        </p:txBody>
      </p:sp>
      <p:sp>
        <p:nvSpPr>
          <p:cNvPr id="6" name="TextBox 5"/>
          <p:cNvSpPr txBox="1"/>
          <p:nvPr/>
        </p:nvSpPr>
        <p:spPr>
          <a:xfrm>
            <a:off x="3635896" y="0"/>
            <a:ext cx="252028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Сукупність моделей породження мовлення</a:t>
            </a:r>
            <a:endParaRPr lang="ru-RU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827584" y="3068960"/>
            <a:ext cx="2088232" cy="5040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Словосполучення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971600" y="2348880"/>
            <a:ext cx="1872208" cy="36004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Висловлювання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1403648" y="3861048"/>
            <a:ext cx="914400" cy="5760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Слово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1115616" y="4797152"/>
            <a:ext cx="1512168" cy="5040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err="1" smtClean="0">
                <a:solidFill>
                  <a:schemeClr val="tx1"/>
                </a:solidFill>
              </a:rPr>
              <a:t>Аломорф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1187624" y="5589240"/>
            <a:ext cx="1368152" cy="5040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Алофон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1475656" y="1340768"/>
            <a:ext cx="914400" cy="5760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Текст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6516216" y="2852936"/>
            <a:ext cx="2016224" cy="64807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Модель словосполучення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6876256" y="2060848"/>
            <a:ext cx="1346448" cy="5760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Модель речення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6948264" y="3789040"/>
            <a:ext cx="1202432" cy="5760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Лексема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6" name="Прямоугольник 15"/>
          <p:cNvSpPr/>
          <p:nvPr/>
        </p:nvSpPr>
        <p:spPr>
          <a:xfrm>
            <a:off x="6948264" y="4653136"/>
            <a:ext cx="1202432" cy="5760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Морфема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6948264" y="5445224"/>
            <a:ext cx="1202432" cy="5760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Фонема</a:t>
            </a: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6732240" y="1196752"/>
            <a:ext cx="1584176" cy="57606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dirty="0" smtClean="0">
                <a:solidFill>
                  <a:schemeClr val="tx1"/>
                </a:solidFill>
              </a:rPr>
              <a:t>Модель тексту</a:t>
            </a:r>
            <a:endParaRPr lang="ru-RU" dirty="0">
              <a:solidFill>
                <a:schemeClr val="tx1"/>
              </a:solidFill>
            </a:endParaRPr>
          </a:p>
        </p:txBody>
      </p:sp>
      <p:cxnSp>
        <p:nvCxnSpPr>
          <p:cNvPr id="21" name="Прямая со стрелкой 20"/>
          <p:cNvCxnSpPr/>
          <p:nvPr/>
        </p:nvCxnSpPr>
        <p:spPr>
          <a:xfrm flipV="1">
            <a:off x="8676456" y="980728"/>
            <a:ext cx="0" cy="4968552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8748465" y="1772816"/>
            <a:ext cx="461665" cy="2592288"/>
          </a:xfrm>
          <a:prstGeom prst="rect">
            <a:avLst/>
          </a:prstGeom>
          <a:noFill/>
        </p:spPr>
        <p:txBody>
          <a:bodyPr vert="vert270" wrap="square" rtlCol="0">
            <a:spAutoFit/>
          </a:bodyPr>
          <a:lstStyle/>
          <a:p>
            <a:r>
              <a:rPr lang="uk-UA" dirty="0" smtClean="0"/>
              <a:t>входить до складу</a:t>
            </a:r>
            <a:endParaRPr lang="ru-RU" dirty="0"/>
          </a:p>
        </p:txBody>
      </p:sp>
      <p:cxnSp>
        <p:nvCxnSpPr>
          <p:cNvPr id="24" name="Прямая со стрелкой 23"/>
          <p:cNvCxnSpPr/>
          <p:nvPr/>
        </p:nvCxnSpPr>
        <p:spPr>
          <a:xfrm>
            <a:off x="539552" y="1124744"/>
            <a:ext cx="72008" cy="504056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0" y="2708920"/>
            <a:ext cx="461665" cy="2448272"/>
          </a:xfrm>
          <a:prstGeom prst="rect">
            <a:avLst/>
          </a:prstGeom>
          <a:noFill/>
        </p:spPr>
        <p:txBody>
          <a:bodyPr vert="vert270" wrap="square" rtlCol="0">
            <a:spAutoFit/>
          </a:bodyPr>
          <a:lstStyle/>
          <a:p>
            <a:r>
              <a:rPr lang="uk-UA" dirty="0" smtClean="0"/>
              <a:t>Складається з</a:t>
            </a:r>
            <a:endParaRPr lang="ru-RU" dirty="0"/>
          </a:p>
        </p:txBody>
      </p:sp>
      <p:cxnSp>
        <p:nvCxnSpPr>
          <p:cNvPr id="27" name="Прямая со стрелкой 26"/>
          <p:cNvCxnSpPr>
            <a:stCxn id="12" idx="2"/>
            <a:endCxn id="8" idx="0"/>
          </p:cNvCxnSpPr>
          <p:nvPr/>
        </p:nvCxnSpPr>
        <p:spPr>
          <a:xfrm flipH="1">
            <a:off x="1907704" y="1916832"/>
            <a:ext cx="25152" cy="432048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Прямая со стрелкой 27"/>
          <p:cNvCxnSpPr>
            <a:stCxn id="8" idx="2"/>
            <a:endCxn id="7" idx="0"/>
          </p:cNvCxnSpPr>
          <p:nvPr/>
        </p:nvCxnSpPr>
        <p:spPr>
          <a:xfrm flipH="1">
            <a:off x="1871700" y="2708920"/>
            <a:ext cx="36004" cy="36004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Прямая со стрелкой 30"/>
          <p:cNvCxnSpPr>
            <a:stCxn id="7" idx="2"/>
            <a:endCxn id="9" idx="0"/>
          </p:cNvCxnSpPr>
          <p:nvPr/>
        </p:nvCxnSpPr>
        <p:spPr>
          <a:xfrm flipH="1">
            <a:off x="1860848" y="3573016"/>
            <a:ext cx="10852" cy="288032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Прямая со стрелкой 33"/>
          <p:cNvCxnSpPr>
            <a:stCxn id="9" idx="2"/>
            <a:endCxn id="10" idx="0"/>
          </p:cNvCxnSpPr>
          <p:nvPr/>
        </p:nvCxnSpPr>
        <p:spPr>
          <a:xfrm>
            <a:off x="1860848" y="4437112"/>
            <a:ext cx="10852" cy="36004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Прямая со стрелкой 36"/>
          <p:cNvCxnSpPr>
            <a:stCxn id="10" idx="2"/>
            <a:endCxn id="11" idx="0"/>
          </p:cNvCxnSpPr>
          <p:nvPr/>
        </p:nvCxnSpPr>
        <p:spPr>
          <a:xfrm>
            <a:off x="1871700" y="5301208"/>
            <a:ext cx="0" cy="288032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 стрелкой 49"/>
          <p:cNvCxnSpPr>
            <a:stCxn id="14" idx="0"/>
            <a:endCxn id="18" idx="2"/>
          </p:cNvCxnSpPr>
          <p:nvPr/>
        </p:nvCxnSpPr>
        <p:spPr>
          <a:xfrm flipH="1" flipV="1">
            <a:off x="7524328" y="1772816"/>
            <a:ext cx="25152" cy="288032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Прямая со стрелкой 50"/>
          <p:cNvCxnSpPr>
            <a:stCxn id="16" idx="0"/>
            <a:endCxn id="15" idx="2"/>
          </p:cNvCxnSpPr>
          <p:nvPr/>
        </p:nvCxnSpPr>
        <p:spPr>
          <a:xfrm flipV="1">
            <a:off x="7549480" y="4365104"/>
            <a:ext cx="0" cy="288032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Прямая со стрелкой 54"/>
          <p:cNvCxnSpPr>
            <a:stCxn id="15" idx="0"/>
            <a:endCxn id="13" idx="2"/>
          </p:cNvCxnSpPr>
          <p:nvPr/>
        </p:nvCxnSpPr>
        <p:spPr>
          <a:xfrm flipH="1" flipV="1">
            <a:off x="7524328" y="3501008"/>
            <a:ext cx="25152" cy="288032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Прямая со стрелкой 57"/>
          <p:cNvCxnSpPr>
            <a:stCxn id="13" idx="0"/>
            <a:endCxn id="14" idx="2"/>
          </p:cNvCxnSpPr>
          <p:nvPr/>
        </p:nvCxnSpPr>
        <p:spPr>
          <a:xfrm flipV="1">
            <a:off x="7524328" y="2636912"/>
            <a:ext cx="25152" cy="216024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Прямая со стрелкой 60"/>
          <p:cNvCxnSpPr>
            <a:stCxn id="17" idx="0"/>
            <a:endCxn id="16" idx="2"/>
          </p:cNvCxnSpPr>
          <p:nvPr/>
        </p:nvCxnSpPr>
        <p:spPr>
          <a:xfrm flipV="1">
            <a:off x="7549480" y="5229200"/>
            <a:ext cx="0" cy="216024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Прямая со стрелкой 67"/>
          <p:cNvCxnSpPr/>
          <p:nvPr/>
        </p:nvCxnSpPr>
        <p:spPr>
          <a:xfrm flipH="1">
            <a:off x="2627784" y="6381328"/>
            <a:ext cx="4608512" cy="0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Box 70"/>
          <p:cNvSpPr txBox="1"/>
          <p:nvPr/>
        </p:nvSpPr>
        <p:spPr>
          <a:xfrm>
            <a:off x="3563888" y="6488668"/>
            <a:ext cx="21602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репрезентуються</a:t>
            </a:r>
            <a:endParaRPr lang="ru-RU" dirty="0"/>
          </a:p>
        </p:txBody>
      </p:sp>
      <p:cxnSp>
        <p:nvCxnSpPr>
          <p:cNvPr id="74" name="Прямая со стрелкой 73"/>
          <p:cNvCxnSpPr>
            <a:stCxn id="17" idx="1"/>
            <a:endCxn id="11" idx="3"/>
          </p:cNvCxnSpPr>
          <p:nvPr/>
        </p:nvCxnSpPr>
        <p:spPr>
          <a:xfrm flipH="1">
            <a:off x="2555776" y="5733256"/>
            <a:ext cx="4392488" cy="108012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Прямая со стрелкой 76"/>
          <p:cNvCxnSpPr>
            <a:stCxn id="16" idx="1"/>
            <a:endCxn id="10" idx="3"/>
          </p:cNvCxnSpPr>
          <p:nvPr/>
        </p:nvCxnSpPr>
        <p:spPr>
          <a:xfrm flipH="1">
            <a:off x="2627784" y="4941168"/>
            <a:ext cx="4320480" cy="108012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Прямая со стрелкой 79"/>
          <p:cNvCxnSpPr>
            <a:stCxn id="15" idx="1"/>
            <a:endCxn id="9" idx="3"/>
          </p:cNvCxnSpPr>
          <p:nvPr/>
        </p:nvCxnSpPr>
        <p:spPr>
          <a:xfrm flipH="1">
            <a:off x="2318048" y="4077072"/>
            <a:ext cx="4630216" cy="72008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Прямая со стрелкой 82"/>
          <p:cNvCxnSpPr>
            <a:stCxn id="13" idx="1"/>
            <a:endCxn id="7" idx="3"/>
          </p:cNvCxnSpPr>
          <p:nvPr/>
        </p:nvCxnSpPr>
        <p:spPr>
          <a:xfrm flipH="1">
            <a:off x="2915816" y="3176972"/>
            <a:ext cx="3600400" cy="144016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Прямая со стрелкой 85"/>
          <p:cNvCxnSpPr>
            <a:stCxn id="14" idx="1"/>
            <a:endCxn id="8" idx="3"/>
          </p:cNvCxnSpPr>
          <p:nvPr/>
        </p:nvCxnSpPr>
        <p:spPr>
          <a:xfrm flipH="1">
            <a:off x="2843808" y="2348880"/>
            <a:ext cx="4032448" cy="180020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Прямая со стрелкой 88"/>
          <p:cNvCxnSpPr>
            <a:stCxn id="18" idx="1"/>
            <a:endCxn id="12" idx="3"/>
          </p:cNvCxnSpPr>
          <p:nvPr/>
        </p:nvCxnSpPr>
        <p:spPr>
          <a:xfrm flipH="1">
            <a:off x="2390056" y="1484784"/>
            <a:ext cx="4342184" cy="144016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Прямая со стрелкой 92"/>
          <p:cNvCxnSpPr>
            <a:stCxn id="17" idx="1"/>
            <a:endCxn id="10" idx="3"/>
          </p:cNvCxnSpPr>
          <p:nvPr/>
        </p:nvCxnSpPr>
        <p:spPr>
          <a:xfrm flipH="1" flipV="1">
            <a:off x="2627784" y="5049180"/>
            <a:ext cx="4320480" cy="684076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Прямая со стрелкой 93"/>
          <p:cNvCxnSpPr>
            <a:stCxn id="16" idx="1"/>
            <a:endCxn id="9" idx="3"/>
          </p:cNvCxnSpPr>
          <p:nvPr/>
        </p:nvCxnSpPr>
        <p:spPr>
          <a:xfrm flipH="1" flipV="1">
            <a:off x="2318048" y="4149080"/>
            <a:ext cx="4630216" cy="792088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Прямая со стрелкой 96"/>
          <p:cNvCxnSpPr>
            <a:stCxn id="15" idx="1"/>
            <a:endCxn id="7" idx="3"/>
          </p:cNvCxnSpPr>
          <p:nvPr/>
        </p:nvCxnSpPr>
        <p:spPr>
          <a:xfrm flipH="1" flipV="1">
            <a:off x="2915816" y="3320988"/>
            <a:ext cx="4032448" cy="756084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Прямая со стрелкой 99"/>
          <p:cNvCxnSpPr>
            <a:stCxn id="13" idx="1"/>
            <a:endCxn id="8" idx="3"/>
          </p:cNvCxnSpPr>
          <p:nvPr/>
        </p:nvCxnSpPr>
        <p:spPr>
          <a:xfrm flipH="1" flipV="1">
            <a:off x="2843808" y="2528900"/>
            <a:ext cx="3672408" cy="648072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Прямая со стрелкой 102"/>
          <p:cNvCxnSpPr>
            <a:stCxn id="14" idx="1"/>
            <a:endCxn id="12" idx="3"/>
          </p:cNvCxnSpPr>
          <p:nvPr/>
        </p:nvCxnSpPr>
        <p:spPr>
          <a:xfrm flipH="1" flipV="1">
            <a:off x="2390056" y="1628800"/>
            <a:ext cx="4486200" cy="72008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Прямая со стрелкой 105"/>
          <p:cNvCxnSpPr>
            <a:stCxn id="18" idx="1"/>
          </p:cNvCxnSpPr>
          <p:nvPr/>
        </p:nvCxnSpPr>
        <p:spPr>
          <a:xfrm flipH="1" flipV="1">
            <a:off x="2555776" y="764704"/>
            <a:ext cx="4176464" cy="72008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TextBox 108"/>
          <p:cNvSpPr txBox="1"/>
          <p:nvPr/>
        </p:nvSpPr>
        <p:spPr>
          <a:xfrm>
            <a:off x="3995936" y="764704"/>
            <a:ext cx="17281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породжують</a:t>
            </a:r>
            <a:endParaRPr lang="ru-RU" dirty="0"/>
          </a:p>
        </p:txBody>
      </p:sp>
      <p:sp>
        <p:nvSpPr>
          <p:cNvPr id="110" name="TextBox 109"/>
          <p:cNvSpPr txBox="1"/>
          <p:nvPr/>
        </p:nvSpPr>
        <p:spPr>
          <a:xfrm>
            <a:off x="3491880" y="5373216"/>
            <a:ext cx="22322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err="1" smtClean="0"/>
              <a:t>Фономорфологія</a:t>
            </a:r>
            <a:endParaRPr lang="ru-RU" dirty="0"/>
          </a:p>
        </p:txBody>
      </p:sp>
      <p:sp>
        <p:nvSpPr>
          <p:cNvPr id="111" name="TextBox 110"/>
          <p:cNvSpPr txBox="1"/>
          <p:nvPr/>
        </p:nvSpPr>
        <p:spPr>
          <a:xfrm>
            <a:off x="2915816" y="4293096"/>
            <a:ext cx="30963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Словозміна та словотвір</a:t>
            </a:r>
            <a:endParaRPr lang="ru-RU" dirty="0"/>
          </a:p>
        </p:txBody>
      </p:sp>
      <p:sp>
        <p:nvSpPr>
          <p:cNvPr id="112" name="TextBox 111"/>
          <p:cNvSpPr txBox="1"/>
          <p:nvPr/>
        </p:nvSpPr>
        <p:spPr>
          <a:xfrm>
            <a:off x="3131840" y="3501008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Граматика словосполучень</a:t>
            </a:r>
            <a:endParaRPr lang="ru-RU" dirty="0"/>
          </a:p>
        </p:txBody>
      </p:sp>
      <p:sp>
        <p:nvSpPr>
          <p:cNvPr id="113" name="TextBox 112"/>
          <p:cNvSpPr txBox="1"/>
          <p:nvPr/>
        </p:nvSpPr>
        <p:spPr>
          <a:xfrm>
            <a:off x="3419872" y="2564904"/>
            <a:ext cx="29523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Граматика речень</a:t>
            </a:r>
            <a:endParaRPr lang="ru-RU" dirty="0"/>
          </a:p>
        </p:txBody>
      </p:sp>
      <p:sp>
        <p:nvSpPr>
          <p:cNvPr id="114" name="TextBox 113"/>
          <p:cNvSpPr txBox="1"/>
          <p:nvPr/>
        </p:nvSpPr>
        <p:spPr>
          <a:xfrm>
            <a:off x="4211960" y="1700808"/>
            <a:ext cx="16561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dirty="0" smtClean="0"/>
              <a:t>Стилістика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475656" y="4365104"/>
            <a:ext cx="6696744" cy="122413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2400" smtClean="0">
                <a:solidFill>
                  <a:schemeClr val="tx1"/>
                </a:solidFill>
              </a:rPr>
              <a:t>СИСТЕМА    МОВИ</a:t>
            </a:r>
            <a:endParaRPr lang="ru-RU" sz="2400" dirty="0">
              <a:solidFill>
                <a:schemeClr val="tx1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2267744" y="3140968"/>
            <a:ext cx="5040560" cy="122413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2800" dirty="0" smtClean="0">
                <a:solidFill>
                  <a:schemeClr val="tx1"/>
                </a:solidFill>
              </a:rPr>
              <a:t>МОВЛЕННЯ</a:t>
            </a:r>
            <a:endParaRPr lang="ru-RU" sz="2800" dirty="0">
              <a:solidFill>
                <a:schemeClr val="tx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843808" y="1916832"/>
            <a:ext cx="3888432" cy="122413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2800" dirty="0" smtClean="0">
                <a:solidFill>
                  <a:schemeClr val="tx1"/>
                </a:solidFill>
              </a:rPr>
              <a:t>НОРМА</a:t>
            </a:r>
            <a:endParaRPr lang="ru-RU" sz="2800" dirty="0">
              <a:solidFill>
                <a:schemeClr val="tx1"/>
              </a:solidFill>
            </a:endParaRPr>
          </a:p>
        </p:txBody>
      </p:sp>
      <p:cxnSp>
        <p:nvCxnSpPr>
          <p:cNvPr id="8" name="Прямая соединительная линия 7"/>
          <p:cNvCxnSpPr/>
          <p:nvPr/>
        </p:nvCxnSpPr>
        <p:spPr>
          <a:xfrm>
            <a:off x="2267744" y="4365104"/>
            <a:ext cx="0" cy="12241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Прямая соединительная линия 8"/>
          <p:cNvCxnSpPr/>
          <p:nvPr/>
        </p:nvCxnSpPr>
        <p:spPr>
          <a:xfrm>
            <a:off x="7308304" y="4365104"/>
            <a:ext cx="0" cy="12241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Прямая соединительная линия 9"/>
          <p:cNvCxnSpPr/>
          <p:nvPr/>
        </p:nvCxnSpPr>
        <p:spPr>
          <a:xfrm>
            <a:off x="2843808" y="3140968"/>
            <a:ext cx="0" cy="12241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Прямая соединительная линия 10"/>
          <p:cNvCxnSpPr/>
          <p:nvPr/>
        </p:nvCxnSpPr>
        <p:spPr>
          <a:xfrm>
            <a:off x="6732240" y="3140968"/>
            <a:ext cx="0" cy="12241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единительная линия 11"/>
          <p:cNvCxnSpPr/>
          <p:nvPr/>
        </p:nvCxnSpPr>
        <p:spPr>
          <a:xfrm>
            <a:off x="1475656" y="3068960"/>
            <a:ext cx="0" cy="12241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Прямая соединительная линия 12"/>
          <p:cNvCxnSpPr/>
          <p:nvPr/>
        </p:nvCxnSpPr>
        <p:spPr>
          <a:xfrm>
            <a:off x="8172400" y="3068960"/>
            <a:ext cx="0" cy="12241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единительная линия 13"/>
          <p:cNvCxnSpPr/>
          <p:nvPr/>
        </p:nvCxnSpPr>
        <p:spPr>
          <a:xfrm>
            <a:off x="2267744" y="1844824"/>
            <a:ext cx="0" cy="12241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Прямая соединительная линия 14"/>
          <p:cNvCxnSpPr/>
          <p:nvPr/>
        </p:nvCxnSpPr>
        <p:spPr>
          <a:xfrm>
            <a:off x="7308304" y="1916832"/>
            <a:ext cx="0" cy="12241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>
            <a:stCxn id="5" idx="1"/>
          </p:cNvCxnSpPr>
          <p:nvPr/>
        </p:nvCxnSpPr>
        <p:spPr>
          <a:xfrm flipH="1">
            <a:off x="2267744" y="2528900"/>
            <a:ext cx="576064" cy="36004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>
            <a:stCxn id="4" idx="1"/>
          </p:cNvCxnSpPr>
          <p:nvPr/>
        </p:nvCxnSpPr>
        <p:spPr>
          <a:xfrm flipH="1" flipV="1">
            <a:off x="1475656" y="3717032"/>
            <a:ext cx="792088" cy="36004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Прямая со стрелкой 20"/>
          <p:cNvCxnSpPr>
            <a:stCxn id="5" idx="3"/>
          </p:cNvCxnSpPr>
          <p:nvPr/>
        </p:nvCxnSpPr>
        <p:spPr>
          <a:xfrm flipV="1">
            <a:off x="6732240" y="2492896"/>
            <a:ext cx="576064" cy="36004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Прямая со стрелкой 23"/>
          <p:cNvCxnSpPr>
            <a:stCxn id="4" idx="3"/>
          </p:cNvCxnSpPr>
          <p:nvPr/>
        </p:nvCxnSpPr>
        <p:spPr>
          <a:xfrm>
            <a:off x="7308304" y="3753036"/>
            <a:ext cx="864096" cy="36004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67744" y="2492896"/>
            <a:ext cx="410445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C00000"/>
                </a:solidFill>
              </a:rPr>
              <a:t>I’ll shoot </a:t>
            </a:r>
            <a:r>
              <a:rPr lang="en-US" sz="2800" dirty="0" smtClean="0">
                <a:solidFill>
                  <a:srgbClr val="FF0000"/>
                </a:solidFill>
              </a:rPr>
              <a:t>everyone</a:t>
            </a:r>
            <a:r>
              <a:rPr lang="en-US" sz="2800" dirty="0" smtClean="0">
                <a:solidFill>
                  <a:srgbClr val="C00000"/>
                </a:solidFill>
              </a:rPr>
              <a:t> I see</a:t>
            </a:r>
            <a:endParaRPr lang="ru-RU" sz="2800" dirty="0">
              <a:solidFill>
                <a:srgbClr val="C00000"/>
              </a:solidFill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547664" y="764704"/>
            <a:ext cx="6408712" cy="18466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2400" dirty="0" smtClean="0"/>
              <a:t>Eddie pulled out the telescopic leg of his monopod and screwed the base-plate onto a Nikon.</a:t>
            </a:r>
          </a:p>
          <a:p>
            <a:pPr algn="just"/>
            <a:r>
              <a:rPr lang="en-US" sz="2400" dirty="0" smtClean="0"/>
              <a:t>‘That might be the husband, in the suit,’ Katie said.</a:t>
            </a:r>
          </a:p>
          <a:p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1691680" y="3356992"/>
            <a:ext cx="604867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‘I want to talk to him. Catch up with you later?’</a:t>
            </a:r>
          </a:p>
          <a:p>
            <a:r>
              <a:rPr lang="en-US" sz="2400" dirty="0" smtClean="0"/>
              <a:t>He nodded abstractly, concentrating on his gear.</a:t>
            </a:r>
          </a:p>
          <a:p>
            <a:pPr algn="r"/>
            <a:r>
              <a:rPr lang="en-US" sz="2400" dirty="0" smtClean="0"/>
              <a:t>(Peter James, ‘Twilight’)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3568" y="404664"/>
            <a:ext cx="7776864" cy="63709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uk-UA" sz="2400" dirty="0" err="1" smtClean="0">
                <a:solidFill>
                  <a:srgbClr val="00B050"/>
                </a:solidFill>
                <a:latin typeface="Arial Black" pitchFamily="34" charset="0"/>
                <a:cs typeface="Arial" pitchFamily="34" charset="0"/>
              </a:rPr>
              <a:t>Екстралінгвальний</a:t>
            </a:r>
            <a:r>
              <a:rPr lang="uk-UA" sz="2400" dirty="0" smtClean="0">
                <a:solidFill>
                  <a:srgbClr val="00B050"/>
                </a:solidFill>
                <a:latin typeface="Arial Black" pitchFamily="34" charset="0"/>
                <a:cs typeface="Arial" pitchFamily="34" charset="0"/>
              </a:rPr>
              <a:t> (</a:t>
            </a:r>
            <a:r>
              <a:rPr lang="uk-UA" sz="2400" dirty="0" err="1" smtClean="0">
                <a:solidFill>
                  <a:srgbClr val="00B050"/>
                </a:solidFill>
                <a:latin typeface="Arial Black" pitchFamily="34" charset="0"/>
                <a:cs typeface="Arial" pitchFamily="34" charset="0"/>
              </a:rPr>
              <a:t>=ситуативний</a:t>
            </a:r>
            <a:r>
              <a:rPr lang="uk-UA" sz="2400" dirty="0" smtClean="0">
                <a:solidFill>
                  <a:srgbClr val="00B050"/>
                </a:solidFill>
                <a:latin typeface="Arial Black" pitchFamily="34" charset="0"/>
                <a:cs typeface="Arial" pitchFamily="34" charset="0"/>
              </a:rPr>
              <a:t>) контекст</a:t>
            </a:r>
          </a:p>
          <a:p>
            <a:endParaRPr lang="uk-UA" sz="2400" dirty="0" smtClean="0"/>
          </a:p>
          <a:p>
            <a:pPr marL="342900" indent="-342900"/>
            <a:r>
              <a:rPr lang="en-US" sz="2400" dirty="0" smtClean="0"/>
              <a:t>1) </a:t>
            </a:r>
            <a:r>
              <a:rPr lang="uk-UA" sz="2400" dirty="0" smtClean="0">
                <a:solidFill>
                  <a:srgbClr val="FF0000"/>
                </a:solidFill>
              </a:rPr>
              <a:t>Одиничний ситуативний контекст </a:t>
            </a:r>
            <a:r>
              <a:rPr lang="uk-UA" sz="2400" dirty="0" smtClean="0"/>
              <a:t>– певне висловлювання має сенс виключно в певному контексті і ні в якому іншому</a:t>
            </a:r>
          </a:p>
          <a:p>
            <a:pPr marL="342900" indent="-342900"/>
            <a:r>
              <a:rPr lang="en-US" sz="2400" dirty="0" smtClean="0">
                <a:solidFill>
                  <a:schemeClr val="accent1">
                    <a:lumMod val="50000"/>
                  </a:schemeClr>
                </a:solidFill>
              </a:rPr>
              <a:t>Pooh found the North Pole.</a:t>
            </a:r>
            <a:endParaRPr lang="uk-UA" sz="2400" dirty="0" smtClean="0">
              <a:solidFill>
                <a:schemeClr val="accent1">
                  <a:lumMod val="50000"/>
                </a:schemeClr>
              </a:solidFill>
            </a:endParaRPr>
          </a:p>
          <a:p>
            <a:pPr marL="342900" indent="-342900">
              <a:buAutoNum type="arabicParenR"/>
            </a:pPr>
            <a:endParaRPr lang="uk-UA" sz="2400" dirty="0" smtClean="0"/>
          </a:p>
          <a:p>
            <a:pPr marL="342900" indent="-342900"/>
            <a:r>
              <a:rPr lang="en-US" sz="2400" dirty="0" smtClean="0"/>
              <a:t>2) </a:t>
            </a:r>
            <a:r>
              <a:rPr lang="uk-UA" sz="2400" dirty="0" smtClean="0">
                <a:solidFill>
                  <a:srgbClr val="FF0000"/>
                </a:solidFill>
              </a:rPr>
              <a:t>Типовий ситуативний контекст</a:t>
            </a:r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– </a:t>
            </a:r>
            <a:r>
              <a:rPr lang="uk-UA" sz="2400" dirty="0" smtClean="0"/>
              <a:t>певне висловлювання, яке може порушувати норми літературної мови, сприймається як таке, що має сенс, у заданих ситуативних умовах</a:t>
            </a:r>
          </a:p>
          <a:p>
            <a:pPr marL="342900" indent="-342900"/>
            <a:r>
              <a:rPr lang="en-US" sz="2400" dirty="0" smtClean="0">
                <a:solidFill>
                  <a:schemeClr val="accent1">
                    <a:lumMod val="50000"/>
                  </a:schemeClr>
                </a:solidFill>
              </a:rPr>
              <a:t>Two teas to two </a:t>
            </a:r>
            <a:r>
              <a:rPr lang="en-US" sz="2400" dirty="0" err="1" smtClean="0">
                <a:solidFill>
                  <a:schemeClr val="accent1">
                    <a:lumMod val="50000"/>
                  </a:schemeClr>
                </a:solidFill>
              </a:rPr>
              <a:t>two</a:t>
            </a:r>
            <a:r>
              <a:rPr lang="en-US" sz="2400" dirty="0" smtClean="0">
                <a:solidFill>
                  <a:schemeClr val="accent1">
                    <a:lumMod val="50000"/>
                  </a:schemeClr>
                </a:solidFill>
              </a:rPr>
              <a:t> </a:t>
            </a:r>
            <a:r>
              <a:rPr lang="en-US" sz="2400" dirty="0" err="1" smtClean="0">
                <a:solidFill>
                  <a:schemeClr val="accent1">
                    <a:lumMod val="50000"/>
                  </a:schemeClr>
                </a:solidFill>
              </a:rPr>
              <a:t>two</a:t>
            </a:r>
            <a:r>
              <a:rPr lang="en-US" sz="2400" dirty="0" smtClean="0">
                <a:solidFill>
                  <a:schemeClr val="accent1">
                    <a:lumMod val="50000"/>
                  </a:schemeClr>
                </a:solidFill>
              </a:rPr>
              <a:t>.</a:t>
            </a:r>
            <a:endParaRPr lang="uk-UA" sz="2400" dirty="0" smtClean="0">
              <a:solidFill>
                <a:schemeClr val="accent1">
                  <a:lumMod val="50000"/>
                </a:schemeClr>
              </a:solidFill>
            </a:endParaRPr>
          </a:p>
          <a:p>
            <a:pPr marL="342900" indent="-342900">
              <a:buAutoNum type="arabicParenR"/>
            </a:pPr>
            <a:endParaRPr lang="uk-UA" sz="2400" dirty="0" smtClean="0"/>
          </a:p>
          <a:p>
            <a:pPr marL="342900" indent="-342900"/>
            <a:r>
              <a:rPr lang="en-US" sz="2400" dirty="0" smtClean="0"/>
              <a:t>3) </a:t>
            </a:r>
            <a:r>
              <a:rPr lang="uk-UA" sz="2400" dirty="0" smtClean="0">
                <a:solidFill>
                  <a:srgbClr val="FF0000"/>
                </a:solidFill>
              </a:rPr>
              <a:t>Соціально-історичний контекст</a:t>
            </a:r>
            <a:r>
              <a:rPr lang="en-US" sz="2400" dirty="0" smtClean="0">
                <a:solidFill>
                  <a:srgbClr val="FF0000"/>
                </a:solidFill>
              </a:rPr>
              <a:t> </a:t>
            </a:r>
            <a:r>
              <a:rPr lang="en-US" sz="2400" dirty="0" smtClean="0"/>
              <a:t>– </a:t>
            </a:r>
            <a:r>
              <a:rPr lang="uk-UA" sz="2400" dirty="0" smtClean="0"/>
              <a:t>застосовується до художніх творів; зміна соціально-історичного контексту призводить до іншої інтерпретації змісту.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43608" y="332656"/>
            <a:ext cx="6336704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No sun – no moon!</a:t>
            </a:r>
            <a:endParaRPr lang="ru-RU" sz="2400" dirty="0" smtClean="0"/>
          </a:p>
          <a:p>
            <a:r>
              <a:rPr lang="en-US" sz="2400" dirty="0" smtClean="0"/>
              <a:t>No </a:t>
            </a:r>
            <a:r>
              <a:rPr lang="en-US" sz="2400" dirty="0" smtClean="0">
                <a:solidFill>
                  <a:schemeClr val="accent4"/>
                </a:solidFill>
              </a:rPr>
              <a:t>morn</a:t>
            </a:r>
            <a:r>
              <a:rPr lang="en-US" sz="2400" dirty="0" smtClean="0"/>
              <a:t> – no noon – </a:t>
            </a:r>
            <a:endParaRPr lang="ru-RU" sz="2400" dirty="0" smtClean="0"/>
          </a:p>
          <a:p>
            <a:r>
              <a:rPr lang="en-US" sz="2400" dirty="0" smtClean="0"/>
              <a:t>No </a:t>
            </a:r>
            <a:r>
              <a:rPr lang="en-US" sz="2400" dirty="0" smtClean="0">
                <a:solidFill>
                  <a:srgbClr val="7030A0"/>
                </a:solidFill>
              </a:rPr>
              <a:t>dawn</a:t>
            </a:r>
            <a:r>
              <a:rPr lang="en-US" sz="2400" dirty="0" smtClean="0"/>
              <a:t> – no – </a:t>
            </a:r>
            <a:r>
              <a:rPr lang="en-US" sz="2400" dirty="0" smtClean="0">
                <a:solidFill>
                  <a:srgbClr val="FF0000"/>
                </a:solidFill>
              </a:rPr>
              <a:t>dusk</a:t>
            </a:r>
            <a:r>
              <a:rPr lang="en-US" sz="2400" dirty="0" smtClean="0"/>
              <a:t> – no proper time of day – </a:t>
            </a:r>
            <a:endParaRPr lang="ru-RU" sz="2400" dirty="0" smtClean="0"/>
          </a:p>
          <a:p>
            <a:r>
              <a:rPr lang="en-US" sz="2400" dirty="0" smtClean="0"/>
              <a:t>No sky – no earthly view – </a:t>
            </a:r>
            <a:endParaRPr lang="ru-RU" sz="2400" dirty="0" smtClean="0"/>
          </a:p>
          <a:p>
            <a:r>
              <a:rPr lang="en-US" sz="2400" dirty="0" smtClean="0"/>
              <a:t>No distance looking blue – </a:t>
            </a:r>
            <a:endParaRPr lang="ru-RU" sz="2400" dirty="0" smtClean="0"/>
          </a:p>
          <a:p>
            <a:r>
              <a:rPr lang="en-US" sz="2400" dirty="0" smtClean="0"/>
              <a:t>No road – no street – no “</a:t>
            </a:r>
            <a:r>
              <a:rPr lang="en-US" sz="2400" dirty="0" err="1" smtClean="0"/>
              <a:t>t’other</a:t>
            </a:r>
            <a:r>
              <a:rPr lang="en-US" sz="2400" dirty="0" smtClean="0"/>
              <a:t> side the way”</a:t>
            </a:r>
            <a:endParaRPr lang="ru-RU" sz="2400" dirty="0" smtClean="0"/>
          </a:p>
          <a:p>
            <a:r>
              <a:rPr lang="en-US" sz="2400" dirty="0" smtClean="0"/>
              <a:t>No end to any Row</a:t>
            </a:r>
            <a:endParaRPr lang="ru-RU" sz="2400" dirty="0" smtClean="0"/>
          </a:p>
          <a:p>
            <a:r>
              <a:rPr lang="en-US" sz="2400" dirty="0" smtClean="0"/>
              <a:t>No indications where the Crescents go – </a:t>
            </a:r>
            <a:endParaRPr lang="ru-RU" sz="2400" dirty="0" smtClean="0"/>
          </a:p>
          <a:p>
            <a:r>
              <a:rPr lang="en-US" sz="2400" dirty="0" smtClean="0"/>
              <a:t>No top to any </a:t>
            </a:r>
            <a:r>
              <a:rPr lang="en-US" sz="2400" dirty="0" smtClean="0">
                <a:solidFill>
                  <a:srgbClr val="C00000"/>
                </a:solidFill>
              </a:rPr>
              <a:t>steeple</a:t>
            </a:r>
            <a:endParaRPr lang="ru-RU" sz="2400" dirty="0" smtClean="0">
              <a:solidFill>
                <a:srgbClr val="C00000"/>
              </a:solidFill>
            </a:endParaRPr>
          </a:p>
          <a:p>
            <a:r>
              <a:rPr lang="en-US" sz="2400" dirty="0" smtClean="0"/>
              <a:t>No recognition of familiar people!</a:t>
            </a:r>
            <a:endParaRPr lang="ru-RU" sz="2400" dirty="0" smtClean="0"/>
          </a:p>
          <a:p>
            <a:r>
              <a:rPr lang="en-US" sz="2400" dirty="0" smtClean="0"/>
              <a:t>No warmth – no cheerfulness, no healthful ease,</a:t>
            </a:r>
            <a:endParaRPr lang="ru-RU" sz="2400" dirty="0" smtClean="0"/>
          </a:p>
          <a:p>
            <a:r>
              <a:rPr lang="en-US" sz="2400" dirty="0" smtClean="0"/>
              <a:t>No comfortable feel in any member;</a:t>
            </a:r>
            <a:endParaRPr lang="ru-RU" sz="2400" dirty="0" smtClean="0"/>
          </a:p>
          <a:p>
            <a:r>
              <a:rPr lang="en-US" sz="2400" dirty="0" smtClean="0"/>
              <a:t>No shade, no shine, no butterflies, no bees,</a:t>
            </a:r>
            <a:endParaRPr lang="ru-RU" sz="2400" dirty="0" smtClean="0"/>
          </a:p>
          <a:p>
            <a:r>
              <a:rPr lang="en-US" sz="2400" dirty="0" smtClean="0"/>
              <a:t>No fruits, no flowers, no leaves, no birds,</a:t>
            </a:r>
            <a:endParaRPr lang="ru-RU" sz="2400" dirty="0" smtClean="0"/>
          </a:p>
          <a:p>
            <a:r>
              <a:rPr lang="en-US" sz="2400" dirty="0" smtClean="0"/>
              <a:t>November!</a:t>
            </a:r>
            <a:endParaRPr lang="ru-RU" sz="2400" dirty="0" smtClean="0"/>
          </a:p>
          <a:p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4283968" y="620688"/>
            <a:ext cx="246349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uk-UA" sz="2400" dirty="0" smtClean="0">
                <a:solidFill>
                  <a:schemeClr val="accent4"/>
                </a:solidFill>
              </a:rPr>
              <a:t>ранок (поетичне)</a:t>
            </a:r>
            <a:endParaRPr lang="ru-RU" sz="2400" dirty="0">
              <a:solidFill>
                <a:schemeClr val="accent4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7236296" y="1052736"/>
            <a:ext cx="151216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2400" dirty="0" smtClean="0">
                <a:solidFill>
                  <a:srgbClr val="7030A0"/>
                </a:solidFill>
              </a:rPr>
              <a:t>світанок</a:t>
            </a:r>
          </a:p>
          <a:p>
            <a:r>
              <a:rPr lang="uk-UA" sz="2400" dirty="0" smtClean="0">
                <a:solidFill>
                  <a:srgbClr val="FF0000"/>
                </a:solidFill>
              </a:rPr>
              <a:t>сутінки</a:t>
            </a:r>
            <a:endParaRPr lang="ru-RU" sz="24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427984" y="3284984"/>
            <a:ext cx="23762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2400" dirty="0" smtClean="0">
                <a:solidFill>
                  <a:srgbClr val="C00000"/>
                </a:solidFill>
              </a:rPr>
              <a:t>шпиль, дзвіниця</a:t>
            </a:r>
            <a:endParaRPr lang="ru-RU" sz="2400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Лексико-стилістична парадигма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uk-UA" sz="2400" dirty="0" smtClean="0"/>
              <a:t>Англійська мова</a:t>
            </a:r>
            <a:endParaRPr lang="ru-RU" sz="2400" dirty="0"/>
          </a:p>
        </p:txBody>
      </p:sp>
      <p:sp>
        <p:nvSpPr>
          <p:cNvPr id="4" name="Содержимое 3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r>
              <a:rPr lang="en-US" dirty="0" smtClean="0"/>
              <a:t>house</a:t>
            </a:r>
          </a:p>
          <a:p>
            <a:r>
              <a:rPr lang="en-US" dirty="0" smtClean="0"/>
              <a:t>abode, dome (</a:t>
            </a:r>
            <a:r>
              <a:rPr lang="en-US" i="1" dirty="0" smtClean="0"/>
              <a:t>bookish</a:t>
            </a:r>
            <a:r>
              <a:rPr lang="en-US" dirty="0" smtClean="0"/>
              <a:t>)</a:t>
            </a:r>
          </a:p>
          <a:p>
            <a:r>
              <a:rPr lang="en-US" dirty="0" smtClean="0"/>
              <a:t>cot (</a:t>
            </a:r>
            <a:r>
              <a:rPr lang="en-US" i="1" dirty="0" smtClean="0"/>
              <a:t>poetic</a:t>
            </a:r>
            <a:r>
              <a:rPr lang="en-US" dirty="0" smtClean="0"/>
              <a:t>)</a:t>
            </a:r>
          </a:p>
          <a:p>
            <a:r>
              <a:rPr lang="en-US" dirty="0" smtClean="0"/>
              <a:t>crib (</a:t>
            </a:r>
            <a:r>
              <a:rPr lang="en-US" i="1" dirty="0" smtClean="0"/>
              <a:t>thieves’ cant</a:t>
            </a:r>
            <a:r>
              <a:rPr lang="en-US" dirty="0" smtClean="0"/>
              <a:t>)</a:t>
            </a:r>
          </a:p>
          <a:p>
            <a:r>
              <a:rPr lang="en-US" dirty="0" smtClean="0"/>
              <a:t>hutch (</a:t>
            </a:r>
            <a:r>
              <a:rPr lang="en-US" i="1" dirty="0" smtClean="0"/>
              <a:t>colloq.</a:t>
            </a:r>
            <a:r>
              <a:rPr lang="en-US" dirty="0" smtClean="0"/>
              <a:t>) hovel</a:t>
            </a:r>
          </a:p>
          <a:p>
            <a:r>
              <a:rPr lang="en-US" dirty="0" smtClean="0"/>
              <a:t>den</a:t>
            </a:r>
          </a:p>
          <a:p>
            <a:r>
              <a:rPr lang="en-US" dirty="0" smtClean="0"/>
              <a:t>hole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half" idx="3"/>
          </p:nvPr>
        </p:nvSpPr>
        <p:spPr/>
        <p:txBody>
          <a:bodyPr>
            <a:normAutofit/>
          </a:bodyPr>
          <a:lstStyle/>
          <a:p>
            <a:r>
              <a:rPr lang="uk-UA" sz="2400" dirty="0" smtClean="0"/>
              <a:t>Українська </a:t>
            </a:r>
            <a:r>
              <a:rPr lang="uk-UA" sz="2400" dirty="0" smtClean="0"/>
              <a:t>мова</a:t>
            </a:r>
            <a:endParaRPr lang="ru-RU" sz="2400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ru-RU" dirty="0" err="1" smtClean="0"/>
              <a:t>дім</a:t>
            </a:r>
            <a:r>
              <a:rPr lang="ru-RU" dirty="0" smtClean="0"/>
              <a:t>, </a:t>
            </a:r>
            <a:r>
              <a:rPr lang="ru-RU" dirty="0" err="1" smtClean="0"/>
              <a:t>житло</a:t>
            </a:r>
            <a:endParaRPr lang="ru-RU" dirty="0" smtClean="0"/>
          </a:p>
          <a:p>
            <a:r>
              <a:rPr lang="ru-RU" dirty="0" err="1" smtClean="0"/>
              <a:t>оселя</a:t>
            </a:r>
            <a:r>
              <a:rPr lang="ru-RU" dirty="0" smtClean="0"/>
              <a:t>, </a:t>
            </a:r>
            <a:r>
              <a:rPr lang="ru-RU" dirty="0" err="1" smtClean="0"/>
              <a:t>резиденція</a:t>
            </a:r>
            <a:endParaRPr lang="ru-RU" dirty="0" smtClean="0"/>
          </a:p>
          <a:p>
            <a:r>
              <a:rPr lang="ru-RU" dirty="0" smtClean="0"/>
              <a:t>обитель, </a:t>
            </a:r>
            <a:r>
              <a:rPr lang="ru-RU" dirty="0" err="1" smtClean="0"/>
              <a:t>притулок</a:t>
            </a:r>
            <a:endParaRPr lang="ru-RU" dirty="0" smtClean="0"/>
          </a:p>
          <a:p>
            <a:r>
              <a:rPr lang="ru-RU" dirty="0"/>
              <a:t>х</a:t>
            </a:r>
            <a:r>
              <a:rPr lang="ru-RU" dirty="0" smtClean="0"/>
              <a:t>ата, </a:t>
            </a:r>
            <a:r>
              <a:rPr lang="ru-RU" dirty="0" err="1" smtClean="0"/>
              <a:t>хавіра</a:t>
            </a:r>
            <a:r>
              <a:rPr lang="ru-RU" dirty="0" smtClean="0"/>
              <a:t>, малина</a:t>
            </a:r>
            <a:endParaRPr lang="ru-RU" dirty="0" smtClean="0"/>
          </a:p>
          <a:p>
            <a:r>
              <a:rPr lang="ru-RU" dirty="0" smtClean="0"/>
              <a:t>халупа, </a:t>
            </a:r>
            <a:r>
              <a:rPr lang="ru-RU" dirty="0" err="1" smtClean="0"/>
              <a:t>хатина</a:t>
            </a:r>
            <a:endParaRPr lang="ru-RU" dirty="0" smtClean="0"/>
          </a:p>
          <a:p>
            <a:r>
              <a:rPr lang="ru-RU" dirty="0" err="1" smtClean="0"/>
              <a:t>барліг</a:t>
            </a:r>
            <a:endParaRPr lang="ru-RU" dirty="0" smtClean="0"/>
          </a:p>
          <a:p>
            <a:r>
              <a:rPr lang="ru-RU" dirty="0" smtClean="0"/>
              <a:t>нора, </a:t>
            </a:r>
            <a:r>
              <a:rPr lang="ru-RU" dirty="0" err="1" smtClean="0"/>
              <a:t>лігво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dirty="0" err="1" smtClean="0"/>
              <a:t>Синтаксично-стил</a:t>
            </a:r>
            <a:r>
              <a:rPr lang="uk-UA" dirty="0" err="1" smtClean="0"/>
              <a:t>істична</a:t>
            </a:r>
            <a:r>
              <a:rPr lang="uk-UA" dirty="0" smtClean="0"/>
              <a:t> парадигма</a:t>
            </a:r>
            <a:endParaRPr lang="ru-RU" dirty="0"/>
          </a:p>
        </p:txBody>
      </p:sp>
      <p:sp>
        <p:nvSpPr>
          <p:cNvPr id="8" name="TextBox 7"/>
          <p:cNvSpPr txBox="1"/>
          <p:nvPr/>
        </p:nvSpPr>
        <p:spPr>
          <a:xfrm>
            <a:off x="827584" y="1628800"/>
            <a:ext cx="3600400" cy="29546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76072" indent="-457200">
              <a:buFont typeface="+mj-lt"/>
              <a:buAutoNum type="arabicPeriod"/>
            </a:pPr>
            <a:r>
              <a:rPr lang="en-US" sz="2400" dirty="0" err="1" smtClean="0"/>
              <a:t>Mr</a:t>
            </a:r>
            <a:r>
              <a:rPr lang="en-US" sz="2400" dirty="0" smtClean="0"/>
              <a:t> Pickwick went in</a:t>
            </a:r>
          </a:p>
          <a:p>
            <a:pPr marL="576072" indent="-457200">
              <a:buFont typeface="+mj-lt"/>
              <a:buAutoNum type="arabicPeriod"/>
            </a:pPr>
            <a:r>
              <a:rPr lang="en-US" sz="2400" dirty="0" smtClean="0"/>
              <a:t>Went in </a:t>
            </a:r>
            <a:r>
              <a:rPr lang="en-US" sz="2400" dirty="0" err="1" smtClean="0"/>
              <a:t>Mr</a:t>
            </a:r>
            <a:r>
              <a:rPr lang="en-US" sz="2400" dirty="0" smtClean="0"/>
              <a:t> Pickwick</a:t>
            </a:r>
          </a:p>
          <a:p>
            <a:pPr marL="576072" indent="-457200">
              <a:buFont typeface="+mj-lt"/>
              <a:buAutoNum type="arabicPeriod"/>
            </a:pPr>
            <a:r>
              <a:rPr lang="en-US" sz="2400" dirty="0" smtClean="0"/>
              <a:t>In went </a:t>
            </a:r>
            <a:r>
              <a:rPr lang="en-US" sz="2400" dirty="0" err="1" smtClean="0"/>
              <a:t>Mr</a:t>
            </a:r>
            <a:r>
              <a:rPr lang="en-US" sz="2400" dirty="0" smtClean="0"/>
              <a:t> Pickwick</a:t>
            </a:r>
          </a:p>
          <a:p>
            <a:pPr marL="576072" indent="-457200">
              <a:buFont typeface="+mj-lt"/>
              <a:buAutoNum type="arabicPeriod"/>
            </a:pPr>
            <a:r>
              <a:rPr lang="en-US" sz="2400" dirty="0" err="1" smtClean="0"/>
              <a:t>Mr</a:t>
            </a:r>
            <a:r>
              <a:rPr lang="en-US" sz="2400" dirty="0" smtClean="0"/>
              <a:t> Pickwick went in, he did</a:t>
            </a:r>
          </a:p>
          <a:p>
            <a:pPr marL="576072" indent="-457200">
              <a:buFont typeface="+mj-lt"/>
              <a:buAutoNum type="arabicPeriod"/>
            </a:pPr>
            <a:r>
              <a:rPr lang="en-US" sz="2400" dirty="0" smtClean="0"/>
              <a:t>It was </a:t>
            </a:r>
            <a:r>
              <a:rPr lang="en-US" sz="2400" dirty="0" err="1" smtClean="0"/>
              <a:t>Mr</a:t>
            </a:r>
            <a:r>
              <a:rPr lang="en-US" sz="2400" dirty="0" smtClean="0"/>
              <a:t> Pickwick who went in</a:t>
            </a:r>
            <a:endParaRPr lang="ru-RU" sz="2400" dirty="0" smtClean="0"/>
          </a:p>
          <a:p>
            <a:endParaRPr lang="ru-RU" dirty="0"/>
          </a:p>
        </p:txBody>
      </p:sp>
      <p:sp>
        <p:nvSpPr>
          <p:cNvPr id="9" name="TextBox 8"/>
          <p:cNvSpPr txBox="1"/>
          <p:nvPr/>
        </p:nvSpPr>
        <p:spPr>
          <a:xfrm>
            <a:off x="4355976" y="1556792"/>
            <a:ext cx="3240360" cy="29546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76072" indent="-457200">
              <a:buFont typeface="+mj-lt"/>
              <a:buAutoNum type="arabicPeriod"/>
            </a:pPr>
            <a:r>
              <a:rPr lang="en-US" sz="2400" dirty="0" err="1" smtClean="0"/>
              <a:t>N+V+pr</a:t>
            </a:r>
            <a:endParaRPr lang="en-US" sz="2400" dirty="0" smtClean="0"/>
          </a:p>
          <a:p>
            <a:pPr marL="576072" indent="-457200">
              <a:buFont typeface="+mj-lt"/>
              <a:buAutoNum type="arabicPeriod"/>
            </a:pPr>
            <a:r>
              <a:rPr lang="en-US" sz="2400" dirty="0" err="1" smtClean="0"/>
              <a:t>V+pr+N</a:t>
            </a:r>
            <a:endParaRPr lang="en-US" sz="2400" dirty="0" smtClean="0"/>
          </a:p>
          <a:p>
            <a:pPr marL="576072" indent="-457200">
              <a:buFont typeface="+mj-lt"/>
              <a:buAutoNum type="arabicPeriod"/>
            </a:pPr>
            <a:r>
              <a:rPr lang="en-US" sz="2400" dirty="0" err="1" smtClean="0"/>
              <a:t>pr+V+N</a:t>
            </a:r>
            <a:endParaRPr lang="en-US" sz="2400" dirty="0" smtClean="0"/>
          </a:p>
          <a:p>
            <a:pPr marL="576072" indent="-457200">
              <a:buFont typeface="+mj-lt"/>
              <a:buAutoNum type="arabicPeriod"/>
            </a:pPr>
            <a:r>
              <a:rPr lang="en-US" sz="2400" dirty="0" err="1" smtClean="0"/>
              <a:t>N+V+pr+he</a:t>
            </a:r>
            <a:r>
              <a:rPr lang="en-US" sz="2400" dirty="0" smtClean="0"/>
              <a:t> did </a:t>
            </a:r>
          </a:p>
          <a:p>
            <a:pPr marL="576072" indent="-457200">
              <a:buFont typeface="+mj-lt"/>
              <a:buAutoNum type="arabicPeriod"/>
            </a:pPr>
            <a:endParaRPr lang="en-US" sz="2400" dirty="0" smtClean="0"/>
          </a:p>
          <a:p>
            <a:pPr marL="576072" indent="-457200">
              <a:buFont typeface="+mj-lt"/>
              <a:buAutoNum type="arabicPeriod"/>
            </a:pPr>
            <a:r>
              <a:rPr lang="en-US" sz="2400" dirty="0" smtClean="0"/>
              <a:t>It </a:t>
            </a:r>
            <a:r>
              <a:rPr lang="en-US" sz="2400" dirty="0" err="1" smtClean="0"/>
              <a:t>was+N+who+V+pr</a:t>
            </a:r>
            <a:endParaRPr lang="ru-RU" sz="2400" dirty="0" smtClean="0"/>
          </a:p>
          <a:p>
            <a:endParaRPr lang="ru-RU" dirty="0"/>
          </a:p>
        </p:txBody>
      </p:sp>
      <p:sp>
        <p:nvSpPr>
          <p:cNvPr id="10" name="TextBox 9"/>
          <p:cNvSpPr txBox="1"/>
          <p:nvPr/>
        </p:nvSpPr>
        <p:spPr>
          <a:xfrm>
            <a:off x="6228184" y="1484784"/>
            <a:ext cx="11521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i="1" dirty="0" smtClean="0"/>
              <a:t>neutral</a:t>
            </a:r>
            <a:endParaRPr lang="ru-RU" sz="2400" b="1" i="1" dirty="0"/>
          </a:p>
        </p:txBody>
      </p:sp>
      <p:sp>
        <p:nvSpPr>
          <p:cNvPr id="11" name="TextBox 10"/>
          <p:cNvSpPr txBox="1"/>
          <p:nvPr/>
        </p:nvSpPr>
        <p:spPr>
          <a:xfrm>
            <a:off x="7092280" y="2636912"/>
            <a:ext cx="15055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i="1" dirty="0" smtClean="0"/>
              <a:t>colloquial</a:t>
            </a:r>
            <a:endParaRPr lang="ru-RU" sz="2400" b="1" i="1" dirty="0"/>
          </a:p>
        </p:txBody>
      </p:sp>
      <p:sp>
        <p:nvSpPr>
          <p:cNvPr id="12" name="TextBox 11"/>
          <p:cNvSpPr txBox="1"/>
          <p:nvPr/>
        </p:nvSpPr>
        <p:spPr>
          <a:xfrm>
            <a:off x="6156176" y="1916832"/>
            <a:ext cx="269979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i="1" dirty="0" smtClean="0"/>
              <a:t>emphatic (action)</a:t>
            </a:r>
            <a:endParaRPr lang="ru-RU" sz="2400" b="1" i="1" dirty="0"/>
          </a:p>
        </p:txBody>
      </p:sp>
      <p:sp>
        <p:nvSpPr>
          <p:cNvPr id="13" name="TextBox 12"/>
          <p:cNvSpPr txBox="1"/>
          <p:nvPr/>
        </p:nvSpPr>
        <p:spPr>
          <a:xfrm>
            <a:off x="7595320" y="3429000"/>
            <a:ext cx="154868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i="1" dirty="0" smtClean="0"/>
              <a:t>emphatic (subject)</a:t>
            </a:r>
            <a:endParaRPr lang="ru-RU" sz="2400" b="1" i="1" dirty="0" smtClean="0"/>
          </a:p>
          <a:p>
            <a:endParaRPr lang="ru-RU" dirty="0"/>
          </a:p>
        </p:txBody>
      </p:sp>
      <p:sp>
        <p:nvSpPr>
          <p:cNvPr id="14" name="TextBox 13"/>
          <p:cNvSpPr txBox="1"/>
          <p:nvPr/>
        </p:nvSpPr>
        <p:spPr>
          <a:xfrm>
            <a:off x="6300192" y="2276872"/>
            <a:ext cx="388843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i="1" dirty="0" smtClean="0"/>
              <a:t>emphatic (place)</a:t>
            </a:r>
            <a:endParaRPr lang="ru-RU" sz="2400" b="1" i="1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8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1" grpId="0"/>
      <p:bldP spid="12" grpId="0"/>
      <p:bldP spid="13" grpId="0"/>
      <p:bldP spid="14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967</TotalTime>
  <Words>543</Words>
  <Application>Microsoft Office PowerPoint</Application>
  <PresentationFormat>Экран (4:3)</PresentationFormat>
  <Paragraphs>130</Paragraphs>
  <Slides>10</Slides>
  <Notes>10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Солнцестояние</vt:lpstr>
      <vt:lpstr>ІНСТРУМЕНТАРІЙ СТИЛІСТИЧНИХ ДОСЛІДЖЕНЬ</vt:lpstr>
      <vt:lpstr>Схема передачі інформації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Лексико-стилістична парадигма</vt:lpstr>
      <vt:lpstr>Синтаксично-стилістична парадигма</vt:lpstr>
      <vt:lpstr>Основні характеристики виражальних засобів та стилістичних прийомів: порівняння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Лекція 2</dc:title>
  <cp:lastModifiedBy>Admin</cp:lastModifiedBy>
  <cp:revision>35</cp:revision>
  <dcterms:modified xsi:type="dcterms:W3CDTF">2020-11-05T06:07:05Z</dcterms:modified>
</cp:coreProperties>
</file>

<file path=docProps/thumbnail.jpeg>
</file>