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6" r:id="rId6"/>
    <p:sldId id="265" r:id="rId7"/>
    <p:sldId id="264" r:id="rId8"/>
    <p:sldId id="260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39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312A1B-E4BD-4545-BDAD-E7EB3F2930A8}" type="doc">
      <dgm:prSet loTypeId="urn:microsoft.com/office/officeart/2005/8/layout/vList5" loCatId="list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B47D4959-86A4-4845-986F-51FF726A978C}">
      <dgm:prSet phldrT="[Текст]"/>
      <dgm:spPr/>
      <dgm:t>
        <a:bodyPr/>
        <a:lstStyle/>
        <a:p>
          <a:r>
            <a:rPr lang="uk-UA" noProof="0" dirty="0" smtClean="0"/>
            <a:t>Мовні</a:t>
          </a:r>
          <a:r>
            <a:rPr lang="uk-UA" dirty="0" smtClean="0"/>
            <a:t> елементи різних рівнів, які є стилістично маркованими в межах  цього мовного рівня</a:t>
          </a:r>
          <a:endParaRPr lang="ru-RU" dirty="0"/>
        </a:p>
      </dgm:t>
    </dgm:pt>
    <dgm:pt modelId="{2D40AA4D-ACAF-4C1F-A79C-33378FF5CA02}" type="parTrans" cxnId="{1E3C4DDF-B03E-4744-81D6-274A44B8F7AF}">
      <dgm:prSet/>
      <dgm:spPr/>
      <dgm:t>
        <a:bodyPr/>
        <a:lstStyle/>
        <a:p>
          <a:endParaRPr lang="ru-RU"/>
        </a:p>
      </dgm:t>
    </dgm:pt>
    <dgm:pt modelId="{56C66552-EE89-4E9C-B886-CE01B9C03322}" type="sibTrans" cxnId="{1E3C4DDF-B03E-4744-81D6-274A44B8F7AF}">
      <dgm:prSet/>
      <dgm:spPr/>
      <dgm:t>
        <a:bodyPr/>
        <a:lstStyle/>
        <a:p>
          <a:endParaRPr lang="ru-RU"/>
        </a:p>
      </dgm:t>
    </dgm:pt>
    <dgm:pt modelId="{7F91EDD2-158D-4DFB-82A8-37E7840210E5}">
      <dgm:prSet phldrT="[Текст]"/>
      <dgm:spPr/>
      <dgm:t>
        <a:bodyPr/>
        <a:lstStyle/>
        <a:p>
          <a:r>
            <a:rPr lang="uk-UA" dirty="0" smtClean="0"/>
            <a:t>Стилістичне значення узуально закріплене за виражальним засобом</a:t>
          </a:r>
          <a:endParaRPr lang="ru-RU" dirty="0"/>
        </a:p>
      </dgm:t>
    </dgm:pt>
    <dgm:pt modelId="{400BA28F-D46C-4B6D-B921-EE0F93F1DBCE}" type="parTrans" cxnId="{9FFA3BA9-2496-4CB3-BDEC-D5A0F5BE617A}">
      <dgm:prSet/>
      <dgm:spPr/>
      <dgm:t>
        <a:bodyPr/>
        <a:lstStyle/>
        <a:p>
          <a:endParaRPr lang="ru-RU"/>
        </a:p>
      </dgm:t>
    </dgm:pt>
    <dgm:pt modelId="{E5FA1B5C-00F6-4D2A-ABA5-FB0F06E1E968}" type="sibTrans" cxnId="{9FFA3BA9-2496-4CB3-BDEC-D5A0F5BE617A}">
      <dgm:prSet/>
      <dgm:spPr/>
      <dgm:t>
        <a:bodyPr/>
        <a:lstStyle/>
        <a:p>
          <a:endParaRPr lang="ru-RU"/>
        </a:p>
      </dgm:t>
    </dgm:pt>
    <dgm:pt modelId="{890AEB8E-6F2C-4105-AD0C-70CBF86B3CEA}">
      <dgm:prSet phldrT="[Текст]"/>
      <dgm:spPr/>
      <dgm:t>
        <a:bodyPr/>
        <a:lstStyle/>
        <a:p>
          <a:r>
            <a:rPr lang="uk-UA" dirty="0" smtClean="0"/>
            <a:t>Стилістичне значення обумовлене парадигматичними відношеннями одиниць одного рівня</a:t>
          </a:r>
          <a:endParaRPr lang="ru-RU" dirty="0"/>
        </a:p>
      </dgm:t>
    </dgm:pt>
    <dgm:pt modelId="{8FFE4C2B-1F8F-423C-8E91-CE3697529744}" type="parTrans" cxnId="{DDEBE31D-DBF0-4E00-A409-A98AD449B652}">
      <dgm:prSet/>
      <dgm:spPr/>
      <dgm:t>
        <a:bodyPr/>
        <a:lstStyle/>
        <a:p>
          <a:endParaRPr lang="ru-RU"/>
        </a:p>
      </dgm:t>
    </dgm:pt>
    <dgm:pt modelId="{94FC645A-3539-4AC1-882C-1207EB86F3E0}" type="sibTrans" cxnId="{DDEBE31D-DBF0-4E00-A409-A98AD449B652}">
      <dgm:prSet/>
      <dgm:spPr/>
      <dgm:t>
        <a:bodyPr/>
        <a:lstStyle/>
        <a:p>
          <a:endParaRPr lang="ru-RU"/>
        </a:p>
      </dgm:t>
    </dgm:pt>
    <dgm:pt modelId="{2A1E7F9B-7638-4103-A037-B35E66115F95}" type="pres">
      <dgm:prSet presAssocID="{F8312A1B-E4BD-4545-BDAD-E7EB3F2930A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45698A-C577-48C7-AB68-6FC8C83A4CD8}" type="pres">
      <dgm:prSet presAssocID="{B47D4959-86A4-4845-986F-51FF726A978C}" presName="linNode" presStyleCnt="0"/>
      <dgm:spPr/>
    </dgm:pt>
    <dgm:pt modelId="{4FB2B853-0D19-4076-96A9-BF984FE7A697}" type="pres">
      <dgm:prSet presAssocID="{B47D4959-86A4-4845-986F-51FF726A978C}" presName="parentText" presStyleLbl="node1" presStyleIdx="0" presStyleCnt="3" custScaleX="2763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783DA8-398F-43B3-9A1E-58BCB570D54A}" type="pres">
      <dgm:prSet presAssocID="{56C66552-EE89-4E9C-B886-CE01B9C03322}" presName="sp" presStyleCnt="0"/>
      <dgm:spPr/>
    </dgm:pt>
    <dgm:pt modelId="{100A390A-753C-4293-BFA9-2C130B06D90C}" type="pres">
      <dgm:prSet presAssocID="{7F91EDD2-158D-4DFB-82A8-37E7840210E5}" presName="linNode" presStyleCnt="0"/>
      <dgm:spPr/>
    </dgm:pt>
    <dgm:pt modelId="{D697DA5A-B921-44CB-9CB1-F9C01B7E888C}" type="pres">
      <dgm:prSet presAssocID="{7F91EDD2-158D-4DFB-82A8-37E7840210E5}" presName="parentText" presStyleLbl="node1" presStyleIdx="1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00696D-BDF9-451D-BA8A-92EF76C717B0}" type="pres">
      <dgm:prSet presAssocID="{E5FA1B5C-00F6-4D2A-ABA5-FB0F06E1E968}" presName="sp" presStyleCnt="0"/>
      <dgm:spPr/>
    </dgm:pt>
    <dgm:pt modelId="{A70EDF80-4ED2-4ED6-BAD3-2BC3632241AE}" type="pres">
      <dgm:prSet presAssocID="{890AEB8E-6F2C-4105-AD0C-70CBF86B3CEA}" presName="linNode" presStyleCnt="0"/>
      <dgm:spPr/>
    </dgm:pt>
    <dgm:pt modelId="{77CE8A81-C8C8-4154-B987-5F81FD061A65}" type="pres">
      <dgm:prSet presAssocID="{890AEB8E-6F2C-4105-AD0C-70CBF86B3CEA}" presName="parentText" presStyleLbl="node1" presStyleIdx="2" presStyleCnt="3" custScaleX="277778" custLinFactNeighborX="-5113" custLinFactNeighborY="162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FD223A-4422-4798-85C3-B42D0163374D}" type="presOf" srcId="{7F91EDD2-158D-4DFB-82A8-37E7840210E5}" destId="{D697DA5A-B921-44CB-9CB1-F9C01B7E888C}" srcOrd="0" destOrd="0" presId="urn:microsoft.com/office/officeart/2005/8/layout/vList5"/>
    <dgm:cxn modelId="{8127E132-6232-4C09-B43A-1982440F2E75}" type="presOf" srcId="{B47D4959-86A4-4845-986F-51FF726A978C}" destId="{4FB2B853-0D19-4076-96A9-BF984FE7A697}" srcOrd="0" destOrd="0" presId="urn:microsoft.com/office/officeart/2005/8/layout/vList5"/>
    <dgm:cxn modelId="{80E4600D-82C4-4339-9B7C-C2904974FF49}" type="presOf" srcId="{F8312A1B-E4BD-4545-BDAD-E7EB3F2930A8}" destId="{2A1E7F9B-7638-4103-A037-B35E66115F95}" srcOrd="0" destOrd="0" presId="urn:microsoft.com/office/officeart/2005/8/layout/vList5"/>
    <dgm:cxn modelId="{9FFA3BA9-2496-4CB3-BDEC-D5A0F5BE617A}" srcId="{F8312A1B-E4BD-4545-BDAD-E7EB3F2930A8}" destId="{7F91EDD2-158D-4DFB-82A8-37E7840210E5}" srcOrd="1" destOrd="0" parTransId="{400BA28F-D46C-4B6D-B921-EE0F93F1DBCE}" sibTransId="{E5FA1B5C-00F6-4D2A-ABA5-FB0F06E1E968}"/>
    <dgm:cxn modelId="{1E3C4DDF-B03E-4744-81D6-274A44B8F7AF}" srcId="{F8312A1B-E4BD-4545-BDAD-E7EB3F2930A8}" destId="{B47D4959-86A4-4845-986F-51FF726A978C}" srcOrd="0" destOrd="0" parTransId="{2D40AA4D-ACAF-4C1F-A79C-33378FF5CA02}" sibTransId="{56C66552-EE89-4E9C-B886-CE01B9C03322}"/>
    <dgm:cxn modelId="{F7E72F47-71B1-4AC4-8E99-86F77E2D484E}" type="presOf" srcId="{890AEB8E-6F2C-4105-AD0C-70CBF86B3CEA}" destId="{77CE8A81-C8C8-4154-B987-5F81FD061A65}" srcOrd="0" destOrd="0" presId="urn:microsoft.com/office/officeart/2005/8/layout/vList5"/>
    <dgm:cxn modelId="{DDEBE31D-DBF0-4E00-A409-A98AD449B652}" srcId="{F8312A1B-E4BD-4545-BDAD-E7EB3F2930A8}" destId="{890AEB8E-6F2C-4105-AD0C-70CBF86B3CEA}" srcOrd="2" destOrd="0" parTransId="{8FFE4C2B-1F8F-423C-8E91-CE3697529744}" sibTransId="{94FC645A-3539-4AC1-882C-1207EB86F3E0}"/>
    <dgm:cxn modelId="{4FB3F51D-371C-4CF6-AE97-9BB5026716C5}" type="presParOf" srcId="{2A1E7F9B-7638-4103-A037-B35E66115F95}" destId="{6F45698A-C577-48C7-AB68-6FC8C83A4CD8}" srcOrd="0" destOrd="0" presId="urn:microsoft.com/office/officeart/2005/8/layout/vList5"/>
    <dgm:cxn modelId="{4D19266D-099F-4A45-9191-4FE9C1262166}" type="presParOf" srcId="{6F45698A-C577-48C7-AB68-6FC8C83A4CD8}" destId="{4FB2B853-0D19-4076-96A9-BF984FE7A697}" srcOrd="0" destOrd="0" presId="urn:microsoft.com/office/officeart/2005/8/layout/vList5"/>
    <dgm:cxn modelId="{FACF26DF-C77A-4B0E-A529-21FA571831CE}" type="presParOf" srcId="{2A1E7F9B-7638-4103-A037-B35E66115F95}" destId="{4B783DA8-398F-43B3-9A1E-58BCB570D54A}" srcOrd="1" destOrd="0" presId="urn:microsoft.com/office/officeart/2005/8/layout/vList5"/>
    <dgm:cxn modelId="{C97D0EEE-B8B1-4660-8777-0026AA859C93}" type="presParOf" srcId="{2A1E7F9B-7638-4103-A037-B35E66115F95}" destId="{100A390A-753C-4293-BFA9-2C130B06D90C}" srcOrd="2" destOrd="0" presId="urn:microsoft.com/office/officeart/2005/8/layout/vList5"/>
    <dgm:cxn modelId="{D28EFFBA-82F1-4201-9C7B-2C9A2B2F7E69}" type="presParOf" srcId="{100A390A-753C-4293-BFA9-2C130B06D90C}" destId="{D697DA5A-B921-44CB-9CB1-F9C01B7E888C}" srcOrd="0" destOrd="0" presId="urn:microsoft.com/office/officeart/2005/8/layout/vList5"/>
    <dgm:cxn modelId="{FD980B55-1C3D-4286-9FB3-473156D82F6C}" type="presParOf" srcId="{2A1E7F9B-7638-4103-A037-B35E66115F95}" destId="{C700696D-BDF9-451D-BA8A-92EF76C717B0}" srcOrd="3" destOrd="0" presId="urn:microsoft.com/office/officeart/2005/8/layout/vList5"/>
    <dgm:cxn modelId="{92541D62-F4E9-438E-AAF6-BC88E09BA023}" type="presParOf" srcId="{2A1E7F9B-7638-4103-A037-B35E66115F95}" destId="{A70EDF80-4ED2-4ED6-BAD3-2BC3632241AE}" srcOrd="4" destOrd="0" presId="urn:microsoft.com/office/officeart/2005/8/layout/vList5"/>
    <dgm:cxn modelId="{0F457404-B794-4475-97C4-0DC37DB6FE52}" type="presParOf" srcId="{A70EDF80-4ED2-4ED6-BAD3-2BC3632241AE}" destId="{77CE8A81-C8C8-4154-B987-5F81FD061A6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04902D-CC98-4BDE-BB02-976EBC8C0395}" type="doc">
      <dgm:prSet loTypeId="urn:microsoft.com/office/officeart/2005/8/layout/vList5" loCatId="list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EABACA4-F7C1-44A4-B5BC-AFD197BF178B}">
      <dgm:prSet phldrT="[Текст]"/>
      <dgm:spPr/>
      <dgm:t>
        <a:bodyPr/>
        <a:lstStyle/>
        <a:p>
          <a:r>
            <a:rPr lang="uk-UA" dirty="0" smtClean="0"/>
            <a:t>Способи комбінації мовленнєвих одиниць нижчого рівня у межах одиниці вищого рівня</a:t>
          </a:r>
          <a:endParaRPr lang="ru-RU" dirty="0"/>
        </a:p>
      </dgm:t>
    </dgm:pt>
    <dgm:pt modelId="{996175F1-CD4E-4687-A594-67E8D028332B}" type="parTrans" cxnId="{1B4093A7-A0AA-4981-B560-641A826C953E}">
      <dgm:prSet/>
      <dgm:spPr/>
      <dgm:t>
        <a:bodyPr/>
        <a:lstStyle/>
        <a:p>
          <a:endParaRPr lang="ru-RU"/>
        </a:p>
      </dgm:t>
    </dgm:pt>
    <dgm:pt modelId="{B1BDAFDA-E9A2-4902-9C5F-007180986F01}" type="sibTrans" cxnId="{1B4093A7-A0AA-4981-B560-641A826C953E}">
      <dgm:prSet/>
      <dgm:spPr/>
      <dgm:t>
        <a:bodyPr/>
        <a:lstStyle/>
        <a:p>
          <a:endParaRPr lang="ru-RU"/>
        </a:p>
      </dgm:t>
    </dgm:pt>
    <dgm:pt modelId="{F9CF2FAC-1981-4A0F-A4B9-49449BB72760}">
      <dgm:prSet phldrT="[Текст]"/>
      <dgm:spPr/>
      <dgm:t>
        <a:bodyPr/>
        <a:lstStyle/>
        <a:p>
          <a:r>
            <a:rPr lang="uk-UA" dirty="0" smtClean="0"/>
            <a:t>Стилістичне значення виникає у контексті певної мовленнєвої одиниці</a:t>
          </a:r>
          <a:endParaRPr lang="ru-RU" dirty="0"/>
        </a:p>
      </dgm:t>
    </dgm:pt>
    <dgm:pt modelId="{ED2C3FD0-3933-4C92-B99A-A3CF9702A748}" type="parTrans" cxnId="{CA865220-6472-4FBC-A2D6-B8D51409159B}">
      <dgm:prSet/>
      <dgm:spPr/>
      <dgm:t>
        <a:bodyPr/>
        <a:lstStyle/>
        <a:p>
          <a:endParaRPr lang="ru-RU"/>
        </a:p>
      </dgm:t>
    </dgm:pt>
    <dgm:pt modelId="{B5AEB95A-458B-40F7-BF33-05999EAE2ADB}" type="sibTrans" cxnId="{CA865220-6472-4FBC-A2D6-B8D51409159B}">
      <dgm:prSet/>
      <dgm:spPr/>
      <dgm:t>
        <a:bodyPr/>
        <a:lstStyle/>
        <a:p>
          <a:endParaRPr lang="ru-RU"/>
        </a:p>
      </dgm:t>
    </dgm:pt>
    <dgm:pt modelId="{F1BC8937-CA96-420E-AC5F-07941F8777EA}">
      <dgm:prSet phldrT="[Текст]"/>
      <dgm:spPr/>
      <dgm:t>
        <a:bodyPr/>
        <a:lstStyle/>
        <a:p>
          <a:r>
            <a:rPr lang="uk-UA" dirty="0" smtClean="0"/>
            <a:t>Стилістичне значення обумовлене синтагматичними відношеннями між одиницями одного або різних рівнів</a:t>
          </a:r>
          <a:endParaRPr lang="ru-RU" dirty="0"/>
        </a:p>
      </dgm:t>
    </dgm:pt>
    <dgm:pt modelId="{E7E05532-ECCB-4122-9E6D-1BE4A07C12D7}" type="parTrans" cxnId="{D9032F05-039F-46B5-8D3B-A88FB47CB576}">
      <dgm:prSet/>
      <dgm:spPr/>
      <dgm:t>
        <a:bodyPr/>
        <a:lstStyle/>
        <a:p>
          <a:endParaRPr lang="ru-RU"/>
        </a:p>
      </dgm:t>
    </dgm:pt>
    <dgm:pt modelId="{1E850FFE-C40A-46DA-832A-435FFC5EB45F}" type="sibTrans" cxnId="{D9032F05-039F-46B5-8D3B-A88FB47CB576}">
      <dgm:prSet/>
      <dgm:spPr/>
      <dgm:t>
        <a:bodyPr/>
        <a:lstStyle/>
        <a:p>
          <a:endParaRPr lang="ru-RU"/>
        </a:p>
      </dgm:t>
    </dgm:pt>
    <dgm:pt modelId="{35E8A9E4-1E68-4571-92E6-27C5CF0CFC11}" type="pres">
      <dgm:prSet presAssocID="{0104902D-CC98-4BDE-BB02-976EBC8C039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DB352D-1E62-4B7E-B33E-BEAC9D1CE62E}" type="pres">
      <dgm:prSet presAssocID="{6EABACA4-F7C1-44A4-B5BC-AFD197BF178B}" presName="linNode" presStyleCnt="0"/>
      <dgm:spPr/>
    </dgm:pt>
    <dgm:pt modelId="{EBA87FE3-FBE4-4CC8-921F-CC61F234BDC3}" type="pres">
      <dgm:prSet presAssocID="{6EABACA4-F7C1-44A4-B5BC-AFD197BF178B}" presName="parentText" presStyleLbl="node1" presStyleIdx="0" presStyleCnt="3" custScaleX="20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E4456F-15AD-4651-BB3A-6C9870B2B8B1}" type="pres">
      <dgm:prSet presAssocID="{B1BDAFDA-E9A2-4902-9C5F-007180986F01}" presName="sp" presStyleCnt="0"/>
      <dgm:spPr/>
    </dgm:pt>
    <dgm:pt modelId="{9E518F3C-87F3-4984-AF7E-D0BE055E095C}" type="pres">
      <dgm:prSet presAssocID="{F9CF2FAC-1981-4A0F-A4B9-49449BB72760}" presName="linNode" presStyleCnt="0"/>
      <dgm:spPr/>
    </dgm:pt>
    <dgm:pt modelId="{F664008D-149A-48CF-9520-B6B283F19E1D}" type="pres">
      <dgm:prSet presAssocID="{F9CF2FAC-1981-4A0F-A4B9-49449BB72760}" presName="parentText" presStyleLbl="node1" presStyleIdx="1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7773D1-F46E-4E96-84CC-D5944842C558}" type="pres">
      <dgm:prSet presAssocID="{B5AEB95A-458B-40F7-BF33-05999EAE2ADB}" presName="sp" presStyleCnt="0"/>
      <dgm:spPr/>
    </dgm:pt>
    <dgm:pt modelId="{EACA0B84-5D9E-42E9-B172-6CE7F13C73B8}" type="pres">
      <dgm:prSet presAssocID="{F1BC8937-CA96-420E-AC5F-07941F8777EA}" presName="linNode" presStyleCnt="0"/>
      <dgm:spPr/>
    </dgm:pt>
    <dgm:pt modelId="{48E008B5-375C-48F4-AE8A-BCDAC6546CD0}" type="pres">
      <dgm:prSet presAssocID="{F1BC8937-CA96-420E-AC5F-07941F8777EA}" presName="parentText" presStyleLbl="node1" presStyleIdx="2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DA8323-6993-4C75-B6EC-F36190F916B0}" type="presOf" srcId="{6EABACA4-F7C1-44A4-B5BC-AFD197BF178B}" destId="{EBA87FE3-FBE4-4CC8-921F-CC61F234BDC3}" srcOrd="0" destOrd="0" presId="urn:microsoft.com/office/officeart/2005/8/layout/vList5"/>
    <dgm:cxn modelId="{1B4093A7-A0AA-4981-B560-641A826C953E}" srcId="{0104902D-CC98-4BDE-BB02-976EBC8C0395}" destId="{6EABACA4-F7C1-44A4-B5BC-AFD197BF178B}" srcOrd="0" destOrd="0" parTransId="{996175F1-CD4E-4687-A594-67E8D028332B}" sibTransId="{B1BDAFDA-E9A2-4902-9C5F-007180986F01}"/>
    <dgm:cxn modelId="{41E9FB35-475E-4999-A89C-98C1CB72CBC8}" type="presOf" srcId="{F1BC8937-CA96-420E-AC5F-07941F8777EA}" destId="{48E008B5-375C-48F4-AE8A-BCDAC6546CD0}" srcOrd="0" destOrd="0" presId="urn:microsoft.com/office/officeart/2005/8/layout/vList5"/>
    <dgm:cxn modelId="{D9032F05-039F-46B5-8D3B-A88FB47CB576}" srcId="{0104902D-CC98-4BDE-BB02-976EBC8C0395}" destId="{F1BC8937-CA96-420E-AC5F-07941F8777EA}" srcOrd="2" destOrd="0" parTransId="{E7E05532-ECCB-4122-9E6D-1BE4A07C12D7}" sibTransId="{1E850FFE-C40A-46DA-832A-435FFC5EB45F}"/>
    <dgm:cxn modelId="{AFF53659-8651-46EF-8E0E-4DC5D61C4A40}" type="presOf" srcId="{0104902D-CC98-4BDE-BB02-976EBC8C0395}" destId="{35E8A9E4-1E68-4571-92E6-27C5CF0CFC11}" srcOrd="0" destOrd="0" presId="urn:microsoft.com/office/officeart/2005/8/layout/vList5"/>
    <dgm:cxn modelId="{89FBE7DF-517E-4C07-84AC-2CC726B67DB8}" type="presOf" srcId="{F9CF2FAC-1981-4A0F-A4B9-49449BB72760}" destId="{F664008D-149A-48CF-9520-B6B283F19E1D}" srcOrd="0" destOrd="0" presId="urn:microsoft.com/office/officeart/2005/8/layout/vList5"/>
    <dgm:cxn modelId="{CA865220-6472-4FBC-A2D6-B8D51409159B}" srcId="{0104902D-CC98-4BDE-BB02-976EBC8C0395}" destId="{F9CF2FAC-1981-4A0F-A4B9-49449BB72760}" srcOrd="1" destOrd="0" parTransId="{ED2C3FD0-3933-4C92-B99A-A3CF9702A748}" sibTransId="{B5AEB95A-458B-40F7-BF33-05999EAE2ADB}"/>
    <dgm:cxn modelId="{0FBFB033-10C7-4361-81CF-ADA5FBD30D1A}" type="presParOf" srcId="{35E8A9E4-1E68-4571-92E6-27C5CF0CFC11}" destId="{ACDB352D-1E62-4B7E-B33E-BEAC9D1CE62E}" srcOrd="0" destOrd="0" presId="urn:microsoft.com/office/officeart/2005/8/layout/vList5"/>
    <dgm:cxn modelId="{1A6CC668-F12F-4B52-A15F-610DD187B14A}" type="presParOf" srcId="{ACDB352D-1E62-4B7E-B33E-BEAC9D1CE62E}" destId="{EBA87FE3-FBE4-4CC8-921F-CC61F234BDC3}" srcOrd="0" destOrd="0" presId="urn:microsoft.com/office/officeart/2005/8/layout/vList5"/>
    <dgm:cxn modelId="{E17015A3-1804-46B9-96F1-04F707419146}" type="presParOf" srcId="{35E8A9E4-1E68-4571-92E6-27C5CF0CFC11}" destId="{4AE4456F-15AD-4651-BB3A-6C9870B2B8B1}" srcOrd="1" destOrd="0" presId="urn:microsoft.com/office/officeart/2005/8/layout/vList5"/>
    <dgm:cxn modelId="{BC9A1D63-A355-4814-BF5F-BE12F4AA5140}" type="presParOf" srcId="{35E8A9E4-1E68-4571-92E6-27C5CF0CFC11}" destId="{9E518F3C-87F3-4984-AF7E-D0BE055E095C}" srcOrd="2" destOrd="0" presId="urn:microsoft.com/office/officeart/2005/8/layout/vList5"/>
    <dgm:cxn modelId="{4F3C1163-9D63-4691-A468-82059DD72DB0}" type="presParOf" srcId="{9E518F3C-87F3-4984-AF7E-D0BE055E095C}" destId="{F664008D-149A-48CF-9520-B6B283F19E1D}" srcOrd="0" destOrd="0" presId="urn:microsoft.com/office/officeart/2005/8/layout/vList5"/>
    <dgm:cxn modelId="{394670AA-7404-4CF6-B8A0-C61E027B828B}" type="presParOf" srcId="{35E8A9E4-1E68-4571-92E6-27C5CF0CFC11}" destId="{AF7773D1-F46E-4E96-84CC-D5944842C558}" srcOrd="3" destOrd="0" presId="urn:microsoft.com/office/officeart/2005/8/layout/vList5"/>
    <dgm:cxn modelId="{05506B85-A51A-4A2E-9180-D600C027B2AF}" type="presParOf" srcId="{35E8A9E4-1E68-4571-92E6-27C5CF0CFC11}" destId="{EACA0B84-5D9E-42E9-B172-6CE7F13C73B8}" srcOrd="4" destOrd="0" presId="urn:microsoft.com/office/officeart/2005/8/layout/vList5"/>
    <dgm:cxn modelId="{C9644762-BDB4-449D-B061-8C59A362DE63}" type="presParOf" srcId="{EACA0B84-5D9E-42E9-B172-6CE7F13C73B8}" destId="{48E008B5-375C-48F4-AE8A-BCDAC6546CD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B2B853-0D19-4076-96A9-BF984FE7A697}">
      <dsp:nvSpPr>
        <dsp:cNvPr id="0" name=""/>
        <dsp:cNvSpPr/>
      </dsp:nvSpPr>
      <dsp:spPr>
        <a:xfrm>
          <a:off x="1962" y="2009"/>
          <a:ext cx="4002033" cy="132605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noProof="0" dirty="0" smtClean="0"/>
            <a:t>Мовні</a:t>
          </a:r>
          <a:r>
            <a:rPr lang="uk-UA" sz="1900" kern="1200" dirty="0" smtClean="0"/>
            <a:t> елементи різних рівнів, які є стилістично маркованими в межах  цього мовного рівня</a:t>
          </a:r>
          <a:endParaRPr lang="ru-RU" sz="1900" kern="1200" dirty="0"/>
        </a:p>
      </dsp:txBody>
      <dsp:txXfrm>
        <a:off x="66695" y="66742"/>
        <a:ext cx="3872567" cy="1196592"/>
      </dsp:txXfrm>
    </dsp:sp>
    <dsp:sp modelId="{D697DA5A-B921-44CB-9CB1-F9C01B7E888C}">
      <dsp:nvSpPr>
        <dsp:cNvPr id="0" name=""/>
        <dsp:cNvSpPr/>
      </dsp:nvSpPr>
      <dsp:spPr>
        <a:xfrm>
          <a:off x="1962" y="1394370"/>
          <a:ext cx="4018799" cy="132605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Стилістичне значення узуально закріплене за виражальним засобом</a:t>
          </a:r>
          <a:endParaRPr lang="ru-RU" sz="1900" kern="1200" dirty="0"/>
        </a:p>
      </dsp:txBody>
      <dsp:txXfrm>
        <a:off x="66695" y="1459103"/>
        <a:ext cx="3889333" cy="1196592"/>
      </dsp:txXfrm>
    </dsp:sp>
    <dsp:sp modelId="{77CE8A81-C8C8-4154-B987-5F81FD061A65}">
      <dsp:nvSpPr>
        <dsp:cNvPr id="0" name=""/>
        <dsp:cNvSpPr/>
      </dsp:nvSpPr>
      <dsp:spPr>
        <a:xfrm>
          <a:off x="0" y="2788741"/>
          <a:ext cx="4018799" cy="132605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Стилістичне значення обумовлене парадигматичними відношеннями одиниць одного рівня</a:t>
          </a:r>
          <a:endParaRPr lang="ru-RU" sz="1900" kern="1200" dirty="0"/>
        </a:p>
      </dsp:txBody>
      <dsp:txXfrm>
        <a:off x="64733" y="2853474"/>
        <a:ext cx="3889333" cy="11965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A87FE3-FBE4-4CC8-921F-CC61F234BDC3}">
      <dsp:nvSpPr>
        <dsp:cNvPr id="0" name=""/>
        <dsp:cNvSpPr/>
      </dsp:nvSpPr>
      <dsp:spPr>
        <a:xfrm>
          <a:off x="1962" y="2009"/>
          <a:ext cx="4016439" cy="132605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Способи комбінації мовленнєвих одиниць нижчого рівня у межах одиниці вищого рівня</a:t>
          </a:r>
          <a:endParaRPr lang="ru-RU" sz="2000" kern="1200" dirty="0"/>
        </a:p>
      </dsp:txBody>
      <dsp:txXfrm>
        <a:off x="66695" y="66742"/>
        <a:ext cx="3886973" cy="1196592"/>
      </dsp:txXfrm>
    </dsp:sp>
    <dsp:sp modelId="{F664008D-149A-48CF-9520-B6B283F19E1D}">
      <dsp:nvSpPr>
        <dsp:cNvPr id="0" name=""/>
        <dsp:cNvSpPr/>
      </dsp:nvSpPr>
      <dsp:spPr>
        <a:xfrm>
          <a:off x="1962" y="1394370"/>
          <a:ext cx="4018799" cy="132605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Стилістичне значення виникає у контексті певної мовленнєвої одиниці</a:t>
          </a:r>
          <a:endParaRPr lang="ru-RU" sz="2000" kern="1200" dirty="0"/>
        </a:p>
      </dsp:txBody>
      <dsp:txXfrm>
        <a:off x="66695" y="1459103"/>
        <a:ext cx="3889333" cy="1196592"/>
      </dsp:txXfrm>
    </dsp:sp>
    <dsp:sp modelId="{48E008B5-375C-48F4-AE8A-BCDAC6546CD0}">
      <dsp:nvSpPr>
        <dsp:cNvPr id="0" name=""/>
        <dsp:cNvSpPr/>
      </dsp:nvSpPr>
      <dsp:spPr>
        <a:xfrm>
          <a:off x="1962" y="2786732"/>
          <a:ext cx="4018799" cy="132605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Стилістичне значення обумовлене синтагматичними відношеннями між одиницями одного або різних рівнів</a:t>
          </a:r>
          <a:endParaRPr lang="ru-RU" sz="2000" kern="1200" dirty="0"/>
        </a:p>
      </dsp:txBody>
      <dsp:txXfrm>
        <a:off x="66695" y="2851465"/>
        <a:ext cx="3889333" cy="11965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0C774-5695-435D-BD19-AF427866A8CD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08500A-938C-4895-8ACE-2E81546C9D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786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8500A-938C-4895-8ACE-2E81546C9DA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8500A-938C-4895-8ACE-2E81546C9DA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8500A-938C-4895-8ACE-2E81546C9DA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8500A-938C-4895-8ACE-2E81546C9DA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8500A-938C-4895-8ACE-2E81546C9DA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8500A-938C-4895-8ACE-2E81546C9DA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8500A-938C-4895-8ACE-2E81546C9DA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8500A-938C-4895-8ACE-2E81546C9DA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8500A-938C-4895-8ACE-2E81546C9DA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8500A-938C-4895-8ACE-2E81546C9DA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smtClean="0"/>
              <a:t>ІНСТРУМЕНТАРІЙ </a:t>
            </a:r>
            <a:r>
              <a:rPr lang="uk-UA" dirty="0" smtClean="0"/>
              <a:t>СТИЛІСТИЧНИХ ДОСЛІДЖЕНЬ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 1. Загальнонаукові основи стилістики</a:t>
            </a:r>
            <a:endParaRPr lang="ru-RU" dirty="0" smtClean="0"/>
          </a:p>
          <a:p>
            <a:r>
              <a:rPr lang="uk-UA" dirty="0" smtClean="0"/>
              <a:t>2. Вихідні поняття стилістики</a:t>
            </a:r>
            <a:endParaRPr lang="ru-RU" dirty="0" smtClean="0"/>
          </a:p>
          <a:p>
            <a:r>
              <a:rPr lang="uk-UA" dirty="0" smtClean="0"/>
              <a:t>3. Основні поняття стилістики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uk-UA" sz="3200" dirty="0" smtClean="0"/>
              <a:t>Основні характеристики виражальних засобів та стилістичних прийомів: порівняння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95536" y="1628800"/>
            <a:ext cx="4023360" cy="640080"/>
          </a:xfrm>
          <a:solidFill>
            <a:schemeClr val="bg2"/>
          </a:solidFill>
        </p:spPr>
        <p:txBody>
          <a:bodyPr/>
          <a:lstStyle/>
          <a:p>
            <a:r>
              <a:rPr lang="uk-UA" dirty="0" smtClean="0"/>
              <a:t>ВИРАЖАЛЬНИЙ ЗАСІБ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716016" y="1628800"/>
            <a:ext cx="4023360" cy="640080"/>
          </a:xfrm>
          <a:solidFill>
            <a:schemeClr val="bg2"/>
          </a:solidFill>
        </p:spPr>
        <p:txBody>
          <a:bodyPr/>
          <a:lstStyle/>
          <a:p>
            <a:r>
              <a:rPr lang="uk-UA" dirty="0" smtClean="0"/>
              <a:t>СТИЛІСТИЧНИЙ ПРИЙОМ</a:t>
            </a:r>
            <a:endParaRPr lang="ru-RU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quarter" idx="2"/>
          </p:nvPr>
        </p:nvGraphicFramePr>
        <p:xfrm>
          <a:off x="395536" y="2348880"/>
          <a:ext cx="4022725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Содержимое 10"/>
          <p:cNvGraphicFramePr>
            <a:graphicFrameLocks noGrp="1"/>
          </p:cNvGraphicFramePr>
          <p:nvPr>
            <p:ph sz="quarter" idx="4"/>
          </p:nvPr>
        </p:nvGraphicFramePr>
        <p:xfrm>
          <a:off x="4644008" y="2348880"/>
          <a:ext cx="4022725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Схема передачі інформації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1447800"/>
            <a:ext cx="8610160" cy="4800600"/>
          </a:xfrm>
          <a:ln>
            <a:noFill/>
          </a:ln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924944"/>
            <a:ext cx="1584176" cy="14401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Відправник повідомлення</a:t>
            </a:r>
            <a:endParaRPr lang="uk-UA" dirty="0" smtClean="0"/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Тезаурус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64288" y="2924944"/>
            <a:ext cx="1728192" cy="13681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Одержувач повідомлення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Тезаурус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47864" y="5301208"/>
            <a:ext cx="2808312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>
            <a:stCxn id="6" idx="3"/>
          </p:cNvCxnSpPr>
          <p:nvPr/>
        </p:nvCxnSpPr>
        <p:spPr>
          <a:xfrm flipV="1">
            <a:off x="1835696" y="3598168"/>
            <a:ext cx="504056" cy="468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491880" y="3645024"/>
            <a:ext cx="648072" cy="25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7" idx="1"/>
          </p:cNvCxnSpPr>
          <p:nvPr/>
        </p:nvCxnSpPr>
        <p:spPr>
          <a:xfrm>
            <a:off x="6710536" y="3598168"/>
            <a:ext cx="453752" cy="108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5054352" y="3645024"/>
            <a:ext cx="453752" cy="25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2051720" y="2636912"/>
            <a:ext cx="28803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6948264" y="2708920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4813176" y="2780928"/>
            <a:ext cx="47890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H="1">
            <a:off x="3707904" y="2780928"/>
            <a:ext cx="110527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1115616" y="5013176"/>
            <a:ext cx="6912768" cy="7200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flipV="1">
            <a:off x="1115616" y="4653136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flipV="1">
            <a:off x="7884368" y="4653136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flipV="1">
            <a:off x="4499992" y="458112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635896" y="551723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завади, перешкоди</a:t>
            </a:r>
            <a:endParaRPr lang="ru-RU" dirty="0"/>
          </a:p>
        </p:txBody>
      </p:sp>
      <p:sp>
        <p:nvSpPr>
          <p:cNvPr id="66" name="TextBox 65"/>
          <p:cNvSpPr txBox="1"/>
          <p:nvPr/>
        </p:nvSpPr>
        <p:spPr>
          <a:xfrm>
            <a:off x="1619672" y="227687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Повідомлення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4283968" y="242088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Сигнал</a:t>
            </a:r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6228184" y="234888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Повідомлення</a:t>
            </a:r>
            <a:endParaRPr lang="ru-RU" dirty="0"/>
          </a:p>
        </p:txBody>
      </p:sp>
      <p:sp>
        <p:nvSpPr>
          <p:cNvPr id="69" name="TextBox 68"/>
          <p:cNvSpPr txBox="1"/>
          <p:nvPr/>
        </p:nvSpPr>
        <p:spPr>
          <a:xfrm>
            <a:off x="2339752" y="34290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err="1" smtClean="0"/>
              <a:t>Кодувач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4139952" y="3501008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Канал </a:t>
            </a:r>
            <a:r>
              <a:rPr lang="uk-UA" dirty="0" err="1" smtClean="0"/>
              <a:t>зв</a:t>
            </a:r>
            <a:r>
              <a:rPr lang="en-US" dirty="0" smtClean="0"/>
              <a:t>’</a:t>
            </a:r>
            <a:r>
              <a:rPr lang="uk-UA" dirty="0" err="1" smtClean="0"/>
              <a:t>язку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5508104" y="335699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err="1" smtClean="0"/>
              <a:t>Декодувач</a:t>
            </a:r>
            <a:r>
              <a:rPr lang="uk-UA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0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Сукупність одиниць мовлення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092280" y="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Сукупність елементів мови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35896" y="0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Сукупність моделей породження мовлення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3068960"/>
            <a:ext cx="2088232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Словосполучення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2348880"/>
            <a:ext cx="1872208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Висловлювання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3861048"/>
            <a:ext cx="914400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Слово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15616" y="4797152"/>
            <a:ext cx="1512168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err="1" smtClean="0">
                <a:solidFill>
                  <a:schemeClr val="tx1"/>
                </a:solidFill>
              </a:rPr>
              <a:t>Аломорф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87624" y="5589240"/>
            <a:ext cx="1368152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Алофон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75656" y="1340768"/>
            <a:ext cx="914400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Текст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16216" y="2852936"/>
            <a:ext cx="2016224" cy="64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Модель словосполучення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76256" y="2060848"/>
            <a:ext cx="1346448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Модель речення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48264" y="3789040"/>
            <a:ext cx="1202432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Лексема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948264" y="4653136"/>
            <a:ext cx="1202432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Морфема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948264" y="5445224"/>
            <a:ext cx="1202432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Фонема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732240" y="1196752"/>
            <a:ext cx="1584176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Модель тексту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V="1">
            <a:off x="8676456" y="980728"/>
            <a:ext cx="0" cy="496855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748465" y="1772816"/>
            <a:ext cx="461665" cy="259228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uk-UA" dirty="0" smtClean="0"/>
              <a:t>входить до складу</a:t>
            </a:r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539552" y="1124744"/>
            <a:ext cx="72008" cy="504056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0" y="2708920"/>
            <a:ext cx="461665" cy="244827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uk-UA" dirty="0" smtClean="0"/>
              <a:t>Складається з</a:t>
            </a:r>
            <a:endParaRPr lang="ru-RU" dirty="0"/>
          </a:p>
        </p:txBody>
      </p:sp>
      <p:cxnSp>
        <p:nvCxnSpPr>
          <p:cNvPr id="27" name="Прямая со стрелкой 26"/>
          <p:cNvCxnSpPr>
            <a:stCxn id="12" idx="2"/>
            <a:endCxn id="8" idx="0"/>
          </p:cNvCxnSpPr>
          <p:nvPr/>
        </p:nvCxnSpPr>
        <p:spPr>
          <a:xfrm flipH="1">
            <a:off x="1907704" y="1916832"/>
            <a:ext cx="25152" cy="43204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8" idx="2"/>
            <a:endCxn id="7" idx="0"/>
          </p:cNvCxnSpPr>
          <p:nvPr/>
        </p:nvCxnSpPr>
        <p:spPr>
          <a:xfrm flipH="1">
            <a:off x="1871700" y="2708920"/>
            <a:ext cx="36004" cy="36004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7" idx="2"/>
            <a:endCxn id="9" idx="0"/>
          </p:cNvCxnSpPr>
          <p:nvPr/>
        </p:nvCxnSpPr>
        <p:spPr>
          <a:xfrm flipH="1">
            <a:off x="1860848" y="3573016"/>
            <a:ext cx="10852" cy="288032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9" idx="2"/>
            <a:endCxn id="10" idx="0"/>
          </p:cNvCxnSpPr>
          <p:nvPr/>
        </p:nvCxnSpPr>
        <p:spPr>
          <a:xfrm>
            <a:off x="1860848" y="4437112"/>
            <a:ext cx="10852" cy="36004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10" idx="2"/>
            <a:endCxn id="11" idx="0"/>
          </p:cNvCxnSpPr>
          <p:nvPr/>
        </p:nvCxnSpPr>
        <p:spPr>
          <a:xfrm>
            <a:off x="1871700" y="5301208"/>
            <a:ext cx="0" cy="288032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stCxn id="14" idx="0"/>
            <a:endCxn id="18" idx="2"/>
          </p:cNvCxnSpPr>
          <p:nvPr/>
        </p:nvCxnSpPr>
        <p:spPr>
          <a:xfrm flipH="1" flipV="1">
            <a:off x="7524328" y="1772816"/>
            <a:ext cx="25152" cy="28803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16" idx="0"/>
            <a:endCxn id="15" idx="2"/>
          </p:cNvCxnSpPr>
          <p:nvPr/>
        </p:nvCxnSpPr>
        <p:spPr>
          <a:xfrm flipV="1">
            <a:off x="7549480" y="4365104"/>
            <a:ext cx="0" cy="28803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15" idx="0"/>
            <a:endCxn id="13" idx="2"/>
          </p:cNvCxnSpPr>
          <p:nvPr/>
        </p:nvCxnSpPr>
        <p:spPr>
          <a:xfrm flipH="1" flipV="1">
            <a:off x="7524328" y="3501008"/>
            <a:ext cx="25152" cy="28803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stCxn id="13" idx="0"/>
            <a:endCxn id="14" idx="2"/>
          </p:cNvCxnSpPr>
          <p:nvPr/>
        </p:nvCxnSpPr>
        <p:spPr>
          <a:xfrm flipV="1">
            <a:off x="7524328" y="2636912"/>
            <a:ext cx="25152" cy="2160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stCxn id="17" idx="0"/>
            <a:endCxn id="16" idx="2"/>
          </p:cNvCxnSpPr>
          <p:nvPr/>
        </p:nvCxnSpPr>
        <p:spPr>
          <a:xfrm flipV="1">
            <a:off x="7549480" y="5229200"/>
            <a:ext cx="0" cy="2160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 flipH="1">
            <a:off x="2627784" y="6381328"/>
            <a:ext cx="4608512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3563888" y="64886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репрезентуються</a:t>
            </a:r>
            <a:endParaRPr lang="ru-RU" dirty="0"/>
          </a:p>
        </p:txBody>
      </p:sp>
      <p:cxnSp>
        <p:nvCxnSpPr>
          <p:cNvPr id="74" name="Прямая со стрелкой 73"/>
          <p:cNvCxnSpPr>
            <a:stCxn id="17" idx="1"/>
            <a:endCxn id="11" idx="3"/>
          </p:cNvCxnSpPr>
          <p:nvPr/>
        </p:nvCxnSpPr>
        <p:spPr>
          <a:xfrm flipH="1">
            <a:off x="2555776" y="5733256"/>
            <a:ext cx="4392488" cy="10801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>
            <a:stCxn id="16" idx="1"/>
            <a:endCxn id="10" idx="3"/>
          </p:cNvCxnSpPr>
          <p:nvPr/>
        </p:nvCxnSpPr>
        <p:spPr>
          <a:xfrm flipH="1">
            <a:off x="2627784" y="4941168"/>
            <a:ext cx="4320480" cy="10801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>
            <a:stCxn id="15" idx="1"/>
            <a:endCxn id="9" idx="3"/>
          </p:cNvCxnSpPr>
          <p:nvPr/>
        </p:nvCxnSpPr>
        <p:spPr>
          <a:xfrm flipH="1">
            <a:off x="2318048" y="4077072"/>
            <a:ext cx="4630216" cy="7200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>
            <a:stCxn id="13" idx="1"/>
            <a:endCxn id="7" idx="3"/>
          </p:cNvCxnSpPr>
          <p:nvPr/>
        </p:nvCxnSpPr>
        <p:spPr>
          <a:xfrm flipH="1">
            <a:off x="2915816" y="3176972"/>
            <a:ext cx="3600400" cy="14401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>
            <a:stCxn id="14" idx="1"/>
            <a:endCxn id="8" idx="3"/>
          </p:cNvCxnSpPr>
          <p:nvPr/>
        </p:nvCxnSpPr>
        <p:spPr>
          <a:xfrm flipH="1">
            <a:off x="2843808" y="2348880"/>
            <a:ext cx="4032448" cy="18002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>
            <a:stCxn id="18" idx="1"/>
            <a:endCxn id="12" idx="3"/>
          </p:cNvCxnSpPr>
          <p:nvPr/>
        </p:nvCxnSpPr>
        <p:spPr>
          <a:xfrm flipH="1">
            <a:off x="2390056" y="1484784"/>
            <a:ext cx="4342184" cy="14401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>
            <a:stCxn id="17" idx="1"/>
            <a:endCxn id="10" idx="3"/>
          </p:cNvCxnSpPr>
          <p:nvPr/>
        </p:nvCxnSpPr>
        <p:spPr>
          <a:xfrm flipH="1" flipV="1">
            <a:off x="2627784" y="5049180"/>
            <a:ext cx="4320480" cy="684076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 стрелкой 93"/>
          <p:cNvCxnSpPr>
            <a:stCxn id="16" idx="1"/>
            <a:endCxn id="9" idx="3"/>
          </p:cNvCxnSpPr>
          <p:nvPr/>
        </p:nvCxnSpPr>
        <p:spPr>
          <a:xfrm flipH="1" flipV="1">
            <a:off x="2318048" y="4149080"/>
            <a:ext cx="4630216" cy="7920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 стрелкой 96"/>
          <p:cNvCxnSpPr>
            <a:stCxn id="15" idx="1"/>
            <a:endCxn id="7" idx="3"/>
          </p:cNvCxnSpPr>
          <p:nvPr/>
        </p:nvCxnSpPr>
        <p:spPr>
          <a:xfrm flipH="1" flipV="1">
            <a:off x="2915816" y="3320988"/>
            <a:ext cx="4032448" cy="756084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>
            <a:stCxn id="13" idx="1"/>
            <a:endCxn id="8" idx="3"/>
          </p:cNvCxnSpPr>
          <p:nvPr/>
        </p:nvCxnSpPr>
        <p:spPr>
          <a:xfrm flipH="1" flipV="1">
            <a:off x="2843808" y="2528900"/>
            <a:ext cx="3672408" cy="648072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 стрелкой 102"/>
          <p:cNvCxnSpPr>
            <a:stCxn id="14" idx="1"/>
            <a:endCxn id="12" idx="3"/>
          </p:cNvCxnSpPr>
          <p:nvPr/>
        </p:nvCxnSpPr>
        <p:spPr>
          <a:xfrm flipH="1" flipV="1">
            <a:off x="2390056" y="1628800"/>
            <a:ext cx="4486200" cy="72008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 стрелкой 105"/>
          <p:cNvCxnSpPr>
            <a:stCxn id="18" idx="1"/>
          </p:cNvCxnSpPr>
          <p:nvPr/>
        </p:nvCxnSpPr>
        <p:spPr>
          <a:xfrm flipH="1" flipV="1">
            <a:off x="2555776" y="764704"/>
            <a:ext cx="4176464" cy="72008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3995936" y="76470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породжують</a:t>
            </a:r>
            <a:endParaRPr lang="ru-RU" dirty="0"/>
          </a:p>
        </p:txBody>
      </p:sp>
      <p:sp>
        <p:nvSpPr>
          <p:cNvPr id="110" name="TextBox 109"/>
          <p:cNvSpPr txBox="1"/>
          <p:nvPr/>
        </p:nvSpPr>
        <p:spPr>
          <a:xfrm>
            <a:off x="3491880" y="537321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err="1" smtClean="0"/>
              <a:t>Фономорфологія</a:t>
            </a:r>
            <a:endParaRPr lang="ru-RU" dirty="0"/>
          </a:p>
        </p:txBody>
      </p:sp>
      <p:sp>
        <p:nvSpPr>
          <p:cNvPr id="111" name="TextBox 110"/>
          <p:cNvSpPr txBox="1"/>
          <p:nvPr/>
        </p:nvSpPr>
        <p:spPr>
          <a:xfrm>
            <a:off x="2915816" y="429309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Словозміна та словотвір</a:t>
            </a:r>
            <a:endParaRPr lang="ru-RU" dirty="0"/>
          </a:p>
        </p:txBody>
      </p:sp>
      <p:sp>
        <p:nvSpPr>
          <p:cNvPr id="112" name="TextBox 111"/>
          <p:cNvSpPr txBox="1"/>
          <p:nvPr/>
        </p:nvSpPr>
        <p:spPr>
          <a:xfrm>
            <a:off x="3131840" y="350100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Граматика словосполучень</a:t>
            </a:r>
            <a:endParaRPr lang="ru-RU" dirty="0"/>
          </a:p>
        </p:txBody>
      </p:sp>
      <p:sp>
        <p:nvSpPr>
          <p:cNvPr id="113" name="TextBox 112"/>
          <p:cNvSpPr txBox="1"/>
          <p:nvPr/>
        </p:nvSpPr>
        <p:spPr>
          <a:xfrm>
            <a:off x="3419872" y="256490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Граматика речень</a:t>
            </a:r>
            <a:endParaRPr lang="ru-RU" dirty="0"/>
          </a:p>
        </p:txBody>
      </p:sp>
      <p:sp>
        <p:nvSpPr>
          <p:cNvPr id="114" name="TextBox 113"/>
          <p:cNvSpPr txBox="1"/>
          <p:nvPr/>
        </p:nvSpPr>
        <p:spPr>
          <a:xfrm>
            <a:off x="4211960" y="170080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Стилістика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365104"/>
            <a:ext cx="6696744" cy="12241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smtClean="0">
                <a:solidFill>
                  <a:schemeClr val="tx1"/>
                </a:solidFill>
              </a:rPr>
              <a:t>СИСТЕМА    МОВИ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3140968"/>
            <a:ext cx="5040560" cy="12241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chemeClr val="tx1"/>
                </a:solidFill>
              </a:rPr>
              <a:t>МОВЛЕННЯ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1916832"/>
            <a:ext cx="3888432" cy="12241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chemeClr val="tx1"/>
                </a:solidFill>
              </a:rPr>
              <a:t>НОРМА</a:t>
            </a:r>
            <a:endParaRPr lang="ru-RU" sz="2800" dirty="0">
              <a:solidFill>
                <a:schemeClr val="tx1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267744" y="4365104"/>
            <a:ext cx="0" cy="122413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308304" y="4365104"/>
            <a:ext cx="0" cy="122413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843808" y="3140968"/>
            <a:ext cx="0" cy="122413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732240" y="3140968"/>
            <a:ext cx="0" cy="122413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475656" y="3068960"/>
            <a:ext cx="0" cy="122413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172400" y="3068960"/>
            <a:ext cx="0" cy="122413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267744" y="1844824"/>
            <a:ext cx="0" cy="122413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308304" y="1916832"/>
            <a:ext cx="0" cy="122413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5" idx="1"/>
          </p:cNvCxnSpPr>
          <p:nvPr/>
        </p:nvCxnSpPr>
        <p:spPr>
          <a:xfrm flipH="1">
            <a:off x="2267744" y="2528900"/>
            <a:ext cx="576064" cy="36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1"/>
          </p:cNvCxnSpPr>
          <p:nvPr/>
        </p:nvCxnSpPr>
        <p:spPr>
          <a:xfrm flipH="1" flipV="1">
            <a:off x="1475656" y="3717032"/>
            <a:ext cx="792088" cy="36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5" idx="3"/>
          </p:cNvCxnSpPr>
          <p:nvPr/>
        </p:nvCxnSpPr>
        <p:spPr>
          <a:xfrm flipV="1">
            <a:off x="6732240" y="2492896"/>
            <a:ext cx="576064" cy="36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4" idx="3"/>
          </p:cNvCxnSpPr>
          <p:nvPr/>
        </p:nvCxnSpPr>
        <p:spPr>
          <a:xfrm>
            <a:off x="7308304" y="3753036"/>
            <a:ext cx="864096" cy="3600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2492896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I’ll shoot </a:t>
            </a:r>
            <a:r>
              <a:rPr lang="en-US" sz="2800" dirty="0" smtClean="0">
                <a:solidFill>
                  <a:srgbClr val="FF0000"/>
                </a:solidFill>
              </a:rPr>
              <a:t>everyone</a:t>
            </a:r>
            <a:r>
              <a:rPr lang="en-US" sz="2800" dirty="0" smtClean="0">
                <a:solidFill>
                  <a:srgbClr val="C00000"/>
                </a:solidFill>
              </a:rPr>
              <a:t> I see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764704"/>
            <a:ext cx="640871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Eddie pulled out the telescopic leg of his monopod and screwed the base-plate onto a Nikon.</a:t>
            </a:r>
          </a:p>
          <a:p>
            <a:pPr algn="just"/>
            <a:r>
              <a:rPr lang="en-US" sz="2400" dirty="0" smtClean="0"/>
              <a:t>‘That might be the husband, in the suit,’ Katie said.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3356992"/>
            <a:ext cx="60486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‘I want to talk to him. Catch up with you later?’</a:t>
            </a:r>
          </a:p>
          <a:p>
            <a:r>
              <a:rPr lang="en-US" sz="2400" dirty="0" smtClean="0"/>
              <a:t>He nodded abstractly, concentrating on his gear.</a:t>
            </a:r>
          </a:p>
          <a:p>
            <a:pPr algn="r"/>
            <a:r>
              <a:rPr lang="en-US" sz="2400" dirty="0" smtClean="0"/>
              <a:t>(Peter James, ‘Twilight’)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04664"/>
            <a:ext cx="777686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err="1" smtClean="0">
                <a:solidFill>
                  <a:srgbClr val="00B050"/>
                </a:solidFill>
                <a:latin typeface="Arial Black" pitchFamily="34" charset="0"/>
                <a:cs typeface="Arial" pitchFamily="34" charset="0"/>
              </a:rPr>
              <a:t>Екстралінгвальний</a:t>
            </a:r>
            <a:r>
              <a:rPr lang="uk-UA" sz="2400" dirty="0" smtClean="0">
                <a:solidFill>
                  <a:srgbClr val="00B050"/>
                </a:solidFill>
                <a:latin typeface="Arial Black" pitchFamily="34" charset="0"/>
                <a:cs typeface="Arial" pitchFamily="34" charset="0"/>
              </a:rPr>
              <a:t> (</a:t>
            </a:r>
            <a:r>
              <a:rPr lang="uk-UA" sz="2400" dirty="0" err="1" smtClean="0">
                <a:solidFill>
                  <a:srgbClr val="00B050"/>
                </a:solidFill>
                <a:latin typeface="Arial Black" pitchFamily="34" charset="0"/>
                <a:cs typeface="Arial" pitchFamily="34" charset="0"/>
              </a:rPr>
              <a:t>=ситуативний</a:t>
            </a:r>
            <a:r>
              <a:rPr lang="uk-UA" sz="2400" dirty="0" smtClean="0">
                <a:solidFill>
                  <a:srgbClr val="00B050"/>
                </a:solidFill>
                <a:latin typeface="Arial Black" pitchFamily="34" charset="0"/>
                <a:cs typeface="Arial" pitchFamily="34" charset="0"/>
              </a:rPr>
              <a:t>) контекст</a:t>
            </a:r>
          </a:p>
          <a:p>
            <a:endParaRPr lang="uk-UA" sz="2400" dirty="0" smtClean="0"/>
          </a:p>
          <a:p>
            <a:pPr marL="342900" indent="-342900"/>
            <a:r>
              <a:rPr lang="en-US" sz="2400" dirty="0" smtClean="0"/>
              <a:t>1) </a:t>
            </a:r>
            <a:r>
              <a:rPr lang="uk-UA" sz="2400" dirty="0" smtClean="0">
                <a:solidFill>
                  <a:srgbClr val="FF0000"/>
                </a:solidFill>
              </a:rPr>
              <a:t>Одиничний ситуативний контекст </a:t>
            </a:r>
            <a:r>
              <a:rPr lang="uk-UA" sz="2400" dirty="0" smtClean="0"/>
              <a:t>– певне висловлювання має сенс виключно в певному контексті і ні в якому іншому</a:t>
            </a:r>
          </a:p>
          <a:p>
            <a:pPr marL="342900" indent="-342900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Pooh found the North Pole.</a:t>
            </a:r>
            <a:endParaRPr lang="uk-UA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AutoNum type="arabicParenR"/>
            </a:pPr>
            <a:endParaRPr lang="uk-UA" sz="2400" dirty="0" smtClean="0"/>
          </a:p>
          <a:p>
            <a:pPr marL="342900" indent="-342900"/>
            <a:r>
              <a:rPr lang="en-US" sz="2400" dirty="0" smtClean="0"/>
              <a:t>2) </a:t>
            </a:r>
            <a:r>
              <a:rPr lang="uk-UA" sz="2400" dirty="0" smtClean="0">
                <a:solidFill>
                  <a:srgbClr val="FF0000"/>
                </a:solidFill>
              </a:rPr>
              <a:t>Типовий ситуативний контекст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– </a:t>
            </a:r>
            <a:r>
              <a:rPr lang="uk-UA" sz="2400" dirty="0" smtClean="0"/>
              <a:t>певне висловлювання, яке може порушувати норми літературної мови, сприймається як таке, що має сенс, у заданих ситуативних умовах</a:t>
            </a:r>
          </a:p>
          <a:p>
            <a:pPr marL="342900" indent="-342900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Two teas to two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two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two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uk-UA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AutoNum type="arabicParenR"/>
            </a:pPr>
            <a:endParaRPr lang="uk-UA" sz="2400" dirty="0" smtClean="0"/>
          </a:p>
          <a:p>
            <a:pPr marL="342900" indent="-342900"/>
            <a:r>
              <a:rPr lang="en-US" sz="2400" dirty="0" smtClean="0"/>
              <a:t>3) </a:t>
            </a:r>
            <a:r>
              <a:rPr lang="uk-UA" sz="2400" dirty="0" smtClean="0">
                <a:solidFill>
                  <a:srgbClr val="FF0000"/>
                </a:solidFill>
              </a:rPr>
              <a:t>Соціально-історичний контекст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– </a:t>
            </a:r>
            <a:r>
              <a:rPr lang="uk-UA" sz="2400" dirty="0" smtClean="0"/>
              <a:t>застосовується до художніх творів; зміна соціально-історичного контексту призводить до іншої інтерпретації змісту.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332656"/>
            <a:ext cx="633670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 sun – no moon!</a:t>
            </a:r>
            <a:endParaRPr lang="ru-RU" sz="2400" dirty="0" smtClean="0"/>
          </a:p>
          <a:p>
            <a:r>
              <a:rPr lang="en-US" sz="2400" dirty="0" smtClean="0"/>
              <a:t>No </a:t>
            </a:r>
            <a:r>
              <a:rPr lang="en-US" sz="2400" dirty="0" smtClean="0">
                <a:solidFill>
                  <a:schemeClr val="accent4"/>
                </a:solidFill>
              </a:rPr>
              <a:t>morn</a:t>
            </a:r>
            <a:r>
              <a:rPr lang="en-US" sz="2400" dirty="0" smtClean="0"/>
              <a:t> – no noon – </a:t>
            </a:r>
            <a:endParaRPr lang="ru-RU" sz="2400" dirty="0" smtClean="0"/>
          </a:p>
          <a:p>
            <a:r>
              <a:rPr lang="en-US" sz="2400" dirty="0" smtClean="0"/>
              <a:t>No </a:t>
            </a:r>
            <a:r>
              <a:rPr lang="en-US" sz="2400" dirty="0" smtClean="0">
                <a:solidFill>
                  <a:srgbClr val="7030A0"/>
                </a:solidFill>
              </a:rPr>
              <a:t>dawn</a:t>
            </a:r>
            <a:r>
              <a:rPr lang="en-US" sz="2400" dirty="0" smtClean="0"/>
              <a:t> – no – </a:t>
            </a:r>
            <a:r>
              <a:rPr lang="en-US" sz="2400" dirty="0" smtClean="0">
                <a:solidFill>
                  <a:srgbClr val="FF0000"/>
                </a:solidFill>
              </a:rPr>
              <a:t>dusk</a:t>
            </a:r>
            <a:r>
              <a:rPr lang="en-US" sz="2400" dirty="0" smtClean="0"/>
              <a:t> – no proper time of day – </a:t>
            </a:r>
            <a:endParaRPr lang="ru-RU" sz="2400" dirty="0" smtClean="0"/>
          </a:p>
          <a:p>
            <a:r>
              <a:rPr lang="en-US" sz="2400" dirty="0" smtClean="0"/>
              <a:t>No sky – no earthly view – </a:t>
            </a:r>
            <a:endParaRPr lang="ru-RU" sz="2400" dirty="0" smtClean="0"/>
          </a:p>
          <a:p>
            <a:r>
              <a:rPr lang="en-US" sz="2400" dirty="0" smtClean="0"/>
              <a:t>No distance looking blue – </a:t>
            </a:r>
            <a:endParaRPr lang="ru-RU" sz="2400" dirty="0" smtClean="0"/>
          </a:p>
          <a:p>
            <a:r>
              <a:rPr lang="en-US" sz="2400" dirty="0" smtClean="0"/>
              <a:t>No road – no street – no “</a:t>
            </a:r>
            <a:r>
              <a:rPr lang="en-US" sz="2400" dirty="0" err="1" smtClean="0"/>
              <a:t>t’other</a:t>
            </a:r>
            <a:r>
              <a:rPr lang="en-US" sz="2400" dirty="0" smtClean="0"/>
              <a:t> side the way”</a:t>
            </a:r>
            <a:endParaRPr lang="ru-RU" sz="2400" dirty="0" smtClean="0"/>
          </a:p>
          <a:p>
            <a:r>
              <a:rPr lang="en-US" sz="2400" dirty="0" smtClean="0"/>
              <a:t>No end to any Row</a:t>
            </a:r>
            <a:endParaRPr lang="ru-RU" sz="2400" dirty="0" smtClean="0"/>
          </a:p>
          <a:p>
            <a:r>
              <a:rPr lang="en-US" sz="2400" dirty="0" smtClean="0"/>
              <a:t>No indications where the Crescents go – </a:t>
            </a:r>
            <a:endParaRPr lang="ru-RU" sz="2400" dirty="0" smtClean="0"/>
          </a:p>
          <a:p>
            <a:r>
              <a:rPr lang="en-US" sz="2400" dirty="0" smtClean="0"/>
              <a:t>No top to any </a:t>
            </a:r>
            <a:r>
              <a:rPr lang="en-US" sz="2400" dirty="0" smtClean="0">
                <a:solidFill>
                  <a:srgbClr val="C00000"/>
                </a:solidFill>
              </a:rPr>
              <a:t>steeple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en-US" sz="2400" dirty="0" smtClean="0"/>
              <a:t>No recognition of familiar people!</a:t>
            </a:r>
            <a:endParaRPr lang="ru-RU" sz="2400" dirty="0" smtClean="0"/>
          </a:p>
          <a:p>
            <a:r>
              <a:rPr lang="en-US" sz="2400" dirty="0" smtClean="0"/>
              <a:t>No warmth – no cheerfulness, no healthful ease,</a:t>
            </a:r>
            <a:endParaRPr lang="ru-RU" sz="2400" dirty="0" smtClean="0"/>
          </a:p>
          <a:p>
            <a:r>
              <a:rPr lang="en-US" sz="2400" dirty="0" smtClean="0"/>
              <a:t>No comfortable feel in any member;</a:t>
            </a:r>
            <a:endParaRPr lang="ru-RU" sz="2400" dirty="0" smtClean="0"/>
          </a:p>
          <a:p>
            <a:r>
              <a:rPr lang="en-US" sz="2400" dirty="0" smtClean="0"/>
              <a:t>No shade, no shine, no butterflies, no bees,</a:t>
            </a:r>
            <a:endParaRPr lang="ru-RU" sz="2400" dirty="0" smtClean="0"/>
          </a:p>
          <a:p>
            <a:r>
              <a:rPr lang="en-US" sz="2400" dirty="0" smtClean="0"/>
              <a:t>No fruits, no flowers, no leaves, no birds,</a:t>
            </a:r>
            <a:endParaRPr lang="ru-RU" sz="2400" dirty="0" smtClean="0"/>
          </a:p>
          <a:p>
            <a:r>
              <a:rPr lang="en-US" sz="2400" dirty="0" smtClean="0"/>
              <a:t>November!</a:t>
            </a:r>
            <a:endParaRPr lang="ru-RU" sz="2400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3968" y="620688"/>
            <a:ext cx="2463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chemeClr val="accent4"/>
                </a:solidFill>
              </a:rPr>
              <a:t>ранок (поетичне)</a:t>
            </a:r>
            <a:endParaRPr lang="ru-RU" sz="2400" dirty="0">
              <a:solidFill>
                <a:schemeClr val="accent4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36296" y="1052736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7030A0"/>
                </a:solidFill>
              </a:rPr>
              <a:t>світанок</a:t>
            </a:r>
          </a:p>
          <a:p>
            <a:r>
              <a:rPr lang="uk-UA" sz="2400" dirty="0" smtClean="0">
                <a:solidFill>
                  <a:srgbClr val="FF0000"/>
                </a:solidFill>
              </a:rPr>
              <a:t>сутінки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328498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C00000"/>
                </a:solidFill>
              </a:rPr>
              <a:t>шпиль, дзвіниця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Лексико-стилістична парадигма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2400" dirty="0" smtClean="0"/>
              <a:t>Англійська мова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house</a:t>
            </a:r>
          </a:p>
          <a:p>
            <a:r>
              <a:rPr lang="en-US" dirty="0" smtClean="0"/>
              <a:t>abode, dome (</a:t>
            </a:r>
            <a:r>
              <a:rPr lang="en-US" i="1" dirty="0" smtClean="0"/>
              <a:t>bookish</a:t>
            </a:r>
            <a:r>
              <a:rPr lang="en-US" dirty="0" smtClean="0"/>
              <a:t>)</a:t>
            </a:r>
          </a:p>
          <a:p>
            <a:r>
              <a:rPr lang="en-US" dirty="0" smtClean="0"/>
              <a:t>cot (</a:t>
            </a:r>
            <a:r>
              <a:rPr lang="en-US" i="1" dirty="0" smtClean="0"/>
              <a:t>poetic</a:t>
            </a:r>
            <a:r>
              <a:rPr lang="en-US" dirty="0" smtClean="0"/>
              <a:t>)</a:t>
            </a:r>
          </a:p>
          <a:p>
            <a:r>
              <a:rPr lang="en-US" dirty="0" smtClean="0"/>
              <a:t>crib (</a:t>
            </a:r>
            <a:r>
              <a:rPr lang="en-US" i="1" dirty="0" smtClean="0"/>
              <a:t>thieves’ cant</a:t>
            </a:r>
            <a:r>
              <a:rPr lang="en-US" dirty="0" smtClean="0"/>
              <a:t>)</a:t>
            </a:r>
          </a:p>
          <a:p>
            <a:r>
              <a:rPr lang="en-US" dirty="0" smtClean="0"/>
              <a:t>hutch (</a:t>
            </a:r>
            <a:r>
              <a:rPr lang="en-US" i="1" dirty="0" smtClean="0"/>
              <a:t>colloq.</a:t>
            </a:r>
            <a:r>
              <a:rPr lang="en-US" dirty="0" smtClean="0"/>
              <a:t>) hovel</a:t>
            </a:r>
          </a:p>
          <a:p>
            <a:r>
              <a:rPr lang="en-US" dirty="0" smtClean="0"/>
              <a:t>den</a:t>
            </a:r>
          </a:p>
          <a:p>
            <a:r>
              <a:rPr lang="en-US" dirty="0" smtClean="0"/>
              <a:t>hole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uk-UA" sz="2400" dirty="0" smtClean="0"/>
              <a:t>Українська </a:t>
            </a:r>
            <a:r>
              <a:rPr lang="uk-UA" sz="2400" dirty="0" smtClean="0"/>
              <a:t>мова</a:t>
            </a: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err="1" smtClean="0"/>
              <a:t>дім</a:t>
            </a:r>
            <a:r>
              <a:rPr lang="ru-RU" dirty="0" smtClean="0"/>
              <a:t>, </a:t>
            </a:r>
            <a:r>
              <a:rPr lang="ru-RU" dirty="0" err="1" smtClean="0"/>
              <a:t>житло</a:t>
            </a:r>
            <a:endParaRPr lang="ru-RU" dirty="0" smtClean="0"/>
          </a:p>
          <a:p>
            <a:r>
              <a:rPr lang="ru-RU" dirty="0" err="1" smtClean="0"/>
              <a:t>оселя</a:t>
            </a:r>
            <a:r>
              <a:rPr lang="ru-RU" dirty="0" smtClean="0"/>
              <a:t>, </a:t>
            </a:r>
            <a:r>
              <a:rPr lang="ru-RU" dirty="0" err="1" smtClean="0"/>
              <a:t>резиденція</a:t>
            </a:r>
            <a:endParaRPr lang="ru-RU" dirty="0" smtClean="0"/>
          </a:p>
          <a:p>
            <a:r>
              <a:rPr lang="ru-RU" dirty="0" smtClean="0"/>
              <a:t>обитель, </a:t>
            </a:r>
            <a:r>
              <a:rPr lang="ru-RU" dirty="0" err="1" smtClean="0"/>
              <a:t>притулок</a:t>
            </a:r>
            <a:endParaRPr lang="ru-RU" dirty="0" smtClean="0"/>
          </a:p>
          <a:p>
            <a:r>
              <a:rPr lang="ru-RU" dirty="0"/>
              <a:t>х</a:t>
            </a:r>
            <a:r>
              <a:rPr lang="ru-RU" dirty="0" smtClean="0"/>
              <a:t>ата, </a:t>
            </a:r>
            <a:r>
              <a:rPr lang="ru-RU" dirty="0" err="1" smtClean="0"/>
              <a:t>хавіра</a:t>
            </a:r>
            <a:r>
              <a:rPr lang="ru-RU" dirty="0" smtClean="0"/>
              <a:t>, малина</a:t>
            </a:r>
            <a:endParaRPr lang="ru-RU" dirty="0" smtClean="0"/>
          </a:p>
          <a:p>
            <a:r>
              <a:rPr lang="ru-RU" dirty="0" smtClean="0"/>
              <a:t>халупа, </a:t>
            </a:r>
            <a:r>
              <a:rPr lang="ru-RU" dirty="0" err="1" smtClean="0"/>
              <a:t>хатина</a:t>
            </a:r>
            <a:endParaRPr lang="ru-RU" dirty="0" smtClean="0"/>
          </a:p>
          <a:p>
            <a:r>
              <a:rPr lang="ru-RU" dirty="0" err="1" smtClean="0"/>
              <a:t>барліг</a:t>
            </a:r>
            <a:endParaRPr lang="ru-RU" dirty="0" smtClean="0"/>
          </a:p>
          <a:p>
            <a:r>
              <a:rPr lang="ru-RU" dirty="0" smtClean="0"/>
              <a:t>нора, </a:t>
            </a:r>
            <a:r>
              <a:rPr lang="ru-RU" dirty="0" err="1" smtClean="0"/>
              <a:t>лігво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Синтаксично-стил</a:t>
            </a:r>
            <a:r>
              <a:rPr lang="uk-UA" dirty="0" err="1" smtClean="0"/>
              <a:t>істична</a:t>
            </a:r>
            <a:r>
              <a:rPr lang="uk-UA" dirty="0" smtClean="0"/>
              <a:t> парадигма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1628800"/>
            <a:ext cx="36004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6072" indent="-457200">
              <a:buFont typeface="+mj-lt"/>
              <a:buAutoNum type="arabicPeriod"/>
            </a:pPr>
            <a:r>
              <a:rPr lang="en-US" sz="2400" dirty="0" err="1" smtClean="0"/>
              <a:t>Mr</a:t>
            </a:r>
            <a:r>
              <a:rPr lang="en-US" sz="2400" dirty="0" smtClean="0"/>
              <a:t> Pickwick went in</a:t>
            </a:r>
          </a:p>
          <a:p>
            <a:pPr marL="576072" indent="-457200">
              <a:buFont typeface="+mj-lt"/>
              <a:buAutoNum type="arabicPeriod"/>
            </a:pPr>
            <a:r>
              <a:rPr lang="en-US" sz="2400" dirty="0" smtClean="0"/>
              <a:t>Went in </a:t>
            </a:r>
            <a:r>
              <a:rPr lang="en-US" sz="2400" dirty="0" err="1" smtClean="0"/>
              <a:t>Mr</a:t>
            </a:r>
            <a:r>
              <a:rPr lang="en-US" sz="2400" dirty="0" smtClean="0"/>
              <a:t> Pickwick</a:t>
            </a:r>
          </a:p>
          <a:p>
            <a:pPr marL="576072" indent="-457200">
              <a:buFont typeface="+mj-lt"/>
              <a:buAutoNum type="arabicPeriod"/>
            </a:pPr>
            <a:r>
              <a:rPr lang="en-US" sz="2400" dirty="0" smtClean="0"/>
              <a:t>In went </a:t>
            </a:r>
            <a:r>
              <a:rPr lang="en-US" sz="2400" dirty="0" err="1" smtClean="0"/>
              <a:t>Mr</a:t>
            </a:r>
            <a:r>
              <a:rPr lang="en-US" sz="2400" dirty="0" smtClean="0"/>
              <a:t> Pickwick</a:t>
            </a:r>
          </a:p>
          <a:p>
            <a:pPr marL="576072" indent="-457200">
              <a:buFont typeface="+mj-lt"/>
              <a:buAutoNum type="arabicPeriod"/>
            </a:pPr>
            <a:r>
              <a:rPr lang="en-US" sz="2400" dirty="0" err="1" smtClean="0"/>
              <a:t>Mr</a:t>
            </a:r>
            <a:r>
              <a:rPr lang="en-US" sz="2400" dirty="0" smtClean="0"/>
              <a:t> Pickwick went in, he did</a:t>
            </a:r>
          </a:p>
          <a:p>
            <a:pPr marL="576072" indent="-457200">
              <a:buFont typeface="+mj-lt"/>
              <a:buAutoNum type="arabicPeriod"/>
            </a:pPr>
            <a:r>
              <a:rPr lang="en-US" sz="2400" dirty="0" smtClean="0"/>
              <a:t>It was </a:t>
            </a:r>
            <a:r>
              <a:rPr lang="en-US" sz="2400" dirty="0" err="1" smtClean="0"/>
              <a:t>Mr</a:t>
            </a:r>
            <a:r>
              <a:rPr lang="en-US" sz="2400" dirty="0" smtClean="0"/>
              <a:t> Pickwick who went in</a:t>
            </a:r>
            <a:endParaRPr lang="ru-RU" sz="2400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5976" y="1556792"/>
            <a:ext cx="324036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6072" indent="-457200">
              <a:buFont typeface="+mj-lt"/>
              <a:buAutoNum type="arabicPeriod"/>
            </a:pPr>
            <a:r>
              <a:rPr lang="en-US" sz="2400" dirty="0" err="1" smtClean="0"/>
              <a:t>N+V+pr</a:t>
            </a:r>
            <a:endParaRPr lang="en-US" sz="2400" dirty="0" smtClean="0"/>
          </a:p>
          <a:p>
            <a:pPr marL="576072" indent="-457200">
              <a:buFont typeface="+mj-lt"/>
              <a:buAutoNum type="arabicPeriod"/>
            </a:pPr>
            <a:r>
              <a:rPr lang="en-US" sz="2400" dirty="0" err="1" smtClean="0"/>
              <a:t>V+pr+N</a:t>
            </a:r>
            <a:endParaRPr lang="en-US" sz="2400" dirty="0" smtClean="0"/>
          </a:p>
          <a:p>
            <a:pPr marL="576072" indent="-457200">
              <a:buFont typeface="+mj-lt"/>
              <a:buAutoNum type="arabicPeriod"/>
            </a:pPr>
            <a:r>
              <a:rPr lang="en-US" sz="2400" dirty="0" err="1" smtClean="0"/>
              <a:t>pr+V+N</a:t>
            </a:r>
            <a:endParaRPr lang="en-US" sz="2400" dirty="0" smtClean="0"/>
          </a:p>
          <a:p>
            <a:pPr marL="576072" indent="-457200">
              <a:buFont typeface="+mj-lt"/>
              <a:buAutoNum type="arabicPeriod"/>
            </a:pPr>
            <a:r>
              <a:rPr lang="en-US" sz="2400" dirty="0" err="1" smtClean="0"/>
              <a:t>N+V+pr+he</a:t>
            </a:r>
            <a:r>
              <a:rPr lang="en-US" sz="2400" dirty="0" smtClean="0"/>
              <a:t> did </a:t>
            </a:r>
          </a:p>
          <a:p>
            <a:pPr marL="576072" indent="-457200">
              <a:buFont typeface="+mj-lt"/>
              <a:buAutoNum type="arabicPeriod"/>
            </a:pPr>
            <a:endParaRPr lang="en-US" sz="2400" dirty="0" smtClean="0"/>
          </a:p>
          <a:p>
            <a:pPr marL="576072" indent="-457200">
              <a:buFont typeface="+mj-lt"/>
              <a:buAutoNum type="arabicPeriod"/>
            </a:pPr>
            <a:r>
              <a:rPr lang="en-US" sz="2400" dirty="0" smtClean="0"/>
              <a:t>It </a:t>
            </a:r>
            <a:r>
              <a:rPr lang="en-US" sz="2400" dirty="0" err="1" smtClean="0"/>
              <a:t>was+N+who+V+pr</a:t>
            </a:r>
            <a:endParaRPr lang="ru-RU" sz="2400" dirty="0" smtClean="0"/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228184" y="148478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neutral</a:t>
            </a:r>
            <a:endParaRPr lang="ru-RU" sz="2400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7092280" y="2636912"/>
            <a:ext cx="1505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colloquial</a:t>
            </a:r>
            <a:endParaRPr lang="ru-RU" sz="24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56176" y="1916832"/>
            <a:ext cx="2699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emphatic (action)</a:t>
            </a:r>
            <a:endParaRPr lang="ru-RU" sz="24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7595320" y="3429000"/>
            <a:ext cx="15486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emphatic (subject)</a:t>
            </a:r>
            <a:endParaRPr lang="ru-RU" sz="2400" b="1" i="1" dirty="0" smtClean="0"/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300192" y="2276872"/>
            <a:ext cx="38884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emphatic (place)</a:t>
            </a:r>
            <a:endParaRPr lang="ru-RU" sz="2400" b="1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967</TotalTime>
  <Words>543</Words>
  <Application>Microsoft Office PowerPoint</Application>
  <PresentationFormat>Экран (4:3)</PresentationFormat>
  <Paragraphs>130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ІНСТРУМЕНТАРІЙ СТИЛІСТИЧНИХ ДОСЛІДЖЕНЬ</vt:lpstr>
      <vt:lpstr>Схема передачі інформації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Лексико-стилістична парадигма</vt:lpstr>
      <vt:lpstr>Синтаксично-стилістична парадигма</vt:lpstr>
      <vt:lpstr>Основні характеристики виражальних засобів та стилістичних прийомів: порівняння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2</dc:title>
  <cp:lastModifiedBy>Admin</cp:lastModifiedBy>
  <cp:revision>35</cp:revision>
  <dcterms:modified xsi:type="dcterms:W3CDTF">2020-11-05T06:07:05Z</dcterms:modified>
</cp:coreProperties>
</file>