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2" d="100"/>
          <a:sy n="62" d="100"/>
        </p:scale>
        <p:origin x="-66" y="-30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C067CE-CE4F-4705-BB9E-BE533D1D8A50}"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0A267E7F-69B8-40B8-9319-7875C2EF236E}">
      <dgm:prSet phldrT="[Текст]"/>
      <dgm:spPr/>
      <dgm:t>
        <a:bodyPr/>
        <a:lstStyle/>
        <a:p>
          <a:r>
            <a:rPr lang="uk-UA" dirty="0" smtClean="0"/>
            <a:t>Природні ресурси</a:t>
          </a:r>
          <a:endParaRPr lang="ru-RU" dirty="0"/>
        </a:p>
      </dgm:t>
    </dgm:pt>
    <dgm:pt modelId="{6DC8A964-A3EF-4208-988C-83C926B56AA3}" type="parTrans" cxnId="{33DCCDFC-DAF4-4403-AC4C-11F6097DDD00}">
      <dgm:prSet/>
      <dgm:spPr/>
      <dgm:t>
        <a:bodyPr/>
        <a:lstStyle/>
        <a:p>
          <a:endParaRPr lang="ru-RU"/>
        </a:p>
      </dgm:t>
    </dgm:pt>
    <dgm:pt modelId="{904ECDF8-F988-4D9C-A78D-B400558E0DB1}" type="sibTrans" cxnId="{33DCCDFC-DAF4-4403-AC4C-11F6097DDD00}">
      <dgm:prSet/>
      <dgm:spPr/>
      <dgm:t>
        <a:bodyPr/>
        <a:lstStyle/>
        <a:p>
          <a:endParaRPr lang="ru-RU"/>
        </a:p>
      </dgm:t>
    </dgm:pt>
    <dgm:pt modelId="{89B38AB1-B202-41C6-B37D-4F410CB022B6}">
      <dgm:prSet phldrT="[Текст]"/>
      <dgm:spPr/>
      <dgm:t>
        <a:bodyPr/>
        <a:lstStyle/>
        <a:p>
          <a:r>
            <a:rPr lang="uk-UA" dirty="0" smtClean="0"/>
            <a:t>Розвідані</a:t>
          </a:r>
          <a:endParaRPr lang="ru-RU" dirty="0"/>
        </a:p>
      </dgm:t>
    </dgm:pt>
    <dgm:pt modelId="{997CE732-9FD9-47F8-9CF2-91A0B8221D50}" type="parTrans" cxnId="{64E3D4B1-4309-4CE8-9A9E-288DDF38BB88}">
      <dgm:prSet/>
      <dgm:spPr/>
      <dgm:t>
        <a:bodyPr/>
        <a:lstStyle/>
        <a:p>
          <a:endParaRPr lang="ru-RU"/>
        </a:p>
      </dgm:t>
    </dgm:pt>
    <dgm:pt modelId="{46084806-4F17-487F-A877-2E2BE048893E}" type="sibTrans" cxnId="{64E3D4B1-4309-4CE8-9A9E-288DDF38BB88}">
      <dgm:prSet/>
      <dgm:spPr/>
      <dgm:t>
        <a:bodyPr/>
        <a:lstStyle/>
        <a:p>
          <a:endParaRPr lang="ru-RU"/>
        </a:p>
      </dgm:t>
    </dgm:pt>
    <dgm:pt modelId="{53554772-00F8-47F3-A67C-5FE64B218711}">
      <dgm:prSet phldrT="[Текст]"/>
      <dgm:spPr/>
      <dgm:t>
        <a:bodyPr/>
        <a:lstStyle/>
        <a:p>
          <a:r>
            <a:rPr lang="uk-UA" dirty="0" smtClean="0"/>
            <a:t>Прогнозні (</a:t>
          </a:r>
          <a:r>
            <a:rPr lang="uk-UA" dirty="0" err="1" smtClean="0"/>
            <a:t>вірогідністні</a:t>
          </a:r>
          <a:r>
            <a:rPr lang="uk-UA" dirty="0" smtClean="0"/>
            <a:t>, або геологічні)</a:t>
          </a:r>
          <a:endParaRPr lang="ru-RU" dirty="0"/>
        </a:p>
      </dgm:t>
    </dgm:pt>
    <dgm:pt modelId="{E7F2CF60-C47B-4C50-B179-52E999B994D8}" type="parTrans" cxnId="{B1277536-43E2-4355-8B6B-6B452DF5247D}">
      <dgm:prSet/>
      <dgm:spPr/>
      <dgm:t>
        <a:bodyPr/>
        <a:lstStyle/>
        <a:p>
          <a:endParaRPr lang="ru-RU"/>
        </a:p>
      </dgm:t>
    </dgm:pt>
    <dgm:pt modelId="{666A2656-755B-4DDC-96D6-45FB1E7C740D}" type="sibTrans" cxnId="{B1277536-43E2-4355-8B6B-6B452DF5247D}">
      <dgm:prSet/>
      <dgm:spPr/>
      <dgm:t>
        <a:bodyPr/>
        <a:lstStyle/>
        <a:p>
          <a:endParaRPr lang="ru-RU"/>
        </a:p>
      </dgm:t>
    </dgm:pt>
    <dgm:pt modelId="{38E1292C-CDD0-4002-87C5-2415DF90FC84}">
      <dgm:prSet phldrT="[Текст]"/>
      <dgm:spPr/>
      <dgm:t>
        <a:bodyPr/>
        <a:lstStyle/>
        <a:p>
          <a:r>
            <a:rPr lang="uk-UA" dirty="0" smtClean="0"/>
            <a:t>Достовірні</a:t>
          </a:r>
          <a:endParaRPr lang="ru-RU" dirty="0"/>
        </a:p>
      </dgm:t>
    </dgm:pt>
    <dgm:pt modelId="{B79A62C9-4769-46C4-9C48-91B573D8DBD9}" type="parTrans" cxnId="{ADF510DE-F336-4EA5-AA4C-647FEB4114ED}">
      <dgm:prSet/>
      <dgm:spPr/>
      <dgm:t>
        <a:bodyPr/>
        <a:lstStyle/>
        <a:p>
          <a:endParaRPr lang="ru-RU"/>
        </a:p>
      </dgm:t>
    </dgm:pt>
    <dgm:pt modelId="{6507872A-1545-4110-B50C-F9674DEF1BA9}" type="sibTrans" cxnId="{ADF510DE-F336-4EA5-AA4C-647FEB4114ED}">
      <dgm:prSet/>
      <dgm:spPr/>
      <dgm:t>
        <a:bodyPr/>
        <a:lstStyle/>
        <a:p>
          <a:endParaRPr lang="ru-RU"/>
        </a:p>
      </dgm:t>
    </dgm:pt>
    <dgm:pt modelId="{C6184344-ADF9-486E-8E62-49DE570F58FD}" type="pres">
      <dgm:prSet presAssocID="{2CC067CE-CE4F-4705-BB9E-BE533D1D8A50}" presName="Name0" presStyleCnt="0">
        <dgm:presLayoutVars>
          <dgm:chPref val="1"/>
          <dgm:dir/>
          <dgm:animOne val="branch"/>
          <dgm:animLvl val="lvl"/>
          <dgm:resizeHandles val="exact"/>
        </dgm:presLayoutVars>
      </dgm:prSet>
      <dgm:spPr/>
      <dgm:t>
        <a:bodyPr/>
        <a:lstStyle/>
        <a:p>
          <a:endParaRPr lang="uk-UA"/>
        </a:p>
      </dgm:t>
    </dgm:pt>
    <dgm:pt modelId="{76AEDF57-75C2-4539-A9AC-BDB58DE05129}" type="pres">
      <dgm:prSet presAssocID="{0A267E7F-69B8-40B8-9319-7875C2EF236E}" presName="root1" presStyleCnt="0"/>
      <dgm:spPr/>
    </dgm:pt>
    <dgm:pt modelId="{F52B3CF3-2D7A-4795-A7B1-49D5D26EBE8F}" type="pres">
      <dgm:prSet presAssocID="{0A267E7F-69B8-40B8-9319-7875C2EF236E}" presName="LevelOneTextNode" presStyleLbl="node0" presStyleIdx="0" presStyleCnt="1">
        <dgm:presLayoutVars>
          <dgm:chPref val="3"/>
        </dgm:presLayoutVars>
      </dgm:prSet>
      <dgm:spPr/>
      <dgm:t>
        <a:bodyPr/>
        <a:lstStyle/>
        <a:p>
          <a:endParaRPr lang="uk-UA"/>
        </a:p>
      </dgm:t>
    </dgm:pt>
    <dgm:pt modelId="{C5AC5EBB-A0EB-4C67-805D-9F1F1DC4F9F3}" type="pres">
      <dgm:prSet presAssocID="{0A267E7F-69B8-40B8-9319-7875C2EF236E}" presName="level2hierChild" presStyleCnt="0"/>
      <dgm:spPr/>
    </dgm:pt>
    <dgm:pt modelId="{9CDB908C-57B8-4B9D-825E-078E6D6EB009}" type="pres">
      <dgm:prSet presAssocID="{997CE732-9FD9-47F8-9CF2-91A0B8221D50}" presName="conn2-1" presStyleLbl="parChTrans1D2" presStyleIdx="0" presStyleCnt="3"/>
      <dgm:spPr/>
      <dgm:t>
        <a:bodyPr/>
        <a:lstStyle/>
        <a:p>
          <a:endParaRPr lang="uk-UA"/>
        </a:p>
      </dgm:t>
    </dgm:pt>
    <dgm:pt modelId="{F8CF512A-27DB-41CE-B962-87096C4BE955}" type="pres">
      <dgm:prSet presAssocID="{997CE732-9FD9-47F8-9CF2-91A0B8221D50}" presName="connTx" presStyleLbl="parChTrans1D2" presStyleIdx="0" presStyleCnt="3"/>
      <dgm:spPr/>
      <dgm:t>
        <a:bodyPr/>
        <a:lstStyle/>
        <a:p>
          <a:endParaRPr lang="uk-UA"/>
        </a:p>
      </dgm:t>
    </dgm:pt>
    <dgm:pt modelId="{22F50E1D-C136-4047-BCBF-8E24AA21D744}" type="pres">
      <dgm:prSet presAssocID="{89B38AB1-B202-41C6-B37D-4F410CB022B6}" presName="root2" presStyleCnt="0"/>
      <dgm:spPr/>
    </dgm:pt>
    <dgm:pt modelId="{0E8A0DEC-C0C2-40EA-B9FB-7A1AC10109C3}" type="pres">
      <dgm:prSet presAssocID="{89B38AB1-B202-41C6-B37D-4F410CB022B6}" presName="LevelTwoTextNode" presStyleLbl="node2" presStyleIdx="0" presStyleCnt="3" custScaleX="105235" custScaleY="225102" custLinFactNeighborX="2516" custLinFactNeighborY="-56667">
        <dgm:presLayoutVars>
          <dgm:chPref val="3"/>
        </dgm:presLayoutVars>
      </dgm:prSet>
      <dgm:spPr/>
      <dgm:t>
        <a:bodyPr/>
        <a:lstStyle/>
        <a:p>
          <a:endParaRPr lang="ru-RU"/>
        </a:p>
      </dgm:t>
    </dgm:pt>
    <dgm:pt modelId="{821FF69B-2A49-461F-BA85-862BB9EC3D46}" type="pres">
      <dgm:prSet presAssocID="{89B38AB1-B202-41C6-B37D-4F410CB022B6}" presName="level3hierChild" presStyleCnt="0"/>
      <dgm:spPr/>
    </dgm:pt>
    <dgm:pt modelId="{FC70DE18-17A4-462C-9BC8-B0C9C2AF9E1D}" type="pres">
      <dgm:prSet presAssocID="{E7F2CF60-C47B-4C50-B179-52E999B994D8}" presName="conn2-1" presStyleLbl="parChTrans1D2" presStyleIdx="1" presStyleCnt="3"/>
      <dgm:spPr/>
      <dgm:t>
        <a:bodyPr/>
        <a:lstStyle/>
        <a:p>
          <a:endParaRPr lang="uk-UA"/>
        </a:p>
      </dgm:t>
    </dgm:pt>
    <dgm:pt modelId="{801A6183-9E15-494D-B87B-541A2F4F83C0}" type="pres">
      <dgm:prSet presAssocID="{E7F2CF60-C47B-4C50-B179-52E999B994D8}" presName="connTx" presStyleLbl="parChTrans1D2" presStyleIdx="1" presStyleCnt="3"/>
      <dgm:spPr/>
      <dgm:t>
        <a:bodyPr/>
        <a:lstStyle/>
        <a:p>
          <a:endParaRPr lang="uk-UA"/>
        </a:p>
      </dgm:t>
    </dgm:pt>
    <dgm:pt modelId="{B66348D9-20B0-4B2B-9268-E74848F37F7D}" type="pres">
      <dgm:prSet presAssocID="{53554772-00F8-47F3-A67C-5FE64B218711}" presName="root2" presStyleCnt="0"/>
      <dgm:spPr/>
    </dgm:pt>
    <dgm:pt modelId="{5970D3B8-68DE-4F1E-B01D-F3C3D60D2E56}" type="pres">
      <dgm:prSet presAssocID="{53554772-00F8-47F3-A67C-5FE64B218711}" presName="LevelTwoTextNode" presStyleLbl="node2" presStyleIdx="1" presStyleCnt="3" custScaleX="126170" custScaleY="128485" custLinFactNeighborX="2516">
        <dgm:presLayoutVars>
          <dgm:chPref val="3"/>
        </dgm:presLayoutVars>
      </dgm:prSet>
      <dgm:spPr/>
      <dgm:t>
        <a:bodyPr/>
        <a:lstStyle/>
        <a:p>
          <a:endParaRPr lang="ru-RU"/>
        </a:p>
      </dgm:t>
    </dgm:pt>
    <dgm:pt modelId="{B873B10A-DAF9-49A9-BC2F-703A7EAE7FBE}" type="pres">
      <dgm:prSet presAssocID="{53554772-00F8-47F3-A67C-5FE64B218711}" presName="level3hierChild" presStyleCnt="0"/>
      <dgm:spPr/>
    </dgm:pt>
    <dgm:pt modelId="{75986544-82DF-4D15-AD02-13C8A95991FD}" type="pres">
      <dgm:prSet presAssocID="{B79A62C9-4769-46C4-9C48-91B573D8DBD9}" presName="conn2-1" presStyleLbl="parChTrans1D2" presStyleIdx="2" presStyleCnt="3"/>
      <dgm:spPr/>
      <dgm:t>
        <a:bodyPr/>
        <a:lstStyle/>
        <a:p>
          <a:endParaRPr lang="uk-UA"/>
        </a:p>
      </dgm:t>
    </dgm:pt>
    <dgm:pt modelId="{3C50D7FC-F992-4A66-8710-DA74DE19B270}" type="pres">
      <dgm:prSet presAssocID="{B79A62C9-4769-46C4-9C48-91B573D8DBD9}" presName="connTx" presStyleLbl="parChTrans1D2" presStyleIdx="2" presStyleCnt="3"/>
      <dgm:spPr/>
      <dgm:t>
        <a:bodyPr/>
        <a:lstStyle/>
        <a:p>
          <a:endParaRPr lang="uk-UA"/>
        </a:p>
      </dgm:t>
    </dgm:pt>
    <dgm:pt modelId="{641FB64D-6C15-4084-9EBE-3819093F9FBD}" type="pres">
      <dgm:prSet presAssocID="{38E1292C-CDD0-4002-87C5-2415DF90FC84}" presName="root2" presStyleCnt="0"/>
      <dgm:spPr/>
    </dgm:pt>
    <dgm:pt modelId="{1B9ABABA-3E31-433E-8FC2-2897DEBB9079}" type="pres">
      <dgm:prSet presAssocID="{38E1292C-CDD0-4002-87C5-2415DF90FC84}" presName="LevelTwoTextNode" presStyleLbl="node2" presStyleIdx="2" presStyleCnt="3" custScaleX="117793" custScaleY="118081" custLinFactNeighborX="2516" custLinFactNeighborY="61818">
        <dgm:presLayoutVars>
          <dgm:chPref val="3"/>
        </dgm:presLayoutVars>
      </dgm:prSet>
      <dgm:spPr/>
      <dgm:t>
        <a:bodyPr/>
        <a:lstStyle/>
        <a:p>
          <a:endParaRPr lang="uk-UA"/>
        </a:p>
      </dgm:t>
    </dgm:pt>
    <dgm:pt modelId="{1694898B-9A55-49B0-9911-5BAB70FBE739}" type="pres">
      <dgm:prSet presAssocID="{38E1292C-CDD0-4002-87C5-2415DF90FC84}" presName="level3hierChild" presStyleCnt="0"/>
      <dgm:spPr/>
    </dgm:pt>
  </dgm:ptLst>
  <dgm:cxnLst>
    <dgm:cxn modelId="{ADF510DE-F336-4EA5-AA4C-647FEB4114ED}" srcId="{0A267E7F-69B8-40B8-9319-7875C2EF236E}" destId="{38E1292C-CDD0-4002-87C5-2415DF90FC84}" srcOrd="2" destOrd="0" parTransId="{B79A62C9-4769-46C4-9C48-91B573D8DBD9}" sibTransId="{6507872A-1545-4110-B50C-F9674DEF1BA9}"/>
    <dgm:cxn modelId="{DA2527AE-29BF-4FDF-8AB7-77B75412353F}" type="presOf" srcId="{B79A62C9-4769-46C4-9C48-91B573D8DBD9}" destId="{3C50D7FC-F992-4A66-8710-DA74DE19B270}" srcOrd="1" destOrd="0" presId="urn:microsoft.com/office/officeart/2008/layout/HorizontalMultiLevelHierarchy"/>
    <dgm:cxn modelId="{DDC3EE5E-5196-49DD-8479-78C959FA68B5}" type="presOf" srcId="{53554772-00F8-47F3-A67C-5FE64B218711}" destId="{5970D3B8-68DE-4F1E-B01D-F3C3D60D2E56}" srcOrd="0" destOrd="0" presId="urn:microsoft.com/office/officeart/2008/layout/HorizontalMultiLevelHierarchy"/>
    <dgm:cxn modelId="{883AEEB2-FE2B-4924-AD16-5681EC071199}" type="presOf" srcId="{89B38AB1-B202-41C6-B37D-4F410CB022B6}" destId="{0E8A0DEC-C0C2-40EA-B9FB-7A1AC10109C3}" srcOrd="0" destOrd="0" presId="urn:microsoft.com/office/officeart/2008/layout/HorizontalMultiLevelHierarchy"/>
    <dgm:cxn modelId="{07135097-BCBC-4CE1-AB02-0BBFEE544948}" type="presOf" srcId="{0A267E7F-69B8-40B8-9319-7875C2EF236E}" destId="{F52B3CF3-2D7A-4795-A7B1-49D5D26EBE8F}" srcOrd="0" destOrd="0" presId="urn:microsoft.com/office/officeart/2008/layout/HorizontalMultiLevelHierarchy"/>
    <dgm:cxn modelId="{33DCCDFC-DAF4-4403-AC4C-11F6097DDD00}" srcId="{2CC067CE-CE4F-4705-BB9E-BE533D1D8A50}" destId="{0A267E7F-69B8-40B8-9319-7875C2EF236E}" srcOrd="0" destOrd="0" parTransId="{6DC8A964-A3EF-4208-988C-83C926B56AA3}" sibTransId="{904ECDF8-F988-4D9C-A78D-B400558E0DB1}"/>
    <dgm:cxn modelId="{F7207C58-12E8-444A-A68B-73E2F2969A11}" type="presOf" srcId="{E7F2CF60-C47B-4C50-B179-52E999B994D8}" destId="{FC70DE18-17A4-462C-9BC8-B0C9C2AF9E1D}" srcOrd="0" destOrd="0" presId="urn:microsoft.com/office/officeart/2008/layout/HorizontalMultiLevelHierarchy"/>
    <dgm:cxn modelId="{439F37CA-80BD-4859-9E29-345A58C44F0D}" type="presOf" srcId="{B79A62C9-4769-46C4-9C48-91B573D8DBD9}" destId="{75986544-82DF-4D15-AD02-13C8A95991FD}" srcOrd="0" destOrd="0" presId="urn:microsoft.com/office/officeart/2008/layout/HorizontalMultiLevelHierarchy"/>
    <dgm:cxn modelId="{B1277536-43E2-4355-8B6B-6B452DF5247D}" srcId="{0A267E7F-69B8-40B8-9319-7875C2EF236E}" destId="{53554772-00F8-47F3-A67C-5FE64B218711}" srcOrd="1" destOrd="0" parTransId="{E7F2CF60-C47B-4C50-B179-52E999B994D8}" sibTransId="{666A2656-755B-4DDC-96D6-45FB1E7C740D}"/>
    <dgm:cxn modelId="{BD2AF286-0584-45A5-BA6A-B69C201DB48B}" type="presOf" srcId="{997CE732-9FD9-47F8-9CF2-91A0B8221D50}" destId="{9CDB908C-57B8-4B9D-825E-078E6D6EB009}" srcOrd="0" destOrd="0" presId="urn:microsoft.com/office/officeart/2008/layout/HorizontalMultiLevelHierarchy"/>
    <dgm:cxn modelId="{3B3AC4E9-6A88-45F6-B7A0-2B051BA60121}" type="presOf" srcId="{997CE732-9FD9-47F8-9CF2-91A0B8221D50}" destId="{F8CF512A-27DB-41CE-B962-87096C4BE955}" srcOrd="1" destOrd="0" presId="urn:microsoft.com/office/officeart/2008/layout/HorizontalMultiLevelHierarchy"/>
    <dgm:cxn modelId="{64E3D4B1-4309-4CE8-9A9E-288DDF38BB88}" srcId="{0A267E7F-69B8-40B8-9319-7875C2EF236E}" destId="{89B38AB1-B202-41C6-B37D-4F410CB022B6}" srcOrd="0" destOrd="0" parTransId="{997CE732-9FD9-47F8-9CF2-91A0B8221D50}" sibTransId="{46084806-4F17-487F-A877-2E2BE048893E}"/>
    <dgm:cxn modelId="{E7A08AE4-FA66-465C-A49E-79739689DD95}" type="presOf" srcId="{38E1292C-CDD0-4002-87C5-2415DF90FC84}" destId="{1B9ABABA-3E31-433E-8FC2-2897DEBB9079}" srcOrd="0" destOrd="0" presId="urn:microsoft.com/office/officeart/2008/layout/HorizontalMultiLevelHierarchy"/>
    <dgm:cxn modelId="{8449146F-7A5F-47FF-93B3-0AE55E1B9476}" type="presOf" srcId="{E7F2CF60-C47B-4C50-B179-52E999B994D8}" destId="{801A6183-9E15-494D-B87B-541A2F4F83C0}" srcOrd="1" destOrd="0" presId="urn:microsoft.com/office/officeart/2008/layout/HorizontalMultiLevelHierarchy"/>
    <dgm:cxn modelId="{F858E94C-586B-40A0-B963-F3F4C9B82DDC}" type="presOf" srcId="{2CC067CE-CE4F-4705-BB9E-BE533D1D8A50}" destId="{C6184344-ADF9-486E-8E62-49DE570F58FD}" srcOrd="0" destOrd="0" presId="urn:microsoft.com/office/officeart/2008/layout/HorizontalMultiLevelHierarchy"/>
    <dgm:cxn modelId="{6515CAE3-E5CD-4F32-886A-C52B0088712A}" type="presParOf" srcId="{C6184344-ADF9-486E-8E62-49DE570F58FD}" destId="{76AEDF57-75C2-4539-A9AC-BDB58DE05129}" srcOrd="0" destOrd="0" presId="urn:microsoft.com/office/officeart/2008/layout/HorizontalMultiLevelHierarchy"/>
    <dgm:cxn modelId="{2EC652BB-E5C2-4C85-9109-A16A1652E23A}" type="presParOf" srcId="{76AEDF57-75C2-4539-A9AC-BDB58DE05129}" destId="{F52B3CF3-2D7A-4795-A7B1-49D5D26EBE8F}" srcOrd="0" destOrd="0" presId="urn:microsoft.com/office/officeart/2008/layout/HorizontalMultiLevelHierarchy"/>
    <dgm:cxn modelId="{1BDC4E4F-552E-433C-A4D3-FF110A805808}" type="presParOf" srcId="{76AEDF57-75C2-4539-A9AC-BDB58DE05129}" destId="{C5AC5EBB-A0EB-4C67-805D-9F1F1DC4F9F3}" srcOrd="1" destOrd="0" presId="urn:microsoft.com/office/officeart/2008/layout/HorizontalMultiLevelHierarchy"/>
    <dgm:cxn modelId="{AAE77DC1-EDE8-4A49-B3D1-E77123350007}" type="presParOf" srcId="{C5AC5EBB-A0EB-4C67-805D-9F1F1DC4F9F3}" destId="{9CDB908C-57B8-4B9D-825E-078E6D6EB009}" srcOrd="0" destOrd="0" presId="urn:microsoft.com/office/officeart/2008/layout/HorizontalMultiLevelHierarchy"/>
    <dgm:cxn modelId="{F8B1DD5D-CDBE-456A-BFD4-92829A17CC22}" type="presParOf" srcId="{9CDB908C-57B8-4B9D-825E-078E6D6EB009}" destId="{F8CF512A-27DB-41CE-B962-87096C4BE955}" srcOrd="0" destOrd="0" presId="urn:microsoft.com/office/officeart/2008/layout/HorizontalMultiLevelHierarchy"/>
    <dgm:cxn modelId="{F266896D-1680-4592-AC5B-BC477BAD3387}" type="presParOf" srcId="{C5AC5EBB-A0EB-4C67-805D-9F1F1DC4F9F3}" destId="{22F50E1D-C136-4047-BCBF-8E24AA21D744}" srcOrd="1" destOrd="0" presId="urn:microsoft.com/office/officeart/2008/layout/HorizontalMultiLevelHierarchy"/>
    <dgm:cxn modelId="{D7E727B4-1371-4C17-A975-88ED4B33183C}" type="presParOf" srcId="{22F50E1D-C136-4047-BCBF-8E24AA21D744}" destId="{0E8A0DEC-C0C2-40EA-B9FB-7A1AC10109C3}" srcOrd="0" destOrd="0" presId="urn:microsoft.com/office/officeart/2008/layout/HorizontalMultiLevelHierarchy"/>
    <dgm:cxn modelId="{B8368F5E-ECC0-4C63-B8C3-AC5C27ADF431}" type="presParOf" srcId="{22F50E1D-C136-4047-BCBF-8E24AA21D744}" destId="{821FF69B-2A49-461F-BA85-862BB9EC3D46}" srcOrd="1" destOrd="0" presId="urn:microsoft.com/office/officeart/2008/layout/HorizontalMultiLevelHierarchy"/>
    <dgm:cxn modelId="{3D366C45-B443-46E3-87E3-67F2B3EEDA86}" type="presParOf" srcId="{C5AC5EBB-A0EB-4C67-805D-9F1F1DC4F9F3}" destId="{FC70DE18-17A4-462C-9BC8-B0C9C2AF9E1D}" srcOrd="2" destOrd="0" presId="urn:microsoft.com/office/officeart/2008/layout/HorizontalMultiLevelHierarchy"/>
    <dgm:cxn modelId="{C970E674-9ADE-4514-A230-5686172B1D03}" type="presParOf" srcId="{FC70DE18-17A4-462C-9BC8-B0C9C2AF9E1D}" destId="{801A6183-9E15-494D-B87B-541A2F4F83C0}" srcOrd="0" destOrd="0" presId="urn:microsoft.com/office/officeart/2008/layout/HorizontalMultiLevelHierarchy"/>
    <dgm:cxn modelId="{485D470B-1488-451E-B0FA-A43EF1E723DA}" type="presParOf" srcId="{C5AC5EBB-A0EB-4C67-805D-9F1F1DC4F9F3}" destId="{B66348D9-20B0-4B2B-9268-E74848F37F7D}" srcOrd="3" destOrd="0" presId="urn:microsoft.com/office/officeart/2008/layout/HorizontalMultiLevelHierarchy"/>
    <dgm:cxn modelId="{8B2E7D11-1985-4F8F-A98D-A60AF6B7FBCE}" type="presParOf" srcId="{B66348D9-20B0-4B2B-9268-E74848F37F7D}" destId="{5970D3B8-68DE-4F1E-B01D-F3C3D60D2E56}" srcOrd="0" destOrd="0" presId="urn:microsoft.com/office/officeart/2008/layout/HorizontalMultiLevelHierarchy"/>
    <dgm:cxn modelId="{1C53E521-3716-4672-8846-8EF5688C8AE2}" type="presParOf" srcId="{B66348D9-20B0-4B2B-9268-E74848F37F7D}" destId="{B873B10A-DAF9-49A9-BC2F-703A7EAE7FBE}" srcOrd="1" destOrd="0" presId="urn:microsoft.com/office/officeart/2008/layout/HorizontalMultiLevelHierarchy"/>
    <dgm:cxn modelId="{3414D834-0788-4162-BB64-0D4529F2838E}" type="presParOf" srcId="{C5AC5EBB-A0EB-4C67-805D-9F1F1DC4F9F3}" destId="{75986544-82DF-4D15-AD02-13C8A95991FD}" srcOrd="4" destOrd="0" presId="urn:microsoft.com/office/officeart/2008/layout/HorizontalMultiLevelHierarchy"/>
    <dgm:cxn modelId="{BB50FE6D-42A9-4192-91E3-D43C140E11A0}" type="presParOf" srcId="{75986544-82DF-4D15-AD02-13C8A95991FD}" destId="{3C50D7FC-F992-4A66-8710-DA74DE19B270}" srcOrd="0" destOrd="0" presId="urn:microsoft.com/office/officeart/2008/layout/HorizontalMultiLevelHierarchy"/>
    <dgm:cxn modelId="{548E7BF2-3A74-4410-BDC6-64A924D52C4D}" type="presParOf" srcId="{C5AC5EBB-A0EB-4C67-805D-9F1F1DC4F9F3}" destId="{641FB64D-6C15-4084-9EBE-3819093F9FBD}" srcOrd="5" destOrd="0" presId="urn:microsoft.com/office/officeart/2008/layout/HorizontalMultiLevelHierarchy"/>
    <dgm:cxn modelId="{821B09BB-C59B-4B1D-95FD-919A7A2782B5}" type="presParOf" srcId="{641FB64D-6C15-4084-9EBE-3819093F9FBD}" destId="{1B9ABABA-3E31-433E-8FC2-2897DEBB9079}" srcOrd="0" destOrd="0" presId="urn:microsoft.com/office/officeart/2008/layout/HorizontalMultiLevelHierarchy"/>
    <dgm:cxn modelId="{FC6288D0-FCF1-4153-A632-1B4DA6A1A9C2}" type="presParOf" srcId="{641FB64D-6C15-4084-9EBE-3819093F9FBD}" destId="{1694898B-9A55-49B0-9911-5BAB70FBE739}"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986544-82DF-4D15-AD02-13C8A95991FD}">
      <dsp:nvSpPr>
        <dsp:cNvPr id="0" name=""/>
        <dsp:cNvSpPr/>
      </dsp:nvSpPr>
      <dsp:spPr>
        <a:xfrm>
          <a:off x="2460431" y="1849582"/>
          <a:ext cx="519065" cy="1434621"/>
        </a:xfrm>
        <a:custGeom>
          <a:avLst/>
          <a:gdLst/>
          <a:ahLst/>
          <a:cxnLst/>
          <a:rect l="0" t="0" r="0" b="0"/>
          <a:pathLst>
            <a:path>
              <a:moveTo>
                <a:pt x="0" y="0"/>
              </a:moveTo>
              <a:lnTo>
                <a:pt x="259532" y="0"/>
              </a:lnTo>
              <a:lnTo>
                <a:pt x="259532" y="1434621"/>
              </a:lnTo>
              <a:lnTo>
                <a:pt x="519065" y="143462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681823" y="2528751"/>
        <a:ext cx="76281" cy="76281"/>
      </dsp:txXfrm>
    </dsp:sp>
    <dsp:sp modelId="{FC70DE18-17A4-462C-9BC8-B0C9C2AF9E1D}">
      <dsp:nvSpPr>
        <dsp:cNvPr id="0" name=""/>
        <dsp:cNvSpPr/>
      </dsp:nvSpPr>
      <dsp:spPr>
        <a:xfrm>
          <a:off x="2460431" y="1849582"/>
          <a:ext cx="519065" cy="376093"/>
        </a:xfrm>
        <a:custGeom>
          <a:avLst/>
          <a:gdLst/>
          <a:ahLst/>
          <a:cxnLst/>
          <a:rect l="0" t="0" r="0" b="0"/>
          <a:pathLst>
            <a:path>
              <a:moveTo>
                <a:pt x="0" y="0"/>
              </a:moveTo>
              <a:lnTo>
                <a:pt x="259532" y="0"/>
              </a:lnTo>
              <a:lnTo>
                <a:pt x="259532" y="376093"/>
              </a:lnTo>
              <a:lnTo>
                <a:pt x="519065" y="37609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703939" y="2021604"/>
        <a:ext cx="32049" cy="32049"/>
      </dsp:txXfrm>
    </dsp:sp>
    <dsp:sp modelId="{9CDB908C-57B8-4B9D-825E-078E6D6EB009}">
      <dsp:nvSpPr>
        <dsp:cNvPr id="0" name=""/>
        <dsp:cNvSpPr/>
      </dsp:nvSpPr>
      <dsp:spPr>
        <a:xfrm>
          <a:off x="2460431" y="791054"/>
          <a:ext cx="519065" cy="1058527"/>
        </a:xfrm>
        <a:custGeom>
          <a:avLst/>
          <a:gdLst/>
          <a:ahLst/>
          <a:cxnLst/>
          <a:rect l="0" t="0" r="0" b="0"/>
          <a:pathLst>
            <a:path>
              <a:moveTo>
                <a:pt x="0" y="1058527"/>
              </a:moveTo>
              <a:lnTo>
                <a:pt x="259532" y="1058527"/>
              </a:lnTo>
              <a:lnTo>
                <a:pt x="259532" y="0"/>
              </a:lnTo>
              <a:lnTo>
                <a:pt x="519065"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2690490" y="1290844"/>
        <a:ext cx="58947" cy="58947"/>
      </dsp:txXfrm>
    </dsp:sp>
    <dsp:sp modelId="{F52B3CF3-2D7A-4795-A7B1-49D5D26EBE8F}">
      <dsp:nvSpPr>
        <dsp:cNvPr id="0" name=""/>
        <dsp:cNvSpPr/>
      </dsp:nvSpPr>
      <dsp:spPr>
        <a:xfrm rot="16200000">
          <a:off x="259429" y="1498161"/>
          <a:ext cx="3699164" cy="70284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uk-UA" sz="3400" kern="1200" dirty="0" smtClean="0"/>
            <a:t>Природні ресурси</a:t>
          </a:r>
          <a:endParaRPr lang="ru-RU" sz="3400" kern="1200" dirty="0"/>
        </a:p>
      </dsp:txBody>
      <dsp:txXfrm>
        <a:off x="259429" y="1498161"/>
        <a:ext cx="3699164" cy="702841"/>
      </dsp:txXfrm>
    </dsp:sp>
    <dsp:sp modelId="{0E8A0DEC-C0C2-40EA-B9FB-7A1AC10109C3}">
      <dsp:nvSpPr>
        <dsp:cNvPr id="0" name=""/>
        <dsp:cNvSpPr/>
      </dsp:nvSpPr>
      <dsp:spPr>
        <a:xfrm>
          <a:off x="2979497" y="0"/>
          <a:ext cx="2426002" cy="1582109"/>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uk-UA" sz="2000" kern="1200" dirty="0" smtClean="0"/>
            <a:t>Розвідані</a:t>
          </a:r>
          <a:endParaRPr lang="ru-RU" sz="2000" kern="1200" dirty="0"/>
        </a:p>
      </dsp:txBody>
      <dsp:txXfrm>
        <a:off x="2979497" y="0"/>
        <a:ext cx="2426002" cy="1582109"/>
      </dsp:txXfrm>
    </dsp:sp>
    <dsp:sp modelId="{5970D3B8-68DE-4F1E-B01D-F3C3D60D2E56}">
      <dsp:nvSpPr>
        <dsp:cNvPr id="0" name=""/>
        <dsp:cNvSpPr/>
      </dsp:nvSpPr>
      <dsp:spPr>
        <a:xfrm>
          <a:off x="2979497" y="1774153"/>
          <a:ext cx="2908620" cy="90304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uk-UA" sz="2000" kern="1200" dirty="0" smtClean="0"/>
            <a:t>Прогнозні (</a:t>
          </a:r>
          <a:r>
            <a:rPr lang="uk-UA" sz="2000" kern="1200" dirty="0" err="1" smtClean="0"/>
            <a:t>вірогідністні</a:t>
          </a:r>
          <a:r>
            <a:rPr lang="uk-UA" sz="2000" kern="1200" dirty="0" smtClean="0"/>
            <a:t>, або геологічні)</a:t>
          </a:r>
          <a:endParaRPr lang="ru-RU" sz="2000" kern="1200" dirty="0"/>
        </a:p>
      </dsp:txBody>
      <dsp:txXfrm>
        <a:off x="2979497" y="1774153"/>
        <a:ext cx="2908620" cy="903045"/>
      </dsp:txXfrm>
    </dsp:sp>
    <dsp:sp modelId="{1B9ABABA-3E31-433E-8FC2-2897DEBB9079}">
      <dsp:nvSpPr>
        <dsp:cNvPr id="0" name=""/>
        <dsp:cNvSpPr/>
      </dsp:nvSpPr>
      <dsp:spPr>
        <a:xfrm>
          <a:off x="2979497" y="2869242"/>
          <a:ext cx="2715504" cy="82992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uk-UA" sz="2000" kern="1200" dirty="0" smtClean="0"/>
            <a:t>Достовірні</a:t>
          </a:r>
          <a:endParaRPr lang="ru-RU" sz="2000" kern="1200" dirty="0"/>
        </a:p>
      </dsp:txBody>
      <dsp:txXfrm>
        <a:off x="2979497" y="2869242"/>
        <a:ext cx="2715504" cy="82992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1652178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135140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043725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3704805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20691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4030184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42175373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2208703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2356496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8C19D99-01A0-4C45-869E-5527B6261917}" type="datetimeFigureOut">
              <a:rPr lang="ru-RU" smtClean="0"/>
              <a:t>21.01.2022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1861886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98C19D99-01A0-4C45-869E-5527B6261917}" type="datetimeFigureOut">
              <a:rPr lang="ru-RU" smtClean="0"/>
              <a:t>21.01.2022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648732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8C19D99-01A0-4C45-869E-5527B6261917}" type="datetimeFigureOut">
              <a:rPr lang="ru-RU" smtClean="0"/>
              <a:t>21.01.2022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2877163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8C19D99-01A0-4C45-869E-5527B6261917}" type="datetimeFigureOut">
              <a:rPr lang="ru-RU" smtClean="0"/>
              <a:t>21.01.2022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3286562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C19D99-01A0-4C45-869E-5527B6261917}" type="datetimeFigureOut">
              <a:rPr lang="ru-RU" smtClean="0"/>
              <a:t>21.01.2022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4012825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98C19D99-01A0-4C45-869E-5527B6261917}" type="datetimeFigureOut">
              <a:rPr lang="ru-RU" smtClean="0"/>
              <a:t>21.01.2022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2510472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8C19D99-01A0-4C45-869E-5527B6261917}" type="datetimeFigureOut">
              <a:rPr lang="ru-RU" smtClean="0"/>
              <a:t>21.01.2022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5FA8304-0D0B-46EA-93D7-F2C29E6CC68F}" type="slidenum">
              <a:rPr lang="ru-RU" smtClean="0"/>
              <a:t>‹#›</a:t>
            </a:fld>
            <a:endParaRPr lang="ru-RU"/>
          </a:p>
        </p:txBody>
      </p:sp>
    </p:spTree>
    <p:extLst>
      <p:ext uri="{BB962C8B-B14F-4D97-AF65-F5344CB8AC3E}">
        <p14:creationId xmlns:p14="http://schemas.microsoft.com/office/powerpoint/2010/main" val="2657351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8C19D99-01A0-4C45-869E-5527B6261917}" type="datetimeFigureOut">
              <a:rPr lang="ru-RU" smtClean="0"/>
              <a:t>21.01.2022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5FA8304-0D0B-46EA-93D7-F2C29E6CC68F}" type="slidenum">
              <a:rPr lang="ru-RU" smtClean="0"/>
              <a:t>‹#›</a:t>
            </a:fld>
            <a:endParaRPr lang="ru-RU"/>
          </a:p>
        </p:txBody>
      </p:sp>
    </p:spTree>
    <p:extLst>
      <p:ext uri="{BB962C8B-B14F-4D97-AF65-F5344CB8AC3E}">
        <p14:creationId xmlns:p14="http://schemas.microsoft.com/office/powerpoint/2010/main" val="15044084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36270" y="641268"/>
            <a:ext cx="8716487" cy="3409568"/>
          </a:xfrm>
        </p:spPr>
        <p:txBody>
          <a:bodyPr/>
          <a:lstStyle/>
          <a:p>
            <a:pPr algn="ctr"/>
            <a:r>
              <a:rPr lang="ru-RU" dirty="0" smtClean="0"/>
              <a:t>«</a:t>
            </a:r>
            <a:r>
              <a:rPr lang="uk-UA" dirty="0" smtClean="0"/>
              <a:t>Природокористування</a:t>
            </a:r>
            <a:br>
              <a:rPr lang="uk-UA" dirty="0" smtClean="0"/>
            </a:br>
            <a:r>
              <a:rPr lang="uk-UA" dirty="0" smtClean="0"/>
              <a:t> </a:t>
            </a:r>
            <a:r>
              <a:rPr lang="uk-UA" dirty="0"/>
              <a:t>в умовах МЕД</a:t>
            </a:r>
            <a:r>
              <a:rPr lang="ru-RU" dirty="0" smtClean="0"/>
              <a:t>»</a:t>
            </a:r>
            <a:endParaRPr lang="ru-RU" dirty="0"/>
          </a:p>
        </p:txBody>
      </p:sp>
    </p:spTree>
    <p:extLst>
      <p:ext uri="{BB962C8B-B14F-4D97-AF65-F5344CB8AC3E}">
        <p14:creationId xmlns:p14="http://schemas.microsoft.com/office/powerpoint/2010/main" val="887049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03761" y="1579418"/>
            <a:ext cx="10046525" cy="866899"/>
          </a:xfrm>
        </p:spPr>
        <p:txBody>
          <a:bodyPr>
            <a:normAutofit/>
          </a:bodyPr>
          <a:lstStyle/>
          <a:p>
            <a:r>
              <a:rPr lang="uk-UA" sz="2000" dirty="0" smtClean="0"/>
              <a:t>За ознакою вичерпності також можна виділити групи обмежених та необмежених ресурсів, види поновлюваних та непоновлюваних ресурсів.</a:t>
            </a:r>
          </a:p>
          <a:p>
            <a:endParaRPr lang="ru-RU" dirty="0"/>
          </a:p>
        </p:txBody>
      </p:sp>
      <p:sp>
        <p:nvSpPr>
          <p:cNvPr id="4" name="Заголовок 1"/>
          <p:cNvSpPr>
            <a:spLocks noGrp="1"/>
          </p:cNvSpPr>
          <p:nvPr>
            <p:ph type="title"/>
          </p:nvPr>
        </p:nvSpPr>
        <p:spPr/>
        <p:txBody>
          <a:bodyPr/>
          <a:lstStyle/>
          <a:p>
            <a:r>
              <a:rPr lang="ru-RU" dirty="0"/>
              <a:t>3.	</a:t>
            </a:r>
            <a:r>
              <a:rPr lang="ru-RU" dirty="0" err="1"/>
              <a:t>Види</a:t>
            </a:r>
            <a:r>
              <a:rPr lang="ru-RU" dirty="0"/>
              <a:t> </a:t>
            </a:r>
            <a:r>
              <a:rPr lang="ru-RU" dirty="0" err="1"/>
              <a:t>ресурсів</a:t>
            </a:r>
            <a:r>
              <a:rPr lang="ru-RU" dirty="0"/>
              <a:t>.</a:t>
            </a:r>
          </a:p>
        </p:txBody>
      </p:sp>
      <p:pic>
        <p:nvPicPr>
          <p:cNvPr id="5" name="Рисунок 4"/>
          <p:cNvPicPr>
            <a:picLocks noChangeAspect="1"/>
          </p:cNvPicPr>
          <p:nvPr/>
        </p:nvPicPr>
        <p:blipFill>
          <a:blip r:embed="rId2"/>
          <a:stretch>
            <a:fillRect/>
          </a:stretch>
        </p:blipFill>
        <p:spPr>
          <a:xfrm>
            <a:off x="2422714" y="2244437"/>
            <a:ext cx="5105908" cy="4526609"/>
          </a:xfrm>
          <a:prstGeom prst="rect">
            <a:avLst/>
          </a:prstGeom>
        </p:spPr>
      </p:pic>
    </p:spTree>
    <p:extLst>
      <p:ext uri="{BB962C8B-B14F-4D97-AF65-F5344CB8AC3E}">
        <p14:creationId xmlns:p14="http://schemas.microsoft.com/office/powerpoint/2010/main" val="2123567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6883" y="1460665"/>
            <a:ext cx="9440883" cy="5118265"/>
          </a:xfrm>
        </p:spPr>
        <p:txBody>
          <a:bodyPr>
            <a:normAutofit/>
          </a:bodyPr>
          <a:lstStyle/>
          <a:p>
            <a:pPr lvl="0">
              <a:buClr>
                <a:srgbClr val="90C226"/>
              </a:buClr>
            </a:pPr>
            <a:r>
              <a:rPr lang="uk-UA" sz="2000" dirty="0">
                <a:solidFill>
                  <a:prstClr val="black">
                    <a:lumMod val="75000"/>
                    <a:lumOff val="25000"/>
                  </a:prstClr>
                </a:solidFill>
              </a:rPr>
              <a:t>Необмеженими ресурсами вважається ті з них, використання яких людством не веде до їх вичерпування. Це – енергія сонця, припливів, вітру, а також деякі природні хімічні речовини, які можуть знову й знову потрапляти до виробничого обігу за умови потужних природних процесів </a:t>
            </a:r>
            <a:r>
              <a:rPr lang="uk-UA" sz="2000" dirty="0" err="1">
                <a:solidFill>
                  <a:prstClr val="black">
                    <a:lumMod val="75000"/>
                    <a:lumOff val="25000"/>
                  </a:prstClr>
                </a:solidFill>
              </a:rPr>
              <a:t>рецикліювання</a:t>
            </a:r>
            <a:r>
              <a:rPr lang="uk-UA" sz="2000" dirty="0">
                <a:solidFill>
                  <a:prstClr val="black">
                    <a:lumMod val="75000"/>
                    <a:lumOff val="25000"/>
                  </a:prstClr>
                </a:solidFill>
              </a:rPr>
              <a:t>.</a:t>
            </a:r>
          </a:p>
          <a:p>
            <a:pPr lvl="0">
              <a:buClr>
                <a:srgbClr val="90C226"/>
              </a:buClr>
            </a:pPr>
            <a:r>
              <a:rPr lang="uk-UA" sz="2000" dirty="0">
                <a:solidFill>
                  <a:prstClr val="black">
                    <a:lumMod val="75000"/>
                    <a:lumOff val="25000"/>
                  </a:prstClr>
                </a:solidFill>
              </a:rPr>
              <a:t>На відміну від цього обмеженими ресурсами є такі, запаси яких знижуються в процесі використання. Це усі мінерали та корисні копалини.</a:t>
            </a:r>
          </a:p>
          <a:p>
            <a:pPr lvl="0">
              <a:buClr>
                <a:srgbClr val="90C226"/>
              </a:buClr>
            </a:pPr>
            <a:r>
              <a:rPr lang="uk-UA" sz="2000" dirty="0">
                <a:solidFill>
                  <a:prstClr val="black">
                    <a:lumMod val="75000"/>
                    <a:lumOff val="25000"/>
                  </a:prstClr>
                </a:solidFill>
              </a:rPr>
              <a:t>До поновлюваних природних ресурсів відносять ті, які відносно швидко створюються та відтворюються в комплексі своїх характеристик і суттєвих рис згідно з природними законами. Це – вода, ресурси флори та фауни тощо. </a:t>
            </a:r>
          </a:p>
          <a:p>
            <a:pPr lvl="0">
              <a:buClr>
                <a:srgbClr val="90C226"/>
              </a:buClr>
            </a:pPr>
            <a:r>
              <a:rPr lang="uk-UA" sz="2000" dirty="0">
                <a:solidFill>
                  <a:prstClr val="black">
                    <a:lumMod val="75000"/>
                    <a:lumOff val="25000"/>
                  </a:prstClr>
                </a:solidFill>
              </a:rPr>
              <a:t>Непоновлювані ресурси – корисні копалини, які повністю використовуються протягом одного виробничого циклу (поклади мінералів та корисні копалини).</a:t>
            </a:r>
          </a:p>
          <a:p>
            <a:endParaRPr lang="ru-RU" dirty="0"/>
          </a:p>
        </p:txBody>
      </p:sp>
      <p:sp>
        <p:nvSpPr>
          <p:cNvPr id="4" name="Заголовок 1"/>
          <p:cNvSpPr>
            <a:spLocks noGrp="1"/>
          </p:cNvSpPr>
          <p:nvPr>
            <p:ph type="title"/>
          </p:nvPr>
        </p:nvSpPr>
        <p:spPr/>
        <p:txBody>
          <a:bodyPr/>
          <a:lstStyle/>
          <a:p>
            <a:r>
              <a:rPr lang="ru-RU" dirty="0"/>
              <a:t>3.	</a:t>
            </a:r>
            <a:r>
              <a:rPr lang="ru-RU" dirty="0" err="1"/>
              <a:t>Види</a:t>
            </a:r>
            <a:r>
              <a:rPr lang="ru-RU" dirty="0"/>
              <a:t> </a:t>
            </a:r>
            <a:r>
              <a:rPr lang="ru-RU" dirty="0" err="1"/>
              <a:t>ресурсів</a:t>
            </a:r>
            <a:r>
              <a:rPr lang="ru-RU" dirty="0"/>
              <a:t>.</a:t>
            </a:r>
          </a:p>
        </p:txBody>
      </p:sp>
    </p:spTree>
    <p:extLst>
      <p:ext uri="{BB962C8B-B14F-4D97-AF65-F5344CB8AC3E}">
        <p14:creationId xmlns:p14="http://schemas.microsoft.com/office/powerpoint/2010/main" val="1216093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a:t>
            </a:r>
            <a:r>
              <a:rPr lang="ru-RU" dirty="0" err="1"/>
              <a:t>Україна</a:t>
            </a:r>
            <a:r>
              <a:rPr lang="ru-RU" dirty="0"/>
              <a:t> у </a:t>
            </a:r>
            <a:r>
              <a:rPr lang="ru-RU" dirty="0" err="1"/>
              <a:t>світовій</a:t>
            </a:r>
            <a:r>
              <a:rPr lang="ru-RU" dirty="0"/>
              <a:t> </a:t>
            </a:r>
            <a:r>
              <a:rPr lang="ru-RU" dirty="0" err="1"/>
              <a:t>торгівлі</a:t>
            </a:r>
            <a:r>
              <a:rPr lang="ru-RU" dirty="0"/>
              <a:t> </a:t>
            </a:r>
            <a:r>
              <a:rPr lang="ru-RU" dirty="0" err="1"/>
              <a:t>сировиною</a:t>
            </a:r>
            <a:r>
              <a:rPr lang="ru-RU" dirty="0"/>
              <a:t>.</a:t>
            </a:r>
          </a:p>
        </p:txBody>
      </p:sp>
      <p:sp>
        <p:nvSpPr>
          <p:cNvPr id="3" name="Объект 2"/>
          <p:cNvSpPr>
            <a:spLocks noGrp="1"/>
          </p:cNvSpPr>
          <p:nvPr>
            <p:ph idx="1"/>
          </p:nvPr>
        </p:nvSpPr>
        <p:spPr>
          <a:xfrm>
            <a:off x="308759" y="1930401"/>
            <a:ext cx="9559636" cy="1097808"/>
          </a:xfrm>
        </p:spPr>
        <p:txBody>
          <a:bodyPr>
            <a:normAutofit/>
          </a:bodyPr>
          <a:lstStyle/>
          <a:p>
            <a:r>
              <a:rPr lang="ru-RU" sz="2000" dirty="0"/>
              <a:t>П</a:t>
            </a:r>
            <a:r>
              <a:rPr lang="ru-RU" sz="2000" dirty="0" smtClean="0"/>
              <a:t>роблема </a:t>
            </a:r>
            <a:r>
              <a:rPr lang="ru-RU" sz="2000" dirty="0" err="1"/>
              <a:t>торгівлі</a:t>
            </a:r>
            <a:r>
              <a:rPr lang="ru-RU" sz="2000" dirty="0"/>
              <a:t> </a:t>
            </a:r>
            <a:r>
              <a:rPr lang="ru-RU" sz="2000" dirty="0" err="1"/>
              <a:t>природними</a:t>
            </a:r>
            <a:r>
              <a:rPr lang="ru-RU" sz="2000" dirty="0"/>
              <a:t> ресурсами </a:t>
            </a:r>
            <a:r>
              <a:rPr lang="ru-RU" sz="2000" dirty="0" err="1" smtClean="0"/>
              <a:t>стає</a:t>
            </a:r>
            <a:r>
              <a:rPr lang="ru-RU" sz="2000" dirty="0" smtClean="0"/>
              <a:t> особливо актуальною </a:t>
            </a:r>
            <a:r>
              <a:rPr lang="ru-RU" sz="2000" dirty="0"/>
              <a:t>для </a:t>
            </a:r>
            <a:r>
              <a:rPr lang="ru-RU" sz="2000" dirty="0" err="1"/>
              <a:t>України</a:t>
            </a:r>
            <a:r>
              <a:rPr lang="ru-RU" sz="2000" dirty="0"/>
              <a:t>, для </a:t>
            </a:r>
            <a:r>
              <a:rPr lang="ru-RU" sz="2000" dirty="0" err="1"/>
              <a:t>якої</a:t>
            </a:r>
            <a:r>
              <a:rPr lang="ru-RU" sz="2000" dirty="0"/>
              <a:t> є </a:t>
            </a:r>
            <a:r>
              <a:rPr lang="ru-RU" sz="2000" dirty="0" err="1"/>
              <a:t>характерним</a:t>
            </a:r>
            <a:r>
              <a:rPr lang="ru-RU" sz="2000" dirty="0"/>
              <a:t> </a:t>
            </a:r>
            <a:r>
              <a:rPr lang="ru-RU" sz="2000" dirty="0" err="1"/>
              <a:t>дефіцит</a:t>
            </a:r>
            <a:r>
              <a:rPr lang="ru-RU" sz="2000" dirty="0"/>
              <a:t> </a:t>
            </a:r>
            <a:r>
              <a:rPr lang="ru-RU" sz="2000" dirty="0" err="1"/>
              <a:t>деяких</a:t>
            </a:r>
            <a:r>
              <a:rPr lang="ru-RU" sz="2000" dirty="0"/>
              <a:t> </a:t>
            </a:r>
            <a:r>
              <a:rPr lang="ru-RU" sz="2000" dirty="0" err="1"/>
              <a:t>сировинних</a:t>
            </a:r>
            <a:r>
              <a:rPr lang="ru-RU" sz="2000" dirty="0"/>
              <a:t> </a:t>
            </a:r>
            <a:r>
              <a:rPr lang="ru-RU" sz="2000" dirty="0" err="1"/>
              <a:t>ресурсів</a:t>
            </a:r>
            <a:r>
              <a:rPr lang="ru-RU" sz="2000" dirty="0"/>
              <a:t>, особливо </a:t>
            </a:r>
            <a:r>
              <a:rPr lang="ru-RU" sz="2000" dirty="0" err="1"/>
              <a:t>енергетичних</a:t>
            </a:r>
            <a:r>
              <a:rPr lang="ru-RU" sz="2000" dirty="0"/>
              <a:t> та </a:t>
            </a:r>
            <a:r>
              <a:rPr lang="ru-RU" sz="2000" dirty="0" err="1"/>
              <a:t>сировини</a:t>
            </a:r>
            <a:r>
              <a:rPr lang="ru-RU" sz="2000" dirty="0"/>
              <a:t> для </a:t>
            </a:r>
            <a:r>
              <a:rPr lang="ru-RU" sz="2000" dirty="0" err="1"/>
              <a:t>хімічної</a:t>
            </a:r>
            <a:r>
              <a:rPr lang="ru-RU" sz="2000" dirty="0"/>
              <a:t> </a:t>
            </a:r>
            <a:r>
              <a:rPr lang="ru-RU" sz="2000" dirty="0" err="1" smtClean="0"/>
              <a:t>промисловості</a:t>
            </a:r>
            <a:r>
              <a:rPr lang="ru-RU" sz="2000" dirty="0" smtClean="0"/>
              <a:t>.</a:t>
            </a:r>
            <a:endParaRPr lang="ru-RU" sz="2000" dirty="0"/>
          </a:p>
        </p:txBody>
      </p:sp>
      <p:pic>
        <p:nvPicPr>
          <p:cNvPr id="4" name="Рисунок 3"/>
          <p:cNvPicPr>
            <a:picLocks noChangeAspect="1"/>
          </p:cNvPicPr>
          <p:nvPr/>
        </p:nvPicPr>
        <p:blipFill>
          <a:blip r:embed="rId2"/>
          <a:stretch>
            <a:fillRect/>
          </a:stretch>
        </p:blipFill>
        <p:spPr>
          <a:xfrm>
            <a:off x="677334" y="3028209"/>
            <a:ext cx="5438458" cy="3625638"/>
          </a:xfrm>
          <a:prstGeom prst="rect">
            <a:avLst/>
          </a:prstGeom>
        </p:spPr>
      </p:pic>
      <p:pic>
        <p:nvPicPr>
          <p:cNvPr id="5" name="Рисунок 4"/>
          <p:cNvPicPr>
            <a:picLocks noChangeAspect="1"/>
          </p:cNvPicPr>
          <p:nvPr/>
        </p:nvPicPr>
        <p:blipFill>
          <a:blip r:embed="rId3"/>
          <a:stretch>
            <a:fillRect/>
          </a:stretch>
        </p:blipFill>
        <p:spPr>
          <a:xfrm>
            <a:off x="6484367" y="3757534"/>
            <a:ext cx="4512184" cy="2381430"/>
          </a:xfrm>
          <a:prstGeom prst="rect">
            <a:avLst/>
          </a:prstGeom>
        </p:spPr>
      </p:pic>
    </p:spTree>
    <p:extLst>
      <p:ext uri="{BB962C8B-B14F-4D97-AF65-F5344CB8AC3E}">
        <p14:creationId xmlns:p14="http://schemas.microsoft.com/office/powerpoint/2010/main" val="2135924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9387" y="1840675"/>
            <a:ext cx="9464634" cy="938151"/>
          </a:xfrm>
        </p:spPr>
        <p:txBody>
          <a:bodyPr/>
          <a:lstStyle/>
          <a:p>
            <a:r>
              <a:rPr lang="ru-RU" dirty="0" err="1"/>
              <a:t>Водночас</a:t>
            </a:r>
            <a:r>
              <a:rPr lang="ru-RU" dirty="0"/>
              <a:t> </a:t>
            </a:r>
            <a:r>
              <a:rPr lang="ru-RU" dirty="0" err="1"/>
              <a:t>гарні</a:t>
            </a:r>
            <a:r>
              <a:rPr lang="ru-RU" dirty="0"/>
              <a:t> «</a:t>
            </a:r>
            <a:r>
              <a:rPr lang="ru-RU" dirty="0" err="1"/>
              <a:t>природні</a:t>
            </a:r>
            <a:r>
              <a:rPr lang="ru-RU" dirty="0"/>
              <a:t> </a:t>
            </a:r>
            <a:r>
              <a:rPr lang="ru-RU" dirty="0" err="1"/>
              <a:t>передумови</a:t>
            </a:r>
            <a:r>
              <a:rPr lang="ru-RU" dirty="0"/>
              <a:t>» </a:t>
            </a:r>
            <a:r>
              <a:rPr lang="ru-RU" dirty="0" err="1"/>
              <a:t>розвитку</a:t>
            </a:r>
            <a:r>
              <a:rPr lang="ru-RU" dirty="0"/>
              <a:t> </a:t>
            </a:r>
            <a:r>
              <a:rPr lang="ru-RU" dirty="0" err="1"/>
              <a:t>має</a:t>
            </a:r>
            <a:r>
              <a:rPr lang="ru-RU" dirty="0"/>
              <a:t> </a:t>
            </a:r>
            <a:r>
              <a:rPr lang="ru-RU" dirty="0" err="1"/>
              <a:t>будівельна</a:t>
            </a:r>
            <a:r>
              <a:rPr lang="ru-RU" dirty="0"/>
              <a:t> </a:t>
            </a:r>
            <a:r>
              <a:rPr lang="ru-RU" dirty="0" err="1"/>
              <a:t>галузь</a:t>
            </a:r>
            <a:r>
              <a:rPr lang="ru-RU" dirty="0"/>
              <a:t>. </a:t>
            </a:r>
            <a:r>
              <a:rPr lang="ru-RU" dirty="0" err="1"/>
              <a:t>Україна</a:t>
            </a:r>
            <a:r>
              <a:rPr lang="ru-RU" dirty="0"/>
              <a:t> </a:t>
            </a:r>
            <a:r>
              <a:rPr lang="ru-RU" dirty="0" err="1"/>
              <a:t>має</a:t>
            </a:r>
            <a:r>
              <a:rPr lang="ru-RU" dirty="0"/>
              <a:t> практично </a:t>
            </a:r>
            <a:r>
              <a:rPr lang="ru-RU" dirty="0" err="1"/>
              <a:t>повне</a:t>
            </a:r>
            <a:r>
              <a:rPr lang="ru-RU" dirty="0"/>
              <a:t> </a:t>
            </a:r>
            <a:r>
              <a:rPr lang="ru-RU" dirty="0" err="1"/>
              <a:t>забезпечення</a:t>
            </a:r>
            <a:r>
              <a:rPr lang="ru-RU" dirty="0"/>
              <a:t> </a:t>
            </a:r>
            <a:r>
              <a:rPr lang="ru-RU" dirty="0" err="1"/>
              <a:t>будівельними</a:t>
            </a:r>
            <a:r>
              <a:rPr lang="ru-RU" dirty="0"/>
              <a:t> ресурсами (</a:t>
            </a:r>
            <a:r>
              <a:rPr lang="ru-RU" dirty="0" err="1"/>
              <a:t>мармур</a:t>
            </a:r>
            <a:r>
              <a:rPr lang="ru-RU" dirty="0"/>
              <a:t>, </a:t>
            </a:r>
            <a:r>
              <a:rPr lang="ru-RU" dirty="0" err="1"/>
              <a:t>граніти</a:t>
            </a:r>
            <a:r>
              <a:rPr lang="ru-RU" dirty="0"/>
              <a:t>, </a:t>
            </a:r>
            <a:r>
              <a:rPr lang="ru-RU" dirty="0" err="1"/>
              <a:t>лабрадори</a:t>
            </a:r>
            <a:r>
              <a:rPr lang="ru-RU" dirty="0"/>
              <a:t>, </a:t>
            </a:r>
            <a:r>
              <a:rPr lang="ru-RU" dirty="0" err="1"/>
              <a:t>крейди</a:t>
            </a:r>
            <a:r>
              <a:rPr lang="ru-RU" dirty="0"/>
              <a:t> </a:t>
            </a:r>
            <a:r>
              <a:rPr lang="ru-RU" dirty="0" err="1"/>
              <a:t>тощо</a:t>
            </a:r>
            <a:r>
              <a:rPr lang="ru-RU" dirty="0" smtClean="0"/>
              <a:t>).</a:t>
            </a:r>
            <a:endParaRPr lang="ru-RU" dirty="0"/>
          </a:p>
        </p:txBody>
      </p:sp>
      <p:sp>
        <p:nvSpPr>
          <p:cNvPr id="4" name="Заголовок 1"/>
          <p:cNvSpPr>
            <a:spLocks noGrp="1"/>
          </p:cNvSpPr>
          <p:nvPr>
            <p:ph type="title"/>
          </p:nvPr>
        </p:nvSpPr>
        <p:spPr/>
        <p:txBody>
          <a:bodyPr/>
          <a:lstStyle/>
          <a:p>
            <a:r>
              <a:rPr lang="ru-RU" dirty="0"/>
              <a:t>4.	</a:t>
            </a:r>
            <a:r>
              <a:rPr lang="ru-RU" dirty="0" err="1"/>
              <a:t>Україна</a:t>
            </a:r>
            <a:r>
              <a:rPr lang="ru-RU" dirty="0"/>
              <a:t> у </a:t>
            </a:r>
            <a:r>
              <a:rPr lang="ru-RU" dirty="0" err="1"/>
              <a:t>світовій</a:t>
            </a:r>
            <a:r>
              <a:rPr lang="ru-RU" dirty="0"/>
              <a:t> </a:t>
            </a:r>
            <a:r>
              <a:rPr lang="ru-RU" dirty="0" err="1"/>
              <a:t>торгівлі</a:t>
            </a:r>
            <a:r>
              <a:rPr lang="ru-RU" dirty="0"/>
              <a:t> </a:t>
            </a:r>
            <a:r>
              <a:rPr lang="ru-RU" dirty="0" err="1"/>
              <a:t>сировиною</a:t>
            </a:r>
            <a:r>
              <a:rPr lang="ru-RU" dirty="0"/>
              <a:t>.</a:t>
            </a:r>
          </a:p>
        </p:txBody>
      </p:sp>
      <p:pic>
        <p:nvPicPr>
          <p:cNvPr id="5" name="Рисунок 4"/>
          <p:cNvPicPr>
            <a:picLocks noChangeAspect="1"/>
          </p:cNvPicPr>
          <p:nvPr/>
        </p:nvPicPr>
        <p:blipFill>
          <a:blip r:embed="rId2"/>
          <a:stretch>
            <a:fillRect/>
          </a:stretch>
        </p:blipFill>
        <p:spPr>
          <a:xfrm>
            <a:off x="130629" y="2778826"/>
            <a:ext cx="6438900" cy="4029075"/>
          </a:xfrm>
          <a:prstGeom prst="rect">
            <a:avLst/>
          </a:prstGeom>
        </p:spPr>
      </p:pic>
      <p:pic>
        <p:nvPicPr>
          <p:cNvPr id="6" name="Рисунок 5"/>
          <p:cNvPicPr>
            <a:picLocks noChangeAspect="1"/>
          </p:cNvPicPr>
          <p:nvPr/>
        </p:nvPicPr>
        <p:blipFill>
          <a:blip r:embed="rId3"/>
          <a:stretch>
            <a:fillRect/>
          </a:stretch>
        </p:blipFill>
        <p:spPr>
          <a:xfrm>
            <a:off x="6725391" y="2778825"/>
            <a:ext cx="5360861" cy="4029075"/>
          </a:xfrm>
          <a:prstGeom prst="rect">
            <a:avLst/>
          </a:prstGeom>
        </p:spPr>
      </p:pic>
    </p:spTree>
    <p:extLst>
      <p:ext uri="{BB962C8B-B14F-4D97-AF65-F5344CB8AC3E}">
        <p14:creationId xmlns:p14="http://schemas.microsoft.com/office/powerpoint/2010/main" val="3702094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7947" y="1816205"/>
            <a:ext cx="9689824" cy="1485135"/>
          </a:xfrm>
        </p:spPr>
        <p:txBody>
          <a:bodyPr>
            <a:normAutofit/>
          </a:bodyPr>
          <a:lstStyle/>
          <a:p>
            <a:r>
              <a:rPr lang="ru-RU" sz="2000" dirty="0" err="1"/>
              <a:t>Абсолютні</a:t>
            </a:r>
            <a:r>
              <a:rPr lang="ru-RU" sz="2000" dirty="0"/>
              <a:t> </a:t>
            </a:r>
            <a:r>
              <a:rPr lang="ru-RU" sz="2000" dirty="0" err="1"/>
              <a:t>показники</a:t>
            </a:r>
            <a:r>
              <a:rPr lang="ru-RU" sz="2000" dirty="0"/>
              <a:t> </a:t>
            </a:r>
            <a:r>
              <a:rPr lang="ru-RU" sz="2000" dirty="0" err="1"/>
              <a:t>забезпечення</a:t>
            </a:r>
            <a:r>
              <a:rPr lang="ru-RU" sz="2000" dirty="0"/>
              <a:t> </a:t>
            </a:r>
            <a:r>
              <a:rPr lang="ru-RU" sz="2000" dirty="0" err="1"/>
              <a:t>України</a:t>
            </a:r>
            <a:r>
              <a:rPr lang="ru-RU" sz="2000" dirty="0"/>
              <a:t> </a:t>
            </a:r>
            <a:r>
              <a:rPr lang="ru-RU" sz="2000" dirty="0" err="1"/>
              <a:t>мінеральними</a:t>
            </a:r>
            <a:r>
              <a:rPr lang="ru-RU" sz="2000" dirty="0"/>
              <a:t> ресурсами </a:t>
            </a:r>
            <a:r>
              <a:rPr lang="ru-RU" sz="2000" dirty="0" err="1"/>
              <a:t>також</a:t>
            </a:r>
            <a:r>
              <a:rPr lang="ru-RU" sz="2000" dirty="0"/>
              <a:t> </a:t>
            </a:r>
            <a:r>
              <a:rPr lang="ru-RU" sz="2000" dirty="0" err="1"/>
              <a:t>свідчать</a:t>
            </a:r>
            <a:r>
              <a:rPr lang="ru-RU" sz="2000" dirty="0"/>
              <a:t> про </a:t>
            </a:r>
            <a:r>
              <a:rPr lang="ru-RU" sz="2000" dirty="0" err="1"/>
              <a:t>непогані</a:t>
            </a:r>
            <a:r>
              <a:rPr lang="ru-RU" sz="2000" dirty="0"/>
              <a:t> </a:t>
            </a:r>
            <a:r>
              <a:rPr lang="ru-RU" sz="2000" dirty="0" err="1"/>
              <a:t>природні</a:t>
            </a:r>
            <a:r>
              <a:rPr lang="ru-RU" sz="2000" dirty="0"/>
              <a:t> </a:t>
            </a:r>
            <a:r>
              <a:rPr lang="ru-RU" sz="2000" dirty="0" err="1"/>
              <a:t>резерви</a:t>
            </a:r>
            <a:r>
              <a:rPr lang="ru-RU" sz="2000" dirty="0"/>
              <a:t> </a:t>
            </a:r>
            <a:r>
              <a:rPr lang="ru-RU" sz="2000" dirty="0" err="1"/>
              <a:t>зростання</a:t>
            </a:r>
            <a:r>
              <a:rPr lang="ru-RU" sz="2000" dirty="0"/>
              <a:t>. Так, за </a:t>
            </a:r>
            <a:r>
              <a:rPr lang="ru-RU" sz="2000" dirty="0" err="1"/>
              <a:t>науковими</a:t>
            </a:r>
            <a:r>
              <a:rPr lang="ru-RU" sz="2000" dirty="0"/>
              <a:t> </a:t>
            </a:r>
            <a:r>
              <a:rPr lang="ru-RU" sz="2000" dirty="0" err="1"/>
              <a:t>оцінками</a:t>
            </a:r>
            <a:r>
              <a:rPr lang="ru-RU" sz="2000" dirty="0"/>
              <a:t>, запаси </a:t>
            </a:r>
            <a:r>
              <a:rPr lang="ru-RU" sz="2000" dirty="0" err="1"/>
              <a:t>залізної</a:t>
            </a:r>
            <a:r>
              <a:rPr lang="ru-RU" sz="2000" dirty="0"/>
              <a:t> </a:t>
            </a:r>
            <a:r>
              <a:rPr lang="ru-RU" sz="2000" dirty="0" err="1"/>
              <a:t>руди</a:t>
            </a:r>
            <a:r>
              <a:rPr lang="ru-RU" sz="2000" dirty="0"/>
              <a:t> в </a:t>
            </a:r>
            <a:r>
              <a:rPr lang="ru-RU" sz="2000" dirty="0" err="1"/>
              <a:t>Україні</a:t>
            </a:r>
            <a:r>
              <a:rPr lang="ru-RU" sz="2000" dirty="0"/>
              <a:t> </a:t>
            </a:r>
            <a:r>
              <a:rPr lang="ru-RU" sz="2000" dirty="0" err="1"/>
              <a:t>оцінюються</a:t>
            </a:r>
            <a:r>
              <a:rPr lang="ru-RU" sz="2000" dirty="0"/>
              <a:t> в 173 млрд т, </a:t>
            </a:r>
            <a:r>
              <a:rPr lang="ru-RU" sz="2000" dirty="0" err="1"/>
              <a:t>хоча</a:t>
            </a:r>
            <a:r>
              <a:rPr lang="ru-RU" sz="2000" dirty="0"/>
              <a:t> </a:t>
            </a:r>
            <a:r>
              <a:rPr lang="ru-RU" sz="2000" dirty="0" err="1"/>
              <a:t>ретельно</a:t>
            </a:r>
            <a:r>
              <a:rPr lang="ru-RU" sz="2000" dirty="0"/>
              <a:t> </a:t>
            </a:r>
            <a:r>
              <a:rPr lang="ru-RU" sz="2000" dirty="0" err="1"/>
              <a:t>розвідано</a:t>
            </a:r>
            <a:r>
              <a:rPr lang="ru-RU" sz="2000" dirty="0"/>
              <a:t> </a:t>
            </a:r>
            <a:r>
              <a:rPr lang="ru-RU" sz="2000" dirty="0" err="1"/>
              <a:t>лише</a:t>
            </a:r>
            <a:r>
              <a:rPr lang="ru-RU" sz="2000" dirty="0"/>
              <a:t> 20 млрд т (при типовому </a:t>
            </a:r>
            <a:r>
              <a:rPr lang="ru-RU" sz="2000" dirty="0" err="1"/>
              <a:t>її</a:t>
            </a:r>
            <a:r>
              <a:rPr lang="ru-RU" sz="2000" dirty="0"/>
              <a:t> </a:t>
            </a:r>
            <a:r>
              <a:rPr lang="ru-RU" sz="2000" dirty="0" err="1"/>
              <a:t>видобутку</a:t>
            </a:r>
            <a:r>
              <a:rPr lang="ru-RU" sz="2000" dirty="0"/>
              <a:t> 65-85 млн т). </a:t>
            </a:r>
          </a:p>
        </p:txBody>
      </p:sp>
      <p:sp>
        <p:nvSpPr>
          <p:cNvPr id="4" name="Заголовок 1"/>
          <p:cNvSpPr>
            <a:spLocks noGrp="1"/>
          </p:cNvSpPr>
          <p:nvPr>
            <p:ph type="title"/>
          </p:nvPr>
        </p:nvSpPr>
        <p:spPr/>
        <p:txBody>
          <a:bodyPr/>
          <a:lstStyle/>
          <a:p>
            <a:r>
              <a:rPr lang="ru-RU" dirty="0"/>
              <a:t>4.	</a:t>
            </a:r>
            <a:r>
              <a:rPr lang="ru-RU" dirty="0" err="1"/>
              <a:t>Україна</a:t>
            </a:r>
            <a:r>
              <a:rPr lang="ru-RU" dirty="0"/>
              <a:t> у </a:t>
            </a:r>
            <a:r>
              <a:rPr lang="ru-RU" dirty="0" err="1"/>
              <a:t>світовій</a:t>
            </a:r>
            <a:r>
              <a:rPr lang="ru-RU" dirty="0"/>
              <a:t> </a:t>
            </a:r>
            <a:r>
              <a:rPr lang="ru-RU" dirty="0" err="1"/>
              <a:t>торгівлі</a:t>
            </a:r>
            <a:r>
              <a:rPr lang="ru-RU" dirty="0"/>
              <a:t> </a:t>
            </a:r>
            <a:r>
              <a:rPr lang="ru-RU" dirty="0" err="1"/>
              <a:t>сировиною</a:t>
            </a:r>
            <a:r>
              <a:rPr lang="ru-RU" dirty="0"/>
              <a:t>.</a:t>
            </a:r>
          </a:p>
        </p:txBody>
      </p:sp>
      <p:pic>
        <p:nvPicPr>
          <p:cNvPr id="5" name="Рисунок 4"/>
          <p:cNvPicPr>
            <a:picLocks noChangeAspect="1"/>
          </p:cNvPicPr>
          <p:nvPr/>
        </p:nvPicPr>
        <p:blipFill>
          <a:blip r:embed="rId2"/>
          <a:stretch>
            <a:fillRect/>
          </a:stretch>
        </p:blipFill>
        <p:spPr>
          <a:xfrm>
            <a:off x="237947" y="3301340"/>
            <a:ext cx="5609904" cy="3506190"/>
          </a:xfrm>
          <a:prstGeom prst="rect">
            <a:avLst/>
          </a:prstGeom>
        </p:spPr>
      </p:pic>
      <p:pic>
        <p:nvPicPr>
          <p:cNvPr id="6" name="Рисунок 5"/>
          <p:cNvPicPr>
            <a:picLocks noChangeAspect="1"/>
          </p:cNvPicPr>
          <p:nvPr/>
        </p:nvPicPr>
        <p:blipFill>
          <a:blip r:embed="rId3"/>
          <a:stretch>
            <a:fillRect/>
          </a:stretch>
        </p:blipFill>
        <p:spPr>
          <a:xfrm>
            <a:off x="6234546" y="3286781"/>
            <a:ext cx="4694332" cy="3520749"/>
          </a:xfrm>
          <a:prstGeom prst="rect">
            <a:avLst/>
          </a:prstGeom>
        </p:spPr>
      </p:pic>
    </p:spTree>
    <p:extLst>
      <p:ext uri="{BB962C8B-B14F-4D97-AF65-F5344CB8AC3E}">
        <p14:creationId xmlns:p14="http://schemas.microsoft.com/office/powerpoint/2010/main" val="1329507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3569" y="2008249"/>
            <a:ext cx="6199107" cy="4804403"/>
          </a:xfrm>
        </p:spPr>
        <p:txBody>
          <a:bodyPr>
            <a:normAutofit/>
          </a:bodyPr>
          <a:lstStyle/>
          <a:p>
            <a:r>
              <a:rPr lang="ru-RU" sz="2000" dirty="0"/>
              <a:t>Для </a:t>
            </a:r>
            <a:r>
              <a:rPr lang="ru-RU" sz="2000" dirty="0" err="1"/>
              <a:t>України</a:t>
            </a:r>
            <a:r>
              <a:rPr lang="ru-RU" sz="2000" dirty="0"/>
              <a:t> як </a:t>
            </a:r>
            <a:r>
              <a:rPr lang="ru-RU" sz="2000" dirty="0" err="1"/>
              <a:t>держави</a:t>
            </a:r>
            <a:r>
              <a:rPr lang="ru-RU" sz="2000" dirty="0"/>
              <a:t>, </a:t>
            </a:r>
            <a:r>
              <a:rPr lang="ru-RU" sz="2000" dirty="0" err="1"/>
              <a:t>котра</a:t>
            </a:r>
            <a:r>
              <a:rPr lang="ru-RU" sz="2000" dirty="0"/>
              <a:t> </a:t>
            </a:r>
            <a:r>
              <a:rPr lang="ru-RU" sz="2000" dirty="0" err="1"/>
              <a:t>веде</a:t>
            </a:r>
            <a:r>
              <a:rPr lang="ru-RU" sz="2000" dirty="0"/>
              <a:t> </a:t>
            </a:r>
            <a:r>
              <a:rPr lang="ru-RU" sz="2000" dirty="0" err="1"/>
              <a:t>активну</a:t>
            </a:r>
            <a:r>
              <a:rPr lang="ru-RU" sz="2000" dirty="0"/>
              <a:t> </a:t>
            </a:r>
            <a:r>
              <a:rPr lang="ru-RU" sz="2000" dirty="0" err="1"/>
              <a:t>торгівлю</a:t>
            </a:r>
            <a:r>
              <a:rPr lang="ru-RU" sz="2000" dirty="0"/>
              <a:t> </a:t>
            </a:r>
            <a:r>
              <a:rPr lang="ru-RU" sz="2000" dirty="0" err="1"/>
              <a:t>сировинними</a:t>
            </a:r>
            <a:r>
              <a:rPr lang="ru-RU" sz="2000" dirty="0"/>
              <a:t> ресурсами, </a:t>
            </a:r>
            <a:r>
              <a:rPr lang="ru-RU" sz="2000" dirty="0" err="1"/>
              <a:t>велике</a:t>
            </a:r>
            <a:r>
              <a:rPr lang="ru-RU" sz="2000" dirty="0"/>
              <a:t> </a:t>
            </a:r>
            <a:r>
              <a:rPr lang="ru-RU" sz="2000" dirty="0" err="1"/>
              <a:t>значення</a:t>
            </a:r>
            <a:r>
              <a:rPr lang="ru-RU" sz="2000" dirty="0"/>
              <a:t> </a:t>
            </a:r>
            <a:r>
              <a:rPr lang="ru-RU" sz="2000" dirty="0" err="1"/>
              <a:t>мають</a:t>
            </a:r>
            <a:r>
              <a:rPr lang="ru-RU" sz="2000" dirty="0"/>
              <a:t> </a:t>
            </a:r>
            <a:r>
              <a:rPr lang="ru-RU" sz="2000" dirty="0" err="1"/>
              <a:t>міжнародні</a:t>
            </a:r>
            <a:r>
              <a:rPr lang="ru-RU" sz="2000" dirty="0"/>
              <a:t> </a:t>
            </a:r>
            <a:r>
              <a:rPr lang="ru-RU" sz="2000" dirty="0" err="1"/>
              <a:t>тенденції</a:t>
            </a:r>
            <a:r>
              <a:rPr lang="ru-RU" sz="2000" dirty="0"/>
              <a:t> </a:t>
            </a:r>
            <a:r>
              <a:rPr lang="ru-RU" sz="2000" dirty="0" err="1"/>
              <a:t>сировинних</a:t>
            </a:r>
            <a:r>
              <a:rPr lang="ru-RU" sz="2000" dirty="0"/>
              <a:t> та </a:t>
            </a:r>
            <a:r>
              <a:rPr lang="ru-RU" sz="2000" dirty="0" err="1"/>
              <a:t>аграрних</a:t>
            </a:r>
            <a:r>
              <a:rPr lang="ru-RU" sz="2000" dirty="0"/>
              <a:t> </a:t>
            </a:r>
            <a:r>
              <a:rPr lang="ru-RU" sz="2000" dirty="0" err="1"/>
              <a:t>ринків</a:t>
            </a:r>
            <a:r>
              <a:rPr lang="ru-RU" sz="2000" dirty="0"/>
              <a:t>, </a:t>
            </a:r>
            <a:r>
              <a:rPr lang="ru-RU" sz="2000" dirty="0" err="1"/>
              <a:t>динаміка</a:t>
            </a:r>
            <a:r>
              <a:rPr lang="ru-RU" sz="2000" dirty="0"/>
              <a:t> </a:t>
            </a:r>
            <a:r>
              <a:rPr lang="ru-RU" sz="2000" dirty="0" err="1"/>
              <a:t>цін</a:t>
            </a:r>
            <a:r>
              <a:rPr lang="ru-RU" sz="2000" dirty="0"/>
              <a:t> на </a:t>
            </a:r>
            <a:r>
              <a:rPr lang="ru-RU" sz="2000" dirty="0" err="1"/>
              <a:t>видобуті</a:t>
            </a:r>
            <a:r>
              <a:rPr lang="ru-RU" sz="2000" dirty="0"/>
              <a:t> </a:t>
            </a:r>
            <a:r>
              <a:rPr lang="ru-RU" sz="2000" dirty="0" err="1"/>
              <a:t>природні</a:t>
            </a:r>
            <a:r>
              <a:rPr lang="ru-RU" sz="2000" dirty="0"/>
              <a:t> </a:t>
            </a:r>
            <a:r>
              <a:rPr lang="ru-RU" sz="2000" dirty="0" err="1"/>
              <a:t>ресурси</a:t>
            </a:r>
            <a:r>
              <a:rPr lang="ru-RU" sz="2000" dirty="0"/>
              <a:t>. </a:t>
            </a:r>
            <a:r>
              <a:rPr lang="ru-RU" sz="2000" dirty="0" err="1"/>
              <a:t>Щоправда</a:t>
            </a:r>
            <a:r>
              <a:rPr lang="ru-RU" sz="2000" dirty="0"/>
              <a:t>, </a:t>
            </a:r>
            <a:r>
              <a:rPr lang="ru-RU" sz="2000" dirty="0" err="1"/>
              <a:t>результуючу</a:t>
            </a:r>
            <a:r>
              <a:rPr lang="ru-RU" sz="2000" dirty="0"/>
              <a:t> модель </a:t>
            </a:r>
            <a:r>
              <a:rPr lang="ru-RU" sz="2000" dirty="0" err="1"/>
              <a:t>торгівлі</a:t>
            </a:r>
            <a:r>
              <a:rPr lang="ru-RU" sz="2000" dirty="0"/>
              <a:t> </a:t>
            </a:r>
            <a:r>
              <a:rPr lang="ru-RU" sz="2000" dirty="0" err="1"/>
              <a:t>визначають</a:t>
            </a:r>
            <a:r>
              <a:rPr lang="ru-RU" sz="2000" dirty="0"/>
              <a:t> не </a:t>
            </a:r>
            <a:r>
              <a:rPr lang="ru-RU" sz="2000" dirty="0" err="1"/>
              <a:t>тільки</a:t>
            </a:r>
            <a:r>
              <a:rPr lang="ru-RU" sz="2000" dirty="0"/>
              <a:t> </a:t>
            </a:r>
            <a:r>
              <a:rPr lang="ru-RU" sz="2000" dirty="0" err="1"/>
              <a:t>світові</a:t>
            </a:r>
            <a:r>
              <a:rPr lang="ru-RU" sz="2000" dirty="0"/>
              <a:t> та </a:t>
            </a:r>
            <a:r>
              <a:rPr lang="ru-RU" sz="2000" dirty="0" err="1"/>
              <a:t>регіональні</a:t>
            </a:r>
            <a:r>
              <a:rPr lang="ru-RU" sz="2000" dirty="0"/>
              <a:t> </a:t>
            </a:r>
            <a:r>
              <a:rPr lang="ru-RU" sz="2000" dirty="0" err="1"/>
              <a:t>тенденції</a:t>
            </a:r>
            <a:r>
              <a:rPr lang="ru-RU" sz="2000" dirty="0"/>
              <a:t>, а й конкретна </a:t>
            </a:r>
            <a:r>
              <a:rPr lang="ru-RU" sz="2000" dirty="0" err="1"/>
              <a:t>специфіка</a:t>
            </a:r>
            <a:r>
              <a:rPr lang="ru-RU" sz="2000" dirty="0"/>
              <a:t> </a:t>
            </a:r>
            <a:r>
              <a:rPr lang="ru-RU" sz="2000" dirty="0" err="1"/>
              <a:t>міждержавних</a:t>
            </a:r>
            <a:r>
              <a:rPr lang="ru-RU" sz="2000" dirty="0"/>
              <a:t> </a:t>
            </a:r>
            <a:r>
              <a:rPr lang="ru-RU" sz="2000" dirty="0" err="1"/>
              <a:t>відносин</a:t>
            </a:r>
            <a:r>
              <a:rPr lang="ru-RU" sz="2000" dirty="0"/>
              <a:t>.</a:t>
            </a:r>
          </a:p>
        </p:txBody>
      </p:sp>
      <p:sp>
        <p:nvSpPr>
          <p:cNvPr id="4" name="Заголовок 1"/>
          <p:cNvSpPr>
            <a:spLocks noGrp="1"/>
          </p:cNvSpPr>
          <p:nvPr>
            <p:ph type="title"/>
          </p:nvPr>
        </p:nvSpPr>
        <p:spPr/>
        <p:txBody>
          <a:bodyPr/>
          <a:lstStyle/>
          <a:p>
            <a:r>
              <a:rPr lang="ru-RU" dirty="0"/>
              <a:t>4.	</a:t>
            </a:r>
            <a:r>
              <a:rPr lang="ru-RU" dirty="0" err="1"/>
              <a:t>Україна</a:t>
            </a:r>
            <a:r>
              <a:rPr lang="ru-RU" dirty="0"/>
              <a:t> у </a:t>
            </a:r>
            <a:r>
              <a:rPr lang="ru-RU" dirty="0" err="1"/>
              <a:t>світовій</a:t>
            </a:r>
            <a:r>
              <a:rPr lang="ru-RU" dirty="0"/>
              <a:t> </a:t>
            </a:r>
            <a:r>
              <a:rPr lang="ru-RU" dirty="0" err="1"/>
              <a:t>торгівлі</a:t>
            </a:r>
            <a:r>
              <a:rPr lang="ru-RU" dirty="0"/>
              <a:t> </a:t>
            </a:r>
            <a:r>
              <a:rPr lang="ru-RU" dirty="0" err="1"/>
              <a:t>сировиною</a:t>
            </a:r>
            <a:r>
              <a:rPr lang="ru-RU" dirty="0"/>
              <a:t>.</a:t>
            </a:r>
          </a:p>
        </p:txBody>
      </p:sp>
      <p:pic>
        <p:nvPicPr>
          <p:cNvPr id="5" name="Рисунок 4"/>
          <p:cNvPicPr>
            <a:picLocks noChangeAspect="1"/>
          </p:cNvPicPr>
          <p:nvPr/>
        </p:nvPicPr>
        <p:blipFill>
          <a:blip r:embed="rId2"/>
          <a:stretch>
            <a:fillRect/>
          </a:stretch>
        </p:blipFill>
        <p:spPr>
          <a:xfrm>
            <a:off x="6210797" y="1366981"/>
            <a:ext cx="5765284" cy="4804403"/>
          </a:xfrm>
          <a:prstGeom prst="rect">
            <a:avLst/>
          </a:prstGeom>
        </p:spPr>
      </p:pic>
    </p:spTree>
    <p:extLst>
      <p:ext uri="{BB962C8B-B14F-4D97-AF65-F5344CB8AC3E}">
        <p14:creationId xmlns:p14="http://schemas.microsoft.com/office/powerpoint/2010/main" val="1559560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25632" y="1816926"/>
            <a:ext cx="9999024" cy="2790700"/>
          </a:xfrm>
        </p:spPr>
        <p:txBody>
          <a:bodyPr>
            <a:normAutofit lnSpcReduction="10000"/>
          </a:bodyPr>
          <a:lstStyle/>
          <a:p>
            <a:r>
              <a:rPr lang="ru-RU" sz="2000" dirty="0"/>
              <a:t>Для </a:t>
            </a:r>
            <a:r>
              <a:rPr lang="ru-RU" sz="2000" dirty="0" err="1"/>
              <a:t>економіки</a:t>
            </a:r>
            <a:r>
              <a:rPr lang="ru-RU" sz="2000" dirty="0"/>
              <a:t> </a:t>
            </a:r>
            <a:r>
              <a:rPr lang="ru-RU" sz="2000" dirty="0" err="1"/>
              <a:t>України</a:t>
            </a:r>
            <a:r>
              <a:rPr lang="ru-RU" sz="2000" dirty="0"/>
              <a:t> </a:t>
            </a:r>
            <a:r>
              <a:rPr lang="ru-RU" sz="2000" dirty="0" err="1"/>
              <a:t>характерним</a:t>
            </a:r>
            <a:r>
              <a:rPr lang="ru-RU" sz="2000" dirty="0"/>
              <a:t> є </a:t>
            </a:r>
            <a:r>
              <a:rPr lang="ru-RU" sz="2000" dirty="0" err="1"/>
              <a:t>суперечливий</a:t>
            </a:r>
            <a:r>
              <a:rPr lang="ru-RU" sz="2000" dirty="0"/>
              <a:t> та </a:t>
            </a:r>
            <a:r>
              <a:rPr lang="ru-RU" sz="2000" dirty="0" err="1"/>
              <a:t>незадовільний</a:t>
            </a:r>
            <a:r>
              <a:rPr lang="ru-RU" sz="2000" dirty="0"/>
              <a:t> характер натурально-</a:t>
            </a:r>
            <a:r>
              <a:rPr lang="ru-RU" sz="2000" dirty="0" err="1"/>
              <a:t>речовинного</a:t>
            </a:r>
            <a:r>
              <a:rPr lang="ru-RU" sz="2000" dirty="0"/>
              <a:t> </a:t>
            </a:r>
            <a:r>
              <a:rPr lang="ru-RU" sz="2000" dirty="0" err="1"/>
              <a:t>балансування</a:t>
            </a:r>
            <a:r>
              <a:rPr lang="ru-RU" sz="2000" dirty="0"/>
              <a:t>, </a:t>
            </a:r>
            <a:r>
              <a:rPr lang="ru-RU" sz="2000" dirty="0" err="1"/>
              <a:t>що</a:t>
            </a:r>
            <a:r>
              <a:rPr lang="ru-RU" sz="2000" dirty="0"/>
              <a:t> </a:t>
            </a:r>
            <a:r>
              <a:rPr lang="ru-RU" sz="2000" dirty="0" err="1"/>
              <a:t>відзначається</a:t>
            </a:r>
            <a:r>
              <a:rPr lang="ru-RU" sz="2000" dirty="0"/>
              <a:t> </a:t>
            </a:r>
            <a:r>
              <a:rPr lang="ru-RU" sz="2000" dirty="0" err="1"/>
              <a:t>функціональною</a:t>
            </a:r>
            <a:r>
              <a:rPr lang="ru-RU" sz="2000" dirty="0"/>
              <a:t> </a:t>
            </a:r>
            <a:r>
              <a:rPr lang="ru-RU" sz="2000" dirty="0" err="1"/>
              <a:t>неефективністю</a:t>
            </a:r>
            <a:r>
              <a:rPr lang="ru-RU" sz="2000" dirty="0"/>
              <a:t>, а </a:t>
            </a:r>
            <a:r>
              <a:rPr lang="ru-RU" sz="2000" dirty="0" err="1"/>
              <a:t>також</a:t>
            </a:r>
            <a:r>
              <a:rPr lang="ru-RU" sz="2000" dirty="0"/>
              <a:t> </a:t>
            </a:r>
            <a:r>
              <a:rPr lang="ru-RU" sz="2000" dirty="0" err="1"/>
              <a:t>невідповідністю</a:t>
            </a:r>
            <a:r>
              <a:rPr lang="ru-RU" sz="2000" dirty="0"/>
              <a:t> </a:t>
            </a:r>
            <a:r>
              <a:rPr lang="ru-RU" sz="2000" dirty="0" err="1"/>
              <a:t>сучасним</a:t>
            </a:r>
            <a:r>
              <a:rPr lang="ru-RU" sz="2000" dirty="0"/>
              <a:t> </a:t>
            </a:r>
            <a:r>
              <a:rPr lang="ru-RU" sz="2000" dirty="0" err="1"/>
              <a:t>науково-технічним</a:t>
            </a:r>
            <a:r>
              <a:rPr lang="ru-RU" sz="2000" dirty="0"/>
              <a:t> та </a:t>
            </a:r>
            <a:r>
              <a:rPr lang="ru-RU" sz="2000" dirty="0" err="1"/>
              <a:t>екологічним</a:t>
            </a:r>
            <a:r>
              <a:rPr lang="ru-RU" sz="2000" dirty="0"/>
              <a:t> </a:t>
            </a:r>
            <a:r>
              <a:rPr lang="ru-RU" sz="2000" dirty="0" err="1"/>
              <a:t>критеріям</a:t>
            </a:r>
            <a:r>
              <a:rPr lang="ru-RU" sz="2000" dirty="0"/>
              <a:t>. </a:t>
            </a:r>
            <a:r>
              <a:rPr lang="ru-RU" sz="2000" dirty="0" err="1"/>
              <a:t>Це</a:t>
            </a:r>
            <a:r>
              <a:rPr lang="ru-RU" sz="2000" dirty="0"/>
              <a:t> </a:t>
            </a:r>
            <a:r>
              <a:rPr lang="ru-RU" sz="2000" dirty="0" err="1"/>
              <a:t>пов’язано</a:t>
            </a:r>
            <a:r>
              <a:rPr lang="ru-RU" sz="2000" dirty="0"/>
              <a:t> </a:t>
            </a:r>
            <a:r>
              <a:rPr lang="ru-RU" sz="2000" dirty="0" err="1"/>
              <a:t>із</a:t>
            </a:r>
            <a:r>
              <a:rPr lang="ru-RU" sz="2000" dirty="0"/>
              <a:t> </a:t>
            </a:r>
            <a:r>
              <a:rPr lang="ru-RU" sz="2000" dirty="0" err="1"/>
              <a:t>постійним</a:t>
            </a:r>
            <a:r>
              <a:rPr lang="ru-RU" sz="2000" dirty="0"/>
              <a:t> </a:t>
            </a:r>
            <a:r>
              <a:rPr lang="ru-RU" sz="2000" dirty="0" err="1"/>
              <a:t>зниженням</a:t>
            </a:r>
            <a:r>
              <a:rPr lang="ru-RU" sz="2000" dirty="0"/>
              <a:t> </a:t>
            </a:r>
            <a:r>
              <a:rPr lang="ru-RU" sz="2000" dirty="0" err="1"/>
              <a:t>технічного</a:t>
            </a:r>
            <a:r>
              <a:rPr lang="ru-RU" sz="2000" dirty="0"/>
              <a:t> та </a:t>
            </a:r>
            <a:r>
              <a:rPr lang="ru-RU" sz="2000" dirty="0" err="1"/>
              <a:t>технологічного</a:t>
            </a:r>
            <a:r>
              <a:rPr lang="ru-RU" sz="2000" dirty="0"/>
              <a:t> </a:t>
            </a:r>
            <a:r>
              <a:rPr lang="ru-RU" sz="2000" dirty="0" err="1"/>
              <a:t>рівня</a:t>
            </a:r>
            <a:r>
              <a:rPr lang="ru-RU" sz="2000" dirty="0"/>
              <a:t> </a:t>
            </a:r>
            <a:r>
              <a:rPr lang="ru-RU" sz="2000" dirty="0" err="1"/>
              <a:t>підприємств</a:t>
            </a:r>
            <a:r>
              <a:rPr lang="ru-RU" sz="2000" dirty="0"/>
              <a:t> у </a:t>
            </a:r>
            <a:r>
              <a:rPr lang="ru-RU" sz="2000" dirty="0" err="1"/>
              <a:t>зв’язку</a:t>
            </a:r>
            <a:r>
              <a:rPr lang="ru-RU" sz="2000" dirty="0"/>
              <a:t> </a:t>
            </a:r>
            <a:r>
              <a:rPr lang="ru-RU" sz="2000" dirty="0" err="1"/>
              <a:t>зі</a:t>
            </a:r>
            <a:r>
              <a:rPr lang="ru-RU" sz="2000" dirty="0"/>
              <a:t> </a:t>
            </a:r>
            <a:r>
              <a:rPr lang="ru-RU" sz="2000" dirty="0" err="1"/>
              <a:t>старінням</a:t>
            </a:r>
            <a:r>
              <a:rPr lang="ru-RU" sz="2000" dirty="0"/>
              <a:t> </a:t>
            </a:r>
            <a:r>
              <a:rPr lang="ru-RU" sz="2000" dirty="0" err="1"/>
              <a:t>устаткування</a:t>
            </a:r>
            <a:r>
              <a:rPr lang="ru-RU" sz="2000" dirty="0"/>
              <a:t> та </a:t>
            </a:r>
            <a:r>
              <a:rPr lang="ru-RU" sz="2000" dirty="0" err="1"/>
              <a:t>хронічним</a:t>
            </a:r>
            <a:r>
              <a:rPr lang="ru-RU" sz="2000" dirty="0"/>
              <a:t> </a:t>
            </a:r>
            <a:r>
              <a:rPr lang="ru-RU" sz="2000" dirty="0" err="1"/>
              <a:t>дефіцитом</a:t>
            </a:r>
            <a:r>
              <a:rPr lang="ru-RU" sz="2000" dirty="0"/>
              <a:t> </a:t>
            </a:r>
            <a:r>
              <a:rPr lang="ru-RU" sz="2000" dirty="0" err="1"/>
              <a:t>обігових</a:t>
            </a:r>
            <a:r>
              <a:rPr lang="ru-RU" sz="2000" dirty="0"/>
              <a:t> </a:t>
            </a:r>
            <a:r>
              <a:rPr lang="ru-RU" sz="2000" dirty="0" err="1"/>
              <a:t>коштів</a:t>
            </a:r>
            <a:r>
              <a:rPr lang="ru-RU" sz="2000" dirty="0"/>
              <a:t>, </a:t>
            </a:r>
            <a:r>
              <a:rPr lang="ru-RU" sz="2000" dirty="0" err="1"/>
              <a:t>які</a:t>
            </a:r>
            <a:r>
              <a:rPr lang="ru-RU" sz="2000" dirty="0"/>
              <a:t> </a:t>
            </a:r>
            <a:r>
              <a:rPr lang="ru-RU" sz="2000" dirty="0" err="1"/>
              <a:t>потрібні</a:t>
            </a:r>
            <a:r>
              <a:rPr lang="ru-RU" sz="2000" dirty="0"/>
              <a:t> на </a:t>
            </a:r>
            <a:r>
              <a:rPr lang="ru-RU" sz="2000" dirty="0" err="1"/>
              <a:t>його</a:t>
            </a:r>
            <a:r>
              <a:rPr lang="ru-RU" sz="2000" dirty="0"/>
              <a:t> </a:t>
            </a:r>
            <a:r>
              <a:rPr lang="ru-RU" sz="2000" dirty="0" err="1"/>
              <a:t>реконструкцію</a:t>
            </a:r>
            <a:r>
              <a:rPr lang="ru-RU" sz="2000" dirty="0"/>
              <a:t> та </a:t>
            </a:r>
            <a:r>
              <a:rPr lang="ru-RU" sz="2000" dirty="0" err="1"/>
              <a:t>модернізацію</a:t>
            </a:r>
            <a:r>
              <a:rPr lang="ru-RU" sz="2000" dirty="0"/>
              <a:t>. </a:t>
            </a:r>
            <a:r>
              <a:rPr lang="ru-RU" sz="2000" dirty="0" err="1"/>
              <a:t>Поганий</a:t>
            </a:r>
            <a:r>
              <a:rPr lang="ru-RU" sz="2000" dirty="0"/>
              <a:t> стан </a:t>
            </a:r>
            <a:r>
              <a:rPr lang="ru-RU" sz="2000" dirty="0" err="1"/>
              <a:t>існуючої</a:t>
            </a:r>
            <a:r>
              <a:rPr lang="ru-RU" sz="2000" dirty="0"/>
              <a:t> </a:t>
            </a:r>
            <a:r>
              <a:rPr lang="ru-RU" sz="2000" dirty="0" err="1"/>
              <a:t>недорозвинутої</a:t>
            </a:r>
            <a:r>
              <a:rPr lang="ru-RU" sz="2000" dirty="0"/>
              <a:t> та </a:t>
            </a:r>
            <a:r>
              <a:rPr lang="ru-RU" sz="2000" dirty="0" err="1"/>
              <a:t>гіпертрофованої</a:t>
            </a:r>
            <a:r>
              <a:rPr lang="ru-RU" sz="2000" dirty="0"/>
              <a:t> </a:t>
            </a:r>
            <a:r>
              <a:rPr lang="ru-RU" sz="2000" dirty="0" err="1"/>
              <a:t>моделі</a:t>
            </a:r>
            <a:r>
              <a:rPr lang="ru-RU" sz="2000" dirty="0"/>
              <a:t> </a:t>
            </a:r>
            <a:r>
              <a:rPr lang="ru-RU" sz="2000" dirty="0" err="1"/>
              <a:t>ринкових</a:t>
            </a:r>
            <a:r>
              <a:rPr lang="ru-RU" sz="2000" dirty="0"/>
              <a:t> </a:t>
            </a:r>
            <a:r>
              <a:rPr lang="ru-RU" sz="2000" dirty="0" err="1"/>
              <a:t>відносин</a:t>
            </a:r>
            <a:r>
              <a:rPr lang="ru-RU" sz="2000" dirty="0"/>
              <a:t> </a:t>
            </a:r>
            <a:r>
              <a:rPr lang="ru-RU" sz="2000" dirty="0" err="1"/>
              <a:t>призводить</a:t>
            </a:r>
            <a:r>
              <a:rPr lang="ru-RU" sz="2000" dirty="0"/>
              <a:t> до того, </a:t>
            </a:r>
            <a:r>
              <a:rPr lang="ru-RU" sz="2000" dirty="0" err="1"/>
              <a:t>що</a:t>
            </a:r>
            <a:r>
              <a:rPr lang="ru-RU" sz="2000" dirty="0"/>
              <a:t> практично не </a:t>
            </a:r>
            <a:r>
              <a:rPr lang="ru-RU" sz="2000" dirty="0" err="1"/>
              <a:t>діють</a:t>
            </a:r>
            <a:r>
              <a:rPr lang="ru-RU" sz="2000" dirty="0"/>
              <a:t> </a:t>
            </a:r>
            <a:r>
              <a:rPr lang="ru-RU" sz="2000" dirty="0" err="1"/>
              <a:t>цінові</a:t>
            </a:r>
            <a:r>
              <a:rPr lang="ru-RU" sz="2000" dirty="0"/>
              <a:t> </a:t>
            </a:r>
            <a:r>
              <a:rPr lang="ru-RU" sz="2000" dirty="0" err="1"/>
              <a:t>критерії</a:t>
            </a:r>
            <a:r>
              <a:rPr lang="ru-RU" sz="2000" dirty="0"/>
              <a:t> </a:t>
            </a:r>
            <a:r>
              <a:rPr lang="ru-RU" sz="2000" dirty="0" err="1"/>
              <a:t>ефективності</a:t>
            </a:r>
            <a:r>
              <a:rPr lang="ru-RU" sz="2000" dirty="0"/>
              <a:t> </a:t>
            </a:r>
            <a:r>
              <a:rPr lang="ru-RU" sz="2000" dirty="0" err="1"/>
              <a:t>використання</a:t>
            </a:r>
            <a:r>
              <a:rPr lang="ru-RU" sz="2000" dirty="0"/>
              <a:t> </a:t>
            </a:r>
            <a:r>
              <a:rPr lang="ru-RU" sz="2000" dirty="0" err="1"/>
              <a:t>матеріальних</a:t>
            </a:r>
            <a:r>
              <a:rPr lang="ru-RU" sz="2000" dirty="0"/>
              <a:t> </a:t>
            </a:r>
            <a:r>
              <a:rPr lang="ru-RU" sz="2000" dirty="0" err="1"/>
              <a:t>ресурсів</a:t>
            </a:r>
            <a:r>
              <a:rPr lang="ru-RU" sz="2000" dirty="0"/>
              <a:t>.</a:t>
            </a:r>
          </a:p>
        </p:txBody>
      </p:sp>
      <p:sp>
        <p:nvSpPr>
          <p:cNvPr id="4" name="Заголовок 1"/>
          <p:cNvSpPr>
            <a:spLocks noGrp="1"/>
          </p:cNvSpPr>
          <p:nvPr>
            <p:ph type="title"/>
          </p:nvPr>
        </p:nvSpPr>
        <p:spPr/>
        <p:txBody>
          <a:bodyPr/>
          <a:lstStyle/>
          <a:p>
            <a:r>
              <a:rPr lang="ru-RU" dirty="0"/>
              <a:t>4.	</a:t>
            </a:r>
            <a:r>
              <a:rPr lang="ru-RU" dirty="0" err="1"/>
              <a:t>Україна</a:t>
            </a:r>
            <a:r>
              <a:rPr lang="ru-RU" dirty="0"/>
              <a:t> у </a:t>
            </a:r>
            <a:r>
              <a:rPr lang="ru-RU" dirty="0" err="1"/>
              <a:t>світовій</a:t>
            </a:r>
            <a:r>
              <a:rPr lang="ru-RU" dirty="0"/>
              <a:t> </a:t>
            </a:r>
            <a:r>
              <a:rPr lang="ru-RU" dirty="0" err="1"/>
              <a:t>торгівлі</a:t>
            </a:r>
            <a:r>
              <a:rPr lang="ru-RU" dirty="0"/>
              <a:t> </a:t>
            </a:r>
            <a:r>
              <a:rPr lang="ru-RU" dirty="0" err="1"/>
              <a:t>сировиною</a:t>
            </a:r>
            <a:r>
              <a:rPr lang="ru-RU" dirty="0"/>
              <a:t>.</a:t>
            </a:r>
          </a:p>
        </p:txBody>
      </p:sp>
      <p:pic>
        <p:nvPicPr>
          <p:cNvPr id="5" name="Рисунок 4"/>
          <p:cNvPicPr>
            <a:picLocks noChangeAspect="1"/>
          </p:cNvPicPr>
          <p:nvPr/>
        </p:nvPicPr>
        <p:blipFill>
          <a:blip r:embed="rId2"/>
          <a:stretch>
            <a:fillRect/>
          </a:stretch>
        </p:blipFill>
        <p:spPr>
          <a:xfrm>
            <a:off x="10029868" y="2379766"/>
            <a:ext cx="2067129" cy="1665019"/>
          </a:xfrm>
          <a:prstGeom prst="rect">
            <a:avLst/>
          </a:prstGeom>
        </p:spPr>
      </p:pic>
      <p:pic>
        <p:nvPicPr>
          <p:cNvPr id="6" name="Рисунок 5"/>
          <p:cNvPicPr>
            <a:picLocks noChangeAspect="1"/>
          </p:cNvPicPr>
          <p:nvPr/>
        </p:nvPicPr>
        <p:blipFill>
          <a:blip r:embed="rId3"/>
          <a:stretch>
            <a:fillRect/>
          </a:stretch>
        </p:blipFill>
        <p:spPr>
          <a:xfrm>
            <a:off x="3132179" y="4353544"/>
            <a:ext cx="4186666" cy="2504456"/>
          </a:xfrm>
          <a:prstGeom prst="rect">
            <a:avLst/>
          </a:prstGeom>
        </p:spPr>
      </p:pic>
    </p:spTree>
    <p:extLst>
      <p:ext uri="{BB962C8B-B14F-4D97-AF65-F5344CB8AC3E}">
        <p14:creationId xmlns:p14="http://schemas.microsoft.com/office/powerpoint/2010/main" val="3225761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0633" y="1816925"/>
            <a:ext cx="9583387" cy="1669163"/>
          </a:xfrm>
        </p:spPr>
        <p:txBody>
          <a:bodyPr>
            <a:normAutofit/>
          </a:bodyPr>
          <a:lstStyle/>
          <a:p>
            <a:r>
              <a:rPr lang="ru-RU" sz="2000" dirty="0" err="1"/>
              <a:t>Водночас</a:t>
            </a:r>
            <a:r>
              <a:rPr lang="ru-RU" sz="2000" dirty="0"/>
              <a:t> </a:t>
            </a:r>
            <a:r>
              <a:rPr lang="ru-RU" sz="2000" dirty="0" err="1"/>
              <a:t>унаслідок</a:t>
            </a:r>
            <a:r>
              <a:rPr lang="ru-RU" sz="2000" dirty="0"/>
              <a:t> такого </a:t>
            </a:r>
            <a:r>
              <a:rPr lang="ru-RU" sz="2000" dirty="0" err="1"/>
              <a:t>балансування</a:t>
            </a:r>
            <a:r>
              <a:rPr lang="ru-RU" sz="2000" dirty="0"/>
              <a:t> </a:t>
            </a:r>
            <a:r>
              <a:rPr lang="ru-RU" sz="2000" dirty="0" err="1"/>
              <a:t>національне</a:t>
            </a:r>
            <a:r>
              <a:rPr lang="ru-RU" sz="2000" dirty="0"/>
              <a:t> </a:t>
            </a:r>
            <a:r>
              <a:rPr lang="ru-RU" sz="2000" dirty="0" err="1"/>
              <a:t>господарство</a:t>
            </a:r>
            <a:r>
              <a:rPr lang="ru-RU" sz="2000" dirty="0"/>
              <a:t> </a:t>
            </a:r>
            <a:r>
              <a:rPr lang="ru-RU" sz="2000" dirty="0" err="1"/>
              <a:t>забезпечується</a:t>
            </a:r>
            <a:r>
              <a:rPr lang="ru-RU" sz="2000" dirty="0"/>
              <a:t> </a:t>
            </a:r>
            <a:r>
              <a:rPr lang="ru-RU" sz="2000" dirty="0" err="1"/>
              <a:t>потрібними</a:t>
            </a:r>
            <a:r>
              <a:rPr lang="ru-RU" sz="2000" dirty="0"/>
              <a:t> </a:t>
            </a:r>
            <a:r>
              <a:rPr lang="ru-RU" sz="2000" dirty="0" err="1"/>
              <a:t>йому</a:t>
            </a:r>
            <a:r>
              <a:rPr lang="ru-RU" sz="2000" dirty="0"/>
              <a:t> </a:t>
            </a:r>
            <a:r>
              <a:rPr lang="ru-RU" sz="2000" dirty="0" err="1"/>
              <a:t>сировинними</a:t>
            </a:r>
            <a:r>
              <a:rPr lang="ru-RU" sz="2000" dirty="0"/>
              <a:t> ресурсами, а продаж </a:t>
            </a:r>
            <a:r>
              <a:rPr lang="ru-RU" sz="2000" dirty="0" err="1"/>
              <a:t>відносно</a:t>
            </a:r>
            <a:r>
              <a:rPr lang="ru-RU" sz="2000" dirty="0"/>
              <a:t> </a:t>
            </a:r>
            <a:r>
              <a:rPr lang="ru-RU" sz="2000" dirty="0" err="1"/>
              <a:t>надлишкових</a:t>
            </a:r>
            <a:r>
              <a:rPr lang="ru-RU" sz="2000" dirty="0"/>
              <a:t> </a:t>
            </a:r>
            <a:r>
              <a:rPr lang="ru-RU" sz="2000" dirty="0" err="1"/>
              <a:t>природних</a:t>
            </a:r>
            <a:r>
              <a:rPr lang="ru-RU" sz="2000" dirty="0"/>
              <a:t> </a:t>
            </a:r>
            <a:r>
              <a:rPr lang="ru-RU" sz="2000" dirty="0" err="1"/>
              <a:t>ресурсів</a:t>
            </a:r>
            <a:r>
              <a:rPr lang="ru-RU" sz="2000" dirty="0"/>
              <a:t> </a:t>
            </a:r>
            <a:r>
              <a:rPr lang="ru-RU" sz="2000" dirty="0" err="1"/>
              <a:t>дає</a:t>
            </a:r>
            <a:r>
              <a:rPr lang="ru-RU" sz="2000" dirty="0"/>
              <a:t> </a:t>
            </a:r>
            <a:r>
              <a:rPr lang="ru-RU" sz="2000" dirty="0" err="1"/>
              <a:t>змогу</a:t>
            </a:r>
            <a:r>
              <a:rPr lang="ru-RU" sz="2000" dirty="0"/>
              <a:t> </a:t>
            </a:r>
            <a:r>
              <a:rPr lang="ru-RU" sz="2000" dirty="0" err="1"/>
              <a:t>отримувати</a:t>
            </a:r>
            <a:r>
              <a:rPr lang="ru-RU" sz="2000" dirty="0"/>
              <a:t> </a:t>
            </a:r>
            <a:r>
              <a:rPr lang="ru-RU" sz="2000" dirty="0" err="1"/>
              <a:t>прибуток</a:t>
            </a:r>
            <a:r>
              <a:rPr lang="ru-RU" sz="2000" dirty="0"/>
              <a:t> та </a:t>
            </a:r>
            <a:r>
              <a:rPr lang="ru-RU" sz="2000" dirty="0" err="1"/>
              <a:t>поліпшувати</a:t>
            </a:r>
            <a:r>
              <a:rPr lang="ru-RU" sz="2000" dirty="0"/>
              <a:t> </a:t>
            </a:r>
            <a:r>
              <a:rPr lang="ru-RU" sz="2000" dirty="0" err="1"/>
              <a:t>міжнародний</a:t>
            </a:r>
            <a:r>
              <a:rPr lang="ru-RU" sz="2000" dirty="0"/>
              <a:t> </a:t>
            </a:r>
            <a:r>
              <a:rPr lang="ru-RU" sz="2000" dirty="0" err="1"/>
              <a:t>торговельний</a:t>
            </a:r>
            <a:r>
              <a:rPr lang="ru-RU" sz="2000" dirty="0"/>
              <a:t> і </a:t>
            </a:r>
            <a:r>
              <a:rPr lang="ru-RU" sz="2000" dirty="0" err="1"/>
              <a:t>платіжний</a:t>
            </a:r>
            <a:r>
              <a:rPr lang="ru-RU" sz="2000" dirty="0"/>
              <a:t> </a:t>
            </a:r>
            <a:r>
              <a:rPr lang="ru-RU" sz="2000" dirty="0" err="1"/>
              <a:t>баланси</a:t>
            </a:r>
            <a:r>
              <a:rPr lang="ru-RU" sz="2000" dirty="0"/>
              <a:t> </a:t>
            </a:r>
            <a:r>
              <a:rPr lang="ru-RU" sz="2000" dirty="0" err="1" smtClean="0"/>
              <a:t>України</a:t>
            </a:r>
            <a:r>
              <a:rPr lang="ru-RU" sz="2000" dirty="0" smtClean="0"/>
              <a:t>.</a:t>
            </a:r>
            <a:endParaRPr lang="ru-RU" sz="2000" dirty="0"/>
          </a:p>
        </p:txBody>
      </p:sp>
      <p:sp>
        <p:nvSpPr>
          <p:cNvPr id="4" name="Заголовок 1"/>
          <p:cNvSpPr>
            <a:spLocks noGrp="1"/>
          </p:cNvSpPr>
          <p:nvPr>
            <p:ph type="title"/>
          </p:nvPr>
        </p:nvSpPr>
        <p:spPr/>
        <p:txBody>
          <a:bodyPr/>
          <a:lstStyle/>
          <a:p>
            <a:r>
              <a:rPr lang="ru-RU" dirty="0"/>
              <a:t>4.	</a:t>
            </a:r>
            <a:r>
              <a:rPr lang="ru-RU" dirty="0" err="1"/>
              <a:t>Україна</a:t>
            </a:r>
            <a:r>
              <a:rPr lang="ru-RU" dirty="0"/>
              <a:t> у </a:t>
            </a:r>
            <a:r>
              <a:rPr lang="ru-RU" dirty="0" err="1"/>
              <a:t>світовій</a:t>
            </a:r>
            <a:r>
              <a:rPr lang="ru-RU" dirty="0"/>
              <a:t> </a:t>
            </a:r>
            <a:r>
              <a:rPr lang="ru-RU" dirty="0" err="1"/>
              <a:t>торгівлі</a:t>
            </a:r>
            <a:r>
              <a:rPr lang="ru-RU" dirty="0"/>
              <a:t> </a:t>
            </a:r>
            <a:r>
              <a:rPr lang="ru-RU" dirty="0" err="1"/>
              <a:t>сировиною</a:t>
            </a:r>
            <a:r>
              <a:rPr lang="ru-RU" dirty="0"/>
              <a:t>.</a:t>
            </a:r>
          </a:p>
        </p:txBody>
      </p:sp>
      <p:pic>
        <p:nvPicPr>
          <p:cNvPr id="5" name="Рисунок 4"/>
          <p:cNvPicPr>
            <a:picLocks noChangeAspect="1"/>
          </p:cNvPicPr>
          <p:nvPr/>
        </p:nvPicPr>
        <p:blipFill>
          <a:blip r:embed="rId2"/>
          <a:stretch>
            <a:fillRect/>
          </a:stretch>
        </p:blipFill>
        <p:spPr>
          <a:xfrm>
            <a:off x="8825090" y="3250541"/>
            <a:ext cx="2540421" cy="1727860"/>
          </a:xfrm>
          <a:prstGeom prst="rect">
            <a:avLst/>
          </a:prstGeom>
        </p:spPr>
      </p:pic>
      <p:pic>
        <p:nvPicPr>
          <p:cNvPr id="6" name="Рисунок 5"/>
          <p:cNvPicPr>
            <a:picLocks noChangeAspect="1"/>
          </p:cNvPicPr>
          <p:nvPr/>
        </p:nvPicPr>
        <p:blipFill>
          <a:blip r:embed="rId3"/>
          <a:stretch>
            <a:fillRect/>
          </a:stretch>
        </p:blipFill>
        <p:spPr>
          <a:xfrm>
            <a:off x="1126245" y="3250541"/>
            <a:ext cx="7698845" cy="3607459"/>
          </a:xfrm>
          <a:prstGeom prst="rect">
            <a:avLst/>
          </a:prstGeom>
        </p:spPr>
      </p:pic>
    </p:spTree>
    <p:extLst>
      <p:ext uri="{BB962C8B-B14F-4D97-AF65-F5344CB8AC3E}">
        <p14:creationId xmlns:p14="http://schemas.microsoft.com/office/powerpoint/2010/main" val="41045192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64221" y="158338"/>
            <a:ext cx="9535446" cy="1140495"/>
          </a:xfrm>
        </p:spPr>
        <p:txBody>
          <a:bodyPr>
            <a:normAutofit/>
          </a:bodyPr>
          <a:lstStyle/>
          <a:p>
            <a:pPr algn="ctr"/>
            <a:r>
              <a:rPr lang="uk-UA" sz="4400" b="1" dirty="0" smtClean="0"/>
              <a:t>Дякую за увагу!</a:t>
            </a:r>
            <a:endParaRPr lang="ru-RU" sz="4400" b="1" dirty="0"/>
          </a:p>
        </p:txBody>
      </p:sp>
      <p:pic>
        <p:nvPicPr>
          <p:cNvPr id="4" name="Объект 3"/>
          <p:cNvPicPr>
            <a:picLocks noGrp="1" noChangeAspect="1"/>
          </p:cNvPicPr>
          <p:nvPr>
            <p:ph idx="1"/>
          </p:nvPr>
        </p:nvPicPr>
        <p:blipFill>
          <a:blip r:embed="rId2"/>
          <a:stretch>
            <a:fillRect/>
          </a:stretch>
        </p:blipFill>
        <p:spPr>
          <a:xfrm>
            <a:off x="359918" y="1120703"/>
            <a:ext cx="6670273" cy="5540093"/>
          </a:xfrm>
          <a:prstGeom prst="rect">
            <a:avLst/>
          </a:prstGeom>
        </p:spPr>
      </p:pic>
      <p:pic>
        <p:nvPicPr>
          <p:cNvPr id="5" name="Рисунок 4"/>
          <p:cNvPicPr>
            <a:picLocks noChangeAspect="1"/>
          </p:cNvPicPr>
          <p:nvPr/>
        </p:nvPicPr>
        <p:blipFill>
          <a:blip r:embed="rId3"/>
          <a:stretch>
            <a:fillRect/>
          </a:stretch>
        </p:blipFill>
        <p:spPr>
          <a:xfrm>
            <a:off x="7199664" y="3906982"/>
            <a:ext cx="4719204" cy="2753814"/>
          </a:xfrm>
          <a:prstGeom prst="rect">
            <a:avLst/>
          </a:prstGeom>
        </p:spPr>
      </p:pic>
      <p:pic>
        <p:nvPicPr>
          <p:cNvPr id="6" name="Рисунок 5"/>
          <p:cNvPicPr>
            <a:picLocks noChangeAspect="1"/>
          </p:cNvPicPr>
          <p:nvPr/>
        </p:nvPicPr>
        <p:blipFill>
          <a:blip r:embed="rId4"/>
          <a:stretch>
            <a:fillRect/>
          </a:stretch>
        </p:blipFill>
        <p:spPr>
          <a:xfrm>
            <a:off x="7199664" y="1120703"/>
            <a:ext cx="4727856" cy="2610380"/>
          </a:xfrm>
          <a:prstGeom prst="rect">
            <a:avLst/>
          </a:prstGeom>
        </p:spPr>
      </p:pic>
    </p:spTree>
    <p:extLst>
      <p:ext uri="{BB962C8B-B14F-4D97-AF65-F5344CB8AC3E}">
        <p14:creationId xmlns:p14="http://schemas.microsoft.com/office/powerpoint/2010/main" val="544043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a:t>
            </a:r>
            <a:r>
              <a:rPr lang="ru-RU" dirty="0" err="1"/>
              <a:t>Сировинні</a:t>
            </a:r>
            <a:r>
              <a:rPr lang="ru-RU" dirty="0"/>
              <a:t> </a:t>
            </a:r>
            <a:r>
              <a:rPr lang="ru-RU" dirty="0" err="1"/>
              <a:t>ресурси</a:t>
            </a:r>
            <a:r>
              <a:rPr lang="ru-RU" dirty="0"/>
              <a:t> в </a:t>
            </a:r>
            <a:r>
              <a:rPr lang="ru-RU" dirty="0" err="1"/>
              <a:t>національному</a:t>
            </a:r>
            <a:r>
              <a:rPr lang="ru-RU" dirty="0"/>
              <a:t> та </a:t>
            </a:r>
            <a:r>
              <a:rPr lang="ru-RU" dirty="0" err="1"/>
              <a:t>світовому</a:t>
            </a:r>
            <a:r>
              <a:rPr lang="ru-RU" dirty="0"/>
              <a:t> </a:t>
            </a:r>
            <a:r>
              <a:rPr lang="ru-RU" dirty="0" err="1"/>
              <a:t>господарстві</a:t>
            </a:r>
            <a:r>
              <a:rPr lang="ru-RU" dirty="0"/>
              <a:t>.</a:t>
            </a:r>
          </a:p>
        </p:txBody>
      </p:sp>
      <p:sp>
        <p:nvSpPr>
          <p:cNvPr id="3" name="Объект 2"/>
          <p:cNvSpPr>
            <a:spLocks noGrp="1"/>
          </p:cNvSpPr>
          <p:nvPr>
            <p:ph idx="1"/>
          </p:nvPr>
        </p:nvSpPr>
        <p:spPr>
          <a:xfrm>
            <a:off x="166695" y="2255592"/>
            <a:ext cx="8596668" cy="3880773"/>
          </a:xfrm>
        </p:spPr>
        <p:txBody>
          <a:bodyPr/>
          <a:lstStyle/>
          <a:p>
            <a:r>
              <a:rPr lang="ru-RU" sz="2000" dirty="0" err="1"/>
              <a:t>Функціонування</a:t>
            </a:r>
            <a:r>
              <a:rPr lang="ru-RU" sz="2000" dirty="0"/>
              <a:t> </a:t>
            </a:r>
            <a:r>
              <a:rPr lang="ru-RU" sz="2000" dirty="0" err="1"/>
              <a:t>національних</a:t>
            </a:r>
            <a:r>
              <a:rPr lang="ru-RU" sz="2000" dirty="0"/>
              <a:t> </a:t>
            </a:r>
            <a:r>
              <a:rPr lang="ru-RU" sz="2000" dirty="0" err="1"/>
              <a:t>економік</a:t>
            </a:r>
            <a:r>
              <a:rPr lang="ru-RU" sz="2000" dirty="0"/>
              <a:t> та </a:t>
            </a:r>
            <a:r>
              <a:rPr lang="ru-RU" sz="2000" dirty="0" err="1"/>
              <a:t>всього</a:t>
            </a:r>
            <a:r>
              <a:rPr lang="ru-RU" sz="2000" dirty="0"/>
              <a:t> </a:t>
            </a:r>
            <a:r>
              <a:rPr lang="ru-RU" sz="2000" dirty="0" err="1"/>
              <a:t>світового</a:t>
            </a:r>
            <a:r>
              <a:rPr lang="ru-RU" sz="2000" dirty="0"/>
              <a:t> </a:t>
            </a:r>
            <a:r>
              <a:rPr lang="ru-RU" sz="2000" dirty="0" err="1"/>
              <a:t>господарства</a:t>
            </a:r>
            <a:r>
              <a:rPr lang="ru-RU" sz="2000" dirty="0"/>
              <a:t> </a:t>
            </a:r>
            <a:r>
              <a:rPr lang="ru-RU" sz="2000" dirty="0" err="1"/>
              <a:t>базується</a:t>
            </a:r>
            <a:r>
              <a:rPr lang="ru-RU" sz="2000" dirty="0"/>
              <a:t> на </a:t>
            </a:r>
            <a:r>
              <a:rPr lang="ru-RU" sz="2000" dirty="0" err="1"/>
              <a:t>економічних</a:t>
            </a:r>
            <a:r>
              <a:rPr lang="ru-RU" sz="2000" dirty="0"/>
              <a:t> ресурсах: </a:t>
            </a:r>
            <a:r>
              <a:rPr lang="ru-RU" sz="2000" dirty="0" err="1"/>
              <a:t>природних</a:t>
            </a:r>
            <a:r>
              <a:rPr lang="ru-RU" sz="2000" dirty="0"/>
              <a:t>, </a:t>
            </a:r>
            <a:r>
              <a:rPr lang="ru-RU" sz="2000" dirty="0" err="1"/>
              <a:t>трудових</a:t>
            </a:r>
            <a:r>
              <a:rPr lang="ru-RU" sz="2000" dirty="0"/>
              <a:t>, </a:t>
            </a:r>
            <a:r>
              <a:rPr lang="ru-RU" sz="2000" dirty="0" err="1"/>
              <a:t>капітальних</a:t>
            </a:r>
            <a:r>
              <a:rPr lang="ru-RU" sz="2000" dirty="0"/>
              <a:t> (</a:t>
            </a:r>
            <a:r>
              <a:rPr lang="ru-RU" sz="2000" dirty="0" err="1"/>
              <a:t>засобів</a:t>
            </a:r>
            <a:r>
              <a:rPr lang="ru-RU" sz="2000" dirty="0"/>
              <a:t> </a:t>
            </a:r>
            <a:r>
              <a:rPr lang="ru-RU" sz="2000" dirty="0" err="1"/>
              <a:t>виробництва</a:t>
            </a:r>
            <a:r>
              <a:rPr lang="ru-RU" sz="2000" dirty="0"/>
              <a:t>), </a:t>
            </a:r>
            <a:r>
              <a:rPr lang="ru-RU" sz="2000" dirty="0" err="1"/>
              <a:t>фінансових</a:t>
            </a:r>
            <a:r>
              <a:rPr lang="ru-RU" sz="2000" dirty="0"/>
              <a:t>, </a:t>
            </a:r>
            <a:r>
              <a:rPr lang="ru-RU" sz="2000" dirty="0" err="1"/>
              <a:t>підприємницьких</a:t>
            </a:r>
            <a:r>
              <a:rPr lang="ru-RU" sz="2000" dirty="0"/>
              <a:t>, </a:t>
            </a:r>
            <a:r>
              <a:rPr lang="ru-RU" sz="2000" dirty="0" err="1"/>
              <a:t>наукових</a:t>
            </a:r>
            <a:r>
              <a:rPr lang="ru-RU" sz="2000" dirty="0"/>
              <a:t>. В </a:t>
            </a:r>
            <a:r>
              <a:rPr lang="ru-RU" sz="2000" dirty="0" err="1"/>
              <a:t>сукупності</a:t>
            </a:r>
            <a:r>
              <a:rPr lang="ru-RU" sz="2000" dirty="0"/>
              <a:t> </a:t>
            </a:r>
            <a:r>
              <a:rPr lang="ru-RU" sz="2000" dirty="0" err="1"/>
              <a:t>економічні</a:t>
            </a:r>
            <a:r>
              <a:rPr lang="ru-RU" sz="2000" dirty="0"/>
              <a:t> </a:t>
            </a:r>
            <a:r>
              <a:rPr lang="ru-RU" sz="2000" dirty="0" err="1"/>
              <a:t>ресурси</a:t>
            </a:r>
            <a:r>
              <a:rPr lang="ru-RU" sz="2000" dirty="0"/>
              <a:t> </a:t>
            </a:r>
            <a:r>
              <a:rPr lang="ru-RU" sz="2000" dirty="0" err="1"/>
              <a:t>утворюють</a:t>
            </a:r>
            <a:r>
              <a:rPr lang="ru-RU" sz="2000" dirty="0"/>
              <a:t> </a:t>
            </a:r>
            <a:r>
              <a:rPr lang="ru-RU" sz="2000" dirty="0" err="1"/>
              <a:t>потенціал</a:t>
            </a:r>
            <a:r>
              <a:rPr lang="ru-RU" sz="2000" dirty="0"/>
              <a:t> </a:t>
            </a:r>
            <a:r>
              <a:rPr lang="ru-RU" sz="2000" dirty="0" err="1"/>
              <a:t>національного</a:t>
            </a:r>
            <a:r>
              <a:rPr lang="ru-RU" sz="2000" dirty="0"/>
              <a:t> </a:t>
            </a:r>
            <a:r>
              <a:rPr lang="ru-RU" sz="2000" dirty="0" err="1"/>
              <a:t>або</a:t>
            </a:r>
            <a:r>
              <a:rPr lang="ru-RU" sz="2000" dirty="0"/>
              <a:t> </a:t>
            </a:r>
            <a:r>
              <a:rPr lang="ru-RU" sz="2000" dirty="0" err="1"/>
              <a:t>регіонального</a:t>
            </a:r>
            <a:r>
              <a:rPr lang="ru-RU" sz="2000" dirty="0"/>
              <a:t> (</a:t>
            </a:r>
            <a:r>
              <a:rPr lang="ru-RU" sz="2000" dirty="0" err="1"/>
              <a:t>міжнародного</a:t>
            </a:r>
            <a:r>
              <a:rPr lang="ru-RU" sz="2000" dirty="0"/>
              <a:t>) й </a:t>
            </a:r>
            <a:r>
              <a:rPr lang="ru-RU" sz="2000" dirty="0" err="1"/>
              <a:t>усього</a:t>
            </a:r>
            <a:r>
              <a:rPr lang="ru-RU" sz="2000" dirty="0"/>
              <a:t> </a:t>
            </a:r>
            <a:r>
              <a:rPr lang="ru-RU" sz="2000" dirty="0" err="1"/>
              <a:t>світового</a:t>
            </a:r>
            <a:r>
              <a:rPr lang="ru-RU" sz="2000" dirty="0"/>
              <a:t> </a:t>
            </a:r>
            <a:r>
              <a:rPr lang="ru-RU" sz="2000" dirty="0" err="1"/>
              <a:t>господарства</a:t>
            </a:r>
            <a:r>
              <a:rPr lang="ru-RU" sz="2000" dirty="0"/>
              <a:t>.</a:t>
            </a:r>
          </a:p>
          <a:p>
            <a:r>
              <a:rPr lang="ru-RU" sz="2000" dirty="0"/>
              <a:t>Природно-</a:t>
            </a:r>
            <a:r>
              <a:rPr lang="ru-RU" sz="2000" dirty="0" err="1"/>
              <a:t>ресурсний</a:t>
            </a:r>
            <a:r>
              <a:rPr lang="ru-RU" sz="2000" dirty="0"/>
              <a:t> </a:t>
            </a:r>
            <a:r>
              <a:rPr lang="ru-RU" sz="2000" dirty="0" err="1"/>
              <a:t>потенціал</a:t>
            </a:r>
            <a:r>
              <a:rPr lang="ru-RU" sz="2000" dirty="0"/>
              <a:t> </a:t>
            </a:r>
            <a:r>
              <a:rPr lang="ru-RU" sz="2000" dirty="0" err="1"/>
              <a:t>світового</a:t>
            </a:r>
            <a:r>
              <a:rPr lang="ru-RU" sz="2000" dirty="0"/>
              <a:t> </a:t>
            </a:r>
            <a:r>
              <a:rPr lang="ru-RU" sz="2000" dirty="0" err="1"/>
              <a:t>господарства</a:t>
            </a:r>
            <a:r>
              <a:rPr lang="ru-RU" sz="2000" dirty="0"/>
              <a:t> є </a:t>
            </a:r>
            <a:r>
              <a:rPr lang="ru-RU" sz="2000" dirty="0" err="1"/>
              <a:t>різноманітним</a:t>
            </a:r>
            <a:r>
              <a:rPr lang="ru-RU" sz="2000" dirty="0"/>
              <a:t>. </a:t>
            </a:r>
            <a:r>
              <a:rPr lang="ru-RU" sz="2000" dirty="0" err="1"/>
              <a:t>Він</a:t>
            </a:r>
            <a:r>
              <a:rPr lang="ru-RU" sz="2000" dirty="0"/>
              <a:t> </a:t>
            </a:r>
            <a:r>
              <a:rPr lang="ru-RU" sz="2000" dirty="0" err="1"/>
              <a:t>включає</a:t>
            </a:r>
            <a:r>
              <a:rPr lang="ru-RU" sz="2000" dirty="0"/>
              <a:t> </a:t>
            </a:r>
            <a:r>
              <a:rPr lang="ru-RU" sz="2000" dirty="0" err="1"/>
              <a:t>енергетичні</a:t>
            </a:r>
            <a:r>
              <a:rPr lang="ru-RU" sz="2000" dirty="0"/>
              <a:t>, </a:t>
            </a:r>
            <a:r>
              <a:rPr lang="ru-RU" sz="2000" dirty="0" err="1"/>
              <a:t>земельні</a:t>
            </a:r>
            <a:r>
              <a:rPr lang="ru-RU" sz="2000" dirty="0"/>
              <a:t> й </a:t>
            </a:r>
            <a:r>
              <a:rPr lang="ru-RU" sz="2000" dirty="0" err="1"/>
              <a:t>ґрунтові</a:t>
            </a:r>
            <a:r>
              <a:rPr lang="ru-RU" sz="2000" dirty="0"/>
              <a:t>, </a:t>
            </a:r>
            <a:r>
              <a:rPr lang="ru-RU" sz="2000" dirty="0" err="1"/>
              <a:t>водні</a:t>
            </a:r>
            <a:r>
              <a:rPr lang="ru-RU" sz="2000" dirty="0"/>
              <a:t>, </a:t>
            </a:r>
            <a:r>
              <a:rPr lang="ru-RU" sz="2000" dirty="0" err="1"/>
              <a:t>лісові</a:t>
            </a:r>
            <a:r>
              <a:rPr lang="ru-RU" sz="2000" dirty="0"/>
              <a:t>, </a:t>
            </a:r>
            <a:r>
              <a:rPr lang="ru-RU" sz="2000" dirty="0" err="1"/>
              <a:t>біологічні</a:t>
            </a:r>
            <a:r>
              <a:rPr lang="ru-RU" sz="2000" dirty="0"/>
              <a:t>, </a:t>
            </a:r>
            <a:r>
              <a:rPr lang="ru-RU" sz="2000" dirty="0" err="1"/>
              <a:t>мінеральні</a:t>
            </a:r>
            <a:r>
              <a:rPr lang="ru-RU" sz="2000" dirty="0"/>
              <a:t>, </a:t>
            </a:r>
            <a:r>
              <a:rPr lang="ru-RU" sz="2000" dirty="0" err="1"/>
              <a:t>кліматичні</a:t>
            </a:r>
            <a:r>
              <a:rPr lang="ru-RU" sz="2000" dirty="0"/>
              <a:t> та </a:t>
            </a:r>
            <a:r>
              <a:rPr lang="ru-RU" sz="2000" dirty="0" err="1"/>
              <a:t>рекреаційні</a:t>
            </a:r>
            <a:r>
              <a:rPr lang="ru-RU" sz="2000" dirty="0"/>
              <a:t> </a:t>
            </a:r>
            <a:r>
              <a:rPr lang="ru-RU" sz="2000" dirty="0" err="1"/>
              <a:t>ресурси</a:t>
            </a:r>
            <a:r>
              <a:rPr lang="ru-RU" sz="2000" dirty="0"/>
              <a:t>.</a:t>
            </a:r>
          </a:p>
          <a:p>
            <a:endParaRPr lang="ru-RU" dirty="0"/>
          </a:p>
        </p:txBody>
      </p:sp>
      <p:pic>
        <p:nvPicPr>
          <p:cNvPr id="5" name="Рисунок 4"/>
          <p:cNvPicPr>
            <a:picLocks noChangeAspect="1"/>
          </p:cNvPicPr>
          <p:nvPr/>
        </p:nvPicPr>
        <p:blipFill>
          <a:blip r:embed="rId2"/>
          <a:stretch>
            <a:fillRect/>
          </a:stretch>
        </p:blipFill>
        <p:spPr>
          <a:xfrm>
            <a:off x="8101218" y="2386813"/>
            <a:ext cx="3987862" cy="2994021"/>
          </a:xfrm>
          <a:prstGeom prst="rect">
            <a:avLst/>
          </a:prstGeom>
        </p:spPr>
      </p:pic>
    </p:spTree>
    <p:extLst>
      <p:ext uri="{BB962C8B-B14F-4D97-AF65-F5344CB8AC3E}">
        <p14:creationId xmlns:p14="http://schemas.microsoft.com/office/powerpoint/2010/main" val="1513035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8570" y="2160589"/>
            <a:ext cx="6317233" cy="4275837"/>
          </a:xfrm>
        </p:spPr>
        <p:txBody>
          <a:bodyPr>
            <a:normAutofit/>
          </a:bodyPr>
          <a:lstStyle/>
          <a:p>
            <a:r>
              <a:rPr lang="ru-RU" sz="2000" dirty="0"/>
              <a:t>В </a:t>
            </a:r>
            <a:r>
              <a:rPr lang="ru-RU" sz="2000" dirty="0" err="1"/>
              <a:t>кожній</a:t>
            </a:r>
            <a:r>
              <a:rPr lang="ru-RU" sz="2000" dirty="0"/>
              <a:t> </a:t>
            </a:r>
            <a:r>
              <a:rPr lang="ru-RU" sz="2000" dirty="0" err="1"/>
              <a:t>країні</a:t>
            </a:r>
            <a:r>
              <a:rPr lang="ru-RU" sz="2000" dirty="0"/>
              <a:t> роль </a:t>
            </a:r>
            <a:r>
              <a:rPr lang="ru-RU" sz="2000" dirty="0" err="1"/>
              <a:t>природних</a:t>
            </a:r>
            <a:r>
              <a:rPr lang="ru-RU" sz="2000" dirty="0"/>
              <a:t> </a:t>
            </a:r>
            <a:r>
              <a:rPr lang="ru-RU" sz="2000" dirty="0" err="1"/>
              <a:t>ресурсів</a:t>
            </a:r>
            <a:r>
              <a:rPr lang="ru-RU" sz="2000" dirty="0"/>
              <a:t> </a:t>
            </a:r>
            <a:r>
              <a:rPr lang="ru-RU" sz="2000" dirty="0" err="1"/>
              <a:t>визначається</a:t>
            </a:r>
            <a:r>
              <a:rPr lang="ru-RU" sz="2000" dirty="0"/>
              <a:t> </a:t>
            </a:r>
            <a:r>
              <a:rPr lang="ru-RU" sz="2000" dirty="0" err="1"/>
              <a:t>багатьма</a:t>
            </a:r>
            <a:r>
              <a:rPr lang="ru-RU" sz="2000" dirty="0"/>
              <a:t> факторами: станом </a:t>
            </a:r>
            <a:r>
              <a:rPr lang="ru-RU" sz="2000" dirty="0" err="1"/>
              <a:t>власної</a:t>
            </a:r>
            <a:r>
              <a:rPr lang="ru-RU" sz="2000" dirty="0"/>
              <a:t> </a:t>
            </a:r>
            <a:r>
              <a:rPr lang="ru-RU" sz="2000" dirty="0" err="1"/>
              <a:t>мінерально-сировинної</a:t>
            </a:r>
            <a:r>
              <a:rPr lang="ru-RU" sz="2000" dirty="0"/>
              <a:t> </a:t>
            </a:r>
            <a:r>
              <a:rPr lang="ru-RU" sz="2000" dirty="0" err="1"/>
              <a:t>бази</a:t>
            </a:r>
            <a:r>
              <a:rPr lang="ru-RU" sz="2000" dirty="0"/>
              <a:t>, </a:t>
            </a:r>
            <a:r>
              <a:rPr lang="ru-RU" sz="2000" dirty="0" err="1"/>
              <a:t>рівнем</a:t>
            </a:r>
            <a:r>
              <a:rPr lang="ru-RU" sz="2000" dirty="0"/>
              <a:t> </a:t>
            </a:r>
            <a:r>
              <a:rPr lang="ru-RU" sz="2000" dirty="0" err="1"/>
              <a:t>економічного</a:t>
            </a:r>
            <a:r>
              <a:rPr lang="ru-RU" sz="2000" dirty="0"/>
              <a:t> </a:t>
            </a:r>
            <a:r>
              <a:rPr lang="ru-RU" sz="2000" dirty="0" err="1"/>
              <a:t>розвитку</a:t>
            </a:r>
            <a:r>
              <a:rPr lang="ru-RU" sz="2000" dirty="0"/>
              <a:t>, </a:t>
            </a:r>
            <a:r>
              <a:rPr lang="ru-RU" sz="2000" dirty="0" err="1"/>
              <a:t>ступенем</a:t>
            </a:r>
            <a:r>
              <a:rPr lang="ru-RU" sz="2000" dirty="0"/>
              <a:t> </a:t>
            </a:r>
            <a:r>
              <a:rPr lang="ru-RU" sz="2000" dirty="0" err="1"/>
              <a:t>участі</a:t>
            </a:r>
            <a:r>
              <a:rPr lang="ru-RU" sz="2000" dirty="0"/>
              <a:t> в </a:t>
            </a:r>
            <a:r>
              <a:rPr lang="ru-RU" sz="2000" dirty="0" err="1"/>
              <a:t>світових</a:t>
            </a:r>
            <a:r>
              <a:rPr lang="ru-RU" sz="2000" dirty="0"/>
              <a:t> </a:t>
            </a:r>
            <a:r>
              <a:rPr lang="ru-RU" sz="2000" dirty="0" err="1"/>
              <a:t>інтеграційних</a:t>
            </a:r>
            <a:r>
              <a:rPr lang="ru-RU" sz="2000" dirty="0"/>
              <a:t> </a:t>
            </a:r>
            <a:r>
              <a:rPr lang="ru-RU" sz="2000" dirty="0" err="1"/>
              <a:t>процесах</a:t>
            </a:r>
            <a:r>
              <a:rPr lang="ru-RU" sz="2000" dirty="0"/>
              <a:t>, </a:t>
            </a:r>
            <a:r>
              <a:rPr lang="ru-RU" sz="2000" dirty="0" err="1"/>
              <a:t>політичною</a:t>
            </a:r>
            <a:r>
              <a:rPr lang="ru-RU" sz="2000" dirty="0"/>
              <a:t> </a:t>
            </a:r>
            <a:r>
              <a:rPr lang="ru-RU" sz="2000" dirty="0" err="1"/>
              <a:t>орієнтацією</a:t>
            </a:r>
            <a:r>
              <a:rPr lang="ru-RU" sz="2000" dirty="0"/>
              <a:t>, </a:t>
            </a:r>
            <a:r>
              <a:rPr lang="ru-RU" sz="2000" dirty="0" err="1"/>
              <a:t>ціннісними</a:t>
            </a:r>
            <a:r>
              <a:rPr lang="ru-RU" sz="2000" dirty="0"/>
              <a:t> установками </a:t>
            </a:r>
            <a:r>
              <a:rPr lang="ru-RU" sz="2000" dirty="0" err="1"/>
              <a:t>суспільства</a:t>
            </a:r>
            <a:r>
              <a:rPr lang="ru-RU" sz="2000" dirty="0"/>
              <a:t> </a:t>
            </a:r>
            <a:r>
              <a:rPr lang="ru-RU" sz="2000" dirty="0" err="1"/>
              <a:t>тощо</a:t>
            </a:r>
            <a:r>
              <a:rPr lang="ru-RU" sz="2000" dirty="0" smtClean="0"/>
              <a:t>.</a:t>
            </a:r>
            <a:endParaRPr lang="ru-RU" sz="2000" dirty="0"/>
          </a:p>
          <a:p>
            <a:r>
              <a:rPr lang="ru-RU" sz="2000" dirty="0" err="1"/>
              <a:t>Природні</a:t>
            </a:r>
            <a:r>
              <a:rPr lang="ru-RU" sz="2000" dirty="0"/>
              <a:t> </a:t>
            </a:r>
            <a:r>
              <a:rPr lang="ru-RU" sz="2000" dirty="0" err="1"/>
              <a:t>ресурси</a:t>
            </a:r>
            <a:r>
              <a:rPr lang="ru-RU" sz="2000" dirty="0"/>
              <a:t> є </a:t>
            </a:r>
            <a:r>
              <a:rPr lang="ru-RU" sz="2000" dirty="0" err="1"/>
              <a:t>необхідною</a:t>
            </a:r>
            <a:r>
              <a:rPr lang="ru-RU" sz="2000" dirty="0"/>
              <a:t>, </a:t>
            </a:r>
            <a:r>
              <a:rPr lang="ru-RU" sz="2000" dirty="0" err="1"/>
              <a:t>проте</a:t>
            </a:r>
            <a:r>
              <a:rPr lang="ru-RU" sz="2000" dirty="0"/>
              <a:t> не </a:t>
            </a:r>
            <a:r>
              <a:rPr lang="ru-RU" sz="2000" dirty="0" err="1"/>
              <a:t>обов’язковою</a:t>
            </a:r>
            <a:r>
              <a:rPr lang="ru-RU" sz="2000" dirty="0"/>
              <a:t> </a:t>
            </a:r>
            <a:r>
              <a:rPr lang="ru-RU" sz="2000" dirty="0" err="1"/>
              <a:t>умовою</a:t>
            </a:r>
            <a:r>
              <a:rPr lang="ru-RU" sz="2000" dirty="0"/>
              <a:t> </a:t>
            </a:r>
            <a:r>
              <a:rPr lang="ru-RU" sz="2000" dirty="0" err="1"/>
              <a:t>розвитку</a:t>
            </a:r>
            <a:r>
              <a:rPr lang="ru-RU" sz="2000" dirty="0"/>
              <a:t> </a:t>
            </a:r>
            <a:r>
              <a:rPr lang="ru-RU" sz="2000" dirty="0" err="1"/>
              <a:t>економіки</a:t>
            </a:r>
            <a:r>
              <a:rPr lang="ru-RU" sz="2000" dirty="0"/>
              <a:t>. </a:t>
            </a:r>
            <a:r>
              <a:rPr lang="ru-RU" sz="2000" dirty="0" err="1"/>
              <a:t>Досягнення</a:t>
            </a:r>
            <a:r>
              <a:rPr lang="ru-RU" sz="2000" dirty="0"/>
              <a:t> </a:t>
            </a:r>
            <a:r>
              <a:rPr lang="ru-RU" sz="2000" dirty="0" err="1"/>
              <a:t>науково-технічного</a:t>
            </a:r>
            <a:r>
              <a:rPr lang="ru-RU" sz="2000" dirty="0"/>
              <a:t> </a:t>
            </a:r>
            <a:r>
              <a:rPr lang="ru-RU" sz="2000" dirty="0" err="1"/>
              <a:t>прогресу</a:t>
            </a:r>
            <a:r>
              <a:rPr lang="ru-RU" sz="2000" dirty="0"/>
              <a:t> </a:t>
            </a:r>
            <a:r>
              <a:rPr lang="ru-RU" sz="2000" dirty="0" err="1"/>
              <a:t>ведуть</a:t>
            </a:r>
            <a:r>
              <a:rPr lang="ru-RU" sz="2000" dirty="0"/>
              <a:t> до </a:t>
            </a:r>
            <a:r>
              <a:rPr lang="ru-RU" sz="2000" dirty="0" err="1"/>
              <a:t>послаблення</a:t>
            </a:r>
            <a:r>
              <a:rPr lang="ru-RU" sz="2000" dirty="0"/>
              <a:t> </a:t>
            </a:r>
            <a:r>
              <a:rPr lang="ru-RU" sz="2000" dirty="0" err="1"/>
              <a:t>впливу</a:t>
            </a:r>
            <a:r>
              <a:rPr lang="ru-RU" sz="2000" dirty="0"/>
              <a:t> природно-ресурсного фактору на </a:t>
            </a:r>
            <a:r>
              <a:rPr lang="ru-RU" sz="2000" dirty="0" err="1"/>
              <a:t>економіку</a:t>
            </a:r>
            <a:r>
              <a:rPr lang="ru-RU" sz="2000" dirty="0"/>
              <a:t> </a:t>
            </a:r>
            <a:r>
              <a:rPr lang="ru-RU" sz="2000" dirty="0" err="1"/>
              <a:t>розвинених</a:t>
            </a:r>
            <a:r>
              <a:rPr lang="ru-RU" sz="2000" dirty="0"/>
              <a:t> </a:t>
            </a:r>
            <a:r>
              <a:rPr lang="ru-RU" sz="2000" dirty="0" err="1"/>
              <a:t>країн</a:t>
            </a:r>
            <a:r>
              <a:rPr lang="ru-RU" sz="2000" dirty="0"/>
              <a:t>. </a:t>
            </a:r>
          </a:p>
        </p:txBody>
      </p:sp>
      <p:sp>
        <p:nvSpPr>
          <p:cNvPr id="4" name="Заголовок 1"/>
          <p:cNvSpPr>
            <a:spLocks noGrp="1"/>
          </p:cNvSpPr>
          <p:nvPr>
            <p:ph type="title"/>
          </p:nvPr>
        </p:nvSpPr>
        <p:spPr/>
        <p:txBody>
          <a:bodyPr/>
          <a:lstStyle/>
          <a:p>
            <a:r>
              <a:rPr lang="ru-RU" dirty="0"/>
              <a:t>1.	</a:t>
            </a:r>
            <a:r>
              <a:rPr lang="ru-RU" dirty="0" err="1"/>
              <a:t>Сировинні</a:t>
            </a:r>
            <a:r>
              <a:rPr lang="ru-RU" dirty="0"/>
              <a:t> </a:t>
            </a:r>
            <a:r>
              <a:rPr lang="ru-RU" dirty="0" err="1"/>
              <a:t>ресурси</a:t>
            </a:r>
            <a:r>
              <a:rPr lang="ru-RU" dirty="0"/>
              <a:t> в </a:t>
            </a:r>
            <a:r>
              <a:rPr lang="ru-RU" dirty="0" err="1"/>
              <a:t>національному</a:t>
            </a:r>
            <a:r>
              <a:rPr lang="ru-RU" dirty="0"/>
              <a:t> та </a:t>
            </a:r>
            <a:r>
              <a:rPr lang="ru-RU" dirty="0" err="1"/>
              <a:t>світовому</a:t>
            </a:r>
            <a:r>
              <a:rPr lang="ru-RU" dirty="0"/>
              <a:t> </a:t>
            </a:r>
            <a:r>
              <a:rPr lang="ru-RU" dirty="0" err="1"/>
              <a:t>господарстві</a:t>
            </a:r>
            <a:r>
              <a:rPr lang="ru-RU" dirty="0"/>
              <a:t>.</a:t>
            </a:r>
          </a:p>
        </p:txBody>
      </p:sp>
      <p:pic>
        <p:nvPicPr>
          <p:cNvPr id="5" name="Рисунок 4"/>
          <p:cNvPicPr>
            <a:picLocks noChangeAspect="1"/>
          </p:cNvPicPr>
          <p:nvPr/>
        </p:nvPicPr>
        <p:blipFill rotWithShape="1">
          <a:blip r:embed="rId2"/>
          <a:srcRect t="26987" r="15455" b="10883"/>
          <a:stretch/>
        </p:blipFill>
        <p:spPr>
          <a:xfrm>
            <a:off x="6375361" y="2433720"/>
            <a:ext cx="5732642" cy="3159557"/>
          </a:xfrm>
          <a:prstGeom prst="rect">
            <a:avLst/>
          </a:prstGeom>
        </p:spPr>
      </p:pic>
    </p:spTree>
    <p:extLst>
      <p:ext uri="{BB962C8B-B14F-4D97-AF65-F5344CB8AC3E}">
        <p14:creationId xmlns:p14="http://schemas.microsoft.com/office/powerpoint/2010/main" val="790670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2321" y="2124963"/>
            <a:ext cx="9630448" cy="3741447"/>
          </a:xfrm>
        </p:spPr>
        <p:txBody>
          <a:bodyPr>
            <a:normAutofit/>
          </a:bodyPr>
          <a:lstStyle/>
          <a:p>
            <a:r>
              <a:rPr lang="uk-UA" sz="2000" dirty="0" smtClean="0"/>
              <a:t>Продаж сировинних ресурсів може бути корисним для фінансування модернізації економіки держави, проте він надає менші надходження, аніж експорт готової продукції. Тому дану модель ефективно використовувати на ранніх етапах екстенсивного розвитку економіки. Головним в даному випадку є забезпечення ефективного використання отриманих коштів, а не їх проїдання.</a:t>
            </a:r>
            <a:endParaRPr lang="uk-UA" sz="2000" dirty="0"/>
          </a:p>
        </p:txBody>
      </p:sp>
      <p:sp>
        <p:nvSpPr>
          <p:cNvPr id="4" name="Заголовок 1"/>
          <p:cNvSpPr>
            <a:spLocks noGrp="1"/>
          </p:cNvSpPr>
          <p:nvPr>
            <p:ph type="title"/>
          </p:nvPr>
        </p:nvSpPr>
        <p:spPr/>
        <p:txBody>
          <a:bodyPr/>
          <a:lstStyle/>
          <a:p>
            <a:r>
              <a:rPr lang="ru-RU" dirty="0"/>
              <a:t>1.	</a:t>
            </a:r>
            <a:r>
              <a:rPr lang="ru-RU" dirty="0" err="1"/>
              <a:t>Сировинні</a:t>
            </a:r>
            <a:r>
              <a:rPr lang="ru-RU" dirty="0"/>
              <a:t> </a:t>
            </a:r>
            <a:r>
              <a:rPr lang="ru-RU" dirty="0" err="1"/>
              <a:t>ресурси</a:t>
            </a:r>
            <a:r>
              <a:rPr lang="ru-RU" dirty="0"/>
              <a:t> в </a:t>
            </a:r>
            <a:r>
              <a:rPr lang="ru-RU" dirty="0" err="1"/>
              <a:t>національному</a:t>
            </a:r>
            <a:r>
              <a:rPr lang="ru-RU" dirty="0"/>
              <a:t> та </a:t>
            </a:r>
            <a:r>
              <a:rPr lang="ru-RU" dirty="0" err="1"/>
              <a:t>світовому</a:t>
            </a:r>
            <a:r>
              <a:rPr lang="ru-RU" dirty="0"/>
              <a:t> </a:t>
            </a:r>
            <a:r>
              <a:rPr lang="ru-RU" dirty="0" err="1"/>
              <a:t>господарстві</a:t>
            </a:r>
            <a:r>
              <a:rPr lang="ru-RU" dirty="0"/>
              <a:t>.</a:t>
            </a:r>
          </a:p>
        </p:txBody>
      </p:sp>
    </p:spTree>
    <p:extLst>
      <p:ext uri="{BB962C8B-B14F-4D97-AF65-F5344CB8AC3E}">
        <p14:creationId xmlns:p14="http://schemas.microsoft.com/office/powerpoint/2010/main" val="517368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a:t>
            </a:r>
            <a:r>
              <a:rPr lang="ru-RU" dirty="0" err="1"/>
              <a:t>Природні</a:t>
            </a:r>
            <a:r>
              <a:rPr lang="ru-RU" dirty="0"/>
              <a:t> </a:t>
            </a:r>
            <a:r>
              <a:rPr lang="ru-RU" dirty="0" err="1"/>
              <a:t>ресурси</a:t>
            </a:r>
            <a:r>
              <a:rPr lang="ru-RU" dirty="0"/>
              <a:t> в </a:t>
            </a:r>
            <a:r>
              <a:rPr lang="ru-RU" dirty="0" err="1"/>
              <a:t>системі</a:t>
            </a:r>
            <a:r>
              <a:rPr lang="ru-RU" dirty="0"/>
              <a:t> </a:t>
            </a:r>
            <a:r>
              <a:rPr lang="ru-RU" dirty="0" err="1"/>
              <a:t>міжнародних</a:t>
            </a:r>
            <a:r>
              <a:rPr lang="ru-RU" dirty="0"/>
              <a:t> </a:t>
            </a:r>
            <a:r>
              <a:rPr lang="ru-RU" dirty="0" err="1"/>
              <a:t>ринків</a:t>
            </a:r>
            <a:r>
              <a:rPr lang="ru-RU" dirty="0"/>
              <a:t>.</a:t>
            </a:r>
          </a:p>
        </p:txBody>
      </p:sp>
      <p:sp>
        <p:nvSpPr>
          <p:cNvPr id="3" name="Объект 2"/>
          <p:cNvSpPr>
            <a:spLocks noGrp="1"/>
          </p:cNvSpPr>
          <p:nvPr>
            <p:ph idx="1"/>
          </p:nvPr>
        </p:nvSpPr>
        <p:spPr/>
        <p:txBody>
          <a:bodyPr/>
          <a:lstStyle/>
          <a:p>
            <a:r>
              <a:rPr lang="ru-RU" sz="2000" dirty="0" err="1"/>
              <a:t>Нерівномірність</a:t>
            </a:r>
            <a:r>
              <a:rPr lang="ru-RU" sz="2000" dirty="0"/>
              <a:t> </a:t>
            </a:r>
            <a:r>
              <a:rPr lang="ru-RU" sz="2000" dirty="0" err="1"/>
              <a:t>розміщення</a:t>
            </a:r>
            <a:r>
              <a:rPr lang="ru-RU" sz="2000" dirty="0"/>
              <a:t> </a:t>
            </a:r>
            <a:r>
              <a:rPr lang="ru-RU" sz="2000" dirty="0" err="1"/>
              <a:t>мінеральних</a:t>
            </a:r>
            <a:r>
              <a:rPr lang="ru-RU" sz="2000" dirty="0"/>
              <a:t> </a:t>
            </a:r>
            <a:r>
              <a:rPr lang="ru-RU" sz="2000" dirty="0" err="1"/>
              <a:t>ресурсів</a:t>
            </a:r>
            <a:r>
              <a:rPr lang="ru-RU" sz="2000" dirty="0"/>
              <a:t> в </a:t>
            </a:r>
            <a:r>
              <a:rPr lang="ru-RU" sz="2000" dirty="0" err="1"/>
              <a:t>надрах</a:t>
            </a:r>
            <a:r>
              <a:rPr lang="ru-RU" sz="2000" dirty="0"/>
              <a:t> </a:t>
            </a:r>
            <a:r>
              <a:rPr lang="ru-RU" sz="2000" dirty="0" err="1"/>
              <a:t>Землі</a:t>
            </a:r>
            <a:r>
              <a:rPr lang="ru-RU" sz="2000" dirty="0"/>
              <a:t> </a:t>
            </a:r>
            <a:r>
              <a:rPr lang="ru-RU" sz="2000" dirty="0" err="1"/>
              <a:t>сприяє</a:t>
            </a:r>
            <a:r>
              <a:rPr lang="ru-RU" sz="2000" dirty="0"/>
              <a:t> </a:t>
            </a:r>
            <a:r>
              <a:rPr lang="ru-RU" sz="2000" dirty="0" err="1"/>
              <a:t>розвитку</a:t>
            </a:r>
            <a:r>
              <a:rPr lang="ru-RU" sz="2000" dirty="0"/>
              <a:t> </a:t>
            </a:r>
            <a:r>
              <a:rPr lang="ru-RU" sz="2000" dirty="0" err="1"/>
              <a:t>міжнародного</a:t>
            </a:r>
            <a:r>
              <a:rPr lang="ru-RU" sz="2000" dirty="0"/>
              <a:t> </a:t>
            </a:r>
            <a:r>
              <a:rPr lang="ru-RU" sz="2000" dirty="0" err="1"/>
              <a:t>розподілу</a:t>
            </a:r>
            <a:r>
              <a:rPr lang="ru-RU" sz="2000" dirty="0"/>
              <a:t> </a:t>
            </a:r>
            <a:r>
              <a:rPr lang="ru-RU" sz="2000" dirty="0" err="1"/>
              <a:t>праці</a:t>
            </a:r>
            <a:r>
              <a:rPr lang="ru-RU" sz="2000" dirty="0"/>
              <a:t> й на </a:t>
            </a:r>
            <a:r>
              <a:rPr lang="ru-RU" sz="2000" dirty="0" err="1"/>
              <a:t>цій</a:t>
            </a:r>
            <a:r>
              <a:rPr lang="ru-RU" sz="2000" dirty="0"/>
              <a:t> </a:t>
            </a:r>
            <a:r>
              <a:rPr lang="ru-RU" sz="2000" dirty="0" err="1"/>
              <a:t>основі</a:t>
            </a:r>
            <a:r>
              <a:rPr lang="ru-RU" sz="2000" dirty="0"/>
              <a:t> – </a:t>
            </a:r>
            <a:r>
              <a:rPr lang="ru-RU" sz="2000" dirty="0" err="1"/>
              <a:t>розвитку</a:t>
            </a:r>
            <a:r>
              <a:rPr lang="ru-RU" sz="2000" dirty="0"/>
              <a:t> </a:t>
            </a:r>
            <a:r>
              <a:rPr lang="ru-RU" sz="2000" dirty="0" err="1"/>
              <a:t>міжнародних</a:t>
            </a:r>
            <a:r>
              <a:rPr lang="ru-RU" sz="2000" dirty="0"/>
              <a:t> </a:t>
            </a:r>
            <a:r>
              <a:rPr lang="ru-RU" sz="2000" dirty="0" err="1"/>
              <a:t>економічних</a:t>
            </a:r>
            <a:r>
              <a:rPr lang="ru-RU" sz="2000" dirty="0"/>
              <a:t> </a:t>
            </a:r>
            <a:r>
              <a:rPr lang="ru-RU" sz="2000" dirty="0" err="1"/>
              <a:t>відносин</a:t>
            </a:r>
            <a:r>
              <a:rPr lang="ru-RU" sz="2000" dirty="0"/>
              <a:t>. </a:t>
            </a:r>
          </a:p>
          <a:p>
            <a:r>
              <a:rPr lang="ru-RU" sz="2000" dirty="0" err="1"/>
              <a:t>Природні</a:t>
            </a:r>
            <a:r>
              <a:rPr lang="ru-RU" sz="2000" dirty="0"/>
              <a:t> </a:t>
            </a:r>
            <a:r>
              <a:rPr lang="ru-RU" sz="2000" dirty="0" err="1"/>
              <a:t>ресурси</a:t>
            </a:r>
            <a:r>
              <a:rPr lang="ru-RU" sz="2000" dirty="0"/>
              <a:t> </a:t>
            </a:r>
            <a:r>
              <a:rPr lang="ru-RU" sz="2000" dirty="0" err="1"/>
              <a:t>розподілені</a:t>
            </a:r>
            <a:r>
              <a:rPr lang="ru-RU" sz="2000" dirty="0"/>
              <a:t> </a:t>
            </a:r>
            <a:r>
              <a:rPr lang="ru-RU" sz="2000" dirty="0" err="1"/>
              <a:t>між</a:t>
            </a:r>
            <a:r>
              <a:rPr lang="ru-RU" sz="2000" dirty="0"/>
              <a:t> </a:t>
            </a:r>
            <a:r>
              <a:rPr lang="ru-RU" sz="2000" dirty="0" err="1"/>
              <a:t>країнами</a:t>
            </a:r>
            <a:r>
              <a:rPr lang="ru-RU" sz="2000" dirty="0"/>
              <a:t> </a:t>
            </a:r>
            <a:r>
              <a:rPr lang="ru-RU" sz="2000" dirty="0" err="1"/>
              <a:t>дуже</a:t>
            </a:r>
            <a:r>
              <a:rPr lang="ru-RU" sz="2000" dirty="0"/>
              <a:t> </a:t>
            </a:r>
            <a:r>
              <a:rPr lang="ru-RU" sz="2000" dirty="0" err="1"/>
              <a:t>нерівномірно</a:t>
            </a:r>
            <a:r>
              <a:rPr lang="ru-RU" sz="2000" dirty="0"/>
              <a:t>. </a:t>
            </a:r>
            <a:r>
              <a:rPr lang="ru-RU" sz="2000" dirty="0" err="1"/>
              <a:t>Тільки</a:t>
            </a:r>
            <a:r>
              <a:rPr lang="ru-RU" sz="2000" dirty="0"/>
              <a:t> 20-25 </a:t>
            </a:r>
            <a:r>
              <a:rPr lang="ru-RU" sz="2000" dirty="0" err="1"/>
              <a:t>країн</a:t>
            </a:r>
            <a:r>
              <a:rPr lang="ru-RU" sz="2000" dirty="0"/>
              <a:t> </a:t>
            </a:r>
            <a:r>
              <a:rPr lang="ru-RU" sz="2000" dirty="0" err="1"/>
              <a:t>мають</a:t>
            </a:r>
            <a:r>
              <a:rPr lang="ru-RU" sz="2000" dirty="0"/>
              <a:t> </a:t>
            </a:r>
            <a:r>
              <a:rPr lang="ru-RU" sz="2000" dirty="0" err="1"/>
              <a:t>понад</a:t>
            </a:r>
            <a:r>
              <a:rPr lang="ru-RU" sz="2000" dirty="0"/>
              <a:t> 5% </a:t>
            </a:r>
            <a:r>
              <a:rPr lang="ru-RU" sz="2000" dirty="0" err="1"/>
              <a:t>світових</a:t>
            </a:r>
            <a:r>
              <a:rPr lang="ru-RU" sz="2000" dirty="0"/>
              <a:t> </a:t>
            </a:r>
            <a:r>
              <a:rPr lang="ru-RU" sz="2000" dirty="0" err="1"/>
              <a:t>запасів</a:t>
            </a:r>
            <a:r>
              <a:rPr lang="ru-RU" sz="2000" dirty="0"/>
              <a:t> </a:t>
            </a:r>
            <a:r>
              <a:rPr lang="ru-RU" sz="2000" dirty="0" err="1"/>
              <a:t>якогось</a:t>
            </a:r>
            <a:r>
              <a:rPr lang="ru-RU" sz="2000" dirty="0"/>
              <a:t> одного виду </a:t>
            </a:r>
            <a:r>
              <a:rPr lang="ru-RU" sz="2000" dirty="0" err="1"/>
              <a:t>сировини</a:t>
            </a:r>
            <a:r>
              <a:rPr lang="ru-RU" sz="2000" dirty="0"/>
              <a:t>. Лише </a:t>
            </a:r>
            <a:r>
              <a:rPr lang="ru-RU" sz="2000" dirty="0" err="1"/>
              <a:t>кілька</a:t>
            </a:r>
            <a:r>
              <a:rPr lang="ru-RU" sz="2000" dirty="0"/>
              <a:t> </a:t>
            </a:r>
            <a:r>
              <a:rPr lang="ru-RU" sz="2000" dirty="0" err="1"/>
              <a:t>найбільших</a:t>
            </a:r>
            <a:r>
              <a:rPr lang="ru-RU" sz="2000" dirty="0"/>
              <a:t> </a:t>
            </a:r>
            <a:r>
              <a:rPr lang="ru-RU" sz="2000" dirty="0" err="1"/>
              <a:t>країн</a:t>
            </a:r>
            <a:r>
              <a:rPr lang="ru-RU" sz="2000" dirty="0"/>
              <a:t> </a:t>
            </a:r>
            <a:r>
              <a:rPr lang="ru-RU" sz="2000" dirty="0" err="1"/>
              <a:t>світу</a:t>
            </a:r>
            <a:r>
              <a:rPr lang="ru-RU" sz="2000" dirty="0"/>
              <a:t> (</a:t>
            </a:r>
            <a:r>
              <a:rPr lang="ru-RU" sz="2000" dirty="0" err="1"/>
              <a:t>Росія</a:t>
            </a:r>
            <a:r>
              <a:rPr lang="ru-RU" sz="2000" dirty="0"/>
              <a:t>, США, Канада, Китай, ПАР й </a:t>
            </a:r>
            <a:r>
              <a:rPr lang="ru-RU" sz="2000" dirty="0" err="1"/>
              <a:t>Австралія</a:t>
            </a:r>
            <a:r>
              <a:rPr lang="ru-RU" sz="2000" dirty="0"/>
              <a:t>) </a:t>
            </a:r>
            <a:r>
              <a:rPr lang="ru-RU" sz="2000" dirty="0" err="1"/>
              <a:t>володіють</a:t>
            </a:r>
            <a:r>
              <a:rPr lang="ru-RU" sz="2000" dirty="0"/>
              <a:t> </a:t>
            </a:r>
            <a:r>
              <a:rPr lang="ru-RU" sz="2000" dirty="0" err="1"/>
              <a:t>більшістю</a:t>
            </a:r>
            <a:r>
              <a:rPr lang="ru-RU" sz="2000" dirty="0"/>
              <a:t> </a:t>
            </a:r>
            <a:r>
              <a:rPr lang="ru-RU" sz="2000" dirty="0" err="1"/>
              <a:t>її</a:t>
            </a:r>
            <a:r>
              <a:rPr lang="ru-RU" sz="2000" dirty="0"/>
              <a:t> </a:t>
            </a:r>
            <a:r>
              <a:rPr lang="ru-RU" sz="2000" dirty="0" err="1"/>
              <a:t>видів</a:t>
            </a:r>
            <a:r>
              <a:rPr lang="ru-RU" sz="2000" dirty="0"/>
              <a:t>. </a:t>
            </a:r>
            <a:r>
              <a:rPr lang="ru-RU" sz="2000" dirty="0" err="1"/>
              <a:t>Фактично</a:t>
            </a:r>
            <a:r>
              <a:rPr lang="ru-RU" sz="2000" dirty="0"/>
              <a:t> </a:t>
            </a:r>
            <a:r>
              <a:rPr lang="ru-RU" sz="2000" dirty="0" err="1"/>
              <a:t>жодна</a:t>
            </a:r>
            <a:r>
              <a:rPr lang="ru-RU" sz="2000" dirty="0"/>
              <a:t> </a:t>
            </a:r>
            <a:r>
              <a:rPr lang="ru-RU" sz="2000" dirty="0" err="1"/>
              <a:t>країна</a:t>
            </a:r>
            <a:r>
              <a:rPr lang="ru-RU" sz="2000" dirty="0"/>
              <a:t> не </a:t>
            </a:r>
            <a:r>
              <a:rPr lang="ru-RU" sz="2000" dirty="0" err="1"/>
              <a:t>володіє</a:t>
            </a:r>
            <a:r>
              <a:rPr lang="ru-RU" sz="2000" dirty="0"/>
              <a:t> запасами </a:t>
            </a:r>
            <a:r>
              <a:rPr lang="ru-RU" sz="2000" dirty="0" err="1"/>
              <a:t>усіх</a:t>
            </a:r>
            <a:r>
              <a:rPr lang="ru-RU" sz="2000" dirty="0"/>
              <a:t> </a:t>
            </a:r>
            <a:r>
              <a:rPr lang="ru-RU" sz="2000" dirty="0" err="1"/>
              <a:t>необхідних</a:t>
            </a:r>
            <a:r>
              <a:rPr lang="ru-RU" sz="2000" dirty="0"/>
              <a:t> для </a:t>
            </a:r>
            <a:r>
              <a:rPr lang="ru-RU" sz="2000" dirty="0" err="1"/>
              <a:t>сучасної</a:t>
            </a:r>
            <a:r>
              <a:rPr lang="ru-RU" sz="2000" dirty="0"/>
              <a:t> </a:t>
            </a:r>
            <a:r>
              <a:rPr lang="ru-RU" sz="2000" dirty="0" err="1"/>
              <a:t>економіки</a:t>
            </a:r>
            <a:r>
              <a:rPr lang="ru-RU" sz="2000" dirty="0"/>
              <a:t> </a:t>
            </a:r>
            <a:r>
              <a:rPr lang="ru-RU" sz="2000" dirty="0" err="1"/>
              <a:t>видів</a:t>
            </a:r>
            <a:r>
              <a:rPr lang="ru-RU" sz="2000" dirty="0"/>
              <a:t> </a:t>
            </a:r>
            <a:r>
              <a:rPr lang="ru-RU" sz="2000" dirty="0" err="1"/>
              <a:t>сировини</a:t>
            </a:r>
            <a:r>
              <a:rPr lang="ru-RU" sz="2000" dirty="0"/>
              <a:t> й не </a:t>
            </a:r>
            <a:r>
              <a:rPr lang="ru-RU" sz="2000" dirty="0" err="1"/>
              <a:t>може</a:t>
            </a:r>
            <a:r>
              <a:rPr lang="ru-RU" sz="2000" dirty="0"/>
              <a:t> </a:t>
            </a:r>
            <a:r>
              <a:rPr lang="ru-RU" sz="2000" dirty="0" err="1"/>
              <a:t>обійтись</a:t>
            </a:r>
            <a:r>
              <a:rPr lang="ru-RU" sz="2000" dirty="0"/>
              <a:t> без </a:t>
            </a:r>
            <a:r>
              <a:rPr lang="ru-RU" sz="2000" dirty="0" err="1"/>
              <a:t>її</a:t>
            </a:r>
            <a:r>
              <a:rPr lang="ru-RU" sz="2000" dirty="0"/>
              <a:t> </a:t>
            </a:r>
            <a:r>
              <a:rPr lang="ru-RU" sz="2000" dirty="0" err="1" smtClean="0"/>
              <a:t>імпорту</a:t>
            </a:r>
            <a:r>
              <a:rPr lang="ru-RU" sz="2000" dirty="0" smtClean="0"/>
              <a:t>.</a:t>
            </a:r>
            <a:endParaRPr lang="ru-RU" sz="2000" dirty="0"/>
          </a:p>
          <a:p>
            <a:endParaRPr lang="ru-RU" dirty="0"/>
          </a:p>
        </p:txBody>
      </p:sp>
    </p:spTree>
    <p:extLst>
      <p:ext uri="{BB962C8B-B14F-4D97-AF65-F5344CB8AC3E}">
        <p14:creationId xmlns:p14="http://schemas.microsoft.com/office/powerpoint/2010/main" val="2142115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1069" y="1939334"/>
            <a:ext cx="5996599" cy="4741858"/>
          </a:xfrm>
        </p:spPr>
        <p:txBody>
          <a:bodyPr>
            <a:normAutofit/>
          </a:bodyPr>
          <a:lstStyle/>
          <a:p>
            <a:r>
              <a:rPr lang="uk-UA" sz="2000" dirty="0" smtClean="0"/>
              <a:t>Разом з тим багато країн світу переважно спеціалізуються на експорті на світовий ринок саме товарів гірничо-видобувної галузі, матеріалів для наступної обробки. Особливо типовою є така модель участі в міжнародному співробітництві для країн, що розвиваються. Однак зауважимо, що така спеціалізація для великої групи країн є досить умовною і стосується як порівняно бідних країн, які спеціалізуються на вивезенні кількох або переважно одного виду сировини, так і багатих арабських країн — експортерів нафти. </a:t>
            </a:r>
            <a:endParaRPr lang="uk-UA" sz="2000" dirty="0"/>
          </a:p>
        </p:txBody>
      </p:sp>
      <p:sp>
        <p:nvSpPr>
          <p:cNvPr id="4" name="Заголовок 1"/>
          <p:cNvSpPr>
            <a:spLocks noGrp="1"/>
          </p:cNvSpPr>
          <p:nvPr>
            <p:ph type="title"/>
          </p:nvPr>
        </p:nvSpPr>
        <p:spPr/>
        <p:txBody>
          <a:bodyPr/>
          <a:lstStyle/>
          <a:p>
            <a:r>
              <a:rPr lang="ru-RU" dirty="0"/>
              <a:t>2.	</a:t>
            </a:r>
            <a:r>
              <a:rPr lang="ru-RU" dirty="0" err="1"/>
              <a:t>Природні</a:t>
            </a:r>
            <a:r>
              <a:rPr lang="ru-RU" dirty="0"/>
              <a:t> </a:t>
            </a:r>
            <a:r>
              <a:rPr lang="ru-RU" dirty="0" err="1"/>
              <a:t>ресурси</a:t>
            </a:r>
            <a:r>
              <a:rPr lang="ru-RU" dirty="0"/>
              <a:t> в </a:t>
            </a:r>
            <a:r>
              <a:rPr lang="ru-RU" dirty="0" err="1"/>
              <a:t>системі</a:t>
            </a:r>
            <a:r>
              <a:rPr lang="ru-RU" dirty="0"/>
              <a:t> </a:t>
            </a:r>
            <a:r>
              <a:rPr lang="ru-RU" dirty="0" err="1"/>
              <a:t>міжнародних</a:t>
            </a:r>
            <a:r>
              <a:rPr lang="ru-RU" dirty="0"/>
              <a:t> </a:t>
            </a:r>
            <a:r>
              <a:rPr lang="ru-RU" dirty="0" err="1"/>
              <a:t>ринків</a:t>
            </a:r>
            <a:r>
              <a:rPr lang="ru-RU" dirty="0"/>
              <a:t>.</a:t>
            </a:r>
          </a:p>
        </p:txBody>
      </p:sp>
      <p:pic>
        <p:nvPicPr>
          <p:cNvPr id="5" name="Рисунок 4"/>
          <p:cNvPicPr>
            <a:picLocks noChangeAspect="1"/>
          </p:cNvPicPr>
          <p:nvPr/>
        </p:nvPicPr>
        <p:blipFill>
          <a:blip r:embed="rId2"/>
          <a:stretch>
            <a:fillRect/>
          </a:stretch>
        </p:blipFill>
        <p:spPr>
          <a:xfrm>
            <a:off x="5911440" y="1382006"/>
            <a:ext cx="4455718" cy="2970479"/>
          </a:xfrm>
          <a:prstGeom prst="rect">
            <a:avLst/>
          </a:prstGeom>
        </p:spPr>
      </p:pic>
      <p:pic>
        <p:nvPicPr>
          <p:cNvPr id="6" name="Рисунок 5"/>
          <p:cNvPicPr>
            <a:picLocks noChangeAspect="1"/>
          </p:cNvPicPr>
          <p:nvPr/>
        </p:nvPicPr>
        <p:blipFill>
          <a:blip r:embed="rId3"/>
          <a:stretch>
            <a:fillRect/>
          </a:stretch>
        </p:blipFill>
        <p:spPr>
          <a:xfrm>
            <a:off x="6892752" y="3879721"/>
            <a:ext cx="4762500" cy="2801471"/>
          </a:xfrm>
          <a:prstGeom prst="rect">
            <a:avLst/>
          </a:prstGeom>
        </p:spPr>
      </p:pic>
    </p:spTree>
    <p:extLst>
      <p:ext uri="{BB962C8B-B14F-4D97-AF65-F5344CB8AC3E}">
        <p14:creationId xmlns:p14="http://schemas.microsoft.com/office/powerpoint/2010/main" val="4011742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73572" y="1930400"/>
            <a:ext cx="9155435" cy="4137891"/>
          </a:xfrm>
        </p:spPr>
        <p:txBody>
          <a:bodyPr>
            <a:normAutofit/>
          </a:bodyPr>
          <a:lstStyle/>
          <a:p>
            <a:r>
              <a:rPr lang="ru-RU" sz="2000" dirty="0" err="1"/>
              <a:t>Сьогодні</a:t>
            </a:r>
            <a:r>
              <a:rPr lang="ru-RU" sz="2000" dirty="0"/>
              <a:t> </a:t>
            </a:r>
            <a:r>
              <a:rPr lang="ru-RU" sz="2000" dirty="0" err="1"/>
              <a:t>спостерігаються</a:t>
            </a:r>
            <a:r>
              <a:rPr lang="ru-RU" sz="2000" dirty="0"/>
              <a:t> </a:t>
            </a:r>
            <a:r>
              <a:rPr lang="ru-RU" sz="2000" dirty="0" err="1"/>
              <a:t>значні</a:t>
            </a:r>
            <a:r>
              <a:rPr lang="ru-RU" sz="2000" dirty="0"/>
              <a:t> </a:t>
            </a:r>
            <a:r>
              <a:rPr lang="ru-RU" sz="2000" dirty="0" err="1"/>
              <a:t>відмінності</a:t>
            </a:r>
            <a:r>
              <a:rPr lang="ru-RU" sz="2000" dirty="0"/>
              <a:t> </a:t>
            </a:r>
            <a:r>
              <a:rPr lang="ru-RU" sz="2000" dirty="0" err="1"/>
              <a:t>між</a:t>
            </a:r>
            <a:r>
              <a:rPr lang="ru-RU" sz="2000" dirty="0"/>
              <a:t> запасами </a:t>
            </a:r>
            <a:r>
              <a:rPr lang="ru-RU" sz="2000" dirty="0" err="1"/>
              <a:t>сировини</a:t>
            </a:r>
            <a:r>
              <a:rPr lang="ru-RU" sz="2000" dirty="0"/>
              <a:t> й </a:t>
            </a:r>
            <a:r>
              <a:rPr lang="ru-RU" sz="2000" dirty="0" err="1"/>
              <a:t>обсягами</a:t>
            </a:r>
            <a:r>
              <a:rPr lang="ru-RU" sz="2000" dirty="0"/>
              <a:t> </a:t>
            </a:r>
            <a:r>
              <a:rPr lang="ru-RU" sz="2000" dirty="0" err="1"/>
              <a:t>їх</a:t>
            </a:r>
            <a:r>
              <a:rPr lang="ru-RU" sz="2000" dirty="0"/>
              <a:t> </a:t>
            </a:r>
            <a:r>
              <a:rPr lang="ru-RU" sz="2000" dirty="0" err="1"/>
              <a:t>споживання</a:t>
            </a:r>
            <a:r>
              <a:rPr lang="ru-RU" sz="2000" dirty="0"/>
              <a:t> в </a:t>
            </a:r>
            <a:r>
              <a:rPr lang="ru-RU" sz="2000" dirty="0" err="1"/>
              <a:t>окремих</a:t>
            </a:r>
            <a:r>
              <a:rPr lang="ru-RU" sz="2000" dirty="0"/>
              <a:t> </a:t>
            </a:r>
            <a:r>
              <a:rPr lang="ru-RU" sz="2000" dirty="0" err="1"/>
              <a:t>країнах</a:t>
            </a:r>
            <a:r>
              <a:rPr lang="ru-RU" sz="2000" dirty="0"/>
              <a:t>. </a:t>
            </a:r>
            <a:r>
              <a:rPr lang="ru-RU" sz="2000" dirty="0" err="1"/>
              <a:t>Згідно</a:t>
            </a:r>
            <a:r>
              <a:rPr lang="ru-RU" sz="2000" dirty="0"/>
              <a:t> </a:t>
            </a:r>
            <a:r>
              <a:rPr lang="ru-RU" sz="2000" dirty="0" err="1"/>
              <a:t>деяким</a:t>
            </a:r>
            <a:r>
              <a:rPr lang="ru-RU" sz="2000" dirty="0"/>
              <a:t> </a:t>
            </a:r>
            <a:r>
              <a:rPr lang="ru-RU" sz="2000" dirty="0" err="1"/>
              <a:t>оцінкам</a:t>
            </a:r>
            <a:r>
              <a:rPr lang="ru-RU" sz="2000" dirty="0"/>
              <a:t>, в США, де </a:t>
            </a:r>
            <a:r>
              <a:rPr lang="ru-RU" sz="2000" dirty="0" err="1"/>
              <a:t>проживають</a:t>
            </a:r>
            <a:r>
              <a:rPr lang="ru-RU" sz="2000" dirty="0"/>
              <a:t> 4,5% </a:t>
            </a:r>
            <a:r>
              <a:rPr lang="ru-RU" sz="2000" dirty="0" err="1"/>
              <a:t>населення</a:t>
            </a:r>
            <a:r>
              <a:rPr lang="ru-RU" sz="2000" dirty="0"/>
              <a:t> </a:t>
            </a:r>
            <a:r>
              <a:rPr lang="ru-RU" sz="2000" dirty="0" err="1"/>
              <a:t>світу</a:t>
            </a:r>
            <a:r>
              <a:rPr lang="ru-RU" sz="2000" dirty="0"/>
              <a:t> й </a:t>
            </a:r>
            <a:r>
              <a:rPr lang="ru-RU" sz="2000" dirty="0" err="1"/>
              <a:t>залягає</a:t>
            </a:r>
            <a:r>
              <a:rPr lang="ru-RU" sz="2000" dirty="0"/>
              <a:t> </a:t>
            </a:r>
            <a:r>
              <a:rPr lang="ru-RU" sz="2000" dirty="0" err="1"/>
              <a:t>близько</a:t>
            </a:r>
            <a:r>
              <a:rPr lang="ru-RU" sz="2000" dirty="0"/>
              <a:t> 20% </a:t>
            </a:r>
            <a:r>
              <a:rPr lang="ru-RU" sz="2000" dirty="0" err="1"/>
              <a:t>сировинних</a:t>
            </a:r>
            <a:r>
              <a:rPr lang="ru-RU" sz="2000" dirty="0"/>
              <a:t> </a:t>
            </a:r>
            <a:r>
              <a:rPr lang="ru-RU" sz="2000" dirty="0" err="1"/>
              <a:t>ресурсів</a:t>
            </a:r>
            <a:r>
              <a:rPr lang="ru-RU" sz="2000" dirty="0"/>
              <a:t> </a:t>
            </a:r>
            <a:r>
              <a:rPr lang="ru-RU" sz="2000" dirty="0" err="1"/>
              <a:t>планети</a:t>
            </a:r>
            <a:r>
              <a:rPr lang="ru-RU" sz="2000" dirty="0"/>
              <a:t>, </a:t>
            </a:r>
            <a:r>
              <a:rPr lang="ru-RU" sz="2000" dirty="0" err="1"/>
              <a:t>споживають</a:t>
            </a:r>
            <a:r>
              <a:rPr lang="ru-RU" sz="2000" dirty="0"/>
              <a:t> до 40% </a:t>
            </a:r>
            <a:r>
              <a:rPr lang="ru-RU" sz="2000" dirty="0" err="1"/>
              <a:t>світових</a:t>
            </a:r>
            <a:r>
              <a:rPr lang="ru-RU" sz="2000" dirty="0"/>
              <a:t> </a:t>
            </a:r>
            <a:r>
              <a:rPr lang="ru-RU" sz="2000" dirty="0" err="1"/>
              <a:t>ресурсів</a:t>
            </a:r>
            <a:r>
              <a:rPr lang="ru-RU" sz="2000" dirty="0"/>
              <a:t> за </a:t>
            </a:r>
            <a:r>
              <a:rPr lang="ru-RU" sz="2000" dirty="0" err="1"/>
              <a:t>видобування</a:t>
            </a:r>
            <a:r>
              <a:rPr lang="ru-RU" sz="2000" dirty="0"/>
              <a:t> </a:t>
            </a:r>
            <a:r>
              <a:rPr lang="ru-RU" sz="2000" dirty="0" err="1"/>
              <a:t>приблизно</a:t>
            </a:r>
            <a:r>
              <a:rPr lang="ru-RU" sz="2000" dirty="0"/>
              <a:t> 1/3 </a:t>
            </a:r>
            <a:r>
              <a:rPr lang="ru-RU" sz="2000" dirty="0" err="1"/>
              <a:t>світової</a:t>
            </a:r>
            <a:r>
              <a:rPr lang="ru-RU" sz="2000" dirty="0"/>
              <a:t> </a:t>
            </a:r>
            <a:r>
              <a:rPr lang="ru-RU" sz="2000" dirty="0" err="1"/>
              <a:t>продукції</a:t>
            </a:r>
            <a:r>
              <a:rPr lang="ru-RU" sz="2000" dirty="0"/>
              <a:t> </a:t>
            </a:r>
            <a:r>
              <a:rPr lang="ru-RU" sz="2000" dirty="0" err="1"/>
              <a:t>добувної</a:t>
            </a:r>
            <a:r>
              <a:rPr lang="ru-RU" sz="2000" dirty="0"/>
              <a:t> </a:t>
            </a:r>
            <a:r>
              <a:rPr lang="ru-RU" sz="2000" dirty="0" err="1"/>
              <a:t>промисловості</a:t>
            </a:r>
            <a:r>
              <a:rPr lang="ru-RU" sz="2000" dirty="0"/>
              <a:t>. </a:t>
            </a:r>
            <a:r>
              <a:rPr lang="ru-RU" sz="2000" dirty="0" err="1"/>
              <a:t>Ще</a:t>
            </a:r>
            <a:r>
              <a:rPr lang="ru-RU" sz="2000" dirty="0"/>
              <a:t> 30% </a:t>
            </a:r>
            <a:r>
              <a:rPr lang="ru-RU" sz="2000" dirty="0" err="1"/>
              <a:t>споживання</a:t>
            </a:r>
            <a:r>
              <a:rPr lang="ru-RU" sz="2000" dirty="0"/>
              <a:t> </a:t>
            </a:r>
            <a:r>
              <a:rPr lang="ru-RU" sz="2000" dirty="0" err="1"/>
              <a:t>ресурсів</a:t>
            </a:r>
            <a:r>
              <a:rPr lang="ru-RU" sz="2000" dirty="0"/>
              <a:t> </a:t>
            </a:r>
            <a:r>
              <a:rPr lang="ru-RU" sz="2000" dirty="0" err="1"/>
              <a:t>припадає</a:t>
            </a:r>
            <a:r>
              <a:rPr lang="ru-RU" sz="2000" dirty="0"/>
              <a:t> на </a:t>
            </a:r>
            <a:r>
              <a:rPr lang="ru-RU" sz="2000" dirty="0" err="1"/>
              <a:t>країни</a:t>
            </a:r>
            <a:r>
              <a:rPr lang="ru-RU" sz="2000" dirty="0"/>
              <a:t> </a:t>
            </a:r>
            <a:r>
              <a:rPr lang="ru-RU" sz="2000" dirty="0" err="1"/>
              <a:t>Західної</a:t>
            </a:r>
            <a:r>
              <a:rPr lang="ru-RU" sz="2000" dirty="0"/>
              <a:t> </a:t>
            </a:r>
            <a:r>
              <a:rPr lang="ru-RU" sz="2000" dirty="0" err="1"/>
              <a:t>Європи</a:t>
            </a:r>
            <a:r>
              <a:rPr lang="ru-RU" sz="2000" dirty="0"/>
              <a:t>, Канаду й </a:t>
            </a:r>
            <a:r>
              <a:rPr lang="ru-RU" sz="2000" dirty="0" err="1"/>
              <a:t>Японію</a:t>
            </a:r>
            <a:r>
              <a:rPr lang="ru-RU" sz="2000" dirty="0"/>
              <a:t>, в </a:t>
            </a:r>
            <a:r>
              <a:rPr lang="ru-RU" sz="2000" dirty="0" err="1"/>
              <a:t>яких</a:t>
            </a:r>
            <a:r>
              <a:rPr lang="ru-RU" sz="2000" dirty="0"/>
              <a:t> </a:t>
            </a:r>
            <a:r>
              <a:rPr lang="ru-RU" sz="2000" dirty="0" err="1"/>
              <a:t>проживає</a:t>
            </a:r>
            <a:r>
              <a:rPr lang="ru-RU" sz="2000" dirty="0"/>
              <a:t> 9% </a:t>
            </a:r>
            <a:r>
              <a:rPr lang="ru-RU" sz="2000" dirty="0" err="1"/>
              <a:t>населення</a:t>
            </a:r>
            <a:r>
              <a:rPr lang="ru-RU" sz="2000" dirty="0"/>
              <a:t> </a:t>
            </a:r>
            <a:r>
              <a:rPr lang="ru-RU" sz="2000" dirty="0" err="1"/>
              <a:t>світу</a:t>
            </a:r>
            <a:r>
              <a:rPr lang="ru-RU" sz="2000" dirty="0"/>
              <a:t> й </a:t>
            </a:r>
            <a:r>
              <a:rPr lang="ru-RU" sz="2000" dirty="0" err="1"/>
              <a:t>знаходиться</a:t>
            </a:r>
            <a:r>
              <a:rPr lang="ru-RU" sz="2000" dirty="0"/>
              <a:t> </a:t>
            </a:r>
            <a:r>
              <a:rPr lang="ru-RU" sz="2000" dirty="0" err="1"/>
              <a:t>десь</a:t>
            </a:r>
            <a:r>
              <a:rPr lang="ru-RU" sz="2000" dirty="0"/>
              <a:t> 20% </a:t>
            </a:r>
            <a:r>
              <a:rPr lang="ru-RU" sz="2000" dirty="0" err="1"/>
              <a:t>ресурсів</a:t>
            </a:r>
            <a:r>
              <a:rPr lang="ru-RU" sz="2000" dirty="0"/>
              <a:t>. </a:t>
            </a:r>
            <a:r>
              <a:rPr lang="ru-RU" sz="2000" dirty="0" err="1"/>
              <a:t>Водночас</a:t>
            </a:r>
            <a:r>
              <a:rPr lang="ru-RU" sz="2000" dirty="0"/>
              <a:t> </a:t>
            </a:r>
            <a:r>
              <a:rPr lang="ru-RU" sz="2000" dirty="0" err="1"/>
              <a:t>країни</a:t>
            </a:r>
            <a:r>
              <a:rPr lang="ru-RU" sz="2000" dirty="0"/>
              <a:t>, </a:t>
            </a:r>
            <a:r>
              <a:rPr lang="ru-RU" sz="2000" dirty="0" err="1"/>
              <a:t>що</a:t>
            </a:r>
            <a:r>
              <a:rPr lang="ru-RU" sz="2000" dirty="0"/>
              <a:t> </a:t>
            </a:r>
            <a:r>
              <a:rPr lang="ru-RU" sz="2000" dirty="0" err="1"/>
              <a:t>розвиваються</a:t>
            </a:r>
            <a:r>
              <a:rPr lang="ru-RU" sz="2000" dirty="0"/>
              <a:t> (</a:t>
            </a:r>
            <a:r>
              <a:rPr lang="ru-RU" sz="2000" dirty="0" err="1"/>
              <a:t>включаючи</a:t>
            </a:r>
            <a:r>
              <a:rPr lang="ru-RU" sz="2000" dirty="0"/>
              <a:t> Китай), де </a:t>
            </a:r>
            <a:r>
              <a:rPr lang="ru-RU" sz="2000" dirty="0" err="1"/>
              <a:t>проживають</a:t>
            </a:r>
            <a:r>
              <a:rPr lang="ru-RU" sz="2000" dirty="0"/>
              <a:t> </a:t>
            </a:r>
            <a:r>
              <a:rPr lang="ru-RU" sz="2000" dirty="0" err="1"/>
              <a:t>приблизно</a:t>
            </a:r>
            <a:r>
              <a:rPr lang="ru-RU" sz="2000" dirty="0"/>
              <a:t> 60% </a:t>
            </a:r>
            <a:r>
              <a:rPr lang="ru-RU" sz="2000" dirty="0" err="1"/>
              <a:t>населення</a:t>
            </a:r>
            <a:r>
              <a:rPr lang="ru-RU" sz="2000" dirty="0"/>
              <a:t> </a:t>
            </a:r>
            <a:r>
              <a:rPr lang="ru-RU" sz="2000" dirty="0" err="1"/>
              <a:t>світу</a:t>
            </a:r>
            <a:r>
              <a:rPr lang="ru-RU" sz="2000" dirty="0"/>
              <a:t> та </a:t>
            </a:r>
            <a:r>
              <a:rPr lang="ru-RU" sz="2000" dirty="0" err="1"/>
              <a:t>зосереджено</a:t>
            </a:r>
            <a:r>
              <a:rPr lang="ru-RU" sz="2000" dirty="0"/>
              <a:t> до 35% </a:t>
            </a:r>
            <a:r>
              <a:rPr lang="ru-RU" sz="2000" dirty="0" err="1"/>
              <a:t>ресурсів</a:t>
            </a:r>
            <a:r>
              <a:rPr lang="ru-RU" sz="2000" dirty="0"/>
              <a:t>, </a:t>
            </a:r>
            <a:r>
              <a:rPr lang="ru-RU" sz="2000" dirty="0" err="1"/>
              <a:t>споживають</a:t>
            </a:r>
            <a:r>
              <a:rPr lang="ru-RU" sz="2000" dirty="0"/>
              <a:t> 16% </a:t>
            </a:r>
            <a:r>
              <a:rPr lang="ru-RU" sz="2000" dirty="0" err="1"/>
              <a:t>сировинних</a:t>
            </a:r>
            <a:r>
              <a:rPr lang="ru-RU" sz="2000" dirty="0"/>
              <a:t> </a:t>
            </a:r>
            <a:r>
              <a:rPr lang="ru-RU" sz="2000" dirty="0" err="1"/>
              <a:t>ресурсів</a:t>
            </a:r>
            <a:r>
              <a:rPr lang="ru-RU" sz="2000" dirty="0"/>
              <a:t>. </a:t>
            </a:r>
          </a:p>
        </p:txBody>
      </p:sp>
      <p:sp>
        <p:nvSpPr>
          <p:cNvPr id="4" name="Заголовок 1"/>
          <p:cNvSpPr>
            <a:spLocks noGrp="1"/>
          </p:cNvSpPr>
          <p:nvPr>
            <p:ph type="title"/>
          </p:nvPr>
        </p:nvSpPr>
        <p:spPr/>
        <p:txBody>
          <a:bodyPr/>
          <a:lstStyle/>
          <a:p>
            <a:r>
              <a:rPr lang="ru-RU" dirty="0"/>
              <a:t>2.	</a:t>
            </a:r>
            <a:r>
              <a:rPr lang="ru-RU" dirty="0" err="1"/>
              <a:t>Природні</a:t>
            </a:r>
            <a:r>
              <a:rPr lang="ru-RU" dirty="0"/>
              <a:t> </a:t>
            </a:r>
            <a:r>
              <a:rPr lang="ru-RU" dirty="0" err="1"/>
              <a:t>ресурси</a:t>
            </a:r>
            <a:r>
              <a:rPr lang="ru-RU" dirty="0"/>
              <a:t> в </a:t>
            </a:r>
            <a:r>
              <a:rPr lang="ru-RU" dirty="0" err="1"/>
              <a:t>системі</a:t>
            </a:r>
            <a:r>
              <a:rPr lang="ru-RU" dirty="0"/>
              <a:t> </a:t>
            </a:r>
            <a:r>
              <a:rPr lang="ru-RU" dirty="0" err="1"/>
              <a:t>міжнародних</a:t>
            </a:r>
            <a:r>
              <a:rPr lang="ru-RU" dirty="0"/>
              <a:t> </a:t>
            </a:r>
            <a:r>
              <a:rPr lang="ru-RU" dirty="0" err="1"/>
              <a:t>ринків</a:t>
            </a:r>
            <a:r>
              <a:rPr lang="ru-RU" dirty="0"/>
              <a:t>.</a:t>
            </a:r>
          </a:p>
        </p:txBody>
      </p:sp>
    </p:spTree>
    <p:extLst>
      <p:ext uri="{BB962C8B-B14F-4D97-AF65-F5344CB8AC3E}">
        <p14:creationId xmlns:p14="http://schemas.microsoft.com/office/powerpoint/2010/main" val="2881224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uk-UA" sz="2000" dirty="0" smtClean="0"/>
              <a:t>В умовах відкритості ринкових систем та конкуренції попиту й пропозиції сировинних ресурсів утворився гнучкий та динамічний механізм ціноутворення. Взагалі можна стверджувати, що існує єдиний світовий ринок на сировинні товари, причому основними характеристиками цього ринку є агрегатні показники видобутку та споживання, попиту та пропозиції відповідних природних ресурсів. </a:t>
            </a:r>
            <a:endParaRPr lang="uk-UA" sz="2000" dirty="0"/>
          </a:p>
        </p:txBody>
      </p:sp>
      <p:sp>
        <p:nvSpPr>
          <p:cNvPr id="4" name="Заголовок 1"/>
          <p:cNvSpPr>
            <a:spLocks noGrp="1"/>
          </p:cNvSpPr>
          <p:nvPr>
            <p:ph type="title"/>
          </p:nvPr>
        </p:nvSpPr>
        <p:spPr/>
        <p:txBody>
          <a:bodyPr/>
          <a:lstStyle/>
          <a:p>
            <a:r>
              <a:rPr lang="ru-RU" dirty="0"/>
              <a:t>2.	</a:t>
            </a:r>
            <a:r>
              <a:rPr lang="ru-RU" dirty="0" err="1"/>
              <a:t>Природні</a:t>
            </a:r>
            <a:r>
              <a:rPr lang="ru-RU" dirty="0"/>
              <a:t> </a:t>
            </a:r>
            <a:r>
              <a:rPr lang="ru-RU" dirty="0" err="1"/>
              <a:t>ресурси</a:t>
            </a:r>
            <a:r>
              <a:rPr lang="ru-RU" dirty="0"/>
              <a:t> в </a:t>
            </a:r>
            <a:r>
              <a:rPr lang="ru-RU" dirty="0" err="1"/>
              <a:t>системі</a:t>
            </a:r>
            <a:r>
              <a:rPr lang="ru-RU" dirty="0"/>
              <a:t> </a:t>
            </a:r>
            <a:r>
              <a:rPr lang="ru-RU" dirty="0" err="1"/>
              <a:t>міжнародних</a:t>
            </a:r>
            <a:r>
              <a:rPr lang="ru-RU" dirty="0"/>
              <a:t> </a:t>
            </a:r>
            <a:r>
              <a:rPr lang="ru-RU" dirty="0" err="1"/>
              <a:t>ринків</a:t>
            </a:r>
            <a:r>
              <a:rPr lang="ru-RU" dirty="0"/>
              <a:t>.</a:t>
            </a:r>
          </a:p>
        </p:txBody>
      </p:sp>
    </p:spTree>
    <p:extLst>
      <p:ext uri="{BB962C8B-B14F-4D97-AF65-F5344CB8AC3E}">
        <p14:creationId xmlns:p14="http://schemas.microsoft.com/office/powerpoint/2010/main" val="1326114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a:t>
            </a:r>
            <a:r>
              <a:rPr lang="ru-RU" dirty="0" err="1"/>
              <a:t>Види</a:t>
            </a:r>
            <a:r>
              <a:rPr lang="ru-RU" dirty="0"/>
              <a:t> </a:t>
            </a:r>
            <a:r>
              <a:rPr lang="ru-RU" dirty="0" err="1"/>
              <a:t>ресурсів</a:t>
            </a:r>
            <a:r>
              <a:rPr lang="ru-RU" dirty="0"/>
              <a:t>.</a:t>
            </a:r>
          </a:p>
        </p:txBody>
      </p:sp>
      <p:sp>
        <p:nvSpPr>
          <p:cNvPr id="3" name="Объект 2"/>
          <p:cNvSpPr>
            <a:spLocks noGrp="1"/>
          </p:cNvSpPr>
          <p:nvPr>
            <p:ph idx="1"/>
          </p:nvPr>
        </p:nvSpPr>
        <p:spPr>
          <a:xfrm>
            <a:off x="131069" y="1281816"/>
            <a:ext cx="9915456" cy="2352034"/>
          </a:xfrm>
        </p:spPr>
        <p:txBody>
          <a:bodyPr>
            <a:normAutofit/>
          </a:bodyPr>
          <a:lstStyle/>
          <a:p>
            <a:r>
              <a:rPr lang="uk-UA" sz="2000" dirty="0" smtClean="0"/>
              <a:t>Геологічні запаси корисних копалин мають різний ступінь дослідження. За ступенем достовірності визначення запасів і використання у виробництві їх поділяють на: розвідані (доказані результатами геологорозвідувальних робіт); достовірні (що видобуваються за сучасного рівня розвитку техніки); прогнозні (</a:t>
            </a:r>
            <a:r>
              <a:rPr lang="uk-UA" sz="2000" dirty="0" err="1" smtClean="0"/>
              <a:t>вірогідністні</a:t>
            </a:r>
            <a:r>
              <a:rPr lang="uk-UA" sz="2000" dirty="0" smtClean="0"/>
              <a:t>), або геологічні (наявність яких в надрах Землі передбачається на основі наукових прогнозів та гіпотез). </a:t>
            </a:r>
            <a:endParaRPr lang="uk-UA" sz="2000" dirty="0"/>
          </a:p>
        </p:txBody>
      </p:sp>
      <p:graphicFrame>
        <p:nvGraphicFramePr>
          <p:cNvPr id="7" name="Схема 6"/>
          <p:cNvGraphicFramePr/>
          <p:nvPr>
            <p:extLst>
              <p:ext uri="{D42A27DB-BD31-4B8C-83A1-F6EECF244321}">
                <p14:modId xmlns:p14="http://schemas.microsoft.com/office/powerpoint/2010/main" val="2590865305"/>
              </p:ext>
            </p:extLst>
          </p:nvPr>
        </p:nvGraphicFramePr>
        <p:xfrm>
          <a:off x="1686295" y="3158836"/>
          <a:ext cx="7587707" cy="3699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9300915"/>
      </p:ext>
    </p:extLst>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74</TotalTime>
  <Words>1023</Words>
  <Application>Microsoft Office PowerPoint</Application>
  <PresentationFormat>Произвольный</PresentationFormat>
  <Paragraphs>44</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Аспект</vt:lpstr>
      <vt:lpstr>«Природокористування  в умовах МЕД»</vt:lpstr>
      <vt:lpstr>1. Сировинні ресурси в національному та світовому господарстві.</vt:lpstr>
      <vt:lpstr>1. Сировинні ресурси в національному та світовому господарстві.</vt:lpstr>
      <vt:lpstr>1. Сировинні ресурси в національному та світовому господарстві.</vt:lpstr>
      <vt:lpstr>2. Природні ресурси в системі міжнародних ринків.</vt:lpstr>
      <vt:lpstr>2. Природні ресурси в системі міжнародних ринків.</vt:lpstr>
      <vt:lpstr>2. Природні ресурси в системі міжнародних ринків.</vt:lpstr>
      <vt:lpstr>2. Природні ресурси в системі міжнародних ринків.</vt:lpstr>
      <vt:lpstr>3. Види ресурсів.</vt:lpstr>
      <vt:lpstr>3. Види ресурсів.</vt:lpstr>
      <vt:lpstr>3. Види ресурсів.</vt:lpstr>
      <vt:lpstr>4. Україна у світовій торгівлі сировиною.</vt:lpstr>
      <vt:lpstr>4. Україна у світовій торгівлі сировиною.</vt:lpstr>
      <vt:lpstr>4. Україна у світовій торгівлі сировиною.</vt:lpstr>
      <vt:lpstr>4. Україна у світовій торгівлі сировиною.</vt:lpstr>
      <vt:lpstr>4. Україна у світовій торгівлі сировиною.</vt:lpstr>
      <vt:lpstr>4. Україна у світовій торгівлі сировиною.</vt:lpstr>
      <vt:lpstr>Дякую за увагу!</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ІНДИВІДУАЛЬНЕ ДОМАШНЄ ЗАВДАННЯ З ДИСЦИПЛІНИ «МІЖНАРОДНА ЕКОНОМІЧНА ДІЯЛЬНІСТЬ УКРАЇНИ» НА ТЕМУ: «Сировинні ресурси в міжнародній економічній діяльності України»</dc:title>
  <dc:creator>User</dc:creator>
  <cp:lastModifiedBy>Наташа</cp:lastModifiedBy>
  <cp:revision>11</cp:revision>
  <dcterms:created xsi:type="dcterms:W3CDTF">2019-04-09T13:29:49Z</dcterms:created>
  <dcterms:modified xsi:type="dcterms:W3CDTF">2022-01-21T13:34:07Z</dcterms:modified>
</cp:coreProperties>
</file>