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17" r:id="rId2"/>
    <p:sldId id="318" r:id="rId3"/>
    <p:sldId id="319" r:id="rId4"/>
    <p:sldId id="320" r:id="rId5"/>
    <p:sldId id="261" r:id="rId6"/>
    <p:sldId id="262" r:id="rId7"/>
    <p:sldId id="321" r:id="rId8"/>
    <p:sldId id="264" r:id="rId9"/>
    <p:sldId id="265" r:id="rId10"/>
    <p:sldId id="300" r:id="rId11"/>
    <p:sldId id="301" r:id="rId12"/>
    <p:sldId id="322" r:id="rId13"/>
    <p:sldId id="286" r:id="rId14"/>
    <p:sldId id="302" r:id="rId15"/>
    <p:sldId id="303" r:id="rId16"/>
    <p:sldId id="289" r:id="rId17"/>
    <p:sldId id="304" r:id="rId18"/>
    <p:sldId id="293" r:id="rId19"/>
    <p:sldId id="323" r:id="rId20"/>
    <p:sldId id="305" r:id="rId21"/>
    <p:sldId id="324" r:id="rId22"/>
    <p:sldId id="306" r:id="rId23"/>
    <p:sldId id="272" r:id="rId24"/>
    <p:sldId id="336" r:id="rId25"/>
    <p:sldId id="325" r:id="rId26"/>
    <p:sldId id="326" r:id="rId27"/>
    <p:sldId id="330" r:id="rId28"/>
    <p:sldId id="331" r:id="rId29"/>
    <p:sldId id="332" r:id="rId30"/>
    <p:sldId id="333" r:id="rId31"/>
    <p:sldId id="327" r:id="rId32"/>
    <p:sldId id="278" r:id="rId33"/>
    <p:sldId id="279" r:id="rId34"/>
    <p:sldId id="311" r:id="rId35"/>
    <p:sldId id="328" r:id="rId36"/>
    <p:sldId id="281" r:id="rId37"/>
    <p:sldId id="282" r:id="rId38"/>
    <p:sldId id="334" r:id="rId39"/>
    <p:sldId id="335" r:id="rId40"/>
    <p:sldId id="329" r:id="rId41"/>
    <p:sldId id="314" r:id="rId42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0"/>
  </p:normalViewPr>
  <p:slideViewPr>
    <p:cSldViewPr snapToGrid="0">
      <p:cViewPr varScale="1">
        <p:scale>
          <a:sx n="53" d="100"/>
          <a:sy n="53" d="100"/>
        </p:scale>
        <p:origin x="-658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D2290BC-B308-445D-A8F5-6F42B50950A0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EB4062B-CF5E-4D14-BAAC-F442301C9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55767-1E8D-470D-8562-6883F17E9A9B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01808-F121-4D06-9AF6-086B0FBE0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644D9-9C1C-4F16-AB12-E14BB987DD55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1DA9C-E035-4BBD-9681-6CCD280FD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6E0BE-CA31-47C4-9803-9B4160B2ABAD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13FF8-35AE-479E-B1C4-B30BD1A858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5C95B-80B8-46D5-8729-7E0AC00018AD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CC895-364C-4318-AEF2-EA7A7C997A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B7835-B358-4B34-BAF4-B6BBE01205A1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2A543-FD28-4FA2-99FB-EE2BB7DE3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64B6F-8154-40C6-934A-C690491AC3A8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B4CEB-72F4-4E75-B7C9-2F6B360C7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AB9EF-A743-405C-9829-DC8D1E0B53DB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053F9-9ED8-4BB6-8F41-592C083BC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8364B-AC9D-41E1-AC4B-6EB74C415C8B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65161-A76E-415D-9BAF-8849D3F37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108AE-6A1C-4506-9B3C-A52195F2CFD1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040C9-20DF-41EE-8EBD-DB23B2E37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2AA46-4B3C-4CE4-AFFA-A3432F396FA1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FF1D6-5F92-4405-B00D-35608E59AD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ACC54-362D-4751-B9FF-44B05169EF11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C672B-CA63-41C6-B08F-06BDFFF51E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31DB3F-482E-47DA-AC6A-EFF4606A9DFC}" type="datetimeFigureOut">
              <a:rPr lang="ru-RU"/>
              <a:pPr>
                <a:defRPr/>
              </a:pPr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A85E31-56B7-402E-B300-FDB62FEB5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9538"/>
            <a:ext cx="12192000" cy="7296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9075"/>
            <a:ext cx="12192000" cy="77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38" y="893763"/>
            <a:ext cx="4811712" cy="481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96838" y="5854700"/>
            <a:ext cx="63579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Перший номер відновленої газети «Нова Рада» 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від 25 березня 1917 р.</a:t>
            </a:r>
          </a:p>
        </p:txBody>
      </p:sp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985838" y="44450"/>
            <a:ext cx="105632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cs typeface="Times New Roman" pitchFamily="18" charset="0"/>
              </a:rPr>
              <a:t>Досягнення в культурно-освітній сфері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63550"/>
            <a:ext cx="12192000" cy="77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" y="1023938"/>
            <a:ext cx="6237288" cy="401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579" name="TextBox 7"/>
          <p:cNvSpPr txBox="1">
            <a:spLocks noChangeArrowheads="1"/>
          </p:cNvSpPr>
          <p:nvPr/>
        </p:nvSpPr>
        <p:spPr bwMode="auto">
          <a:xfrm>
            <a:off x="136525" y="5186363"/>
            <a:ext cx="64277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Будівля Українського Національного Театру, 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м. Київ, 1917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244600" y="4791075"/>
            <a:ext cx="9702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latin typeface="Times New Roman" pitchFamily="18" charset="0"/>
                <a:cs typeface="Times New Roman" pitchFamily="18" charset="0"/>
              </a:rPr>
              <a:t>Причини поразки Центральної Ради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88" y="1760538"/>
            <a:ext cx="2587625" cy="391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-303213" y="5776913"/>
            <a:ext cx="3806826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Самостійна Україна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 М. Міхновського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8" name="TextBox 8"/>
          <p:cNvSpPr txBox="1">
            <a:spLocks noChangeArrowheads="1"/>
          </p:cNvSpPr>
          <p:nvPr/>
        </p:nvSpPr>
        <p:spPr bwMode="auto">
          <a:xfrm>
            <a:off x="220663" y="92075"/>
            <a:ext cx="117506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>
                <a:latin typeface="Times New Roman" pitchFamily="18" charset="0"/>
                <a:cs typeface="Times New Roman" pitchFamily="18" charset="0"/>
              </a:rPr>
              <a:t>І причина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 поділ національних сил на автономістів і самостійників. Автономістично-федералістичні ідеї були пануючими в Україні на початку ХХ ст. Вони сприймались як єдиноможливі і після Лютневої революції.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5175" y="1808163"/>
            <a:ext cx="2536825" cy="3813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30" name="TextBox 6"/>
          <p:cNvSpPr txBox="1">
            <a:spLocks noChangeArrowheads="1"/>
          </p:cNvSpPr>
          <p:nvPr/>
        </p:nvSpPr>
        <p:spPr bwMode="auto">
          <a:xfrm>
            <a:off x="6096000" y="5684838"/>
            <a:ext cx="71151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Стаття М. Грушевського </a:t>
            </a:r>
          </a:p>
          <a:p>
            <a:pPr algn="ctr"/>
            <a:r>
              <a:rPr lang="en-US" sz="240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Национальный вопрос и автономия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у журналі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Український Вісник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325" y="1811338"/>
            <a:ext cx="4479925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32" name="TextBox 7"/>
          <p:cNvSpPr txBox="1">
            <a:spLocks noChangeArrowheads="1"/>
          </p:cNvSpPr>
          <p:nvPr/>
        </p:nvSpPr>
        <p:spPr bwMode="auto">
          <a:xfrm>
            <a:off x="4052888" y="5776913"/>
            <a:ext cx="2844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10 заповідей УНП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95288"/>
            <a:ext cx="12192000" cy="744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98425" y="0"/>
            <a:ext cx="119951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u="sng">
                <a:latin typeface="Times New Roman" pitchFamily="18" charset="0"/>
                <a:cs typeface="Times New Roman" pitchFamily="18" charset="0"/>
              </a:rPr>
              <a:t>ІІ причина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 постійна орієнтаці</a:t>
            </a:r>
            <a:r>
              <a:rPr lang="uk-UA" sz="280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на Росію. Надмірні надії і орієнтація лідерів УЦР на російську демократію призвели до вагомих помилок у внутрішній політиці.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7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04788" y="423863"/>
            <a:ext cx="115601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u="sng">
                <a:latin typeface="Times New Roman" pitchFamily="18" charset="0"/>
                <a:cs typeface="Times New Roman" pitchFamily="18" charset="0"/>
              </a:rPr>
              <a:t>ІІІ причина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 Не було сформовано міцний апарат державної влади. Існував дефіцит кадрів, що могли б здійснити розбудову української державності. </a:t>
            </a:r>
          </a:p>
        </p:txBody>
      </p:sp>
      <p:pic>
        <p:nvPicPr>
          <p:cNvPr id="28675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0038" y="2755900"/>
            <a:ext cx="37496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4"/>
          <p:cNvSpPr txBox="1">
            <a:spLocks noChangeArrowheads="1"/>
          </p:cNvSpPr>
          <p:nvPr/>
        </p:nvSpPr>
        <p:spPr bwMode="auto">
          <a:xfrm>
            <a:off x="3794125" y="5364163"/>
            <a:ext cx="4381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Прапор УНР, 1917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8" y="1633538"/>
            <a:ext cx="2095500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0" y="5640388"/>
            <a:ext cx="3609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Список УСДРП на виборах до Українських Установчих зборів</a:t>
            </a:r>
          </a:p>
        </p:txBody>
      </p:sp>
      <p:pic>
        <p:nvPicPr>
          <p:cNvPr id="29700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7575" y="1581150"/>
            <a:ext cx="2501900" cy="385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3479800" y="5575300"/>
            <a:ext cx="50450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Об’єднаний список УПСР, УСДРП та Селянської спілки на виборах до Всеросійських Установчих зборів  1917 р.</a:t>
            </a:r>
          </a:p>
        </p:txBody>
      </p:sp>
      <p:sp>
        <p:nvSpPr>
          <p:cNvPr id="29702" name="TextBox 3"/>
          <p:cNvSpPr txBox="1">
            <a:spLocks noChangeArrowheads="1"/>
          </p:cNvSpPr>
          <p:nvPr/>
        </p:nvSpPr>
        <p:spPr bwMode="auto">
          <a:xfrm>
            <a:off x="614363" y="65088"/>
            <a:ext cx="110823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u="sng">
                <a:latin typeface="Times New Roman" pitchFamily="18" charset="0"/>
                <a:cs typeface="Times New Roman" pitchFamily="18" charset="0"/>
              </a:rPr>
              <a:t>IV причина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 захоплення соціалістичними ідеями. Лідери УЦР орієнтувались на соціалізм європейського зразка (з приватною власністю, демократичними свободами, багатоукладною економікою). </a:t>
            </a:r>
          </a:p>
        </p:txBody>
      </p:sp>
      <p:pic>
        <p:nvPicPr>
          <p:cNvPr id="29703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01100" y="1671638"/>
            <a:ext cx="2795588" cy="383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TextBox 9"/>
          <p:cNvSpPr txBox="1">
            <a:spLocks noChangeArrowheads="1"/>
          </p:cNvSpPr>
          <p:nvPr/>
        </p:nvSpPr>
        <p:spPr bwMode="auto">
          <a:xfrm>
            <a:off x="8801100" y="5640388"/>
            <a:ext cx="3116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Агітаційний плакат есерів 1917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17538"/>
            <a:ext cx="12192000" cy="773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4"/>
          <p:cNvSpPr txBox="1">
            <a:spLocks noChangeArrowheads="1"/>
          </p:cNvSpPr>
          <p:nvPr/>
        </p:nvSpPr>
        <p:spPr bwMode="auto">
          <a:xfrm>
            <a:off x="5459413" y="5575300"/>
            <a:ext cx="5611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Карта УНР доби Української Центральної Ради</a:t>
            </a: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312738" y="0"/>
            <a:ext cx="115665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u="sng">
                <a:latin typeface="Times New Roman" pitchFamily="18" charset="0"/>
                <a:cs typeface="Times New Roman" pitchFamily="18" charset="0"/>
              </a:rPr>
              <a:t>V причина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 Несприятливі зовнішньополітичні умови. “Антанта” виступала за збереження сильної єдиної Росії, а орієнтація на Німеччину не дала очікуваних результатів.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38" y="277813"/>
            <a:ext cx="4146550" cy="5903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4856163" y="1290638"/>
            <a:ext cx="716438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Незалежність і суверенітет УНР були проголошені Українською Центральною Радою в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Універсалі: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Однині Українська Народна Республіка стає самостійною, ні від кого не залежною, вільною, суверенною державою українського народу</a:t>
            </a: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4856163" y="3733800"/>
            <a:ext cx="702468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Тільки УНР як незалежна держава, як суб’єкт міжнародного права могла сподіватися на міжнародну допомогу, у тому числі і воєнну, для захисту від агресії ззовні, зокрема від більшовицької інтервенції.</a:t>
            </a:r>
          </a:p>
        </p:txBody>
      </p:sp>
      <p:sp>
        <p:nvSpPr>
          <p:cNvPr id="31749" name="TextBox 5"/>
          <p:cNvSpPr txBox="1">
            <a:spLocks noChangeArrowheads="1"/>
          </p:cNvSpPr>
          <p:nvPr/>
        </p:nvSpPr>
        <p:spPr bwMode="auto">
          <a:xfrm>
            <a:off x="4732338" y="139700"/>
            <a:ext cx="7026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>
                <a:latin typeface="Times New Roman" pitchFamily="18" charset="0"/>
                <a:cs typeface="Times New Roman" pitchFamily="18" charset="0"/>
              </a:rPr>
              <a:t>Проголошення незалежності УНР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0" name="TextBox 6"/>
          <p:cNvSpPr txBox="1">
            <a:spLocks noChangeArrowheads="1"/>
          </p:cNvSpPr>
          <p:nvPr/>
        </p:nvSpPr>
        <p:spPr bwMode="auto">
          <a:xfrm>
            <a:off x="347663" y="6289675"/>
            <a:ext cx="40735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Універсал, 9 січня 1918 р.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6238" y="663575"/>
            <a:ext cx="8899525" cy="553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831850" y="-31750"/>
            <a:ext cx="11001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Брестський мирний договір та його наслідки для України</a:t>
            </a:r>
          </a:p>
        </p:txBody>
      </p:sp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0" y="6223000"/>
            <a:ext cx="1219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9 лютого 1918 року між УЦР і Німеччиною з її союзниками був підписаний мирний (“хлібний”) договір.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252325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282575" y="742950"/>
            <a:ext cx="11337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1. Державотворча діяльність Центральної Ради. Причини поразки Центральної Ради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282575" y="1204913"/>
            <a:ext cx="9199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2. Проголошення незалежності УНР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282575" y="1668463"/>
            <a:ext cx="10215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3. Брестський мирний договір та його наслідки для української державності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282575" y="2128838"/>
            <a:ext cx="11795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4. Соціалістичні моделі української державності під час Української національної революції. 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282575" y="2959100"/>
            <a:ext cx="119697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5. Державотворча діяльність періоду Гетьманату П. Скоропадського: особливості розбудови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>
            <a:off x="282575" y="3795713"/>
            <a:ext cx="10215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6. Державотворча діяльність у добу Директорії УНР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TextBox 8"/>
          <p:cNvSpPr txBox="1">
            <a:spLocks noChangeArrowheads="1"/>
          </p:cNvSpPr>
          <p:nvPr/>
        </p:nvSpPr>
        <p:spPr bwMode="auto">
          <a:xfrm>
            <a:off x="282575" y="4257675"/>
            <a:ext cx="11795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7. Формування органів державної влади в ЗУНР. Зовнішня і внутрішня політика ЗУНР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95300"/>
            <a:ext cx="12192000" cy="74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330200" y="0"/>
            <a:ext cx="11531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18 лютого 1918 р. розпочався загальний наступ німецько- австрійських військ на Східному фронті від Балтійського моря до Чорного. На територію України ці війська наступали як союзні Центральній Раді.</a:t>
            </a:r>
          </a:p>
        </p:txBody>
      </p:sp>
      <p:pic>
        <p:nvPicPr>
          <p:cNvPr id="34819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9213" y="1004888"/>
            <a:ext cx="96393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1903413" y="6221413"/>
            <a:ext cx="1127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Велопатруль німецьких військ на залізниці під Києвом, 1918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92113"/>
            <a:ext cx="12192000" cy="744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427038" y="0"/>
            <a:ext cx="116522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Соціалістичні моделі української державності під час Української</a:t>
            </a:r>
          </a:p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національної революції. </a:t>
            </a:r>
          </a:p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М. Грушевський: якої України ми хочемо?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1263" y="1122363"/>
            <a:ext cx="3548062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Box 3"/>
          <p:cNvSpPr txBox="1">
            <a:spLocks noChangeArrowheads="1"/>
          </p:cNvSpPr>
          <p:nvPr/>
        </p:nvSpPr>
        <p:spPr bwMode="auto">
          <a:xfrm>
            <a:off x="387350" y="212725"/>
            <a:ext cx="125555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>
                <a:latin typeface="Times New Roman" pitchFamily="18" charset="0"/>
                <a:cs typeface="Times New Roman" pitchFamily="18" charset="0"/>
              </a:rPr>
              <a:t>Державотворча діяльність Гетьманату П. Скоропадскього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7700" y="1173163"/>
            <a:ext cx="3251200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Box 5"/>
          <p:cNvSpPr txBox="1">
            <a:spLocks noChangeArrowheads="1"/>
          </p:cNvSpPr>
          <p:nvPr/>
        </p:nvSpPr>
        <p:spPr bwMode="auto">
          <a:xfrm>
            <a:off x="749300" y="5959475"/>
            <a:ext cx="44719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Гетьман П. Скоропадський (1873-1945)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5681663" y="5959475"/>
            <a:ext cx="5816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Грамота П. Скоропадського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До всього українського народу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, 29 квітня 1918 р.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98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3175" y="-96838"/>
            <a:ext cx="9645650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Box 3"/>
          <p:cNvSpPr txBox="1">
            <a:spLocks noChangeArrowheads="1"/>
          </p:cNvSpPr>
          <p:nvPr/>
        </p:nvSpPr>
        <p:spPr bwMode="auto">
          <a:xfrm>
            <a:off x="846138" y="6208713"/>
            <a:ext cx="103044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П. Скоропадський у оточенні своїх офіцерів та німецьких солдат, 1918 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900" y="-111125"/>
            <a:ext cx="1099820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1319213" y="6138863"/>
            <a:ext cx="9553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П. Скоропадський зі своїм офіцерським складом, 1918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00" y="1149350"/>
            <a:ext cx="5710238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2001838" y="134938"/>
            <a:ext cx="81883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Політика П. Скоропадскього у сфері культури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08700" y="881063"/>
            <a:ext cx="5635625" cy="9826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65" name="TextBox 5"/>
          <p:cNvSpPr txBox="1">
            <a:spLocks noChangeArrowheads="1"/>
          </p:cNvSpPr>
          <p:nvPr/>
        </p:nvSpPr>
        <p:spPr bwMode="auto">
          <a:xfrm>
            <a:off x="6542088" y="1141413"/>
            <a:ext cx="5018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Відкриття Української Академії наук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08700" y="2116138"/>
            <a:ext cx="5635625" cy="97631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67" name="TextBox 7"/>
          <p:cNvSpPr txBox="1">
            <a:spLocks noChangeArrowheads="1"/>
          </p:cNvSpPr>
          <p:nvPr/>
        </p:nvSpPr>
        <p:spPr bwMode="auto">
          <a:xfrm>
            <a:off x="7143750" y="2373313"/>
            <a:ext cx="3797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Поява українських гімназій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08700" y="3452813"/>
            <a:ext cx="5635625" cy="97631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69" name="TextBox 9"/>
          <p:cNvSpPr txBox="1">
            <a:spLocks noChangeArrowheads="1"/>
          </p:cNvSpPr>
          <p:nvPr/>
        </p:nvSpPr>
        <p:spPr bwMode="auto">
          <a:xfrm>
            <a:off x="6778625" y="3525838"/>
            <a:ext cx="45275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Закон про обов’язкове вивчення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української мови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08700" y="4791075"/>
            <a:ext cx="5635625" cy="97631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71" name="TextBox 11"/>
          <p:cNvSpPr txBox="1">
            <a:spLocks noChangeArrowheads="1"/>
          </p:cNvSpPr>
          <p:nvPr/>
        </p:nvSpPr>
        <p:spPr bwMode="auto">
          <a:xfrm>
            <a:off x="6342063" y="4924425"/>
            <a:ext cx="51704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000">
                <a:latin typeface="Times New Roman" pitchFamily="18" charset="0"/>
                <a:cs typeface="Times New Roman" pitchFamily="18" charset="0"/>
              </a:rPr>
              <a:t>Заснування Державного Українського архіву, </a:t>
            </a:r>
          </a:p>
          <a:p>
            <a:pPr algn="ctr"/>
            <a:r>
              <a:rPr lang="uk-UA" sz="2000">
                <a:latin typeface="Times New Roman" pitchFamily="18" charset="0"/>
                <a:cs typeface="Times New Roman" pitchFamily="18" charset="0"/>
              </a:rPr>
              <a:t>Історичного музею, національної бібліотеки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2" name="Прямоугольник 12"/>
          <p:cNvSpPr>
            <a:spLocks noChangeArrowheads="1"/>
          </p:cNvSpPr>
          <p:nvPr/>
        </p:nvSpPr>
        <p:spPr bwMode="auto">
          <a:xfrm>
            <a:off x="950913" y="5137150"/>
            <a:ext cx="4206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Будівля Академії Наук, 1918 р</a:t>
            </a:r>
            <a:r>
              <a:rPr lang="ru-RU" sz="24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2665413" y="109538"/>
            <a:ext cx="6861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Times New Roman" pitchFamily="18" charset="0"/>
                <a:cs typeface="Times New Roman" pitchFamily="18" charset="0"/>
              </a:rPr>
              <a:t>Зовнішня політика П. Скоропадського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1216025"/>
            <a:ext cx="5880100" cy="3457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988" name="Прямоугольник 4"/>
          <p:cNvSpPr>
            <a:spLocks noChangeArrowheads="1"/>
          </p:cNvSpPr>
          <p:nvPr/>
        </p:nvSpPr>
        <p:spPr bwMode="auto">
          <a:xfrm>
            <a:off x="706438" y="4779963"/>
            <a:ext cx="48990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П. Скоропадський поряд з 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німецьким кайзером Вільгельмом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II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11900" y="1135063"/>
            <a:ext cx="5637213" cy="9826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990" name="TextBox 6"/>
          <p:cNvSpPr txBox="1">
            <a:spLocks noChangeArrowheads="1"/>
          </p:cNvSpPr>
          <p:nvPr/>
        </p:nvSpPr>
        <p:spPr bwMode="auto">
          <a:xfrm>
            <a:off x="7829550" y="1395413"/>
            <a:ext cx="2827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Союз з Німеччиною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11900" y="2559050"/>
            <a:ext cx="5637213" cy="98266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992" name="TextBox 8"/>
          <p:cNvSpPr txBox="1">
            <a:spLocks noChangeArrowheads="1"/>
          </p:cNvSpPr>
          <p:nvPr/>
        </p:nvSpPr>
        <p:spPr bwMode="auto">
          <a:xfrm>
            <a:off x="6400800" y="2633663"/>
            <a:ext cx="5486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Встановлення дипломатичних відносин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з іншими країнами 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26188" y="3995738"/>
            <a:ext cx="5635625" cy="9826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994" name="TextBox 10"/>
          <p:cNvSpPr txBox="1">
            <a:spLocks noChangeArrowheads="1"/>
          </p:cNvSpPr>
          <p:nvPr/>
        </p:nvSpPr>
        <p:spPr bwMode="auto">
          <a:xfrm>
            <a:off x="6607175" y="4065588"/>
            <a:ext cx="52736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Курс на підписання мирного договору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з Радянською Росією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3448050" y="109538"/>
            <a:ext cx="5295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Times New Roman" pitchFamily="18" charset="0"/>
                <a:cs typeface="Times New Roman" pitchFamily="18" charset="0"/>
              </a:rPr>
              <a:t>Причини падіння Гетьманату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75" y="965200"/>
            <a:ext cx="6081713" cy="3833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3012" name="Прямоугольник 4"/>
          <p:cNvSpPr>
            <a:spLocks noChangeArrowheads="1"/>
          </p:cNvSpPr>
          <p:nvPr/>
        </p:nvSpPr>
        <p:spPr bwMode="auto">
          <a:xfrm>
            <a:off x="277813" y="4932363"/>
            <a:ext cx="609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Гетьман Скоропадський зі штабом оглядає Сірожупанну дивізію, серпень 1918 р.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18263" y="965200"/>
            <a:ext cx="5637212" cy="98266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014" name="TextBox 6"/>
          <p:cNvSpPr txBox="1">
            <a:spLocks noChangeArrowheads="1"/>
          </p:cNvSpPr>
          <p:nvPr/>
        </p:nvSpPr>
        <p:spPr bwMode="auto">
          <a:xfrm>
            <a:off x="7291388" y="1039813"/>
            <a:ext cx="38909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Відсутність чисельної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регулярної української армії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18263" y="2366963"/>
            <a:ext cx="5637212" cy="9826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016" name="TextBox 9"/>
          <p:cNvSpPr txBox="1">
            <a:spLocks noChangeArrowheads="1"/>
          </p:cNvSpPr>
          <p:nvPr/>
        </p:nvSpPr>
        <p:spPr bwMode="auto">
          <a:xfrm>
            <a:off x="6418263" y="4518025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3017" name="TextBox 10"/>
          <p:cNvSpPr txBox="1">
            <a:spLocks noChangeArrowheads="1"/>
          </p:cNvSpPr>
          <p:nvPr/>
        </p:nvSpPr>
        <p:spPr bwMode="auto">
          <a:xfrm>
            <a:off x="7291388" y="2443163"/>
            <a:ext cx="42291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Посилення впливу російських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консервативних сил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18263" y="3816350"/>
            <a:ext cx="5637212" cy="98266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3019" name="TextBox 12"/>
          <p:cNvSpPr txBox="1">
            <a:spLocks noChangeArrowheads="1"/>
          </p:cNvSpPr>
          <p:nvPr/>
        </p:nvSpPr>
        <p:spPr bwMode="auto">
          <a:xfrm>
            <a:off x="7394575" y="3889375"/>
            <a:ext cx="38703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Відновлення поміщицького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землеволодіння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0" y="0"/>
            <a:ext cx="120538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У лютому 1917 р. в Росії відбулася демократична революція. Самодержавний лад було повалено. Влада перейшла до Тимчасового Уряду.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288" y="830263"/>
            <a:ext cx="9623425" cy="5475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8" y="936625"/>
            <a:ext cx="6113462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6410325" y="792163"/>
            <a:ext cx="5635625" cy="9826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036" name="TextBox 5"/>
          <p:cNvSpPr txBox="1">
            <a:spLocks noChangeArrowheads="1"/>
          </p:cNvSpPr>
          <p:nvPr/>
        </p:nvSpPr>
        <p:spPr bwMode="auto">
          <a:xfrm>
            <a:off x="6640513" y="879475"/>
            <a:ext cx="52387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Підкорення інтересам панівних верств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Та окупаційної влади 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56363" y="2281238"/>
            <a:ext cx="5637212" cy="9826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038" name="TextBox 6"/>
          <p:cNvSpPr txBox="1">
            <a:spLocks noChangeArrowheads="1"/>
          </p:cNvSpPr>
          <p:nvPr/>
        </p:nvSpPr>
        <p:spPr bwMode="auto">
          <a:xfrm>
            <a:off x="6543675" y="2357438"/>
            <a:ext cx="54625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Наростання напруженості у суспільстві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та формування організаційної опозиції 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42075" y="3765550"/>
            <a:ext cx="5635625" cy="98266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040" name="TextBox 8"/>
          <p:cNvSpPr txBox="1">
            <a:spLocks noChangeArrowheads="1"/>
          </p:cNvSpPr>
          <p:nvPr/>
        </p:nvSpPr>
        <p:spPr bwMode="auto">
          <a:xfrm>
            <a:off x="7793038" y="3841750"/>
            <a:ext cx="33321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Поразка Німеччини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у Першій Світовій війні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41" name="TextBox 10"/>
          <p:cNvSpPr txBox="1">
            <a:spLocks noChangeArrowheads="1"/>
          </p:cNvSpPr>
          <p:nvPr/>
        </p:nvSpPr>
        <p:spPr bwMode="auto">
          <a:xfrm>
            <a:off x="412750" y="4591050"/>
            <a:ext cx="4772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Німецькі війська у Києві, березень 1918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7913" y="584200"/>
            <a:ext cx="7454900" cy="526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Box 3"/>
          <p:cNvSpPr txBox="1">
            <a:spLocks noChangeArrowheads="1"/>
          </p:cNvSpPr>
          <p:nvPr/>
        </p:nvSpPr>
        <p:spPr bwMode="auto">
          <a:xfrm>
            <a:off x="1638300" y="0"/>
            <a:ext cx="100980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Державотворча діяльність у добу Директорії УНР</a:t>
            </a:r>
          </a:p>
        </p:txBody>
      </p:sp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185738" y="5845175"/>
            <a:ext cx="118205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Голова Директорії УНР Володимир Винниченко та член Директорії Симон Петлюра під час параду українських військ на Софійській площі з нагоди вступу Директорії до Києва.Грудень 1918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188" y="252413"/>
            <a:ext cx="4756150" cy="605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Box 3"/>
          <p:cNvSpPr txBox="1">
            <a:spLocks noChangeArrowheads="1"/>
          </p:cNvSpPr>
          <p:nvPr/>
        </p:nvSpPr>
        <p:spPr bwMode="auto">
          <a:xfrm>
            <a:off x="5087938" y="252413"/>
            <a:ext cx="71389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Негайно після взяття Києва Директорія оголосила ряд рішень, спрямованих проти поміщиків і буржуазії. </a:t>
            </a:r>
          </a:p>
        </p:txBody>
      </p:sp>
      <p:sp>
        <p:nvSpPr>
          <p:cNvPr id="46084" name="TextBox 4"/>
          <p:cNvSpPr txBox="1">
            <a:spLocks noChangeArrowheads="1"/>
          </p:cNvSpPr>
          <p:nvPr/>
        </p:nvSpPr>
        <p:spPr bwMode="auto">
          <a:xfrm>
            <a:off x="5087938" y="1998663"/>
            <a:ext cx="6688137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… всі дрібні селянські господарства і всі трудові господарства залишаються в  користуванню  попередніх їх власників непорушними, а решта земель переходить у користування безземельних і малоземельних селян, а в першу чергу тих, хто пішов у  військо Республіки для боротьби з б[увшим] гетьманом.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5" name="TextBox 7"/>
          <p:cNvSpPr txBox="1">
            <a:spLocks noChangeArrowheads="1"/>
          </p:cNvSpPr>
          <p:nvPr/>
        </p:nvSpPr>
        <p:spPr bwMode="auto">
          <a:xfrm>
            <a:off x="-34925" y="6354763"/>
            <a:ext cx="5961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Декларація Директорії УНР. 1 січня 1919 р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" y="554038"/>
            <a:ext cx="6000750" cy="442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107" name="TextBox 3"/>
          <p:cNvSpPr txBox="1">
            <a:spLocks noChangeArrowheads="1"/>
          </p:cNvSpPr>
          <p:nvPr/>
        </p:nvSpPr>
        <p:spPr bwMode="auto">
          <a:xfrm>
            <a:off x="0" y="5183188"/>
            <a:ext cx="6478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С. Петлюра оглядає частини 12-ї дивізії Київської групи Ю.Тютюнника, станція Жмеринка, 1918 р.</a:t>
            </a:r>
          </a:p>
        </p:txBody>
      </p:sp>
      <p:sp>
        <p:nvSpPr>
          <p:cNvPr id="47108" name="TextBox 4"/>
          <p:cNvSpPr txBox="1">
            <a:spLocks noChangeArrowheads="1"/>
          </p:cNvSpPr>
          <p:nvPr/>
        </p:nvSpPr>
        <p:spPr bwMode="auto">
          <a:xfrm>
            <a:off x="6218238" y="650875"/>
            <a:ext cx="58515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Протягом існування Директорія поступово еволюціонувала до авторитарного правління С.Петлюри і окремих військових отаманів.</a:t>
            </a:r>
          </a:p>
        </p:txBody>
      </p:sp>
      <p:sp>
        <p:nvSpPr>
          <p:cNvPr id="47109" name="TextBox 5"/>
          <p:cNvSpPr txBox="1">
            <a:spLocks noChangeArrowheads="1"/>
          </p:cNvSpPr>
          <p:nvPr/>
        </p:nvSpPr>
        <p:spPr bwMode="auto">
          <a:xfrm>
            <a:off x="6218238" y="2762250"/>
            <a:ext cx="6180137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700">
                <a:latin typeface="Times New Roman" pitchFamily="18" charset="0"/>
                <a:cs typeface="Times New Roman" pitchFamily="18" charset="0"/>
              </a:rPr>
              <a:t>Директорія відзначилася радикалізмом, </a:t>
            </a:r>
          </a:p>
          <a:p>
            <a:r>
              <a:rPr lang="uk-UA" sz="2700">
                <a:latin typeface="Times New Roman" pitchFamily="18" charset="0"/>
                <a:cs typeface="Times New Roman" pitchFamily="18" charset="0"/>
              </a:rPr>
              <a:t>позбавивши виборчого права інтелігенцію</a:t>
            </a:r>
            <a:endParaRPr lang="ru-RU" sz="27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7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TextBox 3"/>
          <p:cNvSpPr txBox="1">
            <a:spLocks noChangeArrowheads="1"/>
          </p:cNvSpPr>
          <p:nvPr/>
        </p:nvSpPr>
        <p:spPr bwMode="auto">
          <a:xfrm>
            <a:off x="419100" y="196850"/>
            <a:ext cx="11353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Директорія прагнула не допустити конфлікту з Н. Махном, за яким стояли широкі маси Катеринославщини та Північної Таврії. Однак укласти з ним дієвий союз не вдалося.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038" y="109538"/>
            <a:ext cx="4230687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Box 3"/>
          <p:cNvSpPr txBox="1">
            <a:spLocks noChangeArrowheads="1"/>
          </p:cNvSpPr>
          <p:nvPr/>
        </p:nvSpPr>
        <p:spPr bwMode="auto">
          <a:xfrm>
            <a:off x="884238" y="6230938"/>
            <a:ext cx="40497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Н. Махно (1888-1934)</a:t>
            </a:r>
          </a:p>
        </p:txBody>
      </p:sp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4576763" y="109538"/>
            <a:ext cx="70691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Спогади Нестора Махно:</a:t>
            </a:r>
          </a:p>
        </p:txBody>
      </p:sp>
      <p:sp>
        <p:nvSpPr>
          <p:cNvPr id="49157" name="TextBox 5"/>
          <p:cNvSpPr txBox="1">
            <a:spLocks noChangeArrowheads="1"/>
          </p:cNvSpPr>
          <p:nvPr/>
        </p:nvSpPr>
        <p:spPr bwMode="auto">
          <a:xfrm>
            <a:off x="4576763" y="741363"/>
            <a:ext cx="7042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“Як я, так і всі члени революційно-повстанського штабу розуміли Українську Директорію як явище найгірше, ніж була Українська Центральна рада.” </a:t>
            </a:r>
          </a:p>
        </p:txBody>
      </p:sp>
      <p:sp>
        <p:nvSpPr>
          <p:cNvPr id="49158" name="TextBox 6"/>
          <p:cNvSpPr txBox="1">
            <a:spLocks noChangeArrowheads="1"/>
          </p:cNvSpPr>
          <p:nvPr/>
        </p:nvSpPr>
        <p:spPr bwMode="auto">
          <a:xfrm>
            <a:off x="4549775" y="2174875"/>
            <a:ext cx="75422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“Не можна сказати, щоб Українській Директорії були до душі зростання і розвиток вільного від державницької тенденції революційно-повстанського селянського руху.”</a:t>
            </a:r>
          </a:p>
        </p:txBody>
      </p:sp>
      <p:sp>
        <p:nvSpPr>
          <p:cNvPr id="49159" name="TextBox 7"/>
          <p:cNvSpPr txBox="1">
            <a:spLocks noChangeArrowheads="1"/>
          </p:cNvSpPr>
          <p:nvPr/>
        </p:nvSpPr>
        <p:spPr bwMode="auto">
          <a:xfrm>
            <a:off x="4576763" y="4117975"/>
            <a:ext cx="6354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Н. І. Махно : “Спогади” – Париж, 1936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00" y="50800"/>
            <a:ext cx="9893300" cy="604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Box 5"/>
          <p:cNvSpPr txBox="1">
            <a:spLocks noChangeArrowheads="1"/>
          </p:cNvSpPr>
          <p:nvPr/>
        </p:nvSpPr>
        <p:spPr bwMode="auto">
          <a:xfrm>
            <a:off x="68263" y="5995988"/>
            <a:ext cx="120554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Частинам УНР доби Директорії на Сході довелося воювати одночасно з трьома противниками: більшовиками, білогвардійцями та махновцями.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extBox 3"/>
          <p:cNvSpPr txBox="1">
            <a:spLocks noChangeArrowheads="1"/>
          </p:cNvSpPr>
          <p:nvPr/>
        </p:nvSpPr>
        <p:spPr bwMode="auto">
          <a:xfrm>
            <a:off x="377825" y="120650"/>
            <a:ext cx="11436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  <a:cs typeface="Times New Roman" pitchFamily="18" charset="0"/>
              </a:rPr>
              <a:t>Формування органів державної влади в ЗУНР. Зовнішня та внутнішня політика ЗУНР</a:t>
            </a:r>
          </a:p>
        </p:txBody>
      </p:sp>
      <p:pic>
        <p:nvPicPr>
          <p:cNvPr id="51203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738" y="1450975"/>
            <a:ext cx="3021012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Box 6"/>
          <p:cNvSpPr txBox="1">
            <a:spLocks noChangeArrowheads="1"/>
          </p:cNvSpPr>
          <p:nvPr/>
        </p:nvSpPr>
        <p:spPr bwMode="auto">
          <a:xfrm>
            <a:off x="-84138" y="6016625"/>
            <a:ext cx="45767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Євген Петрушевич (1863-1940) Президент ЗУНР</a:t>
            </a:r>
          </a:p>
        </p:txBody>
      </p:sp>
      <p:pic>
        <p:nvPicPr>
          <p:cNvPr id="51205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43900" y="1450975"/>
            <a:ext cx="3021013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TextBox 8"/>
          <p:cNvSpPr txBox="1">
            <a:spLocks noChangeArrowheads="1"/>
          </p:cNvSpPr>
          <p:nvPr/>
        </p:nvSpPr>
        <p:spPr bwMode="auto">
          <a:xfrm>
            <a:off x="7226300" y="6016625"/>
            <a:ext cx="52562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Кость Левицький (1859-1941)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Голова Державного Секретаріату</a:t>
            </a:r>
          </a:p>
        </p:txBody>
      </p:sp>
      <p:pic>
        <p:nvPicPr>
          <p:cNvPr id="51207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1488" y="1579563"/>
            <a:ext cx="34385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8" name="TextBox 4"/>
          <p:cNvSpPr txBox="1">
            <a:spLocks noChangeArrowheads="1"/>
          </p:cNvSpPr>
          <p:nvPr/>
        </p:nvSpPr>
        <p:spPr bwMode="auto">
          <a:xfrm>
            <a:off x="4233863" y="4632325"/>
            <a:ext cx="37242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Відбиток печатки Державного Секретаріату військових справ ЗУНР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0763"/>
            <a:ext cx="6675438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Прямоугольник 3"/>
          <p:cNvSpPr>
            <a:spLocks noChangeArrowheads="1"/>
          </p:cNvSpPr>
          <p:nvPr/>
        </p:nvSpPr>
        <p:spPr bwMode="auto">
          <a:xfrm>
            <a:off x="3676650" y="217488"/>
            <a:ext cx="48387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Внутрішня політика ЗУНР</a:t>
            </a:r>
          </a:p>
        </p:txBody>
      </p:sp>
      <p:sp>
        <p:nvSpPr>
          <p:cNvPr id="52228" name="Прямоугольник 4"/>
          <p:cNvSpPr>
            <a:spLocks noChangeArrowheads="1"/>
          </p:cNvSpPr>
          <p:nvPr/>
        </p:nvSpPr>
        <p:spPr bwMode="auto">
          <a:xfrm>
            <a:off x="163513" y="5516563"/>
            <a:ext cx="61007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Старшини II-го корпусу Української Галицької армії,   Стрий, 1919 р.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96038" y="1201738"/>
            <a:ext cx="5637212" cy="9826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230" name="TextBox 6"/>
          <p:cNvSpPr txBox="1">
            <a:spLocks noChangeArrowheads="1"/>
          </p:cNvSpPr>
          <p:nvPr/>
        </p:nvSpPr>
        <p:spPr bwMode="auto">
          <a:xfrm>
            <a:off x="6873875" y="1277938"/>
            <a:ext cx="4960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Створення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централізованої системи управління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15088" y="2714625"/>
            <a:ext cx="5637212" cy="98266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232" name="TextBox 8"/>
          <p:cNvSpPr txBox="1">
            <a:spLocks noChangeArrowheads="1"/>
          </p:cNvSpPr>
          <p:nvPr/>
        </p:nvSpPr>
        <p:spPr bwMode="auto">
          <a:xfrm>
            <a:off x="7521575" y="2790825"/>
            <a:ext cx="3825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Створення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Української Галицької армії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96038" y="4332288"/>
            <a:ext cx="5637212" cy="9826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234" name="TextBox 10"/>
          <p:cNvSpPr txBox="1">
            <a:spLocks noChangeArrowheads="1"/>
          </p:cNvSpPr>
          <p:nvPr/>
        </p:nvSpPr>
        <p:spPr bwMode="auto">
          <a:xfrm>
            <a:off x="7310438" y="4584700"/>
            <a:ext cx="4087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Виведення економіки з кризи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Прямоугольник 3"/>
          <p:cNvSpPr>
            <a:spLocks noChangeArrowheads="1"/>
          </p:cNvSpPr>
          <p:nvPr/>
        </p:nvSpPr>
        <p:spPr bwMode="auto">
          <a:xfrm>
            <a:off x="-204788" y="5748338"/>
            <a:ext cx="6096001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Наказ ЗУНР від 10 листопада 1918 р. 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Про визнання української мови державною</a:t>
            </a:r>
          </a:p>
        </p:txBody>
      </p:sp>
      <p:pic>
        <p:nvPicPr>
          <p:cNvPr id="5325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247775"/>
            <a:ext cx="27432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6227763" y="136525"/>
            <a:ext cx="5637212" cy="98266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253" name="TextBox 6"/>
          <p:cNvSpPr txBox="1">
            <a:spLocks noChangeArrowheads="1"/>
          </p:cNvSpPr>
          <p:nvPr/>
        </p:nvSpPr>
        <p:spPr bwMode="auto">
          <a:xfrm>
            <a:off x="6227763" y="395288"/>
            <a:ext cx="565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Ліквідація поміщицького землеволодіння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3525" y="136525"/>
            <a:ext cx="5635625" cy="98266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255" name="TextBox 8"/>
          <p:cNvSpPr txBox="1">
            <a:spLocks noChangeArrowheads="1"/>
          </p:cNvSpPr>
          <p:nvPr/>
        </p:nvSpPr>
        <p:spPr bwMode="auto">
          <a:xfrm>
            <a:off x="1166813" y="395288"/>
            <a:ext cx="3827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Українська мова - державна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6" name="Рисунок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0125" y="1263650"/>
            <a:ext cx="3384550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7" name="TextBox 11"/>
          <p:cNvSpPr txBox="1">
            <a:spLocks noChangeArrowheads="1"/>
          </p:cNvSpPr>
          <p:nvPr/>
        </p:nvSpPr>
        <p:spPr bwMode="auto">
          <a:xfrm>
            <a:off x="6065838" y="5765800"/>
            <a:ext cx="59737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Звернення Української Національної Ради </a:t>
            </a:r>
          </a:p>
          <a:p>
            <a:pPr algn="ctr"/>
            <a:r>
              <a:rPr lang="uk-UA" sz="2400">
                <a:latin typeface="Times New Roman" pitchFamily="18" charset="0"/>
                <a:cs typeface="Times New Roman" pitchFamily="18" charset="0"/>
              </a:rPr>
              <a:t>до українського народу,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5 листопада 1918 р.</a:t>
            </a:r>
            <a:endParaRPr lang="uk-UA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163" y="355600"/>
            <a:ext cx="3629025" cy="531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342900" y="5834063"/>
            <a:ext cx="4311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М. Грушевський (1866-1934) </a:t>
            </a: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4349750" y="246063"/>
            <a:ext cx="76422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Березень 1917 р. – створення Української Центральної Ради. До неї увійшли представники всіх українських національних партій.</a:t>
            </a:r>
          </a:p>
        </p:txBody>
      </p:sp>
      <p:pic>
        <p:nvPicPr>
          <p:cNvPr id="17413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70500" y="1849438"/>
            <a:ext cx="5691188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6389688" y="5803900"/>
            <a:ext cx="7302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Приміщення, де засідала УЦР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TextBox 2"/>
          <p:cNvSpPr txBox="1">
            <a:spLocks noChangeArrowheads="1"/>
          </p:cNvSpPr>
          <p:nvPr/>
        </p:nvSpPr>
        <p:spPr bwMode="auto">
          <a:xfrm>
            <a:off x="3468688" y="111125"/>
            <a:ext cx="5254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cs typeface="Times New Roman" pitchFamily="18" charset="0"/>
              </a:rPr>
              <a:t>Акт злуки УНР і ЗУНР</a:t>
            </a:r>
          </a:p>
        </p:txBody>
      </p:sp>
      <p:pic>
        <p:nvPicPr>
          <p:cNvPr id="54275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" y="874713"/>
            <a:ext cx="6832600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Box 4"/>
          <p:cNvSpPr txBox="1">
            <a:spLocks noChangeArrowheads="1"/>
          </p:cNvSpPr>
          <p:nvPr/>
        </p:nvSpPr>
        <p:spPr bwMode="auto">
          <a:xfrm>
            <a:off x="190500" y="5519738"/>
            <a:ext cx="68326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Урочисте проголошення об'єднання УНР і ЗУНР на Софійській площі в Києві. 22 січня 1919 р.</a:t>
            </a:r>
          </a:p>
        </p:txBody>
      </p:sp>
      <p:pic>
        <p:nvPicPr>
          <p:cNvPr id="54277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5625" y="868363"/>
            <a:ext cx="2897188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Box 6"/>
          <p:cNvSpPr txBox="1">
            <a:spLocks noChangeArrowheads="1"/>
          </p:cNvSpPr>
          <p:nvPr/>
        </p:nvSpPr>
        <p:spPr bwMode="auto">
          <a:xfrm>
            <a:off x="8039100" y="5519738"/>
            <a:ext cx="34798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Акт злуки, 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22 січня 1919 р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7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ÐÐ°ÑÑÐ¸Ð½ÐºÐ¸ Ð¿Ð¾ Ð·Ð°Ð¿ÑÐ¾ÑÑ Ð¿ÐµÑÐ²ÑÐ¹ ÑÐ½Ð¸Ð²ÐµÑÑÐ°Ð» ÑÑÑ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938" y="122238"/>
            <a:ext cx="5194300" cy="634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741363" y="6435725"/>
            <a:ext cx="5105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Універсал, 10 червня 1917 р. 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5465763" y="0"/>
            <a:ext cx="657701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Коли Тимчасове Російське Правительство не може дати лад у нас, коли не хоче стати разом з нами до великої роботи, то ми самі повинні взяти її на себе. Се наш обов'язок перед нашим краєм і перед тими народами, що живуть на нашій землі.</a:t>
            </a: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5465763" y="3295650"/>
            <a:ext cx="64325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І через те ми, Українська Центральна Рада, видаємо сей Універсал до всього нашого народу і оповіщаємо: однині самі будемо творити наше життя.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60325"/>
            <a:ext cx="4489450" cy="626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550863" y="6346825"/>
            <a:ext cx="5310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Універсал, 3 липня 1917 р.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4778375" y="176213"/>
            <a:ext cx="73279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В згоді з</a:t>
            </a:r>
            <a:r>
              <a:rPr lang="uk-UA" sz="2800" b="1" i="1">
                <a:latin typeface="Times New Roman" pitchFamily="18" charset="0"/>
                <a:cs typeface="Times New Roman" pitchFamily="18" charset="0"/>
              </a:rPr>
              <a:t> і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ншими національностями України і працюючи в справах державного управління, як орган Временного Правительства, Генеральний Секретаріат Центральної Ради твердо йтиме шляхом зміцнення нового ладу, утвореного революцією.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”</a:t>
            </a:r>
            <a:endParaRPr lang="uk-UA" sz="2800" b="1" i="1">
              <a:latin typeface="Times New Roman" pitchFamily="18" charset="0"/>
              <a:cs typeface="Times New Roman" pitchFamily="18" charset="0"/>
            </a:endParaRPr>
          </a:p>
          <a:p>
            <a:endParaRPr lang="uk-UA" sz="2800" b="1" i="1"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1" name="TextBox 2"/>
          <p:cNvSpPr txBox="1">
            <a:spLocks noChangeArrowheads="1"/>
          </p:cNvSpPr>
          <p:nvPr/>
        </p:nvSpPr>
        <p:spPr bwMode="auto">
          <a:xfrm>
            <a:off x="4778375" y="3429000"/>
            <a:ext cx="6973888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Прямуючи до автономного ладу на Україні, Центральна Рада в згоді з національними меньшостями України підготовлятиме проект законів про автономний устрій України для внесення їх на затвердження Учредительного Зібрання.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12192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20138" y="544513"/>
            <a:ext cx="288607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9700" y="544513"/>
            <a:ext cx="732631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312738" y="4945063"/>
            <a:ext cx="6659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Полк ім. Павла Полуботка, липень 1917 р.</a:t>
            </a: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8461375" y="5035550"/>
            <a:ext cx="34051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М. Міхновський 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(1873-1924)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663" y="103188"/>
            <a:ext cx="5162550" cy="616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469900" y="6334125"/>
            <a:ext cx="5500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Універсал, 7 листопада 1917 р.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5349875" y="190500"/>
            <a:ext cx="55006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Однині Україна стає Українською Народною Республікою.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5340350" y="1874838"/>
            <a:ext cx="6767513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Так само в Українській Народній Республіці має бути забезпечено всі свободи: свободу слова, друку, віри, зібранів, союзів, страйків, недоторканости особи і мешкання, право і можливість уживання місцевих мов у зносинах з усіма установами.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538" y="163513"/>
            <a:ext cx="4486275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519113" y="6365875"/>
            <a:ext cx="5049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Універсал, 9 січня 1918 р.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4722813" y="261938"/>
            <a:ext cx="7519987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Однині Українська Народня Республіка стає самостійною, ні від 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нікого   незалежною,  вільною,  суверенною  державою  українського 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Народу.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3" name="TextBox 6"/>
          <p:cNvSpPr txBox="1">
            <a:spLocks noChangeArrowheads="1"/>
          </p:cNvSpPr>
          <p:nvPr/>
        </p:nvSpPr>
        <p:spPr bwMode="auto">
          <a:xfrm>
            <a:off x="4722813" y="2673350"/>
            <a:ext cx="70961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Ми, Українська   Центральна   Рада, </a:t>
            </a:r>
            <a:r>
              <a:rPr lang="uk-UA" sz="2800" b="1" i="1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ніяких війн піддержувати не будемо, бо український народ хоче миру і мир демократичний повинен бути як найшвидче.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</TotalTime>
  <Words>1142</Words>
  <Application>Microsoft Office PowerPoint</Application>
  <PresentationFormat>Произвольный</PresentationFormat>
  <Paragraphs>136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Calibri</vt:lpstr>
      <vt:lpstr>Arial</vt:lpstr>
      <vt:lpstr>Calibri Light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Ataman</dc:creator>
  <cp:lastModifiedBy>Admin</cp:lastModifiedBy>
  <cp:revision>132</cp:revision>
  <dcterms:created xsi:type="dcterms:W3CDTF">2019-10-03T13:34:55Z</dcterms:created>
  <dcterms:modified xsi:type="dcterms:W3CDTF">2019-11-10T17:36:44Z</dcterms:modified>
</cp:coreProperties>
</file>