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56" r:id="rId2"/>
    <p:sldId id="261" r:id="rId3"/>
    <p:sldId id="257" r:id="rId4"/>
    <p:sldId id="258" r:id="rId5"/>
    <p:sldId id="268" r:id="rId6"/>
    <p:sldId id="269" r:id="rId7"/>
    <p:sldId id="265" r:id="rId8"/>
    <p:sldId id="266" r:id="rId9"/>
    <p:sldId id="267" r:id="rId10"/>
    <p:sldId id="262" r:id="rId11"/>
    <p:sldId id="259" r:id="rId12"/>
    <p:sldId id="260" r:id="rId13"/>
    <p:sldId id="270" r:id="rId14"/>
    <p:sldId id="263" r:id="rId15"/>
    <p:sldId id="264" r:id="rId16"/>
    <p:sldId id="284" r:id="rId17"/>
    <p:sldId id="283" r:id="rId18"/>
    <p:sldId id="271" r:id="rId19"/>
    <p:sldId id="274" r:id="rId20"/>
    <p:sldId id="275" r:id="rId21"/>
    <p:sldId id="272" r:id="rId22"/>
    <p:sldId id="273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5B927-24E6-469E-B5D3-CD5E49E39C79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260972-E1F8-44DE-97EE-4ED9886FCAF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uk-UA" sz="2800" dirty="0" smtClean="0"/>
            <a:t>Швидкість</a:t>
          </a:r>
        </a:p>
        <a:p>
          <a:r>
            <a:rPr lang="uk-UA" sz="2800" dirty="0" smtClean="0"/>
            <a:t>Зрозумілість</a:t>
          </a:r>
          <a:endParaRPr lang="ru-RU" sz="2800" dirty="0"/>
        </a:p>
      </dgm:t>
    </dgm:pt>
    <dgm:pt modelId="{DCEBB165-3D58-469C-9CB1-3B4077D7435C}" type="parTrans" cxnId="{F7F738A7-E102-4329-9C09-895DFAD697D9}">
      <dgm:prSet/>
      <dgm:spPr/>
      <dgm:t>
        <a:bodyPr/>
        <a:lstStyle/>
        <a:p>
          <a:endParaRPr lang="ru-RU"/>
        </a:p>
      </dgm:t>
    </dgm:pt>
    <dgm:pt modelId="{2C08F521-4F7A-4525-89DA-AE0D11392C91}" type="sibTrans" cxnId="{F7F738A7-E102-4329-9C09-895DFAD697D9}">
      <dgm:prSet/>
      <dgm:spPr/>
      <dgm:t>
        <a:bodyPr/>
        <a:lstStyle/>
        <a:p>
          <a:endParaRPr lang="ru-RU"/>
        </a:p>
      </dgm:t>
    </dgm:pt>
    <dgm:pt modelId="{6D35B92B-F3B0-4E3D-9C01-F4AC48977029}">
      <dgm:prSet phldrT="[Текст]"/>
      <dgm:spPr>
        <a:solidFill>
          <a:srgbClr val="00B050"/>
        </a:solidFill>
      </dgm:spPr>
      <dgm:t>
        <a:bodyPr/>
        <a:lstStyle/>
        <a:p>
          <a:r>
            <a:rPr lang="uk-UA" dirty="0" smtClean="0"/>
            <a:t>Вплив </a:t>
          </a:r>
        </a:p>
        <a:p>
          <a:r>
            <a:rPr lang="uk-UA" dirty="0" smtClean="0"/>
            <a:t>Експресія </a:t>
          </a:r>
        </a:p>
        <a:p>
          <a:r>
            <a:rPr lang="uk-UA" dirty="0" smtClean="0"/>
            <a:t>Нові виражальні засоби</a:t>
          </a:r>
          <a:endParaRPr lang="ru-RU" dirty="0"/>
        </a:p>
      </dgm:t>
    </dgm:pt>
    <dgm:pt modelId="{DC194B9D-5E15-4938-BB76-D6AB11E6F609}" type="parTrans" cxnId="{75835F67-6938-44A8-AA8A-3718D853CEDA}">
      <dgm:prSet/>
      <dgm:spPr/>
      <dgm:t>
        <a:bodyPr/>
        <a:lstStyle/>
        <a:p>
          <a:endParaRPr lang="ru-RU"/>
        </a:p>
      </dgm:t>
    </dgm:pt>
    <dgm:pt modelId="{0B1CD8AC-08F6-48D6-9287-ED28EAC8993F}" type="sibTrans" cxnId="{75835F67-6938-44A8-AA8A-3718D853CEDA}">
      <dgm:prSet/>
      <dgm:spPr/>
      <dgm:t>
        <a:bodyPr/>
        <a:lstStyle/>
        <a:p>
          <a:endParaRPr lang="ru-RU"/>
        </a:p>
      </dgm:t>
    </dgm:pt>
    <dgm:pt modelId="{6A1EFED4-25E4-4C18-8674-B72C6E70F830}" type="pres">
      <dgm:prSet presAssocID="{0425B927-24E6-469E-B5D3-CD5E49E39C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358E50-D7B5-4FC9-845C-FC71C79F84BF}" type="pres">
      <dgm:prSet presAssocID="{78260972-E1F8-44DE-97EE-4ED9886FCAF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6227D-8960-4CAA-98CF-686EBCAB5E94}" type="pres">
      <dgm:prSet presAssocID="{6D35B92B-F3B0-4E3D-9C01-F4AC4897702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835F67-6938-44A8-AA8A-3718D853CEDA}" srcId="{0425B927-24E6-469E-B5D3-CD5E49E39C79}" destId="{6D35B92B-F3B0-4E3D-9C01-F4AC48977029}" srcOrd="1" destOrd="0" parTransId="{DC194B9D-5E15-4938-BB76-D6AB11E6F609}" sibTransId="{0B1CD8AC-08F6-48D6-9287-ED28EAC8993F}"/>
    <dgm:cxn modelId="{E5BF37F9-4B71-4DCD-BF6C-BAF088B1391F}" type="presOf" srcId="{6D35B92B-F3B0-4E3D-9C01-F4AC48977029}" destId="{C926227D-8960-4CAA-98CF-686EBCAB5E94}" srcOrd="0" destOrd="0" presId="urn:microsoft.com/office/officeart/2005/8/layout/arrow5"/>
    <dgm:cxn modelId="{243CEE10-1AC2-4645-ACEF-B1BA05811ACE}" type="presOf" srcId="{78260972-E1F8-44DE-97EE-4ED9886FCAFB}" destId="{DA358E50-D7B5-4FC9-845C-FC71C79F84BF}" srcOrd="0" destOrd="0" presId="urn:microsoft.com/office/officeart/2005/8/layout/arrow5"/>
    <dgm:cxn modelId="{F7F738A7-E102-4329-9C09-895DFAD697D9}" srcId="{0425B927-24E6-469E-B5D3-CD5E49E39C79}" destId="{78260972-E1F8-44DE-97EE-4ED9886FCAFB}" srcOrd="0" destOrd="0" parTransId="{DCEBB165-3D58-469C-9CB1-3B4077D7435C}" sibTransId="{2C08F521-4F7A-4525-89DA-AE0D11392C91}"/>
    <dgm:cxn modelId="{9A0C6129-BA52-4292-8DD7-EE8114434DEA}" type="presOf" srcId="{0425B927-24E6-469E-B5D3-CD5E49E39C79}" destId="{6A1EFED4-25E4-4C18-8674-B72C6E70F830}" srcOrd="0" destOrd="0" presId="urn:microsoft.com/office/officeart/2005/8/layout/arrow5"/>
    <dgm:cxn modelId="{E31766F4-CCE9-45C4-B295-E90C223F912B}" type="presParOf" srcId="{6A1EFED4-25E4-4C18-8674-B72C6E70F830}" destId="{DA358E50-D7B5-4FC9-845C-FC71C79F84BF}" srcOrd="0" destOrd="0" presId="urn:microsoft.com/office/officeart/2005/8/layout/arrow5"/>
    <dgm:cxn modelId="{7D8EEE40-3C6E-4EF0-A0B6-2BF5A71CD367}" type="presParOf" srcId="{6A1EFED4-25E4-4C18-8674-B72C6E70F830}" destId="{C926227D-8960-4CAA-98CF-686EBCAB5E9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04EF27-3A2B-439A-8D40-9BC2EFE12F3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F4717B6-DF6E-43FF-8681-5B14F26D12C9}">
      <dgm:prSet phldrT="[Текст]" custT="1"/>
      <dgm:spPr/>
      <dgm:t>
        <a:bodyPr/>
        <a:lstStyle/>
        <a:p>
          <a:r>
            <a:rPr lang="uk-UA" sz="1400" dirty="0" smtClean="0"/>
            <a:t>Об'єктивність</a:t>
          </a:r>
        </a:p>
        <a:p>
          <a:r>
            <a:rPr lang="uk-UA" sz="1400" dirty="0" smtClean="0"/>
            <a:t>Інформативність</a:t>
          </a:r>
        </a:p>
        <a:p>
          <a:r>
            <a:rPr lang="uk-UA" sz="1400" dirty="0" smtClean="0"/>
            <a:t>Однозначність</a:t>
          </a:r>
        </a:p>
        <a:p>
          <a:r>
            <a:rPr lang="uk-UA" sz="1400" dirty="0" smtClean="0"/>
            <a:t>Логічна послідовність</a:t>
          </a:r>
        </a:p>
        <a:p>
          <a:r>
            <a:rPr lang="uk-UA" sz="1400" dirty="0" smtClean="0"/>
            <a:t>Точність</a:t>
          </a:r>
        </a:p>
        <a:p>
          <a:r>
            <a:rPr lang="uk-UA" sz="1400" dirty="0" smtClean="0"/>
            <a:t>Лаконічність</a:t>
          </a:r>
          <a:endParaRPr lang="ru-RU" sz="1400" dirty="0"/>
        </a:p>
      </dgm:t>
    </dgm:pt>
    <dgm:pt modelId="{A179696B-6F82-4C68-86FC-BD963B081403}" type="parTrans" cxnId="{ABBC3F75-FBDF-4950-BE5A-862326D11E78}">
      <dgm:prSet/>
      <dgm:spPr/>
      <dgm:t>
        <a:bodyPr/>
        <a:lstStyle/>
        <a:p>
          <a:endParaRPr lang="ru-RU" sz="1200"/>
        </a:p>
      </dgm:t>
    </dgm:pt>
    <dgm:pt modelId="{7DAE5F45-422D-47D5-BE5D-2AA65321B06D}" type="sibTrans" cxnId="{ABBC3F75-FBDF-4950-BE5A-862326D11E78}">
      <dgm:prSet custT="1"/>
      <dgm:spPr/>
      <dgm:t>
        <a:bodyPr/>
        <a:lstStyle/>
        <a:p>
          <a:endParaRPr lang="ru-RU" sz="1200"/>
        </a:p>
      </dgm:t>
    </dgm:pt>
    <dgm:pt modelId="{D334BBF7-30C3-49F6-9DC9-C7D2F92850C5}">
      <dgm:prSet phldrT="[Текст]" custT="1"/>
      <dgm:spPr/>
      <dgm:t>
        <a:bodyPr/>
        <a:lstStyle/>
        <a:p>
          <a:r>
            <a:rPr lang="uk-UA" sz="1400" dirty="0" smtClean="0"/>
            <a:t>Жорстка композиційно-мовленнєва регламентованість</a:t>
          </a:r>
        </a:p>
        <a:p>
          <a:r>
            <a:rPr lang="uk-UA" sz="1400" dirty="0" smtClean="0"/>
            <a:t>Чітка структура (поділ на частини, розділи)</a:t>
          </a:r>
        </a:p>
        <a:p>
          <a:r>
            <a:rPr lang="uk-UA" sz="1400" dirty="0" smtClean="0"/>
            <a:t>Лексико-синтаксична орієнтація на норми книжної мови</a:t>
          </a:r>
        </a:p>
        <a:p>
          <a:r>
            <a:rPr lang="uk-UA" sz="1400" dirty="0" smtClean="0"/>
            <a:t>Вживання загальнонаукової та спеціальної термінології</a:t>
          </a:r>
        </a:p>
        <a:p>
          <a:r>
            <a:rPr lang="uk-UA" sz="1400" dirty="0" smtClean="0"/>
            <a:t>Цитати</a:t>
          </a:r>
        </a:p>
        <a:p>
          <a:r>
            <a:rPr lang="uk-UA" sz="1400" dirty="0" smtClean="0"/>
            <a:t>Посилання </a:t>
          </a:r>
        </a:p>
      </dgm:t>
    </dgm:pt>
    <dgm:pt modelId="{1C45A19C-624F-4D52-A487-53D1A87A8A61}" type="parTrans" cxnId="{B0E09EEA-7578-42BD-8B8D-C85F2B75D430}">
      <dgm:prSet/>
      <dgm:spPr/>
      <dgm:t>
        <a:bodyPr/>
        <a:lstStyle/>
        <a:p>
          <a:endParaRPr lang="ru-RU" sz="1200"/>
        </a:p>
      </dgm:t>
    </dgm:pt>
    <dgm:pt modelId="{39B184E5-D5D3-4B73-AD2B-6D896CAE320B}" type="sibTrans" cxnId="{B0E09EEA-7578-42BD-8B8D-C85F2B75D430}">
      <dgm:prSet/>
      <dgm:spPr/>
      <dgm:t>
        <a:bodyPr/>
        <a:lstStyle/>
        <a:p>
          <a:endParaRPr lang="ru-RU" sz="1200"/>
        </a:p>
      </dgm:t>
    </dgm:pt>
    <dgm:pt modelId="{4563137C-6F98-4D49-B3CB-28F03A7169F7}" type="pres">
      <dgm:prSet presAssocID="{8504EF27-3A2B-439A-8D40-9BC2EFE12F34}" presName="linearFlow" presStyleCnt="0">
        <dgm:presLayoutVars>
          <dgm:resizeHandles val="exact"/>
        </dgm:presLayoutVars>
      </dgm:prSet>
      <dgm:spPr/>
    </dgm:pt>
    <dgm:pt modelId="{AD5478E0-1AD7-4993-92AD-5DFAA378A0B2}" type="pres">
      <dgm:prSet presAssocID="{6F4717B6-DF6E-43FF-8681-5B14F26D12C9}" presName="node" presStyleLbl="node1" presStyleIdx="0" presStyleCnt="2" custScaleX="23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4B85B-7BF8-4F7F-B496-AD4B3293C502}" type="pres">
      <dgm:prSet presAssocID="{7DAE5F45-422D-47D5-BE5D-2AA65321B06D}" presName="sibTrans" presStyleLbl="sibTrans2D1" presStyleIdx="0" presStyleCnt="1"/>
      <dgm:spPr/>
      <dgm:t>
        <a:bodyPr/>
        <a:lstStyle/>
        <a:p>
          <a:endParaRPr lang="ru-RU"/>
        </a:p>
      </dgm:t>
    </dgm:pt>
    <dgm:pt modelId="{3F94AB65-1778-44FD-B179-18F668F92F5D}" type="pres">
      <dgm:prSet presAssocID="{7DAE5F45-422D-47D5-BE5D-2AA65321B06D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9BFA525B-31BB-4B65-B56C-AB0DC365136C}" type="pres">
      <dgm:prSet presAssocID="{D334BBF7-30C3-49F6-9DC9-C7D2F92850C5}" presName="node" presStyleLbl="node1" presStyleIdx="1" presStyleCnt="2" custScaleX="230572" custScaleY="125270" custLinFactNeighborX="613" custLinFactNeighborY="2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082C45-9EC1-4DE4-88C5-3A76FAC33A87}" type="presOf" srcId="{8504EF27-3A2B-439A-8D40-9BC2EFE12F34}" destId="{4563137C-6F98-4D49-B3CB-28F03A7169F7}" srcOrd="0" destOrd="0" presId="urn:microsoft.com/office/officeart/2005/8/layout/process2"/>
    <dgm:cxn modelId="{B5901ABF-1A16-45A7-B348-B6B5B2F69AEA}" type="presOf" srcId="{D334BBF7-30C3-49F6-9DC9-C7D2F92850C5}" destId="{9BFA525B-31BB-4B65-B56C-AB0DC365136C}" srcOrd="0" destOrd="0" presId="urn:microsoft.com/office/officeart/2005/8/layout/process2"/>
    <dgm:cxn modelId="{B5158121-B8A9-4452-9808-C076F24D6C64}" type="presOf" srcId="{7DAE5F45-422D-47D5-BE5D-2AA65321B06D}" destId="{7254B85B-7BF8-4F7F-B496-AD4B3293C502}" srcOrd="0" destOrd="0" presId="urn:microsoft.com/office/officeart/2005/8/layout/process2"/>
    <dgm:cxn modelId="{FFEBA224-0852-41B5-A14F-C1452D8A4EF1}" type="presOf" srcId="{7DAE5F45-422D-47D5-BE5D-2AA65321B06D}" destId="{3F94AB65-1778-44FD-B179-18F668F92F5D}" srcOrd="1" destOrd="0" presId="urn:microsoft.com/office/officeart/2005/8/layout/process2"/>
    <dgm:cxn modelId="{FE5568F3-13DE-4159-BB66-C1B5E787EF4B}" type="presOf" srcId="{6F4717B6-DF6E-43FF-8681-5B14F26D12C9}" destId="{AD5478E0-1AD7-4993-92AD-5DFAA378A0B2}" srcOrd="0" destOrd="0" presId="urn:microsoft.com/office/officeart/2005/8/layout/process2"/>
    <dgm:cxn modelId="{ABBC3F75-FBDF-4950-BE5A-862326D11E78}" srcId="{8504EF27-3A2B-439A-8D40-9BC2EFE12F34}" destId="{6F4717B6-DF6E-43FF-8681-5B14F26D12C9}" srcOrd="0" destOrd="0" parTransId="{A179696B-6F82-4C68-86FC-BD963B081403}" sibTransId="{7DAE5F45-422D-47D5-BE5D-2AA65321B06D}"/>
    <dgm:cxn modelId="{B0E09EEA-7578-42BD-8B8D-C85F2B75D430}" srcId="{8504EF27-3A2B-439A-8D40-9BC2EFE12F34}" destId="{D334BBF7-30C3-49F6-9DC9-C7D2F92850C5}" srcOrd="1" destOrd="0" parTransId="{1C45A19C-624F-4D52-A487-53D1A87A8A61}" sibTransId="{39B184E5-D5D3-4B73-AD2B-6D896CAE320B}"/>
    <dgm:cxn modelId="{3DBB02F0-AFA1-4622-AF20-34616423011C}" type="presParOf" srcId="{4563137C-6F98-4D49-B3CB-28F03A7169F7}" destId="{AD5478E0-1AD7-4993-92AD-5DFAA378A0B2}" srcOrd="0" destOrd="0" presId="urn:microsoft.com/office/officeart/2005/8/layout/process2"/>
    <dgm:cxn modelId="{C588F5F0-6E3B-4590-ABFE-B195B32C4FCE}" type="presParOf" srcId="{4563137C-6F98-4D49-B3CB-28F03A7169F7}" destId="{7254B85B-7BF8-4F7F-B496-AD4B3293C502}" srcOrd="1" destOrd="0" presId="urn:microsoft.com/office/officeart/2005/8/layout/process2"/>
    <dgm:cxn modelId="{41D4EDC6-0951-4B39-9945-EE36A3311040}" type="presParOf" srcId="{7254B85B-7BF8-4F7F-B496-AD4B3293C502}" destId="{3F94AB65-1778-44FD-B179-18F668F92F5D}" srcOrd="0" destOrd="0" presId="urn:microsoft.com/office/officeart/2005/8/layout/process2"/>
    <dgm:cxn modelId="{ADD48701-791E-4C9E-9CEF-E58216E0DF3B}" type="presParOf" srcId="{4563137C-6F98-4D49-B3CB-28F03A7169F7}" destId="{9BFA525B-31BB-4B65-B56C-AB0DC365136C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58E50-D7B5-4FC9-845C-FC71C79F84BF}">
      <dsp:nvSpPr>
        <dsp:cNvPr id="0" name=""/>
        <dsp:cNvSpPr/>
      </dsp:nvSpPr>
      <dsp:spPr>
        <a:xfrm rot="16200000">
          <a:off x="823" y="1336"/>
          <a:ext cx="3381703" cy="3381703"/>
        </a:xfrm>
        <a:prstGeom prst="downArrow">
          <a:avLst>
            <a:gd name="adj1" fmla="val 50000"/>
            <a:gd name="adj2" fmla="val 35000"/>
          </a:avLst>
        </a:prstGeom>
        <a:solidFill>
          <a:srgbClr val="00B0F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Швидкість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Зрозумілість</a:t>
          </a:r>
          <a:endParaRPr lang="ru-RU" sz="2800" kern="1200" dirty="0"/>
        </a:p>
      </dsp:txBody>
      <dsp:txXfrm rot="5400000">
        <a:off x="823" y="846762"/>
        <a:ext cx="2789905" cy="1690851"/>
      </dsp:txXfrm>
    </dsp:sp>
    <dsp:sp modelId="{C926227D-8960-4CAA-98CF-686EBCAB5E94}">
      <dsp:nvSpPr>
        <dsp:cNvPr id="0" name=""/>
        <dsp:cNvSpPr/>
      </dsp:nvSpPr>
      <dsp:spPr>
        <a:xfrm rot="5400000">
          <a:off x="4178312" y="1336"/>
          <a:ext cx="3381703" cy="3381703"/>
        </a:xfrm>
        <a:prstGeom prst="downArrow">
          <a:avLst>
            <a:gd name="adj1" fmla="val 50000"/>
            <a:gd name="adj2" fmla="val 35000"/>
          </a:avLst>
        </a:prstGeom>
        <a:solidFill>
          <a:srgbClr val="00B05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Вплив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Експресія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Нові виражальні засоби</a:t>
          </a:r>
          <a:endParaRPr lang="ru-RU" sz="2000" kern="1200" dirty="0"/>
        </a:p>
      </dsp:txBody>
      <dsp:txXfrm rot="-5400000">
        <a:off x="4770110" y="846762"/>
        <a:ext cx="2789905" cy="16908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478E0-1AD7-4993-92AD-5DFAA378A0B2}">
      <dsp:nvSpPr>
        <dsp:cNvPr id="0" name=""/>
        <dsp:cNvSpPr/>
      </dsp:nvSpPr>
      <dsp:spPr>
        <a:xfrm>
          <a:off x="0" y="5269"/>
          <a:ext cx="7704856" cy="1649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Об'єктивність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Інформативність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Однозначність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Логічна послідовність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Точність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Лаконічність</a:t>
          </a:r>
          <a:endParaRPr lang="ru-RU" sz="1400" kern="1200" dirty="0"/>
        </a:p>
      </dsp:txBody>
      <dsp:txXfrm>
        <a:off x="48325" y="53594"/>
        <a:ext cx="7608206" cy="1553272"/>
      </dsp:txXfrm>
    </dsp:sp>
    <dsp:sp modelId="{7254B85B-7BF8-4F7F-B496-AD4B3293C502}">
      <dsp:nvSpPr>
        <dsp:cNvPr id="0" name=""/>
        <dsp:cNvSpPr/>
      </dsp:nvSpPr>
      <dsp:spPr>
        <a:xfrm rot="5400000">
          <a:off x="3541091" y="1699074"/>
          <a:ext cx="622672" cy="7424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-5400000">
        <a:off x="3629688" y="1758970"/>
        <a:ext cx="445479" cy="435870"/>
      </dsp:txXfrm>
    </dsp:sp>
    <dsp:sp modelId="{9BFA525B-31BB-4B65-B56C-AB0DC365136C}">
      <dsp:nvSpPr>
        <dsp:cNvPr id="0" name=""/>
        <dsp:cNvSpPr/>
      </dsp:nvSpPr>
      <dsp:spPr>
        <a:xfrm>
          <a:off x="0" y="2485422"/>
          <a:ext cx="7704856" cy="206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Жорстка композиційно-мовленнєва регламентованість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Чітка структура (поділ на частини, розділи)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Лексико-синтаксична орієнтація на норми книжної мови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Вживання загальнонаукової та спеціальної термінології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Цитати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Посилання </a:t>
          </a:r>
        </a:p>
      </dsp:txBody>
      <dsp:txXfrm>
        <a:off x="60536" y="2545958"/>
        <a:ext cx="7583784" cy="1945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F39E8-EF02-4B42-A0B0-F624143A3BEA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F34FC-F600-4677-AF90-A8634A2B9A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85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B6DD6-DC18-4444-A785-6C8E98E42B2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34FC-F600-4677-AF90-A8634A2B9A8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B6DD6-DC18-4444-A785-6C8E98E42B2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B6DD6-DC18-4444-A785-6C8E98E42B2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Проблема диференціації функціональних стилів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Офіційно-діловий стиль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Науковий стиль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Публіцистичний стиль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5. Розмовний стиль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6. Художній стиль 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стиль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художньої літератури)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 smtClean="0"/>
              <a:t>ФУНКЦІОНАЛЬНІ  СТИЛІ  В  ПАРАДИГМІ ПОРІВНЯЛЬНОЇ   СТИЛІСТИКИ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Класифікація стилів </a:t>
            </a:r>
            <a:br>
              <a:rPr lang="uk-UA" dirty="0" smtClean="0"/>
            </a:br>
            <a:r>
              <a:rPr lang="uk-UA" sz="3100" dirty="0" smtClean="0"/>
              <a:t>(за </a:t>
            </a:r>
            <a:r>
              <a:rPr lang="ru-RU" sz="3100" dirty="0" smtClean="0"/>
              <a:t>М</a:t>
            </a:r>
            <a:r>
              <a:rPr lang="uk-UA" sz="3100" dirty="0" smtClean="0"/>
              <a:t>. </a:t>
            </a:r>
            <a:r>
              <a:rPr lang="uk-UA" sz="3100" dirty="0" err="1" smtClean="0"/>
              <a:t>Джусом</a:t>
            </a:r>
            <a:r>
              <a:rPr lang="uk-UA" sz="3100" dirty="0" smtClean="0"/>
              <a:t>)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Frozen  - </a:t>
            </a:r>
            <a:r>
              <a:rPr lang="uk-UA" dirty="0" smtClean="0"/>
              <a:t>Суворо-офіційні</a:t>
            </a:r>
            <a:r>
              <a:rPr lang="en-US" dirty="0" smtClean="0"/>
              <a:t> </a:t>
            </a:r>
            <a:r>
              <a:rPr lang="uk-UA" dirty="0" smtClean="0"/>
              <a:t>стосунки між </a:t>
            </a:r>
            <a:r>
              <a:rPr lang="uk-UA" dirty="0" err="1" smtClean="0"/>
              <a:t>комунікантами</a:t>
            </a:r>
            <a:endParaRPr lang="uk-UA" dirty="0" smtClean="0"/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Visitors should make their way at once to the upper floor by way of the staircase</a:t>
            </a:r>
          </a:p>
          <a:p>
            <a:r>
              <a:rPr lang="en-US" dirty="0" smtClean="0"/>
              <a:t>Formal</a:t>
            </a:r>
            <a:r>
              <a:rPr lang="uk-UA" dirty="0" smtClean="0"/>
              <a:t> – </a:t>
            </a:r>
            <a:r>
              <a:rPr lang="uk-UA" dirty="0"/>
              <a:t>Офіційно-ділові стосунки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Visitors should go upstairs at once</a:t>
            </a:r>
          </a:p>
          <a:p>
            <a:r>
              <a:rPr lang="en-US" dirty="0" smtClean="0"/>
              <a:t>Consultative</a:t>
            </a:r>
            <a:r>
              <a:rPr lang="uk-UA" dirty="0" smtClean="0"/>
              <a:t> – </a:t>
            </a:r>
            <a:r>
              <a:rPr lang="uk-UA" dirty="0" err="1" smtClean="0"/>
              <a:t>Рутинно</a:t>
            </a:r>
            <a:r>
              <a:rPr lang="uk-UA" dirty="0"/>
              <a:t>-ділові стосунки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Would you mind going upstairs right away, please?</a:t>
            </a:r>
          </a:p>
          <a:p>
            <a:r>
              <a:rPr lang="en-US" dirty="0" smtClean="0"/>
              <a:t>Casual </a:t>
            </a:r>
            <a:r>
              <a:rPr lang="uk-UA" dirty="0" smtClean="0"/>
              <a:t> - Приватні, </a:t>
            </a:r>
            <a:r>
              <a:rPr lang="uk-UA" dirty="0"/>
              <a:t>дружні стосунки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Time you all went upstairs now</a:t>
            </a:r>
          </a:p>
          <a:p>
            <a:r>
              <a:rPr lang="en-US" dirty="0" smtClean="0"/>
              <a:t>Intimate</a:t>
            </a:r>
            <a:r>
              <a:rPr lang="uk-UA" dirty="0" smtClean="0"/>
              <a:t> – Інтимні, </a:t>
            </a:r>
            <a:r>
              <a:rPr lang="uk-UA" dirty="0"/>
              <a:t>домашні стосунки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Up you go, chaps!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Кліше офіційно-ділового стилю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beg to inform you</a:t>
            </a:r>
          </a:p>
          <a:p>
            <a:r>
              <a:rPr lang="en-US" dirty="0" smtClean="0"/>
              <a:t>the above-mentioned</a:t>
            </a:r>
          </a:p>
          <a:p>
            <a:r>
              <a:rPr lang="en-US" dirty="0" err="1" smtClean="0"/>
              <a:t>hereinafternamed</a:t>
            </a:r>
            <a:endParaRPr lang="en-US" dirty="0" smtClean="0"/>
          </a:p>
          <a:p>
            <a:r>
              <a:rPr lang="en-US" dirty="0" smtClean="0"/>
              <a:t>on behalf of</a:t>
            </a:r>
          </a:p>
          <a:p>
            <a:r>
              <a:rPr lang="en-US" dirty="0" smtClean="0"/>
              <a:t>Dear Sir</a:t>
            </a:r>
          </a:p>
          <a:p>
            <a:r>
              <a:rPr lang="en-US" dirty="0" smtClean="0"/>
              <a:t>We remain </a:t>
            </a:r>
          </a:p>
          <a:p>
            <a:r>
              <a:rPr lang="en-US" dirty="0" smtClean="0"/>
              <a:t>your obedient servants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28498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FINANCE</a:t>
            </a:r>
          </a:p>
          <a:p>
            <a:r>
              <a:rPr lang="en-US" dirty="0" smtClean="0"/>
              <a:t>extra revenue</a:t>
            </a:r>
          </a:p>
          <a:p>
            <a:r>
              <a:rPr lang="en-US" dirty="0" smtClean="0"/>
              <a:t>taxable capacities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4437112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DIPLOMATIC DOCUMENTS</a:t>
            </a:r>
          </a:p>
          <a:p>
            <a:r>
              <a:rPr lang="en-US" dirty="0" smtClean="0"/>
              <a:t>memorandum</a:t>
            </a:r>
          </a:p>
          <a:p>
            <a:r>
              <a:rPr lang="en-US" dirty="0" smtClean="0"/>
              <a:t>pact</a:t>
            </a:r>
          </a:p>
          <a:p>
            <a:r>
              <a:rPr lang="en-US" dirty="0" smtClean="0"/>
              <a:t>plenipotentiary</a:t>
            </a:r>
          </a:p>
          <a:p>
            <a:r>
              <a:rPr lang="en-US" dirty="0" smtClean="0"/>
              <a:t>high contracting parties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5157192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LEGAL DOCUMENTS</a:t>
            </a:r>
          </a:p>
          <a:p>
            <a:r>
              <a:rPr lang="en-US" dirty="0" smtClean="0"/>
              <a:t>a body of judges</a:t>
            </a:r>
          </a:p>
          <a:p>
            <a:r>
              <a:rPr lang="en-US" dirty="0" smtClean="0"/>
              <a:t>to deal with a case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1340768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P.   (Member of Parliament)</a:t>
            </a:r>
          </a:p>
          <a:p>
            <a:r>
              <a:rPr lang="en-US" dirty="0" err="1" smtClean="0"/>
              <a:t>Gvt</a:t>
            </a:r>
            <a:r>
              <a:rPr lang="en-US" dirty="0" smtClean="0"/>
              <a:t>      (Government)</a:t>
            </a:r>
          </a:p>
          <a:p>
            <a:r>
              <a:rPr lang="en-US" dirty="0" smtClean="0"/>
              <a:t>H. M. S.     (His Majesty’s Steamship)</a:t>
            </a:r>
          </a:p>
          <a:p>
            <a:r>
              <a:rPr lang="en-US" dirty="0" smtClean="0"/>
              <a:t>$  (dollar)</a:t>
            </a:r>
          </a:p>
          <a:p>
            <a:r>
              <a:rPr lang="en-US" dirty="0" smtClean="0">
                <a:cs typeface="Times New Roman"/>
              </a:rPr>
              <a:t>£ (pound)</a:t>
            </a:r>
          </a:p>
          <a:p>
            <a:r>
              <a:rPr lang="en-US" dirty="0" smtClean="0">
                <a:cs typeface="Times New Roman"/>
              </a:rPr>
              <a:t>Ltd (Limited)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3501008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MILITARY DOCUMENTS</a:t>
            </a:r>
          </a:p>
          <a:p>
            <a:r>
              <a:rPr lang="en-US" dirty="0" smtClean="0"/>
              <a:t>D. A. O. (Divisional Ammunition Officer)</a:t>
            </a:r>
          </a:p>
          <a:p>
            <a:r>
              <a:rPr lang="en-US" dirty="0" err="1" smtClean="0"/>
              <a:t>atk</a:t>
            </a:r>
            <a:r>
              <a:rPr lang="en-US" dirty="0" smtClean="0"/>
              <a:t> (attack)</a:t>
            </a:r>
          </a:p>
          <a:p>
            <a:r>
              <a:rPr lang="en-US" dirty="0" smtClean="0"/>
              <a:t>A/T (anti-tank)</a:t>
            </a:r>
          </a:p>
          <a:p>
            <a:r>
              <a:rPr lang="en-US" dirty="0" smtClean="0"/>
              <a:t>ATAS (Air Transport Auxiliary Service)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836712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/>
              <a:t>Harold </a:t>
            </a:r>
            <a:r>
              <a:rPr lang="en-US" sz="3600" dirty="0" smtClean="0"/>
              <a:t>Whitehall: </a:t>
            </a:r>
          </a:p>
          <a:p>
            <a:r>
              <a:rPr lang="en-US" sz="3600" dirty="0" smtClean="0"/>
              <a:t>“In legal English…a significant judgement may depend on the exact relations between words. … The language of the law is written not so much to be understood as not to be misunderstood.”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dirty="0" smtClean="0"/>
              <a:t>В университете на юридическом факультете профессор спрашивает студента:</a:t>
            </a:r>
          </a:p>
          <a:p>
            <a:pPr>
              <a:buFontTx/>
              <a:buChar char="-"/>
            </a:pPr>
            <a:r>
              <a:rPr lang="ru-RU" dirty="0" smtClean="0"/>
              <a:t>Если Вы хотите угостить кого-то апельсином, то как Вы это сделаете?</a:t>
            </a:r>
          </a:p>
          <a:p>
            <a:pPr>
              <a:buFontTx/>
              <a:buChar char="-"/>
            </a:pPr>
            <a:r>
              <a:rPr lang="ru-RU" dirty="0" smtClean="0"/>
              <a:t>Я скажу: «Пожалуйста, угощайтесь!», - ответил студент.</a:t>
            </a:r>
          </a:p>
          <a:p>
            <a:pPr>
              <a:buFontTx/>
              <a:buChar char="-"/>
            </a:pPr>
            <a:r>
              <a:rPr lang="ru-RU" dirty="0" smtClean="0"/>
              <a:t>Нет-нет! – закричал профессор. – Думайте как юрист!</a:t>
            </a:r>
          </a:p>
          <a:p>
            <a:pPr>
              <a:buFontTx/>
              <a:buChar char="-"/>
            </a:pPr>
            <a:r>
              <a:rPr lang="ru-RU" dirty="0" smtClean="0"/>
              <a:t>Хорошо, - ответил студент. – Я скажу «Настоящим я передаю принадлежащие мне права, требования, преимущества и другие интересы на собственность, именуемую «апельсин», совместно со всей его кожурой, мякотью, соком и семечками с правом выжимать, разрезать, замораживать и иначе употреблять, используя для этого любого рода приспособления, как существующие в настоящее время, так и изобретенные позднее, или без использования упомянутых приспособлений, а также передавать ранее именованную собственность третьим лицам с кожурой, мякотью, соком и семечками или без оных 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5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911820"/>
              </p:ext>
            </p:extLst>
          </p:nvPr>
        </p:nvGraphicFramePr>
        <p:xfrm>
          <a:off x="755576" y="1397000"/>
          <a:ext cx="6864424" cy="412023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432212"/>
                <a:gridCol w="3432212"/>
              </a:tblGrid>
              <a:tr h="4120232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rgbClr val="FF0000"/>
                          </a:solidFill>
                        </a:rPr>
                        <a:t>Англ.</a:t>
                      </a:r>
                    </a:p>
                    <a:p>
                      <a:r>
                        <a:rPr lang="uk-UA" sz="2800" dirty="0" smtClean="0"/>
                        <a:t>Лист-рекомендація</a:t>
                      </a:r>
                    </a:p>
                    <a:p>
                      <a:endParaRPr lang="uk-UA" sz="2800" dirty="0" smtClean="0"/>
                    </a:p>
                    <a:p>
                      <a:r>
                        <a:rPr lang="uk-UA" sz="2800" dirty="0" smtClean="0"/>
                        <a:t>Лист-повідомлення </a:t>
                      </a:r>
                      <a:r>
                        <a:rPr lang="uk-UA" sz="2800" dirty="0" smtClean="0"/>
                        <a:t>про звільнення</a:t>
                      </a:r>
                    </a:p>
                    <a:p>
                      <a:endParaRPr lang="uk-UA" sz="2800" dirty="0" smtClean="0"/>
                    </a:p>
                    <a:p>
                      <a:r>
                        <a:rPr lang="uk-UA" sz="2800" dirty="0" smtClean="0"/>
                        <a:t>Лист-попередження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rgbClr val="FF0000"/>
                          </a:solidFill>
                        </a:rPr>
                        <a:t>Укр.</a:t>
                      </a:r>
                    </a:p>
                    <a:p>
                      <a:r>
                        <a:rPr lang="uk-UA" sz="2800" dirty="0" smtClean="0"/>
                        <a:t>Характеристика</a:t>
                      </a:r>
                    </a:p>
                    <a:p>
                      <a:endParaRPr lang="uk-UA" sz="2800" dirty="0" smtClean="0"/>
                    </a:p>
                    <a:p>
                      <a:r>
                        <a:rPr lang="uk-UA" sz="2800" dirty="0" smtClean="0"/>
                        <a:t>Заява про звільнення</a:t>
                      </a:r>
                    </a:p>
                    <a:p>
                      <a:endParaRPr lang="uk-UA" sz="2800" dirty="0" smtClean="0"/>
                    </a:p>
                    <a:p>
                      <a:r>
                        <a:rPr lang="uk-UA" sz="2800" dirty="0" smtClean="0"/>
                        <a:t>Письмова догана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0"/>
          <a:ext cx="7920876" cy="67877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320146"/>
                <a:gridCol w="1320146"/>
                <a:gridCol w="1320146"/>
                <a:gridCol w="1320146"/>
                <a:gridCol w="1320146"/>
                <a:gridCol w="1320146"/>
              </a:tblGrid>
              <a:tr h="792090"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Листи позитивного змісту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Нейтральні листи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Листи негативного</a:t>
                      </a:r>
                      <a:r>
                        <a:rPr lang="uk-UA" baseline="0" dirty="0" smtClean="0"/>
                        <a:t> змісту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23325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Letter of Appreciation</a:t>
                      </a:r>
                    </a:p>
                    <a:p>
                      <a:r>
                        <a:rPr lang="en-US" dirty="0" smtClean="0"/>
                        <a:t>Letter of Recognition</a:t>
                      </a:r>
                    </a:p>
                    <a:p>
                      <a:r>
                        <a:rPr lang="en-US" dirty="0" smtClean="0"/>
                        <a:t>Thank</a:t>
                      </a:r>
                      <a:r>
                        <a:rPr lang="en-US" baseline="0" dirty="0" smtClean="0"/>
                        <a:t> you letter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Лист-подяка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Offer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Лист-пропозиція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Claim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Лист-рекламація</a:t>
                      </a:r>
                      <a:endParaRPr lang="ru-RU" dirty="0"/>
                    </a:p>
                  </a:txBody>
                  <a:tcPr anchor="ctr"/>
                </a:tc>
              </a:tr>
              <a:tr h="11233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Rejection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Лист-відмова</a:t>
                      </a:r>
                      <a:endParaRPr lang="ru-RU" dirty="0"/>
                    </a:p>
                  </a:txBody>
                  <a:tcPr anchor="ctr"/>
                </a:tc>
              </a:tr>
              <a:tr h="1123325">
                <a:tc>
                  <a:txBody>
                    <a:bodyPr/>
                    <a:lstStyle/>
                    <a:p>
                      <a:r>
                        <a:rPr lang="en-US" dirty="0" smtClean="0"/>
                        <a:t>Letter of Congratulation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Лист-привітання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Inquiry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Лист-запит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Reminder</a:t>
                      </a:r>
                    </a:p>
                    <a:p>
                      <a:r>
                        <a:rPr lang="en-US" dirty="0" smtClean="0"/>
                        <a:t>First Reminder</a:t>
                      </a:r>
                    </a:p>
                    <a:p>
                      <a:r>
                        <a:rPr lang="en-US" dirty="0" smtClean="0"/>
                        <a:t>Second Reminder</a:t>
                      </a:r>
                    </a:p>
                    <a:p>
                      <a:r>
                        <a:rPr lang="en-US" dirty="0" smtClean="0"/>
                        <a:t>Third Reminder</a:t>
                      </a:r>
                    </a:p>
                    <a:p>
                      <a:r>
                        <a:rPr lang="en-US" dirty="0" smtClean="0"/>
                        <a:t>Final Reminder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Лист-нагадування</a:t>
                      </a:r>
                    </a:p>
                    <a:p>
                      <a:r>
                        <a:rPr lang="uk-UA" dirty="0" smtClean="0"/>
                        <a:t>Лист-попередження</a:t>
                      </a:r>
                    </a:p>
                    <a:p>
                      <a:r>
                        <a:rPr lang="uk-UA" dirty="0" smtClean="0"/>
                        <a:t>Лист-вимога</a:t>
                      </a:r>
                      <a:endParaRPr lang="ru-RU" dirty="0"/>
                    </a:p>
                  </a:txBody>
                  <a:tcPr anchor="ctr"/>
                </a:tc>
              </a:tr>
              <a:tr h="11233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Confirmation (Acknowledgement)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 підтвердження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Letter of Condolence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Лист-співчуття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Застарілі формулювання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We are in receipt of your inquiry </a:t>
            </a:r>
            <a:endParaRPr lang="uk-UA" dirty="0"/>
          </a:p>
          <a:p>
            <a:r>
              <a:rPr lang="en-US" i="1" dirty="0" smtClean="0"/>
              <a:t>In </a:t>
            </a:r>
            <a:r>
              <a:rPr lang="en-US" i="1" dirty="0"/>
              <a:t>reply to your </a:t>
            </a:r>
            <a:r>
              <a:rPr lang="en-US" i="1" dirty="0" smtClean="0"/>
              <a:t>inquiry</a:t>
            </a:r>
            <a:endParaRPr lang="uk-UA" dirty="0"/>
          </a:p>
          <a:p>
            <a:r>
              <a:rPr lang="en-US" i="1" dirty="0"/>
              <a:t>We are taking liberty of sending </a:t>
            </a:r>
            <a:r>
              <a:rPr lang="en-US" i="1" dirty="0" smtClean="0"/>
              <a:t>you</a:t>
            </a:r>
            <a:endParaRPr lang="uk-UA" i="1" dirty="0" smtClean="0"/>
          </a:p>
          <a:p>
            <a:r>
              <a:rPr lang="en-US" i="1" dirty="0" smtClean="0"/>
              <a:t>We </a:t>
            </a:r>
            <a:r>
              <a:rPr lang="en-US" i="1" dirty="0"/>
              <a:t>hasten to reply to your esteemed </a:t>
            </a:r>
            <a:r>
              <a:rPr lang="en-US" i="1" dirty="0" smtClean="0"/>
              <a:t>inquiry</a:t>
            </a:r>
            <a:endParaRPr lang="uk-UA" dirty="0"/>
          </a:p>
          <a:p>
            <a:r>
              <a:rPr lang="en-US" i="1" dirty="0" smtClean="0"/>
              <a:t>It </a:t>
            </a:r>
            <a:r>
              <a:rPr lang="en-US" i="1" dirty="0"/>
              <a:t>was with the utmost pleasure that we received</a:t>
            </a:r>
            <a:r>
              <a:rPr lang="uk-UA" i="1" dirty="0" smtClean="0"/>
              <a:t>…</a:t>
            </a:r>
            <a:endParaRPr lang="uk-UA" dirty="0"/>
          </a:p>
          <a:p>
            <a:r>
              <a:rPr lang="en-US" i="1" dirty="0" smtClean="0"/>
              <a:t>We </a:t>
            </a:r>
            <a:r>
              <a:rPr lang="en-US" i="1" dirty="0"/>
              <a:t>deeply regret that we cannot supply you with</a:t>
            </a:r>
            <a:r>
              <a:rPr lang="uk-UA" i="1" dirty="0" smtClean="0"/>
              <a:t>…</a:t>
            </a:r>
          </a:p>
          <a:p>
            <a:pPr marL="109728" indent="0">
              <a:buNone/>
            </a:pPr>
            <a:r>
              <a:rPr lang="uk-UA" i="1" dirty="0" smtClean="0">
                <a:solidFill>
                  <a:srgbClr val="00B050"/>
                </a:solidFill>
              </a:rPr>
              <a:t>НАТОМІСТЬ</a:t>
            </a:r>
          </a:p>
          <a:p>
            <a:pPr marL="109728" indent="0">
              <a:buNone/>
            </a:pPr>
            <a:r>
              <a:rPr lang="en-US" i="1" dirty="0"/>
              <a:t>Thank you for</a:t>
            </a:r>
            <a:r>
              <a:rPr lang="uk-UA" i="1" dirty="0"/>
              <a:t>…/</a:t>
            </a:r>
            <a:r>
              <a:rPr lang="en-US" i="1" dirty="0"/>
              <a:t>We are sorry that</a:t>
            </a:r>
            <a:r>
              <a:rPr lang="uk-UA" i="1" dirty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1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Деземфазуючі</a:t>
            </a:r>
            <a:r>
              <a:rPr lang="uk-UA" dirty="0" smtClean="0"/>
              <a:t> методики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1) </a:t>
            </a:r>
            <a:r>
              <a:rPr lang="uk-UA" b="1" dirty="0"/>
              <a:t>Використання пасивного способу</a:t>
            </a:r>
            <a:r>
              <a:rPr lang="uk-UA" dirty="0"/>
              <a:t> </a:t>
            </a:r>
            <a:r>
              <a:rPr lang="uk-UA" dirty="0" smtClean="0"/>
              <a:t>: </a:t>
            </a:r>
            <a:r>
              <a:rPr lang="en-US" i="1" dirty="0"/>
              <a:t>I would like to get a prompt reply </a:t>
            </a:r>
            <a:r>
              <a:rPr lang="uk-UA" i="1" dirty="0"/>
              <a:t>– </a:t>
            </a:r>
            <a:r>
              <a:rPr lang="en-US" i="1" dirty="0"/>
              <a:t>A prompt reply would be appreciated</a:t>
            </a:r>
            <a:r>
              <a:rPr lang="uk-UA" i="1" dirty="0"/>
              <a:t>;</a:t>
            </a:r>
            <a:endParaRPr lang="ru-RU" dirty="0"/>
          </a:p>
          <a:p>
            <a:r>
              <a:rPr lang="uk-UA" dirty="0"/>
              <a:t>2) </a:t>
            </a:r>
            <a:r>
              <a:rPr lang="uk-UA" b="1" dirty="0"/>
              <a:t>Уникання </a:t>
            </a:r>
            <a:r>
              <a:rPr lang="uk-UA" b="1" dirty="0" smtClean="0"/>
              <a:t>заперечної </a:t>
            </a:r>
            <a:r>
              <a:rPr lang="uk-UA" b="1" dirty="0"/>
              <a:t>частки «не» та негативних </a:t>
            </a:r>
            <a:r>
              <a:rPr lang="uk-UA" b="1" dirty="0" err="1"/>
              <a:t>мовних</a:t>
            </a:r>
            <a:r>
              <a:rPr lang="uk-UA" b="1" dirty="0"/>
              <a:t> форм</a:t>
            </a:r>
            <a:r>
              <a:rPr lang="uk-UA" dirty="0"/>
              <a:t> </a:t>
            </a:r>
            <a:r>
              <a:rPr lang="uk-UA" dirty="0" smtClean="0"/>
              <a:t>: </a:t>
            </a:r>
            <a:r>
              <a:rPr lang="en-US" i="1" u="sng" dirty="0"/>
              <a:t>To encourage</a:t>
            </a:r>
            <a:r>
              <a:rPr lang="en-US" i="1" dirty="0"/>
              <a:t> all customers we are prepared to offer</a:t>
            </a:r>
            <a:r>
              <a:rPr lang="uk-UA" i="1" dirty="0"/>
              <a:t>… - </a:t>
            </a:r>
            <a:r>
              <a:rPr lang="uk-UA" i="1" u="sng" dirty="0"/>
              <a:t>Щоб не втратити</a:t>
            </a:r>
            <a:r>
              <a:rPr lang="uk-UA" i="1" dirty="0"/>
              <a:t> клієнтів, ми готові запропонувати…</a:t>
            </a:r>
            <a:endParaRPr lang="ru-RU" dirty="0"/>
          </a:p>
          <a:p>
            <a:r>
              <a:rPr lang="uk-UA" dirty="0"/>
              <a:t>3) </a:t>
            </a:r>
            <a:r>
              <a:rPr lang="uk-UA" b="1" dirty="0"/>
              <a:t>Заміна коротких речень на більш розгорнуті</a:t>
            </a:r>
            <a:r>
              <a:rPr lang="uk-UA" dirty="0"/>
              <a:t> </a:t>
            </a:r>
            <a:r>
              <a:rPr lang="uk-UA" dirty="0" smtClean="0"/>
              <a:t>: </a:t>
            </a:r>
            <a:r>
              <a:rPr lang="uk-UA" i="1" dirty="0" smtClean="0"/>
              <a:t> </a:t>
            </a:r>
            <a:r>
              <a:rPr lang="en-US" i="1" dirty="0"/>
              <a:t>We are interested in your range of shirts</a:t>
            </a:r>
            <a:r>
              <a:rPr lang="uk-UA" i="1" dirty="0"/>
              <a:t>. – </a:t>
            </a:r>
            <a:r>
              <a:rPr lang="en-US" i="1" dirty="0"/>
              <a:t>We are large wholesalers and are interested in your range of shirts</a:t>
            </a:r>
            <a:r>
              <a:rPr lang="uk-UA" i="1" dirty="0"/>
              <a:t>/</a:t>
            </a:r>
            <a:endParaRPr lang="ru-RU" dirty="0"/>
          </a:p>
          <a:p>
            <a:r>
              <a:rPr lang="uk-UA" dirty="0"/>
              <a:t>4) </a:t>
            </a:r>
            <a:r>
              <a:rPr lang="uk-UA" b="1" dirty="0"/>
              <a:t>Деперсоналізація скарг</a:t>
            </a:r>
            <a:r>
              <a:rPr lang="uk-UA" dirty="0"/>
              <a:t> </a:t>
            </a:r>
            <a:r>
              <a:rPr lang="uk-UA" dirty="0" smtClean="0"/>
              <a:t>: </a:t>
            </a:r>
            <a:r>
              <a:rPr lang="en-US" b="1" i="1" dirty="0"/>
              <a:t>your</a:t>
            </a:r>
            <a:r>
              <a:rPr lang="en-US" i="1" dirty="0"/>
              <a:t> mistake</a:t>
            </a:r>
            <a:r>
              <a:rPr lang="uk-UA" i="1" dirty="0"/>
              <a:t>, </a:t>
            </a:r>
            <a:r>
              <a:rPr lang="en-US" b="1" i="1" dirty="0"/>
              <a:t>your</a:t>
            </a:r>
            <a:r>
              <a:rPr lang="en-US" i="1" dirty="0"/>
              <a:t> error</a:t>
            </a:r>
            <a:r>
              <a:rPr lang="uk-UA" i="1" dirty="0"/>
              <a:t> – </a:t>
            </a:r>
            <a:r>
              <a:rPr lang="en-US" i="1" dirty="0"/>
              <a:t>the mistake</a:t>
            </a:r>
            <a:r>
              <a:rPr lang="uk-UA" i="1" dirty="0"/>
              <a:t>, </a:t>
            </a:r>
            <a:r>
              <a:rPr lang="en-US" i="1" dirty="0"/>
              <a:t>the fault</a:t>
            </a:r>
            <a:r>
              <a:rPr lang="uk-UA" i="1" dirty="0"/>
              <a:t>; </a:t>
            </a:r>
            <a:r>
              <a:rPr lang="en-US" b="1" i="1" dirty="0"/>
              <a:t>you</a:t>
            </a:r>
            <a:r>
              <a:rPr lang="en-US" i="1" dirty="0"/>
              <a:t> are to blame</a:t>
            </a:r>
            <a:r>
              <a:rPr lang="uk-UA" i="1" dirty="0"/>
              <a:t> – </a:t>
            </a:r>
            <a:r>
              <a:rPr lang="en-US" i="1" dirty="0"/>
              <a:t>it must have happened because</a:t>
            </a:r>
            <a:r>
              <a:rPr lang="uk-UA" i="1" dirty="0"/>
              <a:t>…</a:t>
            </a:r>
            <a:endParaRPr lang="ru-RU" dirty="0"/>
          </a:p>
          <a:p>
            <a:r>
              <a:rPr lang="uk-UA" dirty="0"/>
              <a:t>5) Активне використання </a:t>
            </a:r>
            <a:r>
              <a:rPr lang="uk-UA" b="1" dirty="0"/>
              <a:t>формул ввічливості</a:t>
            </a:r>
            <a:r>
              <a:rPr lang="uk-UA" dirty="0"/>
              <a:t> у вигляді запитальних речень з численними формами умовного способу сприяє більшій переконливості </a:t>
            </a:r>
            <a:r>
              <a:rPr lang="uk-UA" b="1" dirty="0"/>
              <a:t>листів-вибачень</a:t>
            </a:r>
            <a:r>
              <a:rPr lang="uk-UA" dirty="0"/>
              <a:t>: </a:t>
            </a:r>
            <a:r>
              <a:rPr lang="en-US" i="1" dirty="0"/>
              <a:t>Had we known this in time</a:t>
            </a:r>
            <a:r>
              <a:rPr lang="uk-UA" i="1" dirty="0"/>
              <a:t>, </a:t>
            </a:r>
            <a:r>
              <a:rPr lang="en-US" i="1" dirty="0"/>
              <a:t>we would have telephoned you to explain the problem</a:t>
            </a:r>
            <a:r>
              <a:rPr lang="uk-UA" i="1" dirty="0"/>
              <a:t>. </a:t>
            </a:r>
            <a:r>
              <a:rPr lang="en-US" i="1" dirty="0"/>
              <a:t>Should this situation arise again, we will be better prepared.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23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Публіцистичний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1631 – </a:t>
            </a:r>
            <a:r>
              <a:rPr lang="fr-FR" dirty="0" smtClean="0"/>
              <a:t>Gazette de France</a:t>
            </a:r>
          </a:p>
          <a:p>
            <a:r>
              <a:rPr lang="en-US" dirty="0" smtClean="0"/>
              <a:t>1785 – the Times, London</a:t>
            </a:r>
          </a:p>
          <a:p>
            <a:r>
              <a:rPr lang="en-US" dirty="0" smtClean="0"/>
              <a:t>1792 – El </a:t>
            </a:r>
            <a:r>
              <a:rPr lang="en-US" dirty="0" err="1" smtClean="0"/>
              <a:t>Diario</a:t>
            </a:r>
            <a:r>
              <a:rPr lang="en-US" dirty="0" smtClean="0"/>
              <a:t> de Barcelona</a:t>
            </a:r>
          </a:p>
          <a:p>
            <a:r>
              <a:rPr lang="uk-UA" dirty="0" smtClean="0"/>
              <a:t>1848 – «Зоря Галицька» (перша в історії україномовна газета)</a:t>
            </a:r>
          </a:p>
          <a:p>
            <a:r>
              <a:rPr lang="uk-UA" dirty="0" smtClean="0"/>
              <a:t>1905 – «Хлібороб», Лубни, Полтавщина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3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Газетний стиль: стиль газетний повідомлень, заголовків та об</a:t>
            </a:r>
            <a:r>
              <a:rPr lang="en-US" dirty="0" smtClean="0"/>
              <a:t>’</a:t>
            </a:r>
            <a:r>
              <a:rPr lang="uk-UA" dirty="0" smtClean="0"/>
              <a:t>яв; </a:t>
            </a:r>
            <a:r>
              <a:rPr lang="uk-UA" dirty="0" smtClean="0">
                <a:solidFill>
                  <a:srgbClr val="00B050"/>
                </a:solidFill>
              </a:rPr>
              <a:t>стиль газетних статей</a:t>
            </a:r>
          </a:p>
          <a:p>
            <a:r>
              <a:rPr lang="uk-UA" dirty="0" smtClean="0"/>
              <a:t>Публіцистичний стиль: </a:t>
            </a:r>
            <a:r>
              <a:rPr lang="uk-UA" dirty="0" smtClean="0">
                <a:solidFill>
                  <a:srgbClr val="00B050"/>
                </a:solidFill>
              </a:rPr>
              <a:t>стиль газетних статей</a:t>
            </a:r>
            <a:r>
              <a:rPr lang="uk-UA" dirty="0" smtClean="0"/>
              <a:t>, ораторський стиль та есе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І. Р. </a:t>
            </a:r>
            <a:r>
              <a:rPr lang="uk-UA" dirty="0" err="1" smtClean="0"/>
              <a:t>Гальперін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1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89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720080"/>
                <a:gridCol w="720080"/>
                <a:gridCol w="720080"/>
                <a:gridCol w="720080"/>
                <a:gridCol w="720080"/>
                <a:gridCol w="720080"/>
                <a:gridCol w="648072"/>
                <a:gridCol w="586408"/>
              </a:tblGrid>
              <a:tr h="97302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Диференціальні ознаки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1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2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3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4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5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6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7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8</a:t>
                      </a:r>
                      <a:endParaRPr lang="ru-RU" sz="3200" dirty="0"/>
                    </a:p>
                  </a:txBody>
                  <a:tcPr anchor="ctr"/>
                </a:tc>
              </a:tr>
              <a:tr h="97302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Емоційність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</a:tr>
              <a:tr h="97302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Спонтанність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</a:tr>
              <a:tr h="97302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Нормативність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Класифікація функціональних стилів за К. </a:t>
            </a:r>
            <a:r>
              <a:rPr lang="uk-UA" dirty="0" err="1" smtClean="0"/>
              <a:t>Долініним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Широке коло питань, що розглядаються</a:t>
            </a:r>
          </a:p>
          <a:p>
            <a:r>
              <a:rPr lang="uk-UA" dirty="0" smtClean="0"/>
              <a:t>Звертання до широкої аудиторії</a:t>
            </a:r>
          </a:p>
          <a:p>
            <a:r>
              <a:rPr lang="uk-UA" dirty="0" smtClean="0"/>
              <a:t>Вплив на читачів з метою формування оцінного уявлення про факти та події, про які йде мова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Характерні риси публіцистичного стилю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3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Діалектика публіцистичного стилю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664265998"/>
              </p:ext>
            </p:extLst>
          </p:nvPr>
        </p:nvGraphicFramePr>
        <p:xfrm>
          <a:off x="1187624" y="1340768"/>
          <a:ext cx="756084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4669732" y="3717032"/>
            <a:ext cx="79208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4572000" y="2558040"/>
            <a:ext cx="914400" cy="9144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5696" y="5301208"/>
            <a:ext cx="6480720" cy="86409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Засіб, створений для виразності, перетворюється на штамп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Freedom fighters, leading supporters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161926"/>
              </p:ext>
            </p:extLst>
          </p:nvPr>
        </p:nvGraphicFramePr>
        <p:xfrm>
          <a:off x="457200" y="1481138"/>
          <a:ext cx="8229600" cy="311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Функціональне призначення тексту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Жанр тексту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1. Тексти, що інформують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Короткі газетні повідомлення, повідомлення телеграфних агентств, офіційні повідомлення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2. Тексти, що коментують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А) об</a:t>
                      </a:r>
                      <a:r>
                        <a:rPr lang="en-US" dirty="0" smtClean="0"/>
                        <a:t>’</a:t>
                      </a:r>
                      <a:r>
                        <a:rPr lang="uk-UA" dirty="0" err="1" smtClean="0"/>
                        <a:t>єктивно</a:t>
                      </a:r>
                      <a:r>
                        <a:rPr lang="uk-UA" dirty="0" smtClean="0"/>
                        <a:t>-інформативні: передові, огляди, колонки коментаторів, аналіз новин</a:t>
                      </a:r>
                    </a:p>
                    <a:p>
                      <a:r>
                        <a:rPr lang="uk-UA" dirty="0" smtClean="0"/>
                        <a:t>Б) </a:t>
                      </a:r>
                      <a:r>
                        <a:rPr lang="uk-UA" dirty="0" err="1" smtClean="0"/>
                        <a:t>суб</a:t>
                      </a:r>
                      <a:r>
                        <a:rPr lang="en-US" dirty="0" smtClean="0"/>
                        <a:t>’</a:t>
                      </a:r>
                      <a:r>
                        <a:rPr lang="uk-UA" dirty="0" err="1" smtClean="0"/>
                        <a:t>єктивно</a:t>
                      </a:r>
                      <a:r>
                        <a:rPr lang="uk-UA" dirty="0" smtClean="0"/>
                        <a:t>-інформативні: </a:t>
                      </a:r>
                      <a:r>
                        <a:rPr lang="uk-UA" dirty="0" err="1" smtClean="0"/>
                        <a:t>інтерв</a:t>
                      </a:r>
                      <a:r>
                        <a:rPr lang="en-US" dirty="0" smtClean="0"/>
                        <a:t>’</a:t>
                      </a:r>
                      <a:r>
                        <a:rPr lang="uk-UA" dirty="0" smtClean="0"/>
                        <a:t>ю, репортаж, нарис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3. Оцінні тексти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Памфлети, фейлетони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Функціональне призначення та жанр газетних текстів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92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Інформативні повідомлення: «принцип снігового кому»; образна презентація змісту у заголовку (алітерація, асонанс, метафори, епітети, алюзії , опущення артиклів, різні шрифти тощо); розподіл на колонки та абзаци</a:t>
            </a:r>
          </a:p>
          <a:p>
            <a:r>
              <a:rPr lang="uk-UA" dirty="0" smtClean="0"/>
              <a:t>Тексти-коментарі: від першої особи; певні типи орієнтуються на норми розмовного мовлення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Стилістичні особливості публіцистичних текстів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9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Просте дієслово </a:t>
            </a:r>
            <a:r>
              <a:rPr lang="en-US" dirty="0" smtClean="0"/>
              <a:t>&gt;&gt;&gt; </a:t>
            </a:r>
            <a:r>
              <a:rPr lang="uk-UA" dirty="0" smtClean="0"/>
              <a:t>стійке словосполучення</a:t>
            </a:r>
            <a:r>
              <a:rPr lang="en-US" dirty="0" smtClean="0"/>
              <a:t> (</a:t>
            </a:r>
            <a:r>
              <a:rPr lang="en-US" i="1" dirty="0" smtClean="0"/>
              <a:t>be subjected to, have the effect of, exhibit a tendency to</a:t>
            </a:r>
            <a:r>
              <a:rPr lang="en-US" dirty="0" smtClean="0"/>
              <a:t>)</a:t>
            </a:r>
            <a:endParaRPr lang="uk-UA" dirty="0" smtClean="0"/>
          </a:p>
          <a:p>
            <a:r>
              <a:rPr lang="uk-UA" dirty="0" smtClean="0"/>
              <a:t>Герундій  </a:t>
            </a:r>
            <a:r>
              <a:rPr lang="en-US" dirty="0" smtClean="0"/>
              <a:t>&gt;&gt;&gt; </a:t>
            </a:r>
            <a:r>
              <a:rPr lang="uk-UA" dirty="0" smtClean="0"/>
              <a:t>прийменниковий зворот</a:t>
            </a:r>
            <a:r>
              <a:rPr lang="en-US" dirty="0" smtClean="0"/>
              <a:t> (</a:t>
            </a:r>
            <a:r>
              <a:rPr lang="en-US" i="1" dirty="0" smtClean="0"/>
              <a:t>by examining&gt;&gt;&gt;by examination of</a:t>
            </a:r>
            <a:r>
              <a:rPr lang="en-US" dirty="0" smtClean="0"/>
              <a:t>)</a:t>
            </a:r>
            <a:endParaRPr lang="uk-UA" dirty="0" smtClean="0"/>
          </a:p>
          <a:p>
            <a:r>
              <a:rPr lang="uk-UA" dirty="0" smtClean="0"/>
              <a:t>Прості сполучники та прийменники</a:t>
            </a:r>
            <a:r>
              <a:rPr lang="en-US" dirty="0" smtClean="0"/>
              <a:t> &gt;&gt;&gt;</a:t>
            </a:r>
            <a:r>
              <a:rPr lang="uk-UA" dirty="0" smtClean="0"/>
              <a:t> звороти</a:t>
            </a:r>
            <a:r>
              <a:rPr lang="en-US" dirty="0" smtClean="0"/>
              <a:t> (</a:t>
            </a:r>
            <a:r>
              <a:rPr lang="en-US" i="1" dirty="0" smtClean="0"/>
              <a:t>in view of, with respect to, on the hypothesis that</a:t>
            </a:r>
            <a:r>
              <a:rPr lang="en-US" dirty="0" smtClean="0"/>
              <a:t>)</a:t>
            </a:r>
            <a:endParaRPr lang="uk-UA" dirty="0" smtClean="0"/>
          </a:p>
          <a:p>
            <a:r>
              <a:rPr lang="uk-UA" dirty="0" smtClean="0"/>
              <a:t>Літоти-кліше</a:t>
            </a:r>
            <a:r>
              <a:rPr lang="en-US" dirty="0" smtClean="0"/>
              <a:t> (</a:t>
            </a:r>
            <a:r>
              <a:rPr lang="en-US" i="1" dirty="0" smtClean="0"/>
              <a:t>not unimportant, not unworthy, not inevitable</a:t>
            </a:r>
            <a:r>
              <a:rPr lang="en-US" dirty="0" smtClean="0"/>
              <a:t>)</a:t>
            </a:r>
            <a:endParaRPr lang="uk-UA" dirty="0" smtClean="0"/>
          </a:p>
          <a:p>
            <a:r>
              <a:rPr lang="uk-UA" dirty="0" smtClean="0"/>
              <a:t>Велика кількість атрибутивних конструкцій</a:t>
            </a:r>
          </a:p>
          <a:p>
            <a:r>
              <a:rPr lang="uk-UA" dirty="0" smtClean="0"/>
              <a:t>Особливості порядку слів – обставина часу між підметом та присудком:</a:t>
            </a:r>
            <a:r>
              <a:rPr lang="en-US" dirty="0" smtClean="0"/>
              <a:t> </a:t>
            </a:r>
            <a:r>
              <a:rPr lang="en-US" i="1" dirty="0" smtClean="0"/>
              <a:t>A group of Tory backbenchers </a:t>
            </a:r>
            <a:r>
              <a:rPr lang="en-US" i="1" u="sng" dirty="0" smtClean="0"/>
              <a:t>yesterday</a:t>
            </a:r>
            <a:r>
              <a:rPr lang="en-US" i="1" dirty="0" smtClean="0"/>
              <a:t> called for severe restrictions on the CND Easter peace demonstration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Особливості газети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1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00650"/>
              </p:ext>
            </p:extLst>
          </p:nvPr>
        </p:nvGraphicFramePr>
        <p:xfrm>
          <a:off x="755577" y="1052737"/>
          <a:ext cx="7848872" cy="529418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393158"/>
                <a:gridCol w="4455714"/>
              </a:tblGrid>
              <a:tr h="562169">
                <a:tc>
                  <a:txBody>
                    <a:bodyPr/>
                    <a:lstStyle/>
                    <a:p>
                      <a:pPr indent="3568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Функціональне призначення тексту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Жанр тексту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16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1. Власне наукові тексти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монографія, стаття, доповідь, дисертація, звіт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16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2. Інформаційно-реферативні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реферат, анотація, тези, резюме, автореферат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16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3. Довідково-енциклопедичні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енциклопедія, словник, довідник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57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4. Науково-навчальні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підручник, навчальний посібник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16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5. Науково-оцінні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рецензія, відгук, висновок (комісії)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16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6. Інструктивні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інструкція, керівництво, програма, рекомендація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1760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7. Науково-ділові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а) документація: патенти, авторські свідоцтва, стандарти</a:t>
                      </a:r>
                      <a:endParaRPr lang="ru-RU" sz="1800" dirty="0">
                        <a:effectLst/>
                      </a:endParaRPr>
                    </a:p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б) управлінські: акт, договір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579"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8. Науково-популярні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568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представлені різними жанрами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562074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Функціональне призначення та жанр текстів наукового стилю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827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Ознаки наукового стилю (спільні для української та англійської мови)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70577006"/>
              </p:ext>
            </p:extLst>
          </p:nvPr>
        </p:nvGraphicFramePr>
        <p:xfrm>
          <a:off x="899592" y="1397000"/>
          <a:ext cx="770485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65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502003"/>
              </p:ext>
            </p:extLst>
          </p:nvPr>
        </p:nvGraphicFramePr>
        <p:xfrm>
          <a:off x="539552" y="1124744"/>
          <a:ext cx="8229600" cy="541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Англійська мова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Українська мова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Персональність</a:t>
                      </a:r>
                      <a:r>
                        <a:rPr lang="uk-UA" dirty="0" smtClean="0"/>
                        <a:t>, використання займенника </a:t>
                      </a:r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Безсуб</a:t>
                      </a:r>
                      <a:r>
                        <a:rPr lang="en-US" dirty="0" smtClean="0"/>
                        <a:t>’</a:t>
                      </a:r>
                      <a:r>
                        <a:rPr lang="uk-UA" dirty="0" err="1" smtClean="0"/>
                        <a:t>єктність</a:t>
                      </a:r>
                      <a:r>
                        <a:rPr lang="uk-UA" dirty="0" smtClean="0"/>
                        <a:t>, відсторонена</a:t>
                      </a:r>
                      <a:r>
                        <a:rPr lang="uk-UA" baseline="0" dirty="0" smtClean="0"/>
                        <a:t> манера викладу, використання займенника «ми»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Емоційність</a:t>
                      </a:r>
                    </a:p>
                    <a:p>
                      <a:r>
                        <a:rPr lang="en-US" b="1" i="1" dirty="0" smtClean="0"/>
                        <a:t>Exciting</a:t>
                      </a:r>
                      <a:r>
                        <a:rPr lang="en-US" i="1" baseline="0" dirty="0" smtClean="0"/>
                        <a:t> facts</a:t>
                      </a:r>
                    </a:p>
                    <a:p>
                      <a:r>
                        <a:rPr lang="en-US" i="1" baseline="0" dirty="0" smtClean="0"/>
                        <a:t>A </a:t>
                      </a:r>
                      <a:r>
                        <a:rPr lang="en-US" b="1" i="1" baseline="0" dirty="0" smtClean="0"/>
                        <a:t>fascinating</a:t>
                      </a:r>
                      <a:r>
                        <a:rPr lang="en-US" i="1" baseline="0" dirty="0" smtClean="0"/>
                        <a:t> array of new scientific evidence</a:t>
                      </a:r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Стриманість</a:t>
                      </a:r>
                    </a:p>
                    <a:p>
                      <a:r>
                        <a:rPr lang="uk-UA" b="1" i="1" dirty="0" smtClean="0"/>
                        <a:t>Цікаві</a:t>
                      </a:r>
                      <a:r>
                        <a:rPr lang="uk-UA" i="1" dirty="0" smtClean="0"/>
                        <a:t> факти</a:t>
                      </a:r>
                    </a:p>
                    <a:p>
                      <a:r>
                        <a:rPr lang="uk-UA" b="1" i="1" dirty="0" smtClean="0"/>
                        <a:t>Значна</a:t>
                      </a:r>
                      <a:r>
                        <a:rPr lang="uk-UA" i="1" dirty="0" smtClean="0"/>
                        <a:t> (</a:t>
                      </a:r>
                      <a:r>
                        <a:rPr lang="uk-UA" b="1" i="1" dirty="0" smtClean="0"/>
                        <a:t>велика</a:t>
                      </a:r>
                      <a:r>
                        <a:rPr lang="uk-UA" i="1" dirty="0" smtClean="0"/>
                        <a:t>) кількість наукових свідчень</a:t>
                      </a:r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Схильність до самореклами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Вплив на читачів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Зорієнтованість праць на адресата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Санкціонованість розмовного тону: фразові дієслова, запитання </a:t>
                      </a:r>
                      <a:r>
                        <a:rPr lang="en-US" i="1" dirty="0" smtClean="0"/>
                        <a:t>How do we explain this phenomenon?</a:t>
                      </a:r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Академічність:</a:t>
                      </a:r>
                      <a:r>
                        <a:rPr lang="uk-UA" baseline="0" dirty="0" smtClean="0"/>
                        <a:t> спонукальні речення </a:t>
                      </a:r>
                      <a:r>
                        <a:rPr lang="uk-UA" i="1" baseline="0" dirty="0" smtClean="0"/>
                        <a:t>Розгляньмо… Проаналізуймо… Визначимо… Відокремимо…</a:t>
                      </a:r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i="1" dirty="0" smtClean="0"/>
                        <a:t>Увага до формальної структурованості (розділи, підрозділи із заголовками)</a:t>
                      </a:r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>
                    <a:solidFill>
                      <a:srgbClr val="92D050">
                        <a:alpha val="3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Ознаки наукового стилю (різні для англійської та української мов)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56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Ознаки наукового стилю (різні для англійської та української мов</a:t>
            </a:r>
            <a:r>
              <a:rPr lang="uk-UA" dirty="0" smtClean="0"/>
              <a:t>) – у жанрі наукової дискусії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157416"/>
              </p:ext>
            </p:extLst>
          </p:nvPr>
        </p:nvGraphicFramePr>
        <p:xfrm>
          <a:off x="467544" y="2348880"/>
          <a:ext cx="82296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Англійська</a:t>
                      </a:r>
                      <a:r>
                        <a:rPr lang="uk-UA" baseline="0" dirty="0" smtClean="0"/>
                        <a:t> мова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Українська мова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Некатегоричність</a:t>
                      </a:r>
                      <a:r>
                        <a:rPr lang="uk-UA" dirty="0" smtClean="0"/>
                        <a:t>: використання</a:t>
                      </a:r>
                      <a:r>
                        <a:rPr lang="uk-UA" baseline="0" dirty="0" smtClean="0"/>
                        <a:t> модальних дієслів, умовний спосіб тощо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Категоричність 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Гіперболізація</a:t>
                      </a:r>
                      <a:r>
                        <a:rPr lang="uk-UA" baseline="0" dirty="0" smtClean="0"/>
                        <a:t> позитивних рис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Стримана оцінка позитивних рис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Використання</a:t>
                      </a:r>
                      <a:r>
                        <a:rPr lang="uk-UA" baseline="0" dirty="0" smtClean="0"/>
                        <a:t> літоти для критики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Гостре акцентування зауважень</a:t>
                      </a:r>
                      <a:endParaRPr lang="ru-RU" dirty="0"/>
                    </a:p>
                  </a:txBody>
                  <a:tcPr>
                    <a:solidFill>
                      <a:srgbClr val="92D05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44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uk-UA" b="1" dirty="0" err="1"/>
              <a:t>англ</a:t>
            </a:r>
            <a:r>
              <a:rPr lang="uk-UA" b="1" dirty="0"/>
              <a:t>.</a:t>
            </a:r>
            <a:r>
              <a:rPr lang="uk-UA" dirty="0"/>
              <a:t>						</a:t>
            </a:r>
            <a:r>
              <a:rPr lang="uk-UA" b="1" dirty="0" err="1"/>
              <a:t>укр</a:t>
            </a:r>
            <a:r>
              <a:rPr lang="uk-UA" b="1" dirty="0"/>
              <a:t>.</a:t>
            </a:r>
            <a:endParaRPr lang="ru-RU" dirty="0"/>
          </a:p>
          <a:p>
            <a:r>
              <a:rPr lang="en-US" i="1" dirty="0" smtClean="0"/>
              <a:t>Study, monograph</a:t>
            </a:r>
            <a:r>
              <a:rPr lang="uk-UA" dirty="0"/>
              <a:t>				</a:t>
            </a:r>
            <a:r>
              <a:rPr lang="uk-UA" dirty="0" smtClean="0"/>
              <a:t>монографія</a:t>
            </a:r>
            <a:endParaRPr lang="ru-RU" dirty="0"/>
          </a:p>
          <a:p>
            <a:r>
              <a:rPr lang="en-US" i="1" dirty="0"/>
              <a:t>thesis</a:t>
            </a:r>
            <a:r>
              <a:rPr lang="uk-UA" i="1" dirty="0"/>
              <a:t>, </a:t>
            </a:r>
            <a:r>
              <a:rPr lang="en-US" i="1" dirty="0"/>
              <a:t>dissertation</a:t>
            </a:r>
            <a:r>
              <a:rPr lang="uk-UA" i="1" dirty="0"/>
              <a:t>			</a:t>
            </a:r>
            <a:r>
              <a:rPr lang="uk-UA" dirty="0" smtClean="0"/>
              <a:t>дисертація</a:t>
            </a:r>
            <a:endParaRPr lang="ru-RU" dirty="0"/>
          </a:p>
          <a:p>
            <a:r>
              <a:rPr lang="uk-UA" i="1" dirty="0"/>
              <a:t>(</a:t>
            </a:r>
            <a:r>
              <a:rPr lang="en-US" i="1" dirty="0"/>
              <a:t>research</a:t>
            </a:r>
            <a:r>
              <a:rPr lang="uk-UA" i="1" dirty="0"/>
              <a:t>) </a:t>
            </a:r>
            <a:r>
              <a:rPr lang="en-US" i="1" dirty="0"/>
              <a:t>paper</a:t>
            </a:r>
            <a:r>
              <a:rPr lang="uk-UA" i="1" dirty="0"/>
              <a:t>				</a:t>
            </a:r>
            <a:r>
              <a:rPr lang="uk-UA" dirty="0"/>
              <a:t>наукова стаття</a:t>
            </a:r>
            <a:endParaRPr lang="ru-RU" dirty="0"/>
          </a:p>
          <a:p>
            <a:r>
              <a:rPr lang="en-US" i="1" dirty="0"/>
              <a:t>research paper </a:t>
            </a:r>
            <a:r>
              <a:rPr lang="en-US" i="1" dirty="0" smtClean="0"/>
              <a:t>abstract/</a:t>
            </a:r>
            <a:r>
              <a:rPr lang="en-US" i="1" dirty="0"/>
              <a:t>journal </a:t>
            </a:r>
            <a:r>
              <a:rPr lang="en-US" i="1" dirty="0" smtClean="0"/>
              <a:t>abstract</a:t>
            </a:r>
            <a:r>
              <a:rPr lang="uk-UA" i="1" dirty="0"/>
              <a:t>	</a:t>
            </a:r>
            <a:r>
              <a:rPr lang="uk-UA" dirty="0" smtClean="0"/>
              <a:t>анотація</a:t>
            </a:r>
            <a:r>
              <a:rPr lang="uk-UA" i="1" dirty="0"/>
              <a:t>	</a:t>
            </a:r>
            <a:endParaRPr lang="ru-RU" dirty="0"/>
          </a:p>
          <a:p>
            <a:r>
              <a:rPr lang="uk-UA" i="1" dirty="0"/>
              <a:t>(</a:t>
            </a:r>
            <a:r>
              <a:rPr lang="en-US" i="1" dirty="0"/>
              <a:t>conference</a:t>
            </a:r>
            <a:r>
              <a:rPr lang="uk-UA" i="1" dirty="0"/>
              <a:t>) </a:t>
            </a:r>
            <a:r>
              <a:rPr lang="en-US" i="1" dirty="0"/>
              <a:t>paper</a:t>
            </a:r>
            <a:r>
              <a:rPr lang="uk-UA" i="1" dirty="0"/>
              <a:t>				</a:t>
            </a:r>
            <a:r>
              <a:rPr lang="uk-UA" dirty="0"/>
              <a:t>наукова доповідь</a:t>
            </a:r>
            <a:endParaRPr lang="ru-RU" dirty="0"/>
          </a:p>
          <a:p>
            <a:r>
              <a:rPr lang="en-US" i="1" dirty="0"/>
              <a:t>conference abstracts</a:t>
            </a:r>
            <a:r>
              <a:rPr lang="uk-UA" i="1" dirty="0"/>
              <a:t>			</a:t>
            </a:r>
            <a:r>
              <a:rPr lang="uk-UA" dirty="0"/>
              <a:t>тези доповіді</a:t>
            </a:r>
            <a:endParaRPr lang="ru-RU" dirty="0"/>
          </a:p>
          <a:p>
            <a:r>
              <a:rPr lang="en-US" i="1" dirty="0"/>
              <a:t>review</a:t>
            </a:r>
            <a:r>
              <a:rPr lang="uk-UA" i="1" dirty="0"/>
              <a:t>					</a:t>
            </a:r>
            <a:r>
              <a:rPr lang="uk-UA" dirty="0" smtClean="0"/>
              <a:t>рецензія</a:t>
            </a:r>
            <a:endParaRPr lang="ru-RU" dirty="0"/>
          </a:p>
          <a:p>
            <a:r>
              <a:rPr lang="en-US" i="1" dirty="0"/>
              <a:t>scholarly dispute</a:t>
            </a:r>
            <a:r>
              <a:rPr lang="uk-UA" i="1" dirty="0"/>
              <a:t>				</a:t>
            </a:r>
            <a:r>
              <a:rPr lang="uk-UA" dirty="0"/>
              <a:t>наукова дискусія</a:t>
            </a:r>
            <a:endParaRPr lang="ru-RU" dirty="0"/>
          </a:p>
          <a:p>
            <a:r>
              <a:rPr lang="en-US" i="1" dirty="0"/>
              <a:t>dictionary</a:t>
            </a:r>
            <a:r>
              <a:rPr lang="uk-UA" i="1" dirty="0"/>
              <a:t>					</a:t>
            </a:r>
            <a:r>
              <a:rPr lang="uk-UA" dirty="0"/>
              <a:t>словник</a:t>
            </a:r>
            <a:endParaRPr lang="ru-RU" dirty="0"/>
          </a:p>
          <a:p>
            <a:r>
              <a:rPr lang="en-US" i="1" dirty="0"/>
              <a:t>thesaurus</a:t>
            </a:r>
            <a:r>
              <a:rPr lang="uk-UA" i="1" dirty="0"/>
              <a:t>, </a:t>
            </a:r>
            <a:r>
              <a:rPr lang="en-US" i="1" dirty="0" err="1"/>
              <a:t>encyclopaedia</a:t>
            </a:r>
            <a:r>
              <a:rPr lang="uk-UA" i="1" dirty="0"/>
              <a:t>			</a:t>
            </a:r>
            <a:r>
              <a:rPr lang="uk-UA" dirty="0"/>
              <a:t>енциклопедія</a:t>
            </a:r>
            <a:endParaRPr lang="ru-RU" dirty="0"/>
          </a:p>
          <a:p>
            <a:r>
              <a:rPr lang="en-US" i="1" dirty="0"/>
              <a:t>reference book</a:t>
            </a:r>
            <a:r>
              <a:rPr lang="uk-UA" i="1" dirty="0"/>
              <a:t>, </a:t>
            </a:r>
            <a:r>
              <a:rPr lang="en-US" i="1" dirty="0"/>
              <a:t>instructor</a:t>
            </a:r>
            <a:r>
              <a:rPr lang="uk-UA" i="1" dirty="0"/>
              <a:t>			</a:t>
            </a:r>
            <a:r>
              <a:rPr lang="uk-UA" dirty="0"/>
              <a:t>довідник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Співвіднесеність жанрів наукового стилю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1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0"/>
            <a:ext cx="5400600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ФУНКЦІОНАЛЬНІ ТИПИ МОВИ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628800"/>
            <a:ext cx="2016224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836712"/>
            <a:ext cx="3240360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ХУДОЖНІЙ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836712"/>
            <a:ext cx="3240360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НЕХУДОЖНІЙ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4288" y="1628800"/>
            <a:ext cx="1979712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ПИСЬМОВИЙ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1628800"/>
            <a:ext cx="1656184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628800"/>
            <a:ext cx="2016224" cy="5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ПИСЬМОВИЙ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564904"/>
            <a:ext cx="1440160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Офіційно-діловий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564904"/>
            <a:ext cx="1440160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Науковий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2564904"/>
            <a:ext cx="1656184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solidFill>
                  <a:schemeClr val="tx1"/>
                </a:solidFill>
              </a:rPr>
              <a:t>Публіцистич-ний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8144" y="2564904"/>
            <a:ext cx="1584176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Літературно-розмовний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59824" y="2564904"/>
            <a:ext cx="1584176" cy="7200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Фамільярно-розмовний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63888" y="3573016"/>
            <a:ext cx="1512168" cy="8640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tx1"/>
                </a:solidFill>
              </a:rPr>
              <a:t>гуманітарні</a:t>
            </a:r>
          </a:p>
          <a:p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технічні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04248" y="3429000"/>
            <a:ext cx="1440160" cy="3600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мистецтво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04248" y="4005064"/>
            <a:ext cx="1224136" cy="43204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релігія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87624" y="4005064"/>
            <a:ext cx="1368152" cy="43204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економічні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4581128"/>
            <a:ext cx="1224136" cy="43204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військові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87624" y="3429000"/>
            <a:ext cx="1224136" cy="43204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юридичні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04248" y="4581128"/>
            <a:ext cx="1224136" cy="43204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політика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9592" y="52292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накази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331640" y="54452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інструкції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123728" y="515719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статути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39952" y="50131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підручники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211960" y="54452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монографії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11960" y="52292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дисертації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012160" y="51571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огляди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876256" y="53732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рецензії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7740352" y="515719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фейлетони</a:t>
            </a:r>
            <a:endParaRPr lang="ru-RU" dirty="0"/>
          </a:p>
        </p:txBody>
      </p:sp>
      <p:cxnSp>
        <p:nvCxnSpPr>
          <p:cNvPr id="34" name="Прямая со стрелкой 33"/>
          <p:cNvCxnSpPr>
            <a:stCxn id="4" idx="2"/>
            <a:endCxn id="8" idx="0"/>
          </p:cNvCxnSpPr>
          <p:nvPr/>
        </p:nvCxnSpPr>
        <p:spPr>
          <a:xfrm flipH="1">
            <a:off x="2663788" y="548680"/>
            <a:ext cx="1728192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2"/>
            <a:endCxn id="7" idx="0"/>
          </p:cNvCxnSpPr>
          <p:nvPr/>
        </p:nvCxnSpPr>
        <p:spPr>
          <a:xfrm>
            <a:off x="4391980" y="548680"/>
            <a:ext cx="2376264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8" idx="2"/>
            <a:endCxn id="6" idx="0"/>
          </p:cNvCxnSpPr>
          <p:nvPr/>
        </p:nvCxnSpPr>
        <p:spPr>
          <a:xfrm flipH="1">
            <a:off x="1619672" y="1385392"/>
            <a:ext cx="1044116" cy="24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7" idx="2"/>
            <a:endCxn id="10" idx="0"/>
          </p:cNvCxnSpPr>
          <p:nvPr/>
        </p:nvCxnSpPr>
        <p:spPr>
          <a:xfrm flipH="1">
            <a:off x="6048164" y="1385392"/>
            <a:ext cx="720080" cy="24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2"/>
            <a:endCxn id="11" idx="0"/>
          </p:cNvCxnSpPr>
          <p:nvPr/>
        </p:nvCxnSpPr>
        <p:spPr>
          <a:xfrm>
            <a:off x="2663788" y="1385392"/>
            <a:ext cx="1260140" cy="24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7" idx="2"/>
            <a:endCxn id="9" idx="0"/>
          </p:cNvCxnSpPr>
          <p:nvPr/>
        </p:nvCxnSpPr>
        <p:spPr>
          <a:xfrm>
            <a:off x="6768244" y="1385392"/>
            <a:ext cx="1385900" cy="24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6" idx="2"/>
            <a:endCxn id="16" idx="0"/>
          </p:cNvCxnSpPr>
          <p:nvPr/>
        </p:nvCxnSpPr>
        <p:spPr>
          <a:xfrm>
            <a:off x="1619672" y="2177480"/>
            <a:ext cx="6732240" cy="387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1" idx="2"/>
            <a:endCxn id="12" idx="0"/>
          </p:cNvCxnSpPr>
          <p:nvPr/>
        </p:nvCxnSpPr>
        <p:spPr>
          <a:xfrm flipH="1">
            <a:off x="1331640" y="2177480"/>
            <a:ext cx="2592288" cy="387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1" idx="2"/>
            <a:endCxn id="13" idx="0"/>
          </p:cNvCxnSpPr>
          <p:nvPr/>
        </p:nvCxnSpPr>
        <p:spPr>
          <a:xfrm flipH="1">
            <a:off x="3059832" y="2177480"/>
            <a:ext cx="864096" cy="387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1" idx="2"/>
          </p:cNvCxnSpPr>
          <p:nvPr/>
        </p:nvCxnSpPr>
        <p:spPr>
          <a:xfrm>
            <a:off x="3923928" y="2177480"/>
            <a:ext cx="936104" cy="315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11" idx="2"/>
          </p:cNvCxnSpPr>
          <p:nvPr/>
        </p:nvCxnSpPr>
        <p:spPr>
          <a:xfrm>
            <a:off x="3923928" y="2177480"/>
            <a:ext cx="2880320" cy="387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9" idx="2"/>
            <a:endCxn id="16" idx="0"/>
          </p:cNvCxnSpPr>
          <p:nvPr/>
        </p:nvCxnSpPr>
        <p:spPr>
          <a:xfrm>
            <a:off x="8154144" y="2177480"/>
            <a:ext cx="197768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9" idx="2"/>
            <a:endCxn id="15" idx="0"/>
          </p:cNvCxnSpPr>
          <p:nvPr/>
        </p:nvCxnSpPr>
        <p:spPr>
          <a:xfrm flipH="1">
            <a:off x="6660232" y="2177480"/>
            <a:ext cx="1493912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9" idx="2"/>
            <a:endCxn id="13" idx="0"/>
          </p:cNvCxnSpPr>
          <p:nvPr/>
        </p:nvCxnSpPr>
        <p:spPr>
          <a:xfrm flipH="1">
            <a:off x="3059832" y="2177480"/>
            <a:ext cx="5094312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9" idx="2"/>
            <a:endCxn id="14" idx="0"/>
          </p:cNvCxnSpPr>
          <p:nvPr/>
        </p:nvCxnSpPr>
        <p:spPr>
          <a:xfrm flipH="1">
            <a:off x="4752020" y="2177480"/>
            <a:ext cx="3402124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stCxn id="10" idx="2"/>
            <a:endCxn id="16" idx="0"/>
          </p:cNvCxnSpPr>
          <p:nvPr/>
        </p:nvCxnSpPr>
        <p:spPr>
          <a:xfrm>
            <a:off x="6048164" y="2177480"/>
            <a:ext cx="2303748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10" idx="2"/>
            <a:endCxn id="15" idx="0"/>
          </p:cNvCxnSpPr>
          <p:nvPr/>
        </p:nvCxnSpPr>
        <p:spPr>
          <a:xfrm>
            <a:off x="6048164" y="2177480"/>
            <a:ext cx="612068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10" idx="2"/>
            <a:endCxn id="14" idx="0"/>
          </p:cNvCxnSpPr>
          <p:nvPr/>
        </p:nvCxnSpPr>
        <p:spPr>
          <a:xfrm flipH="1">
            <a:off x="4752020" y="2177480"/>
            <a:ext cx="1296144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stCxn id="10" idx="2"/>
            <a:endCxn id="12" idx="0"/>
          </p:cNvCxnSpPr>
          <p:nvPr/>
        </p:nvCxnSpPr>
        <p:spPr>
          <a:xfrm flipH="1">
            <a:off x="1331640" y="2177480"/>
            <a:ext cx="4716524" cy="38742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827584" y="3284984"/>
            <a:ext cx="0" cy="15121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endCxn id="22" idx="1"/>
          </p:cNvCxnSpPr>
          <p:nvPr/>
        </p:nvCxnSpPr>
        <p:spPr>
          <a:xfrm>
            <a:off x="827584" y="364502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endCxn id="20" idx="1"/>
          </p:cNvCxnSpPr>
          <p:nvPr/>
        </p:nvCxnSpPr>
        <p:spPr>
          <a:xfrm>
            <a:off x="827584" y="4221088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>
            <a:endCxn id="21" idx="1"/>
          </p:cNvCxnSpPr>
          <p:nvPr/>
        </p:nvCxnSpPr>
        <p:spPr>
          <a:xfrm>
            <a:off x="827584" y="479715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21" idx="2"/>
            <a:endCxn id="24" idx="0"/>
          </p:cNvCxnSpPr>
          <p:nvPr/>
        </p:nvCxnSpPr>
        <p:spPr>
          <a:xfrm flipH="1">
            <a:off x="1403648" y="5013176"/>
            <a:ext cx="396044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>
            <a:stCxn id="21" idx="2"/>
            <a:endCxn id="25" idx="0"/>
          </p:cNvCxnSpPr>
          <p:nvPr/>
        </p:nvCxnSpPr>
        <p:spPr>
          <a:xfrm>
            <a:off x="1799692" y="5013176"/>
            <a:ext cx="252028" cy="432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>
            <a:stCxn id="21" idx="2"/>
            <a:endCxn id="26" idx="0"/>
          </p:cNvCxnSpPr>
          <p:nvPr/>
        </p:nvCxnSpPr>
        <p:spPr>
          <a:xfrm>
            <a:off x="1799692" y="5013176"/>
            <a:ext cx="792088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2987824" y="3284984"/>
            <a:ext cx="0" cy="10081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>
            <a:off x="2987824" y="4293096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>
            <a:off x="2987824" y="3717032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3779912" y="4437112"/>
            <a:ext cx="0" cy="11521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>
            <a:endCxn id="27" idx="1"/>
          </p:cNvCxnSpPr>
          <p:nvPr/>
        </p:nvCxnSpPr>
        <p:spPr>
          <a:xfrm>
            <a:off x="3779912" y="5157192"/>
            <a:ext cx="360040" cy="40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endCxn id="29" idx="1"/>
          </p:cNvCxnSpPr>
          <p:nvPr/>
        </p:nvCxnSpPr>
        <p:spPr>
          <a:xfrm>
            <a:off x="3779912" y="5373216"/>
            <a:ext cx="432048" cy="40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>
            <a:endCxn id="28" idx="1"/>
          </p:cNvCxnSpPr>
          <p:nvPr/>
        </p:nvCxnSpPr>
        <p:spPr>
          <a:xfrm>
            <a:off x="3779912" y="5589240"/>
            <a:ext cx="432048" cy="40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5292080" y="3284984"/>
            <a:ext cx="0" cy="3600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5292080" y="3645024"/>
            <a:ext cx="72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6012160" y="3645024"/>
            <a:ext cx="0" cy="1080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/>
          <p:cNvCxnSpPr>
            <a:endCxn id="18" idx="1"/>
          </p:cNvCxnSpPr>
          <p:nvPr/>
        </p:nvCxnSpPr>
        <p:spPr>
          <a:xfrm flipV="1">
            <a:off x="6012160" y="3609020"/>
            <a:ext cx="792088" cy="180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/>
          <p:cNvCxnSpPr>
            <a:endCxn id="19" idx="1"/>
          </p:cNvCxnSpPr>
          <p:nvPr/>
        </p:nvCxnSpPr>
        <p:spPr>
          <a:xfrm>
            <a:off x="6012160" y="4221088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endCxn id="23" idx="1"/>
          </p:cNvCxnSpPr>
          <p:nvPr/>
        </p:nvCxnSpPr>
        <p:spPr>
          <a:xfrm>
            <a:off x="6012160" y="4725144"/>
            <a:ext cx="792088" cy="72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>
            <a:stCxn id="23" idx="2"/>
            <a:endCxn id="30" idx="0"/>
          </p:cNvCxnSpPr>
          <p:nvPr/>
        </p:nvCxnSpPr>
        <p:spPr>
          <a:xfrm flipH="1">
            <a:off x="6552220" y="5013176"/>
            <a:ext cx="864096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>
            <a:stCxn id="23" idx="2"/>
            <a:endCxn id="31" idx="0"/>
          </p:cNvCxnSpPr>
          <p:nvPr/>
        </p:nvCxnSpPr>
        <p:spPr>
          <a:xfrm flipH="1">
            <a:off x="7380312" y="5013176"/>
            <a:ext cx="36004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 стрелкой 153"/>
          <p:cNvCxnSpPr>
            <a:stCxn id="23" idx="2"/>
            <a:endCxn id="32" idx="0"/>
          </p:cNvCxnSpPr>
          <p:nvPr/>
        </p:nvCxnSpPr>
        <p:spPr>
          <a:xfrm>
            <a:off x="7416316" y="5013176"/>
            <a:ext cx="1025860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/>
          <p:nvPr/>
        </p:nvCxnSpPr>
        <p:spPr>
          <a:xfrm flipH="1">
            <a:off x="2915816" y="6237312"/>
            <a:ext cx="62281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2483768" y="5661249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Стилі окремих текстів: стиль підручника, стиль наказу, стиль  фейлетону тощо</a:t>
            </a:r>
            <a:endParaRPr lang="ru-RU" dirty="0"/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-584026" y="814187"/>
            <a:ext cx="1991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СТИЛІСТИКА МОВИ</a:t>
            </a:r>
            <a:endParaRPr lang="ru-RU" dirty="0"/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-427402" y="263226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С.  М.  Д.*</a:t>
            </a:r>
            <a:endParaRPr lang="ru-RU" dirty="0"/>
          </a:p>
        </p:txBody>
      </p:sp>
      <p:sp>
        <p:nvSpPr>
          <p:cNvPr id="174" name="TextBox 173"/>
          <p:cNvSpPr txBox="1"/>
          <p:nvPr/>
        </p:nvSpPr>
        <p:spPr>
          <a:xfrm>
            <a:off x="3707904" y="630932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*СТИЛІСТИКА МОВЛЕННЄВОЇ ДІЯЛЬНОСТІ</a:t>
            </a:r>
            <a:endParaRPr lang="ru-RU" dirty="0"/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-864965" y="4263190"/>
            <a:ext cx="2376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СТИЛІСТИКА МОВЛЕННЯ</a:t>
            </a:r>
            <a:endParaRPr lang="ru-RU" sz="2000" dirty="0"/>
          </a:p>
        </p:txBody>
      </p:sp>
      <p:cxnSp>
        <p:nvCxnSpPr>
          <p:cNvPr id="33" name="Прямая со стрелкой 32"/>
          <p:cNvCxnSpPr>
            <a:endCxn id="12" idx="0"/>
          </p:cNvCxnSpPr>
          <p:nvPr/>
        </p:nvCxnSpPr>
        <p:spPr>
          <a:xfrm flipH="1">
            <a:off x="1331640" y="2204864"/>
            <a:ext cx="576064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endCxn id="13" idx="0"/>
          </p:cNvCxnSpPr>
          <p:nvPr/>
        </p:nvCxnSpPr>
        <p:spPr>
          <a:xfrm>
            <a:off x="1802396" y="2175732"/>
            <a:ext cx="1257436" cy="3891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endCxn id="14" idx="0"/>
          </p:cNvCxnSpPr>
          <p:nvPr/>
        </p:nvCxnSpPr>
        <p:spPr>
          <a:xfrm>
            <a:off x="1871700" y="2204864"/>
            <a:ext cx="2880320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124744"/>
          <a:ext cx="8136900" cy="48013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56150"/>
                <a:gridCol w="1356150"/>
                <a:gridCol w="1356150"/>
                <a:gridCol w="1188132"/>
                <a:gridCol w="1524168"/>
                <a:gridCol w="1356150"/>
              </a:tblGrid>
              <a:tr h="12961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err="1" smtClean="0"/>
                        <a:t>Інтелекту-ально-комуніка-тивна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err="1" smtClean="0"/>
                        <a:t>Волюнта-тивна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Емотивна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err="1" smtClean="0"/>
                        <a:t>Контакто-встановлююча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Естетична</a:t>
                      </a:r>
                      <a:endParaRPr lang="ru-RU" dirty="0"/>
                    </a:p>
                  </a:txBody>
                  <a:tcPr/>
                </a:tc>
              </a:tr>
              <a:tr h="477611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Офіційно-діловий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</a:tr>
              <a:tr h="477611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Публіцистичний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</a:tr>
              <a:tr h="477611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Науковий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</a:tr>
              <a:tr h="477611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Розмовний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</a:tr>
              <a:tr h="477611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Художній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-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+</a:t>
                      </a:r>
                      <a:endParaRPr lang="ru-RU" sz="4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2606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5">
                    <a:lumMod val="75000"/>
                  </a:schemeClr>
                </a:solidFill>
              </a:rPr>
              <a:t>ПОЄДНАННЯ МОВНИХ ФУНКЦІЙ, ХАРАКТЕРНИХ ДЛЯ РІЗНИХ ФУНКЦІОНАЛЬНИХ СТИЛІВ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Українська лінгвістична традиція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Функціональний стиль </a:t>
            </a:r>
            <a:r>
              <a:rPr lang="uk-UA" dirty="0" smtClean="0"/>
              <a:t>– це різновид мовлення з властивими йому </a:t>
            </a:r>
            <a:r>
              <a:rPr lang="uk-UA" dirty="0" err="1" smtClean="0"/>
              <a:t>мовними</a:t>
            </a:r>
            <a:r>
              <a:rPr lang="uk-UA" dirty="0" smtClean="0"/>
              <a:t> засобами, який використовується для здійснення певної </a:t>
            </a:r>
            <a:r>
              <a:rPr lang="uk-UA" i="1" dirty="0" smtClean="0"/>
              <a:t>функції мови</a:t>
            </a:r>
            <a:r>
              <a:rPr lang="uk-UA" dirty="0" smtClean="0"/>
              <a:t> – спілкування, повідомлення та впливу</a:t>
            </a:r>
          </a:p>
          <a:p>
            <a:r>
              <a:rPr lang="uk-UA" b="1" dirty="0" smtClean="0"/>
              <a:t>Функціональний стиль </a:t>
            </a:r>
            <a:r>
              <a:rPr lang="uk-UA" dirty="0" smtClean="0"/>
              <a:t>– різновид мови, що співвідноситься з </a:t>
            </a:r>
            <a:r>
              <a:rPr lang="uk-UA" i="1" dirty="0" smtClean="0"/>
              <a:t>певною соціальною сферою спілкування</a:t>
            </a:r>
          </a:p>
          <a:p>
            <a:r>
              <a:rPr lang="uk-UA" b="1" dirty="0" smtClean="0"/>
              <a:t>СТИЛІ</a:t>
            </a:r>
            <a:r>
              <a:rPr lang="uk-UA" dirty="0" smtClean="0"/>
              <a:t>: науковий, офіційно-діловий, публіцистичний, художній, розмовний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3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Експресивні стилі                         Функціональні стилі</a:t>
            </a:r>
          </a:p>
          <a:p>
            <a:endParaRPr lang="uk-UA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Українська лінгвістична традиція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80700"/>
              </p:ext>
            </p:extLst>
          </p:nvPr>
        </p:nvGraphicFramePr>
        <p:xfrm>
          <a:off x="683568" y="2060848"/>
          <a:ext cx="4608512" cy="331236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811741"/>
                <a:gridCol w="2796771"/>
              </a:tblGrid>
              <a:tr h="720080">
                <a:tc>
                  <a:txBody>
                    <a:bodyPr/>
                    <a:lstStyle/>
                    <a:p>
                      <a:r>
                        <a:rPr lang="uk-UA" b="0" dirty="0" smtClean="0"/>
                        <a:t>Високий стиль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0" dirty="0" smtClean="0"/>
                        <a:t>Піднесеність, урочистість</a:t>
                      </a:r>
                      <a:endParaRPr lang="ru-RU" b="0" dirty="0"/>
                    </a:p>
                  </a:txBody>
                  <a:tcPr/>
                </a:tc>
              </a:tr>
              <a:tr h="1141328">
                <a:tc>
                  <a:txBody>
                    <a:bodyPr/>
                    <a:lstStyle/>
                    <a:p>
                      <a:r>
                        <a:rPr lang="uk-UA" dirty="0" smtClean="0"/>
                        <a:t>Середній стиль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Нейтральність</a:t>
                      </a:r>
                      <a:endParaRPr lang="ru-RU" dirty="0"/>
                    </a:p>
                  </a:txBody>
                  <a:tcPr/>
                </a:tc>
              </a:tr>
              <a:tr h="1450960">
                <a:tc>
                  <a:txBody>
                    <a:bodyPr/>
                    <a:lstStyle/>
                    <a:p>
                      <a:r>
                        <a:rPr lang="uk-UA" dirty="0" smtClean="0"/>
                        <a:t>Низький стиль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Іронічність, зневажливість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36096" y="2348880"/>
            <a:ext cx="648072" cy="25202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uk-UA" sz="1600" kern="200" dirty="0" smtClean="0">
                <a:solidFill>
                  <a:schemeClr val="tx1"/>
                </a:solidFill>
              </a:rPr>
              <a:t>науковий</a:t>
            </a:r>
            <a:endParaRPr lang="ru-RU" sz="1600" kern="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594632"/>
            <a:ext cx="1080120" cy="165618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1600" kern="200" dirty="0" smtClean="0">
                <a:solidFill>
                  <a:schemeClr val="tx1"/>
                </a:solidFill>
              </a:rPr>
              <a:t>Офіційно-діловий</a:t>
            </a:r>
            <a:endParaRPr lang="ru-RU" sz="1600" kern="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2060848"/>
            <a:ext cx="1368152" cy="7200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uk-UA" sz="1600" kern="200" dirty="0" smtClean="0">
                <a:solidFill>
                  <a:schemeClr val="tx1"/>
                </a:solidFill>
              </a:rPr>
              <a:t>Дипломатичний </a:t>
            </a:r>
            <a:r>
              <a:rPr lang="uk-UA" sz="1600" kern="200" dirty="0" err="1" smtClean="0">
                <a:solidFill>
                  <a:schemeClr val="tx1"/>
                </a:solidFill>
              </a:rPr>
              <a:t>підстиль</a:t>
            </a:r>
            <a:endParaRPr lang="ru-RU" sz="1600" kern="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Британська лінгвістична традиція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uk-UA" dirty="0" smtClean="0"/>
              <a:t>РЕГІСТР МОВИ / МОВЛЕННЯ </a:t>
            </a:r>
            <a:r>
              <a:rPr lang="en-US" dirty="0" smtClean="0"/>
              <a:t>(REGISTER)</a:t>
            </a:r>
            <a:endParaRPr lang="uk-UA" dirty="0" smtClean="0"/>
          </a:p>
          <a:p>
            <a:r>
              <a:rPr lang="uk-UA" dirty="0" smtClean="0"/>
              <a:t>Майкл </a:t>
            </a:r>
            <a:r>
              <a:rPr lang="uk-UA" dirty="0" err="1" smtClean="0"/>
              <a:t>Халідей</a:t>
            </a:r>
            <a:r>
              <a:rPr lang="uk-UA" dirty="0" smtClean="0"/>
              <a:t> </a:t>
            </a:r>
            <a:r>
              <a:rPr lang="en-US" dirty="0" smtClean="0"/>
              <a:t>(Michael Halliday)</a:t>
            </a:r>
            <a:endParaRPr lang="uk-UA" dirty="0" smtClean="0"/>
          </a:p>
          <a:p>
            <a:r>
              <a:rPr lang="uk-UA" dirty="0" err="1" smtClean="0"/>
              <a:t>Ангус</a:t>
            </a:r>
            <a:r>
              <a:rPr lang="uk-UA" dirty="0" smtClean="0"/>
              <a:t> Мак</a:t>
            </a:r>
            <a:r>
              <a:rPr lang="en-US" dirty="0"/>
              <a:t>I</a:t>
            </a:r>
            <a:r>
              <a:rPr lang="uk-UA" dirty="0" err="1" smtClean="0"/>
              <a:t>нтош</a:t>
            </a:r>
            <a:r>
              <a:rPr lang="en-US" dirty="0" smtClean="0"/>
              <a:t> (Angus McIntosh)</a:t>
            </a:r>
            <a:endParaRPr lang="uk-UA" dirty="0" smtClean="0"/>
          </a:p>
          <a:p>
            <a:r>
              <a:rPr lang="uk-UA" dirty="0" smtClean="0"/>
              <a:t>Пітер </a:t>
            </a:r>
            <a:r>
              <a:rPr lang="uk-UA" dirty="0" err="1" smtClean="0"/>
              <a:t>Стревенс</a:t>
            </a:r>
            <a:r>
              <a:rPr lang="en-US" dirty="0" smtClean="0"/>
              <a:t> (Peter </a:t>
            </a:r>
            <a:r>
              <a:rPr lang="en-US" dirty="0" err="1" smtClean="0"/>
              <a:t>Strevens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uk-UA" dirty="0" err="1" smtClean="0"/>
              <a:t>Джефрі</a:t>
            </a:r>
            <a:r>
              <a:rPr lang="uk-UA" dirty="0" smtClean="0"/>
              <a:t> Ліч (</a:t>
            </a:r>
            <a:r>
              <a:rPr lang="en-US" dirty="0" smtClean="0"/>
              <a:t>Geoffrey Leech)</a:t>
            </a:r>
            <a:r>
              <a:rPr lang="uk-UA" dirty="0" smtClean="0"/>
              <a:t>:</a:t>
            </a:r>
          </a:p>
          <a:p>
            <a:pPr marL="624078" indent="-514350">
              <a:buAutoNum type="arabicParenR"/>
            </a:pPr>
            <a:r>
              <a:rPr lang="uk-UA" dirty="0"/>
              <a:t>с</a:t>
            </a:r>
            <a:r>
              <a:rPr lang="uk-UA" dirty="0" smtClean="0"/>
              <a:t>тосунки між мовцями</a:t>
            </a:r>
          </a:p>
          <a:p>
            <a:pPr marL="624078" indent="-514350">
              <a:buAutoNum type="arabicParenR"/>
            </a:pPr>
            <a:r>
              <a:rPr lang="uk-UA" dirty="0" smtClean="0"/>
              <a:t>засіб спілкування</a:t>
            </a:r>
          </a:p>
          <a:p>
            <a:pPr marL="624078" indent="-514350">
              <a:buAutoNum type="arabicParenR"/>
            </a:pPr>
            <a:r>
              <a:rPr lang="uk-UA" dirty="0" smtClean="0"/>
              <a:t>соціальна функція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7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uk-UA" dirty="0" err="1" smtClean="0"/>
              <a:t>Рендольф</a:t>
            </a:r>
            <a:r>
              <a:rPr lang="uk-UA" dirty="0" smtClean="0"/>
              <a:t> </a:t>
            </a:r>
            <a:r>
              <a:rPr lang="uk-UA" dirty="0" err="1"/>
              <a:t>К</a:t>
            </a:r>
            <a:r>
              <a:rPr lang="uk-UA" dirty="0" err="1" smtClean="0"/>
              <a:t>верк</a:t>
            </a:r>
            <a:r>
              <a:rPr lang="uk-UA" dirty="0" smtClean="0"/>
              <a:t> (</a:t>
            </a:r>
            <a:r>
              <a:rPr lang="en-US" dirty="0" smtClean="0"/>
              <a:t>Randolph Quirk</a:t>
            </a:r>
            <a:r>
              <a:rPr lang="uk-UA" dirty="0" smtClean="0"/>
              <a:t>)</a:t>
            </a:r>
            <a:r>
              <a:rPr lang="en-US" dirty="0" smtClean="0"/>
              <a:t>, </a:t>
            </a:r>
            <a:r>
              <a:rPr lang="uk-UA" dirty="0" err="1" smtClean="0"/>
              <a:t>Сідні</a:t>
            </a:r>
            <a:r>
              <a:rPr lang="uk-UA" dirty="0" smtClean="0"/>
              <a:t> </a:t>
            </a:r>
            <a:r>
              <a:rPr lang="uk-UA" dirty="0" err="1" smtClean="0"/>
              <a:t>Грінбаум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en-US" dirty="0" smtClean="0"/>
              <a:t>Sidney </a:t>
            </a:r>
            <a:r>
              <a:rPr lang="en-US" dirty="0" err="1" smtClean="0"/>
              <a:t>Greenbaum</a:t>
            </a:r>
            <a:r>
              <a:rPr lang="uk-UA" dirty="0" smtClean="0"/>
              <a:t>)</a:t>
            </a:r>
            <a:r>
              <a:rPr lang="en-US" dirty="0" smtClean="0"/>
              <a:t>,</a:t>
            </a:r>
            <a:r>
              <a:rPr lang="uk-UA" dirty="0" smtClean="0"/>
              <a:t> </a:t>
            </a:r>
            <a:r>
              <a:rPr lang="uk-UA" dirty="0" err="1" smtClean="0"/>
              <a:t>Йен</a:t>
            </a:r>
            <a:r>
              <a:rPr lang="uk-UA" dirty="0" smtClean="0"/>
              <a:t> </a:t>
            </a:r>
            <a:r>
              <a:rPr lang="uk-UA" dirty="0" err="1" smtClean="0"/>
              <a:t>Свартвік</a:t>
            </a:r>
            <a:r>
              <a:rPr lang="en-US" dirty="0" smtClean="0"/>
              <a:t> </a:t>
            </a:r>
            <a:r>
              <a:rPr lang="uk-UA" dirty="0" smtClean="0"/>
              <a:t>(</a:t>
            </a:r>
            <a:r>
              <a:rPr lang="en-US" dirty="0" smtClean="0"/>
              <a:t>Jan </a:t>
            </a:r>
            <a:r>
              <a:rPr lang="en-US" dirty="0" err="1" smtClean="0"/>
              <a:t>Svartvik</a:t>
            </a:r>
            <a:r>
              <a:rPr lang="uk-UA" dirty="0" smtClean="0"/>
              <a:t>)</a:t>
            </a:r>
          </a:p>
          <a:p>
            <a:pPr marL="109728" indent="0">
              <a:buNone/>
            </a:pPr>
            <a:endParaRPr lang="uk-UA" dirty="0" smtClean="0"/>
          </a:p>
          <a:p>
            <a:pPr marL="624078" indent="-514350">
              <a:buAutoNum type="arabicParenR"/>
            </a:pPr>
            <a:r>
              <a:rPr lang="uk-UA" dirty="0" smtClean="0"/>
              <a:t>За ставленням </a:t>
            </a:r>
            <a:r>
              <a:rPr lang="en-US" dirty="0" smtClean="0"/>
              <a:t>(attitude) – rigid, formal, neutral/normal, informal, familiar</a:t>
            </a:r>
            <a:endParaRPr lang="uk-UA" dirty="0" smtClean="0"/>
          </a:p>
          <a:p>
            <a:pPr marL="624078" indent="-514350">
              <a:buAutoNum type="arabicParenR"/>
            </a:pPr>
            <a:r>
              <a:rPr lang="uk-UA" dirty="0" smtClean="0"/>
              <a:t>За способом вираження</a:t>
            </a:r>
            <a:r>
              <a:rPr lang="en-US" dirty="0" smtClean="0"/>
              <a:t> (medium)</a:t>
            </a:r>
            <a:endParaRPr lang="uk-UA" dirty="0" smtClean="0"/>
          </a:p>
          <a:p>
            <a:pPr marL="624078" indent="-514350">
              <a:buAutoNum type="arabicParenR"/>
            </a:pPr>
            <a:r>
              <a:rPr lang="uk-UA" dirty="0" smtClean="0"/>
              <a:t>За тематикою повідомлення </a:t>
            </a:r>
            <a:r>
              <a:rPr lang="en-US" dirty="0" smtClean="0"/>
              <a:t>(subject matter)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Британська лінгвістична традиція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8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Джон </a:t>
            </a:r>
            <a:r>
              <a:rPr lang="uk-UA" dirty="0" err="1" smtClean="0"/>
              <a:t>Семьюел</a:t>
            </a:r>
            <a:r>
              <a:rPr lang="uk-UA" dirty="0" smtClean="0"/>
              <a:t> </a:t>
            </a:r>
            <a:r>
              <a:rPr lang="uk-UA" dirty="0" err="1" smtClean="0"/>
              <a:t>Кеньон</a:t>
            </a:r>
            <a:r>
              <a:rPr lang="uk-UA" dirty="0" smtClean="0"/>
              <a:t> (</a:t>
            </a:r>
            <a:r>
              <a:rPr lang="en-US" dirty="0" smtClean="0"/>
              <a:t>John Samuel Kenyon)</a:t>
            </a:r>
          </a:p>
          <a:p>
            <a:pPr marL="109728" indent="0">
              <a:buNone/>
            </a:pPr>
            <a:r>
              <a:rPr lang="uk-UA" dirty="0" smtClean="0"/>
              <a:t>Концепція доречності </a:t>
            </a:r>
            <a:r>
              <a:rPr lang="en-US" dirty="0" smtClean="0"/>
              <a:t>(doctrine of appropriateness)</a:t>
            </a:r>
            <a:endParaRPr lang="uk-UA" dirty="0" smtClean="0"/>
          </a:p>
          <a:p>
            <a:pPr marL="109728" indent="0">
              <a:buNone/>
            </a:pPr>
            <a:endParaRPr lang="uk-UA" dirty="0"/>
          </a:p>
          <a:p>
            <a:pPr marL="109728" indent="0">
              <a:buNone/>
            </a:pPr>
            <a:r>
              <a:rPr lang="uk-UA" dirty="0" smtClean="0"/>
              <a:t>Культурні рівні – нормативний</a:t>
            </a:r>
            <a:r>
              <a:rPr lang="en-US" dirty="0" smtClean="0"/>
              <a:t> (standard)</a:t>
            </a:r>
            <a:r>
              <a:rPr lang="uk-UA" dirty="0" smtClean="0"/>
              <a:t> та ненормативний</a:t>
            </a:r>
            <a:r>
              <a:rPr lang="en-US" dirty="0" smtClean="0"/>
              <a:t> (substandard)</a:t>
            </a:r>
            <a:endParaRPr lang="uk-UA" dirty="0" smtClean="0"/>
          </a:p>
          <a:p>
            <a:pPr marL="109728" indent="0">
              <a:buNone/>
            </a:pPr>
            <a:endParaRPr lang="uk-UA" dirty="0"/>
          </a:p>
          <a:p>
            <a:pPr marL="109728" indent="0">
              <a:buNone/>
            </a:pPr>
            <a:r>
              <a:rPr lang="uk-UA" dirty="0" smtClean="0"/>
              <a:t>Функціональні стилі – від офіційного</a:t>
            </a:r>
            <a:r>
              <a:rPr lang="en-US" dirty="0" smtClean="0"/>
              <a:t> (formal)</a:t>
            </a:r>
            <a:r>
              <a:rPr lang="uk-UA" dirty="0" smtClean="0"/>
              <a:t> до фамільярного</a:t>
            </a:r>
            <a:r>
              <a:rPr lang="en-US" dirty="0" smtClean="0"/>
              <a:t> (familiar)</a:t>
            </a:r>
            <a:endParaRPr lang="uk-UA" dirty="0" smtClean="0"/>
          </a:p>
          <a:p>
            <a:pPr marL="109728" indent="0">
              <a:buNone/>
            </a:pPr>
            <a:endParaRPr lang="uk-UA" dirty="0"/>
          </a:p>
          <a:p>
            <a:pPr marL="109728" indent="0" algn="ctr">
              <a:buNone/>
            </a:pPr>
            <a:r>
              <a:rPr lang="uk-UA" dirty="0"/>
              <a:t>п</a:t>
            </a:r>
            <a:r>
              <a:rPr lang="uk-UA" dirty="0" smtClean="0"/>
              <a:t>равильне = </a:t>
            </a:r>
            <a:r>
              <a:rPr lang="uk-UA" b="1" dirty="0" smtClean="0"/>
              <a:t>доречне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Американська лінгвістична традиція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8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369</TotalTime>
  <Words>1699</Words>
  <Application>Microsoft Office PowerPoint</Application>
  <PresentationFormat>Экран (4:3)</PresentationFormat>
  <Paragraphs>381</Paragraphs>
  <Slides>29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ФУНКЦІОНАЛЬНІ  СТИЛІ  В  ПАРАДИГМІ ПОРІВНЯЛЬНОЇ   СТИЛІСТИКИ </vt:lpstr>
      <vt:lpstr>Класифікація функціональних стилів за К. Долініним</vt:lpstr>
      <vt:lpstr>Презентация PowerPoint</vt:lpstr>
      <vt:lpstr>Презентация PowerPoint</vt:lpstr>
      <vt:lpstr>Українська лінгвістична традиція</vt:lpstr>
      <vt:lpstr>Українська лінгвістична традиція</vt:lpstr>
      <vt:lpstr>Британська лінгвістична традиція</vt:lpstr>
      <vt:lpstr>Британська лінгвістична традиція</vt:lpstr>
      <vt:lpstr>Американська лінгвістична традиція</vt:lpstr>
      <vt:lpstr>Класифікація стилів  (за М. Джусом)</vt:lpstr>
      <vt:lpstr>Кліше офіційно-ділового стилю </vt:lpstr>
      <vt:lpstr>Презентация PowerPoint</vt:lpstr>
      <vt:lpstr>Презентация PowerPoint</vt:lpstr>
      <vt:lpstr>Презентация PowerPoint</vt:lpstr>
      <vt:lpstr>Презентация PowerPoint</vt:lpstr>
      <vt:lpstr>Застарілі формулювання</vt:lpstr>
      <vt:lpstr>Деземфазуючі методики</vt:lpstr>
      <vt:lpstr>Публіцистичний стиль</vt:lpstr>
      <vt:lpstr>І. Р. Гальперін</vt:lpstr>
      <vt:lpstr>Характерні риси публіцистичного стилю</vt:lpstr>
      <vt:lpstr>Діалектика публіцистичного стилю</vt:lpstr>
      <vt:lpstr>Функціональне призначення та жанр газетних текстів</vt:lpstr>
      <vt:lpstr>Стилістичні особливості публіцистичних текстів</vt:lpstr>
      <vt:lpstr>Особливості газети</vt:lpstr>
      <vt:lpstr>Функціональне призначення та жанр текстів наукового стилю</vt:lpstr>
      <vt:lpstr>Ознаки наукового стилю (спільні для української та англійської мови)</vt:lpstr>
      <vt:lpstr>Ознаки наукового стилю (різні для англійської та української мов)</vt:lpstr>
      <vt:lpstr>Ознаки наукового стилю (різні для англійської та української мов) – у жанрі наукової дискусії</vt:lpstr>
      <vt:lpstr>Співвіднесеність жанрів наукового стилю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ФУНКЦІОНАЛЬНІ  СТИЛІ  В  ПАРАДИГМІ ПОРІВНЯЛЬНОЇ   СТИЛІСТИКИ </dc:title>
  <cp:lastModifiedBy>Admin</cp:lastModifiedBy>
  <cp:revision>48</cp:revision>
  <dcterms:modified xsi:type="dcterms:W3CDTF">2018-11-22T04:40:22Z</dcterms:modified>
</cp:coreProperties>
</file>