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40" d="100"/>
          <a:sy n="140" d="100"/>
        </p:scale>
        <p:origin x="-720" y="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0F507-09F9-4597-A0BD-E882FEC2EC90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410A2-2082-4F7B-8AD6-0F05D03CBD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09867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0F507-09F9-4597-A0BD-E882FEC2EC90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410A2-2082-4F7B-8AD6-0F05D03CBD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79919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0F507-09F9-4597-A0BD-E882FEC2EC90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410A2-2082-4F7B-8AD6-0F05D03CBD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130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0F507-09F9-4597-A0BD-E882FEC2EC90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410A2-2082-4F7B-8AD6-0F05D03CBD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61931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0F507-09F9-4597-A0BD-E882FEC2EC90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410A2-2082-4F7B-8AD6-0F05D03CBD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26904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0F507-09F9-4597-A0BD-E882FEC2EC90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410A2-2082-4F7B-8AD6-0F05D03CBD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23192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0F507-09F9-4597-A0BD-E882FEC2EC90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410A2-2082-4F7B-8AD6-0F05D03CBD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22890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0F507-09F9-4597-A0BD-E882FEC2EC90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410A2-2082-4F7B-8AD6-0F05D03CBD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04091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0F507-09F9-4597-A0BD-E882FEC2EC90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410A2-2082-4F7B-8AD6-0F05D03CBD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64644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0F507-09F9-4597-A0BD-E882FEC2EC90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410A2-2082-4F7B-8AD6-0F05D03CBD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10758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0F507-09F9-4597-A0BD-E882FEC2EC90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410A2-2082-4F7B-8AD6-0F05D03CBD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3565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D0F507-09F9-4597-A0BD-E882FEC2EC90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B410A2-2082-4F7B-8AD6-0F05D03CBD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1764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ОРГАНИЗАЦИЯ САНАТОРНО-КУРОРТНОГО ДЕЛА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/>
              <a:t>Классификация курортов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459051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/>
              <a:t>В </a:t>
            </a:r>
            <a:r>
              <a:rPr lang="ru-RU" sz="2400" b="1" dirty="0" err="1"/>
              <a:t>рекреалогии</a:t>
            </a:r>
            <a:r>
              <a:rPr lang="ru-RU" sz="2400" b="1" dirty="0"/>
              <a:t> и курортно-</a:t>
            </a:r>
            <a:r>
              <a:rPr lang="ru-RU" sz="2400" b="1" dirty="0" err="1"/>
              <a:t>рекреапійній</a:t>
            </a:r>
            <a:r>
              <a:rPr lang="ru-RU" sz="2400" b="1" dirty="0"/>
              <a:t> географии распространенные научные типологии курортов, основанных на тех или иных критериях </a:t>
            </a:r>
            <a:r>
              <a:rPr lang="ru-RU" sz="2400" b="1" dirty="0" err="1"/>
              <a:t>геопространства</a:t>
            </a:r>
            <a:r>
              <a:rPr lang="ru-RU" sz="2400" b="1" dirty="0"/>
              <a:t>.</a:t>
            </a:r>
            <a:br>
              <a:rPr lang="ru-RU" sz="2400" b="1" dirty="0"/>
            </a:br>
            <a:endParaRPr lang="ru-RU" sz="2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dirty="0" err="1"/>
              <a:t>Геопространственные</a:t>
            </a:r>
            <a:r>
              <a:rPr lang="ru-RU" dirty="0"/>
              <a:t> критерии типологии курортов - это критерии, которые акцентируют внимание на пространственных (географическое положение, ландшафт, социально-экономическое освоение территории и тому подобное) характеристиках размещения курорта как территориальной системы или заведения сферы услуг, ориентированного на обслуживание определенного сегмента потребителей его услуг. </a:t>
            </a:r>
          </a:p>
        </p:txBody>
      </p:sp>
    </p:spTree>
    <p:extLst>
      <p:ext uri="{BB962C8B-B14F-4D97-AF65-F5344CB8AC3E}">
        <p14:creationId xmlns:p14="http://schemas.microsoft.com/office/powerpoint/2010/main" val="6858120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/>
              <a:t>Ниже приведены наиболее распространенные типологии курортов по </a:t>
            </a:r>
            <a:r>
              <a:rPr lang="ru-RU" sz="2400" b="1" dirty="0" err="1"/>
              <a:t>геопространственным</a:t>
            </a:r>
            <a:r>
              <a:rPr lang="ru-RU" sz="2400" b="1" dirty="0"/>
              <a:t> критериям:</a:t>
            </a:r>
            <a:br>
              <a:rPr lang="ru-RU" sz="2400" b="1" dirty="0"/>
            </a:br>
            <a:endParaRPr lang="ru-RU" sz="2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1400" dirty="0"/>
              <a:t>по топографическим критериям: низменные, возвышенные, предгорные, горные;</a:t>
            </a:r>
          </a:p>
          <a:p>
            <a:pPr algn="just"/>
            <a:r>
              <a:rPr lang="ru-RU" sz="1400" dirty="0"/>
              <a:t>- по </a:t>
            </a:r>
            <a:r>
              <a:rPr lang="ru-RU" sz="1400" dirty="0" err="1"/>
              <a:t>секторно</a:t>
            </a:r>
            <a:r>
              <a:rPr lang="ru-RU" sz="1400" dirty="0"/>
              <a:t>-географическим критериям: приморские, континентальные (а также такие подтипы, как </a:t>
            </a:r>
            <a:r>
              <a:rPr lang="ru-RU" sz="1400" dirty="0" err="1"/>
              <a:t>субконтинентальные</a:t>
            </a:r>
            <a:r>
              <a:rPr lang="ru-RU" sz="1400" dirty="0"/>
              <a:t> и океанические);</a:t>
            </a:r>
          </a:p>
          <a:p>
            <a:pPr algn="just"/>
            <a:r>
              <a:rPr lang="ru-RU" sz="1400" dirty="0"/>
              <a:t>- по рекреационно-климатическим критериям: высокогорно-климатические (альпийские), умеренно климатические сезонного действия, средиземноморско-климатического типа, тропические (сухих или влажных тропиков);</a:t>
            </a:r>
          </a:p>
          <a:p>
            <a:pPr algn="just"/>
            <a:r>
              <a:rPr lang="ru-RU" sz="1400" dirty="0"/>
              <a:t>- по </a:t>
            </a:r>
            <a:r>
              <a:rPr lang="ru-RU" sz="1400" dirty="0" err="1"/>
              <a:t>ландшафтноформипующим</a:t>
            </a:r>
            <a:r>
              <a:rPr lang="ru-RU" sz="1400" dirty="0"/>
              <a:t> критериям: приморские (песчаные, галечные, скалисто-глыбовые), континентальные (приозерные, лесные, горнолыжные и тому подобное);</a:t>
            </a:r>
          </a:p>
          <a:p>
            <a:pPr algn="just"/>
            <a:r>
              <a:rPr lang="ru-RU" sz="1400" dirty="0"/>
              <a:t>- по специфичными природным критериям: питьевые </a:t>
            </a:r>
            <a:r>
              <a:rPr lang="ru-RU" sz="1400" dirty="0" err="1"/>
              <a:t>водооздоровительные</a:t>
            </a:r>
            <a:r>
              <a:rPr lang="ru-RU" sz="1400" dirty="0"/>
              <a:t>, термальные, </a:t>
            </a:r>
            <a:r>
              <a:rPr lang="ru-RU" sz="1400" dirty="0" err="1"/>
              <a:t>приакваториально</a:t>
            </a:r>
            <a:r>
              <a:rPr lang="ru-RU" sz="1400" dirty="0"/>
              <a:t>-солевые (соляные) (вроде курортов Мертвого моря, соленых озер и лиманов), ионизационно-солевые </a:t>
            </a:r>
            <a:r>
              <a:rPr lang="ru-RU" sz="1400" dirty="0" err="1"/>
              <a:t>аллергологические</a:t>
            </a:r>
            <a:r>
              <a:rPr lang="ru-RU" sz="1400" dirty="0"/>
              <a:t> (спелеологические), грязевые, </a:t>
            </a:r>
            <a:r>
              <a:rPr lang="ru-RU" sz="1400" dirty="0" err="1"/>
              <a:t>фитонцидные</a:t>
            </a:r>
            <a:r>
              <a:rPr lang="ru-RU" sz="1400" dirty="0"/>
              <a:t> и тому подобное;</a:t>
            </a:r>
          </a:p>
          <a:p>
            <a:pPr algn="just"/>
            <a:r>
              <a:rPr lang="ru-RU" sz="1400" dirty="0"/>
              <a:t>- по демографически-урбанистическим критериям: </a:t>
            </a:r>
            <a:r>
              <a:rPr lang="ru-RU" sz="1400" dirty="0" err="1"/>
              <a:t>курортополіси</a:t>
            </a:r>
            <a:r>
              <a:rPr lang="ru-RU" sz="1400" dirty="0"/>
              <a:t> - крупные полифункциональные курортные центры, малые узкоспециализированные курортные поселения, территориально обособленные локальные санаторно-курортные комплексы;</a:t>
            </a:r>
          </a:p>
          <a:p>
            <a:pPr algn="just"/>
            <a:r>
              <a:rPr lang="ru-RU" sz="1400" dirty="0"/>
              <a:t>- по общественным и экономическим критериями: местного значения, внутригосударственные, международного класса; недорогие, респектабельные, фешенебельные; узкого (специализированные) и широкого (общеоздоровительные туристические) профилей и тому подобное.</a:t>
            </a:r>
          </a:p>
          <a:p>
            <a:pPr algn="just"/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7229157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Типология организации </a:t>
            </a:r>
            <a:r>
              <a:rPr lang="ru-RU" b="1" dirty="0"/>
              <a:t>курортно-рекреационной </a:t>
            </a:r>
            <a:r>
              <a:rPr lang="ru-RU" b="1" dirty="0" smtClean="0"/>
              <a:t>сферы </a:t>
            </a:r>
            <a:endParaRPr lang="ru-RU" b="1" dirty="0"/>
          </a:p>
        </p:txBody>
      </p:sp>
      <p:pic>
        <p:nvPicPr>
          <p:cNvPr id="4" name="Объект 3" descr="Генетическая классификация курортов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2665" y="1600200"/>
            <a:ext cx="3458670" cy="45259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385213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Типология SPA - центров</a:t>
            </a:r>
            <a:endParaRPr lang="ru-RU" dirty="0"/>
          </a:p>
        </p:txBody>
      </p:sp>
      <p:pic>
        <p:nvPicPr>
          <p:cNvPr id="4" name="Объект 3" descr="Типология SPA - центров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556792"/>
            <a:ext cx="4608512" cy="39604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164716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/>
              <a:t>Территориальная организация сети курортных SPA-центров западного региона Украины и основных векторов генерирования потоков SPA-</a:t>
            </a:r>
            <a:r>
              <a:rPr lang="ru-RU" sz="2400" b="1" dirty="0" err="1"/>
              <a:t>рекреантов</a:t>
            </a:r>
            <a:r>
              <a:rPr lang="ru-RU" sz="2400" b="1" dirty="0"/>
              <a:t> в регион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4" name="Объект 3" descr="Территориальная организация сети курортных SPA-центров западного региона Украины и основных векторов генерирования потоков SPA-рекреантов в регион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700808"/>
            <a:ext cx="7920880" cy="39604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517692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/>
              <a:t>Организация санаторно-курортного обслуживания</a:t>
            </a:r>
            <a:br>
              <a:rPr lang="ru-RU" sz="3600" b="1" dirty="0"/>
            </a:b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dirty="0"/>
              <a:t>Все типы санаторно-курортных и оздоровительных предприятий по функциональному признаку распределяются на </a:t>
            </a:r>
            <a:r>
              <a:rPr lang="ru-RU" u="sng" dirty="0"/>
              <a:t>санаторно-курортные и оздоровительные предприятия.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81131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</a:t>
            </a:r>
            <a:r>
              <a:rPr lang="ru-RU" dirty="0" smtClean="0"/>
              <a:t>анаторно-курортные предприятия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ru-RU" dirty="0" smtClean="0"/>
              <a:t>санатории </a:t>
            </a:r>
          </a:p>
          <a:p>
            <a:pPr>
              <a:buFontTx/>
              <a:buChar char="-"/>
            </a:pPr>
            <a:r>
              <a:rPr lang="ru-RU" dirty="0" smtClean="0"/>
              <a:t>санатории-профилактории </a:t>
            </a:r>
            <a:endParaRPr lang="ru-RU" dirty="0"/>
          </a:p>
          <a:p>
            <a:pPr>
              <a:buFontTx/>
              <a:buChar char="-"/>
            </a:pPr>
            <a:r>
              <a:rPr lang="ru-RU" dirty="0" smtClean="0"/>
              <a:t> </a:t>
            </a:r>
            <a:r>
              <a:rPr lang="ru-RU" dirty="0"/>
              <a:t>пансионаты с </a:t>
            </a:r>
            <a:r>
              <a:rPr lang="ru-RU" dirty="0" smtClean="0"/>
              <a:t>лечением</a:t>
            </a:r>
          </a:p>
          <a:p>
            <a:pPr marL="0" indent="0" algn="just">
              <a:buNone/>
            </a:pPr>
            <a:r>
              <a:rPr lang="ru-RU" dirty="0"/>
              <a:t>т</a:t>
            </a:r>
            <a:r>
              <a:rPr lang="ru-RU" dirty="0" smtClean="0"/>
              <a:t>.е. предприятия</a:t>
            </a:r>
            <a:r>
              <a:rPr lang="ru-RU" dirty="0"/>
              <a:t>, которые предоставляют услуги лечения и должны размещаться на территории курорта или лечебно-оздоровительной местности.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43150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Оздоровительные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4000" dirty="0" smtClean="0"/>
              <a:t>предприятия, имеющие </a:t>
            </a:r>
            <a:r>
              <a:rPr lang="ru-RU" sz="4000" dirty="0"/>
              <a:t>условия для отдыха и </a:t>
            </a:r>
            <a:r>
              <a:rPr lang="ru-RU" sz="4000" dirty="0" smtClean="0"/>
              <a:t>оздоровления </a:t>
            </a:r>
            <a:r>
              <a:rPr lang="ru-RU" sz="4000" dirty="0"/>
              <a:t>и </a:t>
            </a:r>
            <a:r>
              <a:rPr lang="ru-RU" sz="4000" dirty="0" smtClean="0"/>
              <a:t>расположенные, </a:t>
            </a:r>
            <a:r>
              <a:rPr lang="ru-RU" sz="4000" dirty="0"/>
              <a:t>как правило, в пределах курортов, рекреационных и пригородных зонах.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79174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/>
              <a:t>П</a:t>
            </a:r>
            <a:r>
              <a:rPr lang="ru-RU" sz="2400" dirty="0" smtClean="0"/>
              <a:t>о </a:t>
            </a:r>
            <a:r>
              <a:rPr lang="ru-RU" sz="2400" dirty="0"/>
              <a:t>медицинским </a:t>
            </a:r>
            <a:r>
              <a:rPr lang="ru-RU" sz="2400" dirty="0" smtClean="0"/>
              <a:t>профилям </a:t>
            </a:r>
            <a:r>
              <a:rPr lang="ru-RU" sz="2400" dirty="0"/>
              <a:t>в структуре украинских </a:t>
            </a:r>
            <a:r>
              <a:rPr lang="ru-RU" sz="2400" dirty="0" smtClean="0"/>
              <a:t>санаторно-курортных предприятий преобладают </a:t>
            </a:r>
            <a:r>
              <a:rPr lang="ru-RU" sz="2400" dirty="0"/>
              <a:t>те, которые специализируются на лечении:</a:t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/>
            <a:r>
              <a:rPr lang="ru-RU" dirty="0" smtClean="0"/>
              <a:t>Органов </a:t>
            </a:r>
            <a:r>
              <a:rPr lang="ru-RU" dirty="0"/>
              <a:t>кровообращения - преимущественно заведения климатических и бальнеологических курортов </a:t>
            </a:r>
            <a:r>
              <a:rPr lang="ru-RU" dirty="0" smtClean="0"/>
              <a:t> </a:t>
            </a:r>
            <a:r>
              <a:rPr lang="ru-RU" dirty="0"/>
              <a:t>Одесской, Донецкой, Киевской областей.</a:t>
            </a:r>
          </a:p>
          <a:p>
            <a:pPr algn="just"/>
            <a:r>
              <a:rPr lang="ru-RU" dirty="0" smtClean="0"/>
              <a:t>Нервной </a:t>
            </a:r>
            <a:r>
              <a:rPr lang="ru-RU" dirty="0"/>
              <a:t>системы - бальнеологические, грязевые и климатические курорты Одесской, Донецкой, Запорожской, Закарпатской </a:t>
            </a:r>
            <a:r>
              <a:rPr lang="ru-RU" dirty="0" smtClean="0"/>
              <a:t>областей.</a:t>
            </a:r>
            <a:endParaRPr lang="ru-RU" dirty="0"/>
          </a:p>
          <a:p>
            <a:pPr algn="just"/>
            <a:r>
              <a:rPr lang="ru-RU" dirty="0" smtClean="0"/>
              <a:t>Органов </a:t>
            </a:r>
            <a:r>
              <a:rPr lang="ru-RU" dirty="0"/>
              <a:t>дыхания (нетуберкулезного характера) - приморские, бальнеологические и спелеологические </a:t>
            </a:r>
            <a:r>
              <a:rPr lang="ru-RU" dirty="0" smtClean="0"/>
              <a:t>курорты </a:t>
            </a:r>
            <a:r>
              <a:rPr lang="ru-RU" dirty="0"/>
              <a:t>Донецкой, Закарпатской, Одесской областей.</a:t>
            </a:r>
          </a:p>
          <a:p>
            <a:pPr algn="just"/>
            <a:r>
              <a:rPr lang="ru-RU" dirty="0" smtClean="0"/>
              <a:t>Органов </a:t>
            </a:r>
            <a:r>
              <a:rPr lang="ru-RU" dirty="0"/>
              <a:t>пищеварения - бальнеологические курорты Львовской, Закарпатской, Полтавской, Харьковской областей.</a:t>
            </a:r>
          </a:p>
          <a:p>
            <a:pPr algn="just"/>
            <a:r>
              <a:rPr lang="ru-RU" dirty="0" smtClean="0"/>
              <a:t>Органов </a:t>
            </a:r>
            <a:r>
              <a:rPr lang="ru-RU" dirty="0"/>
              <a:t>опорно-двигательной системы - грязевые, бальнеологические, приморские курорты </a:t>
            </a:r>
            <a:r>
              <a:rPr lang="ru-RU" dirty="0" smtClean="0"/>
              <a:t> </a:t>
            </a:r>
            <a:r>
              <a:rPr lang="ru-RU" dirty="0"/>
              <a:t>Одесской, Запорожской, Донецкой областей.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80364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29832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Курорт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400" dirty="0"/>
              <a:t>это особо охраняемая природная территория, которая используется с лечебно-профилактической целью, имеет особые природные лечебные ресурсы и инфраструктуру. </a:t>
            </a:r>
          </a:p>
        </p:txBody>
      </p:sp>
    </p:spTree>
    <p:extLst>
      <p:ext uri="{BB962C8B-B14F-4D97-AF65-F5344CB8AC3E}">
        <p14:creationId xmlns:p14="http://schemas.microsoft.com/office/powerpoint/2010/main" val="23520083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Виды курортов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dirty="0"/>
              <a:t>Основой классификации курортов служит их </a:t>
            </a:r>
            <a:r>
              <a:rPr lang="ru-RU" u="sng" dirty="0"/>
              <a:t>ведущий природный лечебный фактор. </a:t>
            </a:r>
            <a:r>
              <a:rPr lang="ru-RU" dirty="0"/>
              <a:t>По климатическим и природным свойствам, наличию источников минеральных вод и лечебных грязей, способствующих быстрому оздоровлению и восстановлению сил отдыхающих, курорты можно разделить на </a:t>
            </a:r>
            <a:r>
              <a:rPr lang="ru-RU" u="sng" dirty="0"/>
              <a:t>климатические, бальнеологические и грязевые </a:t>
            </a:r>
          </a:p>
        </p:txBody>
      </p:sp>
    </p:spTree>
    <p:extLst>
      <p:ext uri="{BB962C8B-B14F-4D97-AF65-F5344CB8AC3E}">
        <p14:creationId xmlns:p14="http://schemas.microsoft.com/office/powerpoint/2010/main" val="1851824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b="1" dirty="0"/>
              <a:t>В Украине в рамках действующего законодательства </a:t>
            </a:r>
            <a:r>
              <a:rPr lang="ru-RU" sz="2800" b="1" dirty="0" smtClean="0"/>
              <a:t> </a:t>
            </a:r>
            <a:r>
              <a:rPr lang="ru-RU" sz="2800" b="1" dirty="0"/>
              <a:t>официально используют следующие термины:</a:t>
            </a:r>
            <a:br>
              <a:rPr lang="ru-RU" sz="2800" b="1" dirty="0"/>
            </a:b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"Курорт - освоенная природная территория на землях оздоровительного назначения, имеет природные лечебные ресурсы, необходимые для их эксплуатации здания и сооружения с объектами инфраструктуры, используется с целью лечения, медицинской реабилитации, профилактики заболеваний и для рекреации и подлежит особой охране" </a:t>
            </a:r>
          </a:p>
        </p:txBody>
      </p:sp>
    </p:spTree>
    <p:extLst>
      <p:ext uri="{BB962C8B-B14F-4D97-AF65-F5344CB8AC3E}">
        <p14:creationId xmlns:p14="http://schemas.microsoft.com/office/powerpoint/2010/main" val="41465995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b="1" dirty="0"/>
              <a:t>По характеру природных лечебных ресурсов курорты Украины делятся на курорты государственного и местного значения.</a:t>
            </a:r>
            <a:br>
              <a:rPr lang="ru-RU" sz="2800" b="1" dirty="0"/>
            </a:b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just"/>
            <a:r>
              <a:rPr lang="ru-RU" dirty="0"/>
              <a:t>К курортам государственного значения относятся природные территории, имеющие особо ценные и уникальные природные лечебные ресурсы и которые используют для лечения, медицинской реабилитации и профилактики заболеваний.</a:t>
            </a:r>
          </a:p>
          <a:p>
            <a:pPr algn="just"/>
            <a:r>
              <a:rPr lang="ru-RU" dirty="0"/>
              <a:t>К курортам местного значения относятся природные территории, имеющие общераспространенные природные лечебные ресурсы и которые используют для лечения, медицинской реабилитации и профилактики заболеваний </a:t>
            </a:r>
          </a:p>
        </p:txBody>
      </p:sp>
    </p:spTree>
    <p:extLst>
      <p:ext uri="{BB962C8B-B14F-4D97-AF65-F5344CB8AC3E}">
        <p14:creationId xmlns:p14="http://schemas.microsoft.com/office/powerpoint/2010/main" val="24228620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/>
              <a:t>Медицинский профиль (специализация) курортов определяют с учетом свойств природных лечебных ресурсов.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800" dirty="0"/>
              <a:t>По специализации курорты подразделяют на курорты общего назначения и специализированные курорты для лечения конкретных заболеваний </a:t>
            </a:r>
          </a:p>
        </p:txBody>
      </p:sp>
    </p:spTree>
    <p:extLst>
      <p:ext uri="{BB962C8B-B14F-4D97-AF65-F5344CB8AC3E}">
        <p14:creationId xmlns:p14="http://schemas.microsoft.com/office/powerpoint/2010/main" val="17136268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Курортно-рекреационный продукт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 algn="just">
              <a:buNone/>
            </a:pPr>
            <a:r>
              <a:rPr lang="ru-RU" dirty="0"/>
              <a:t>Курортно-рекреационный продукт - это специализированный для конкретной </a:t>
            </a:r>
            <a:r>
              <a:rPr lang="uk-UA" dirty="0" err="1"/>
              <a:t>курортно-рекреационной</a:t>
            </a:r>
            <a:r>
              <a:rPr lang="uk-UA" dirty="0"/>
              <a:t> </a:t>
            </a:r>
            <a:r>
              <a:rPr lang="uk-UA" dirty="0" err="1"/>
              <a:t>зоны</a:t>
            </a:r>
            <a:r>
              <a:rPr lang="ru-RU" dirty="0"/>
              <a:t> комплекс (программа) курортно-рекреационного обслуживания человека, </a:t>
            </a:r>
            <a:r>
              <a:rPr lang="ru-RU" dirty="0" smtClean="0"/>
              <a:t>созданный </a:t>
            </a:r>
            <a:r>
              <a:rPr lang="ru-RU" dirty="0"/>
              <a:t>и </a:t>
            </a:r>
            <a:r>
              <a:rPr lang="ru-RU" dirty="0" smtClean="0"/>
              <a:t>поставленный </a:t>
            </a:r>
            <a:r>
              <a:rPr lang="ru-RU" dirty="0"/>
              <a:t>на рынок сбыта с учетом имеющихся рекреационных ресурсов и инфраструктурных возможностей этой рекреационной системы.</a:t>
            </a:r>
          </a:p>
          <a:p>
            <a:pPr marL="0" indent="0" algn="just">
              <a:buNone/>
            </a:pPr>
            <a:r>
              <a:rPr lang="ru-RU" dirty="0"/>
              <a:t>Программы курортно-оздоровительных туров строятся с учетом того обстоятельства, что около 30 - 50 % рекреационного времени отводится на лечебно-оздоровительные процедуры. </a:t>
            </a:r>
          </a:p>
        </p:txBody>
      </p:sp>
    </p:spTree>
    <p:extLst>
      <p:ext uri="{BB962C8B-B14F-4D97-AF65-F5344CB8AC3E}">
        <p14:creationId xmlns:p14="http://schemas.microsoft.com/office/powerpoint/2010/main" val="20286643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/>
              <a:t>Имеющиеся в мире курорты делят по двум ключевым группам критериев - функциональным и </a:t>
            </a:r>
            <a:r>
              <a:rPr lang="ru-RU" sz="3100" b="1" dirty="0" err="1"/>
              <a:t>геопространственным</a:t>
            </a:r>
            <a:r>
              <a:rPr lang="ru-RU" sz="3100" b="1" dirty="0"/>
              <a:t>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dirty="0"/>
              <a:t>Функциональные критерии типологии курортов - это критерии, которые акцентируют внимание на выделении приоритетного функционального профиля курорта как территориальной системы или заведения сферы услуг, ориентированного на обслуживание определенного сегмента потребителей его услуг. Среди множества функциональных критериев в научной типологии курортов чаще всего используют </a:t>
            </a:r>
            <a:r>
              <a:rPr lang="ru-RU" u="sng" dirty="0"/>
              <a:t>медицинские, </a:t>
            </a:r>
            <a:r>
              <a:rPr lang="ru-RU" u="sng" dirty="0" err="1"/>
              <a:t>социопсихологические</a:t>
            </a:r>
            <a:r>
              <a:rPr lang="ru-RU" u="sng" dirty="0"/>
              <a:t>, ценностно-вкусовые и возрастные.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53325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b="1" dirty="0"/>
              <a:t>Согласно структуры рекреационных потребностей человека принято выделять следующие три главные функциональные классы курортов:</a:t>
            </a:r>
            <a:br>
              <a:rPr lang="ru-RU" sz="2800" b="1" dirty="0"/>
            </a:b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4400" dirty="0" smtClean="0"/>
              <a:t>приморские </a:t>
            </a:r>
            <a:r>
              <a:rPr lang="ru-RU" sz="4400" dirty="0"/>
              <a:t>рекреационно-туристические;</a:t>
            </a:r>
          </a:p>
          <a:p>
            <a:pPr algn="just"/>
            <a:r>
              <a:rPr lang="ru-RU" sz="4400" dirty="0" smtClean="0"/>
              <a:t>горные </a:t>
            </a:r>
            <a:r>
              <a:rPr lang="ru-RU" sz="4400" dirty="0"/>
              <a:t>активно-туристические;</a:t>
            </a:r>
          </a:p>
          <a:p>
            <a:pPr algn="just"/>
            <a:r>
              <a:rPr lang="ru-RU" sz="4400" dirty="0" smtClean="0"/>
              <a:t>лечебно-оздоровительные</a:t>
            </a:r>
            <a:r>
              <a:rPr lang="ru-RU" sz="4400" dirty="0"/>
              <a:t>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1855427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814</Words>
  <Application>Microsoft Office PowerPoint</Application>
  <PresentationFormat>Экран (4:3)</PresentationFormat>
  <Paragraphs>50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ОРГАНИЗАЦИЯ САНАТОРНО-КУРОРТНОГО ДЕЛА </vt:lpstr>
      <vt:lpstr>Курорт</vt:lpstr>
      <vt:lpstr>Виды курортов</vt:lpstr>
      <vt:lpstr>В Украине в рамках действующего законодательства  официально используют следующие термины: </vt:lpstr>
      <vt:lpstr>По характеру природных лечебных ресурсов курорты Украины делятся на курорты государственного и местного значения. </vt:lpstr>
      <vt:lpstr>Медицинский профиль (специализация) курортов определяют с учетом свойств природных лечебных ресурсов. </vt:lpstr>
      <vt:lpstr>Курортно-рекреационный продукт </vt:lpstr>
      <vt:lpstr>Имеющиеся в мире курорты делят по двум ключевым группам критериев - функциональным и геопространственным. </vt:lpstr>
      <vt:lpstr>Согласно структуры рекреационных потребностей человека принято выделять следующие три главные функциональные классы курортов: </vt:lpstr>
      <vt:lpstr>В рекреалогии и курортно-рекреапійній географии распространенные научные типологии курортов, основанных на тех или иных критериях геопространства. </vt:lpstr>
      <vt:lpstr>Ниже приведены наиболее распространенные типологии курортов по геопространственным критериям: </vt:lpstr>
      <vt:lpstr>Типология организации курортно-рекреационной сферы </vt:lpstr>
      <vt:lpstr>Типология SPA - центров</vt:lpstr>
      <vt:lpstr>Территориальная организация сети курортных SPA-центров западного региона Украины и основных векторов генерирования потоков SPA-рекреантов в регион </vt:lpstr>
      <vt:lpstr>Организация санаторно-курортного обслуживания </vt:lpstr>
      <vt:lpstr>Санаторно-курортные предприятия </vt:lpstr>
      <vt:lpstr>Оздоровительные </vt:lpstr>
      <vt:lpstr>По медицинским профилям в структуре украинских санаторно-курортных предприятий преобладают те, которые специализируются на лечении: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САНАТОРНО-КУРОРТНОГО ДЕЛА</dc:title>
  <dc:creator>Наташа</dc:creator>
  <cp:lastModifiedBy>Наташа</cp:lastModifiedBy>
  <cp:revision>8</cp:revision>
  <dcterms:created xsi:type="dcterms:W3CDTF">2017-09-10T09:50:08Z</dcterms:created>
  <dcterms:modified xsi:type="dcterms:W3CDTF">2017-09-17T09:06:17Z</dcterms:modified>
</cp:coreProperties>
</file>