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6491C2-ADBA-4E61-BBB0-39D644A49D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РЕКЛАМА ТА ПР В ДРУКОВАНИХ ЗМІ</a:t>
            </a:r>
            <a:endParaRPr lang="ru-UA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8D9123-986D-45E0-B86C-CEFAD7B997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/>
              <a:t>Навчальний курс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696307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116D0-A3F4-4DB9-B31C-772278832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Метою </a:t>
            </a:r>
            <a:r>
              <a:rPr lang="ru-RU" dirty="0" err="1"/>
              <a:t>викладання</a:t>
            </a:r>
            <a:r>
              <a:rPr lang="ru-RU" dirty="0"/>
              <a:t> </a:t>
            </a:r>
            <a:r>
              <a:rPr lang="ru-RU" dirty="0" err="1"/>
              <a:t>навчальної</a:t>
            </a:r>
            <a:r>
              <a:rPr lang="ru-RU" dirty="0"/>
              <a:t> </a:t>
            </a:r>
            <a:r>
              <a:rPr lang="ru-RU" dirty="0" err="1"/>
              <a:t>дисципліни</a:t>
            </a:r>
            <a:r>
              <a:rPr lang="ru-RU" dirty="0"/>
              <a:t> «Реклама та ПР в </a:t>
            </a:r>
            <a:r>
              <a:rPr lang="ru-RU" dirty="0" err="1"/>
              <a:t>друкованих</a:t>
            </a:r>
            <a:r>
              <a:rPr lang="ru-RU" dirty="0"/>
              <a:t> ЗМІ» є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E487B7-F89C-46FB-86F7-8A72A0427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/>
              <a:t>надання</a:t>
            </a:r>
            <a:r>
              <a:rPr lang="ru-RU" sz="2800" dirty="0"/>
              <a:t> </a:t>
            </a:r>
            <a:r>
              <a:rPr lang="ru-RU" sz="2800" dirty="0" err="1"/>
              <a:t>майбутнім</a:t>
            </a:r>
            <a:r>
              <a:rPr lang="ru-RU" sz="2800" dirty="0"/>
              <a:t> </a:t>
            </a:r>
            <a:r>
              <a:rPr lang="ru-RU" sz="2800" dirty="0" err="1"/>
              <a:t>фахівцям</a:t>
            </a:r>
            <a:r>
              <a:rPr lang="ru-RU" sz="2800" dirty="0"/>
              <a:t> </a:t>
            </a:r>
            <a:r>
              <a:rPr lang="ru-RU" sz="2800" dirty="0" err="1"/>
              <a:t>ґрунтовних</a:t>
            </a:r>
            <a:r>
              <a:rPr lang="ru-RU" sz="2800" dirty="0"/>
              <a:t> </a:t>
            </a:r>
            <a:r>
              <a:rPr lang="ru-RU" sz="2800" dirty="0" err="1"/>
              <a:t>знань</a:t>
            </a:r>
            <a:r>
              <a:rPr lang="ru-RU" sz="2800" dirty="0"/>
              <a:t> та </a:t>
            </a:r>
            <a:r>
              <a:rPr lang="ru-RU" sz="2800" dirty="0" err="1"/>
              <a:t>формування</a:t>
            </a:r>
            <a:r>
              <a:rPr lang="ru-RU" sz="2800" dirty="0"/>
              <a:t> </a:t>
            </a:r>
            <a:r>
              <a:rPr lang="ru-RU" sz="2800" dirty="0" err="1"/>
              <a:t>вмінь</a:t>
            </a:r>
            <a:r>
              <a:rPr lang="ru-RU" sz="2800" dirty="0"/>
              <a:t> </a:t>
            </a:r>
            <a:r>
              <a:rPr lang="ru-RU" sz="2800" dirty="0" err="1"/>
              <a:t>щодо</a:t>
            </a:r>
            <a:r>
              <a:rPr lang="ru-RU" sz="2800" dirty="0"/>
              <a:t> </a:t>
            </a:r>
            <a:r>
              <a:rPr lang="ru-RU" sz="2800" dirty="0" err="1"/>
              <a:t>теоретичних</a:t>
            </a:r>
            <a:r>
              <a:rPr lang="ru-RU" sz="2800" dirty="0"/>
              <a:t> та </a:t>
            </a:r>
            <a:r>
              <a:rPr lang="ru-RU" sz="2800" dirty="0" err="1"/>
              <a:t>прикладних</a:t>
            </a:r>
            <a:r>
              <a:rPr lang="ru-RU" sz="2800" dirty="0"/>
              <a:t> </a:t>
            </a:r>
            <a:r>
              <a:rPr lang="ru-RU" sz="2800" dirty="0" err="1"/>
              <a:t>аспектів</a:t>
            </a:r>
            <a:r>
              <a:rPr lang="ru-RU" sz="2800" dirty="0"/>
              <a:t> </a:t>
            </a:r>
            <a:r>
              <a:rPr lang="ru-RU" sz="2800" dirty="0" err="1"/>
              <a:t>технологій</a:t>
            </a:r>
            <a:r>
              <a:rPr lang="ru-RU" sz="2800" dirty="0"/>
              <a:t> </a:t>
            </a:r>
            <a:r>
              <a:rPr lang="ru-RU" sz="2800" dirty="0" err="1"/>
              <a:t>виготовлення</a:t>
            </a:r>
            <a:r>
              <a:rPr lang="ru-RU" sz="2800" dirty="0"/>
              <a:t> </a:t>
            </a:r>
            <a:r>
              <a:rPr lang="ru-RU" sz="2800" dirty="0" err="1"/>
              <a:t>поліграфічної</a:t>
            </a:r>
            <a:r>
              <a:rPr lang="ru-RU" sz="2800" dirty="0"/>
              <a:t> </a:t>
            </a:r>
            <a:r>
              <a:rPr lang="ru-RU" sz="2800" dirty="0" err="1"/>
              <a:t>продукції</a:t>
            </a:r>
            <a:r>
              <a:rPr lang="ru-RU" sz="2800" dirty="0"/>
              <a:t> та </a:t>
            </a:r>
            <a:r>
              <a:rPr lang="ru-RU" sz="2800" dirty="0" err="1"/>
              <a:t>створення</a:t>
            </a:r>
            <a:r>
              <a:rPr lang="ru-RU" sz="2800" dirty="0"/>
              <a:t> </a:t>
            </a:r>
            <a:r>
              <a:rPr lang="ru-RU" sz="2800" dirty="0" err="1"/>
              <a:t>журналістського</a:t>
            </a:r>
            <a:r>
              <a:rPr lang="ru-RU" sz="2800" dirty="0"/>
              <a:t> та </a:t>
            </a:r>
            <a:r>
              <a:rPr lang="ru-RU" sz="2800" dirty="0" err="1"/>
              <a:t>розважально</a:t>
            </a:r>
            <a:r>
              <a:rPr lang="ru-RU" sz="2800" dirty="0"/>
              <a:t>-рекламного контенту</a:t>
            </a:r>
            <a:endParaRPr lang="ru-UA" sz="2800" dirty="0"/>
          </a:p>
        </p:txBody>
      </p:sp>
    </p:spTree>
    <p:extLst>
      <p:ext uri="{BB962C8B-B14F-4D97-AF65-F5344CB8AC3E}">
        <p14:creationId xmlns:p14="http://schemas.microsoft.com/office/powerpoint/2010/main" val="420902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1DC995-5649-4618-AF8E-FAE4446A3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завданнями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дисципліни</a:t>
            </a:r>
            <a:r>
              <a:rPr lang="ru-RU" dirty="0"/>
              <a:t> «Реклама та ПР в </a:t>
            </a:r>
            <a:r>
              <a:rPr lang="ru-RU" dirty="0" err="1"/>
              <a:t>друкованих</a:t>
            </a:r>
            <a:r>
              <a:rPr lang="ru-RU" dirty="0"/>
              <a:t> ЗМІ» є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BDB55F-432F-4F1B-8968-E5A70EEF9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опрацювання</a:t>
            </a:r>
            <a:r>
              <a:rPr lang="ru-RU" dirty="0"/>
              <a:t> </a:t>
            </a:r>
            <a:r>
              <a:rPr lang="ru-RU" dirty="0" err="1"/>
              <a:t>теоретичних</a:t>
            </a:r>
            <a:r>
              <a:rPr lang="ru-RU" dirty="0"/>
              <a:t> та </a:t>
            </a:r>
            <a:r>
              <a:rPr lang="ru-RU" dirty="0" err="1"/>
              <a:t>прикладних</a:t>
            </a:r>
            <a:r>
              <a:rPr lang="ru-RU" dirty="0"/>
              <a:t> </a:t>
            </a:r>
            <a:r>
              <a:rPr lang="ru-RU" dirty="0" err="1"/>
              <a:t>аспектів</a:t>
            </a:r>
            <a:r>
              <a:rPr lang="ru-RU" dirty="0"/>
              <a:t> </a:t>
            </a:r>
            <a:r>
              <a:rPr lang="ru-RU" dirty="0" err="1"/>
              <a:t>виготовлення</a:t>
            </a:r>
            <a:r>
              <a:rPr lang="ru-RU" dirty="0"/>
              <a:t> </a:t>
            </a:r>
            <a:r>
              <a:rPr lang="ru-RU" dirty="0" err="1"/>
              <a:t>поліграфічної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; </a:t>
            </a:r>
          </a:p>
          <a:p>
            <a:r>
              <a:rPr lang="ru-RU" dirty="0" err="1"/>
              <a:t>ознайомитися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системним</a:t>
            </a:r>
            <a:r>
              <a:rPr lang="ru-RU" dirty="0"/>
              <a:t> характером та структурою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; </a:t>
            </a:r>
            <a:r>
              <a:rPr lang="ru-RU" dirty="0" err="1"/>
              <a:t>створювати</a:t>
            </a:r>
            <a:r>
              <a:rPr lang="ru-RU" dirty="0"/>
              <a:t> </a:t>
            </a:r>
            <a:r>
              <a:rPr lang="ru-RU" dirty="0" err="1"/>
              <a:t>рекламний</a:t>
            </a:r>
            <a:r>
              <a:rPr lang="ru-RU" dirty="0"/>
              <a:t> та </a:t>
            </a:r>
            <a:r>
              <a:rPr lang="ru-RU" dirty="0" err="1"/>
              <a:t>журналістський</a:t>
            </a:r>
            <a:r>
              <a:rPr lang="ru-RU" dirty="0"/>
              <a:t> контент;</a:t>
            </a:r>
          </a:p>
          <a:p>
            <a:r>
              <a:rPr lang="ru-RU" dirty="0"/>
              <a:t> </a:t>
            </a:r>
            <a:r>
              <a:rPr lang="ru-RU" dirty="0" err="1"/>
              <a:t>створювати</a:t>
            </a:r>
            <a:r>
              <a:rPr lang="ru-RU" dirty="0"/>
              <a:t> </a:t>
            </a:r>
            <a:r>
              <a:rPr lang="ru-RU" dirty="0" err="1"/>
              <a:t>рекламний</a:t>
            </a:r>
            <a:r>
              <a:rPr lang="ru-RU" dirty="0"/>
              <a:t> контент в </a:t>
            </a:r>
            <a:r>
              <a:rPr lang="ru-RU" dirty="0" err="1"/>
              <a:t>друкованих</a:t>
            </a:r>
            <a:r>
              <a:rPr lang="ru-RU" dirty="0"/>
              <a:t> </a:t>
            </a:r>
            <a:r>
              <a:rPr lang="ru-RU" dirty="0" err="1"/>
              <a:t>медіа</a:t>
            </a:r>
            <a:r>
              <a:rPr lang="ru-RU" dirty="0"/>
              <a:t>; </a:t>
            </a:r>
          </a:p>
          <a:p>
            <a:r>
              <a:rPr lang="ru-RU" dirty="0" err="1"/>
              <a:t>ознайомлення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зарубіжним</a:t>
            </a:r>
            <a:r>
              <a:rPr lang="ru-RU" dirty="0"/>
              <a:t> та </a:t>
            </a:r>
            <a:r>
              <a:rPr lang="ru-RU" dirty="0" err="1"/>
              <a:t>вітчизняним</a:t>
            </a:r>
            <a:r>
              <a:rPr lang="ru-RU" dirty="0"/>
              <a:t> </a:t>
            </a:r>
            <a:r>
              <a:rPr lang="ru-RU" dirty="0" err="1"/>
              <a:t>досвідом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поліграфічній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у </a:t>
            </a:r>
            <a:r>
              <a:rPr lang="ru-RU" dirty="0" err="1"/>
              <a:t>практичній</a:t>
            </a:r>
            <a:r>
              <a:rPr lang="ru-RU" dirty="0"/>
              <a:t> </a:t>
            </a:r>
            <a:r>
              <a:rPr lang="ru-RU" dirty="0" err="1"/>
              <a:t>рекламній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та </a:t>
            </a:r>
            <a:r>
              <a:rPr lang="ru-RU" dirty="0" err="1"/>
              <a:t>зв’язків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громадськістю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887420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363162-B56F-4F6A-AAA8-49AC322B8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Друковані</a:t>
            </a:r>
            <a:r>
              <a:rPr lang="ru-RU" dirty="0"/>
              <a:t> </a:t>
            </a:r>
            <a:r>
              <a:rPr lang="ru-RU" dirty="0" err="1"/>
              <a:t>медіа</a:t>
            </a:r>
            <a:r>
              <a:rPr lang="ru-RU" dirty="0"/>
              <a:t> як вид </a:t>
            </a:r>
            <a:r>
              <a:rPr lang="ru-RU" dirty="0" err="1"/>
              <a:t>поліграфічної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endParaRPr lang="ru-UA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D2A932C-D3EC-449F-BC31-DF523A91BC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4827" y="2179546"/>
            <a:ext cx="5962411" cy="354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5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C860A-FD9C-4733-8E77-220DF2F08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Макетування</a:t>
            </a:r>
            <a:r>
              <a:rPr lang="ru-RU" dirty="0"/>
              <a:t> та верстка </a:t>
            </a:r>
            <a:endParaRPr lang="ru-UA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33ED301-EA18-4E31-B251-C9AC725973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4298" y="1713390"/>
            <a:ext cx="8668005" cy="441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551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3EE1C4-5B4B-44F5-A2C1-7B995ECE3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Створення</a:t>
            </a:r>
            <a:r>
              <a:rPr lang="ru-RU" dirty="0"/>
              <a:t> рекламного контенту в </a:t>
            </a:r>
            <a:r>
              <a:rPr lang="ru-RU" dirty="0" err="1"/>
              <a:t>друкованих</a:t>
            </a:r>
            <a:r>
              <a:rPr lang="ru-RU" dirty="0"/>
              <a:t> </a:t>
            </a:r>
            <a:r>
              <a:rPr lang="ru-RU" dirty="0" err="1"/>
              <a:t>медіа</a:t>
            </a:r>
            <a:endParaRPr lang="ru-UA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167ADBD-8551-4802-9E6C-0CFD9895C3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1751" y="2006353"/>
            <a:ext cx="6872422" cy="457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693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89918-77F3-4319-A9F0-E66C306CF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розважального</a:t>
            </a:r>
            <a:r>
              <a:rPr lang="ru-RU" dirty="0"/>
              <a:t> контенту та </a:t>
            </a:r>
            <a:r>
              <a:rPr lang="ru-RU" dirty="0" err="1"/>
              <a:t>імплементація</a:t>
            </a:r>
            <a:r>
              <a:rPr lang="ru-RU" dirty="0"/>
              <a:t> </a:t>
            </a:r>
            <a:r>
              <a:rPr lang="ru-RU" dirty="0" err="1"/>
              <a:t>реклами</a:t>
            </a:r>
            <a:r>
              <a:rPr lang="ru-RU" dirty="0"/>
              <a:t> та </a:t>
            </a:r>
            <a:r>
              <a:rPr lang="ru-RU" dirty="0" err="1"/>
              <a:t>матеріалів</a:t>
            </a:r>
            <a:r>
              <a:rPr lang="ru-RU" dirty="0"/>
              <a:t> </a:t>
            </a:r>
            <a:r>
              <a:rPr lang="ru-RU" dirty="0" err="1"/>
              <a:t>зв’язків</a:t>
            </a:r>
            <a:r>
              <a:rPr lang="ru-RU" dirty="0"/>
              <a:t> з </a:t>
            </a:r>
            <a:r>
              <a:rPr lang="ru-RU" dirty="0" err="1"/>
              <a:t>громадськістю</a:t>
            </a:r>
            <a:r>
              <a:rPr lang="ru-RU" dirty="0"/>
              <a:t> в </a:t>
            </a:r>
            <a:r>
              <a:rPr lang="ru-RU" dirty="0" err="1"/>
              <a:t>розважальний</a:t>
            </a:r>
            <a:r>
              <a:rPr lang="ru-RU" dirty="0"/>
              <a:t> контент</a:t>
            </a:r>
            <a:endParaRPr lang="ru-UA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E262AF5-A6CA-4119-81C3-F25670CD29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6365" y="2802576"/>
            <a:ext cx="3753490" cy="375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22892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135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Аспект</vt:lpstr>
      <vt:lpstr>РЕКЛАМА ТА ПР В ДРУКОВАНИХ ЗМІ</vt:lpstr>
      <vt:lpstr>Метою викладання навчальної дисципліни «Реклама та ПР в друкованих ЗМІ» є </vt:lpstr>
      <vt:lpstr>Основними завданнями вивчення дисципліни «Реклама та ПР в друкованих ЗМІ» є</vt:lpstr>
      <vt:lpstr>Друковані медіа як вид поліграфічної продукції</vt:lpstr>
      <vt:lpstr>Макетування та верстка </vt:lpstr>
      <vt:lpstr>Створення рекламного контенту в друкованих медіа</vt:lpstr>
      <vt:lpstr>Створення розважального контенту та імплементація реклами та матеріалів зв’язків з громадськістю в розважальний контент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РЕКЛАМА ТА ПР В ДРУКОВАНИХ ЗМІ</dc:title>
  <dc:creator>Людмила Чернявская</dc:creator>
  <cp:lastModifiedBy>Людмила Чернявская</cp:lastModifiedBy>
  <cp:revision>1</cp:revision>
  <dcterms:created xsi:type="dcterms:W3CDTF">2022-01-24T17:57:10Z</dcterms:created>
  <dcterms:modified xsi:type="dcterms:W3CDTF">2022-01-24T18:07:15Z</dcterms:modified>
</cp:coreProperties>
</file>